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09" r:id="rId2"/>
    <p:sldId id="303" r:id="rId3"/>
    <p:sldId id="304" r:id="rId4"/>
    <p:sldId id="305" r:id="rId5"/>
    <p:sldId id="313" r:id="rId6"/>
    <p:sldId id="310" r:id="rId7"/>
    <p:sldId id="311" r:id="rId8"/>
    <p:sldId id="312" r:id="rId9"/>
    <p:sldId id="316" r:id="rId10"/>
    <p:sldId id="314" r:id="rId11"/>
    <p:sldId id="317" r:id="rId12"/>
    <p:sldId id="318" r:id="rId13"/>
    <p:sldId id="31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09" autoAdjust="0"/>
    <p:restoredTop sz="94660"/>
  </p:normalViewPr>
  <p:slideViewPr>
    <p:cSldViewPr snapToGrid="0">
      <p:cViewPr varScale="1">
        <p:scale>
          <a:sx n="66" d="100"/>
          <a:sy n="66" d="100"/>
        </p:scale>
        <p:origin x="7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Braille_(lectura)" TargetMode="External"/><Relationship Id="rId2" Type="http://schemas.openxmlformats.org/officeDocument/2006/relationships/hyperlink" Target="https://es.wikipedia.org/wiki/Lenguaj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s.wikipedia.org/wiki/Ser_humano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ncepto.de/poblacion/" TargetMode="External"/><Relationship Id="rId2" Type="http://schemas.openxmlformats.org/officeDocument/2006/relationships/hyperlink" Target="https://concepto.de/codigo-comunicacion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ncepto.de/lectura/#ixzz6WfeMRFRw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ncepto.de/conocimiento/" TargetMode="External"/><Relationship Id="rId2" Type="http://schemas.openxmlformats.org/officeDocument/2006/relationships/hyperlink" Target="https://concepto.de/habito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ncepto.de/lectura/#ixzz6WfeatWwk" TargetMode="External"/><Relationship Id="rId5" Type="http://schemas.openxmlformats.org/officeDocument/2006/relationships/hyperlink" Target="https://concepto.de/empatia-2/" TargetMode="External"/><Relationship Id="rId4" Type="http://schemas.openxmlformats.org/officeDocument/2006/relationships/hyperlink" Target="https://concepto.de/problema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2A1F80-2615-41E6-B9E0-05F74C44F2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385" y="1773940"/>
            <a:ext cx="8361229" cy="2098226"/>
          </a:xfrm>
        </p:spPr>
        <p:txBody>
          <a:bodyPr/>
          <a:lstStyle/>
          <a:p>
            <a:r>
              <a:rPr lang="es-ES" dirty="0">
                <a:latin typeface="Book Antiqua" panose="02040602050305030304" pitchFamily="18" charset="0"/>
              </a:rPr>
              <a:t>La lectura</a:t>
            </a:r>
            <a:endParaRPr lang="es-EC" dirty="0">
              <a:latin typeface="Book Antiqua" panose="0204060205030503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F3BA346-BC1A-4535-B09F-E1949AB3702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111907" y="110669"/>
            <a:ext cx="953685" cy="95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344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39A17A-DC20-4EBB-9FD7-6C50E455E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76086"/>
            <a:ext cx="9601200" cy="838200"/>
          </a:xfrm>
        </p:spPr>
        <p:txBody>
          <a:bodyPr>
            <a:normAutofit fontScale="90000"/>
          </a:bodyPr>
          <a:lstStyle/>
          <a:p>
            <a:r>
              <a:rPr lang="es-ES" b="1" u="sng" dirty="0">
                <a:latin typeface="Book Antiqua" panose="02040602050305030304" pitchFamily="18" charset="0"/>
              </a:rPr>
              <a:t>LECTURAS NO CONVENCIONALES:</a:t>
            </a:r>
            <a:endParaRPr lang="es-EC" b="1" u="sng" dirty="0">
              <a:latin typeface="Book Antiqua" panose="020406020503050303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7F733D-7702-42E6-A415-2DCFDC86B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04572"/>
            <a:ext cx="9601200" cy="4227286"/>
          </a:xfrm>
        </p:spPr>
        <p:txBody>
          <a:bodyPr/>
          <a:lstStyle/>
          <a:p>
            <a:r>
              <a:rPr lang="es-ES" dirty="0"/>
              <a:t>Son aquellas que tienen un contenido artístico, científico e investigativo, además que son leídas con mayor atención para su estudio.</a:t>
            </a:r>
          </a:p>
          <a:p>
            <a:r>
              <a:rPr lang="es-ES" dirty="0"/>
              <a:t>Dentro de ellas tenemos:</a:t>
            </a:r>
          </a:p>
          <a:p>
            <a:r>
              <a:rPr lang="es-ES" dirty="0"/>
              <a:t>LECTURA LITERARIA</a:t>
            </a:r>
          </a:p>
          <a:p>
            <a:r>
              <a:rPr lang="es-ES" dirty="0"/>
              <a:t>LECTURA PÓETICA</a:t>
            </a:r>
          </a:p>
          <a:p>
            <a:r>
              <a:rPr lang="es-ES" dirty="0"/>
              <a:t>LECTURA CRÍTICA</a:t>
            </a:r>
          </a:p>
          <a:p>
            <a:r>
              <a:rPr lang="es-ES" dirty="0"/>
              <a:t>LECTURA NARRATIVA</a:t>
            </a:r>
          </a:p>
          <a:p>
            <a:r>
              <a:rPr lang="es-ES" dirty="0"/>
              <a:t>LECTURA CIENTÍFICA</a:t>
            </a:r>
            <a:endParaRPr lang="es-EC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AD2F41C-21D1-43BE-8BA2-26C7C915B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6628" y="3297919"/>
            <a:ext cx="2658569" cy="27001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43044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9ADC20-F4ED-4F86-B39F-4D6407D79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50157"/>
            <a:ext cx="9601200" cy="693057"/>
          </a:xfrm>
        </p:spPr>
        <p:txBody>
          <a:bodyPr/>
          <a:lstStyle/>
          <a:p>
            <a:pPr algn="ctr"/>
            <a:r>
              <a:rPr lang="es-ES" b="1" u="sng" dirty="0">
                <a:latin typeface="Book Antiqua" panose="02040602050305030304" pitchFamily="18" charset="0"/>
              </a:rPr>
              <a:t>LECTURA LITERARIA:</a:t>
            </a:r>
            <a:endParaRPr lang="es-EC" b="1" u="sng" dirty="0">
              <a:latin typeface="Book Antiqua" panose="020406020503050303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46BD6F-F706-4D8A-B05B-FD551A17A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979284"/>
            <a:ext cx="9601200" cy="1862592"/>
          </a:xfrm>
        </p:spPr>
        <p:txBody>
          <a:bodyPr>
            <a:normAutofit/>
          </a:bodyPr>
          <a:lstStyle/>
          <a:p>
            <a:r>
              <a:rPr lang="es-ES" dirty="0"/>
              <a:t>Esta lectura de divide en 3 tipos:</a:t>
            </a:r>
          </a:p>
          <a:p>
            <a:r>
              <a:rPr lang="es-ES" dirty="0"/>
              <a:t>Lectura Literal.- expresa los hechos tal y como son </a:t>
            </a:r>
          </a:p>
          <a:p>
            <a:r>
              <a:rPr lang="es-ES" dirty="0"/>
              <a:t>Lectura inferencial.- explica las ideas del texto</a:t>
            </a:r>
          </a:p>
          <a:p>
            <a:r>
              <a:rPr lang="es-ES" dirty="0"/>
              <a:t>Lectura crítico propositiva.- intervienen los criterios y conocimientos del lector</a:t>
            </a:r>
          </a:p>
          <a:p>
            <a:endParaRPr lang="es-EC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27F0D36B-8E54-4A77-BC40-8808EA74D245}"/>
              </a:ext>
            </a:extLst>
          </p:cNvPr>
          <p:cNvSpPr txBox="1">
            <a:spLocks/>
          </p:cNvSpPr>
          <p:nvPr/>
        </p:nvSpPr>
        <p:spPr>
          <a:xfrm>
            <a:off x="1371600" y="2006373"/>
            <a:ext cx="9601200" cy="6930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u="sng" dirty="0">
                <a:latin typeface="Book Antiqua" panose="02040602050305030304" pitchFamily="18" charset="0"/>
              </a:rPr>
              <a:t>LECTURA CRÍTICA:</a:t>
            </a:r>
            <a:endParaRPr lang="es-EC" b="1" u="sng" dirty="0">
              <a:latin typeface="Book Antiqua" panose="02040602050305030304" pitchFamily="18" charset="0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59722939-B668-4C50-BBEE-F045932401A6}"/>
              </a:ext>
            </a:extLst>
          </p:cNvPr>
          <p:cNvSpPr txBox="1">
            <a:spLocks/>
          </p:cNvSpPr>
          <p:nvPr/>
        </p:nvSpPr>
        <p:spPr>
          <a:xfrm>
            <a:off x="1524000" y="1210582"/>
            <a:ext cx="9601200" cy="805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El principal objetivo del lector es disfrutar de la belleza del escrito por lo tanto lee a la velocidad que mas le agrade</a:t>
            </a:r>
            <a:endParaRPr lang="es-EC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44D137C1-C630-4656-BAA7-26B13581E3B2}"/>
              </a:ext>
            </a:extLst>
          </p:cNvPr>
          <p:cNvSpPr txBox="1">
            <a:spLocks/>
          </p:cNvSpPr>
          <p:nvPr/>
        </p:nvSpPr>
        <p:spPr>
          <a:xfrm>
            <a:off x="1371600" y="4841876"/>
            <a:ext cx="9601200" cy="6930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u="sng" dirty="0">
                <a:latin typeface="Book Antiqua" panose="02040602050305030304" pitchFamily="18" charset="0"/>
              </a:rPr>
              <a:t>LECTURA CIENTÍFICA:</a:t>
            </a:r>
            <a:endParaRPr lang="es-EC" b="1" u="sng" dirty="0">
              <a:latin typeface="Book Antiqua" panose="02040602050305030304" pitchFamily="18" charset="0"/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5E730F82-3117-4D3C-BBED-65A1999AFC8F}"/>
              </a:ext>
            </a:extLst>
          </p:cNvPr>
          <p:cNvSpPr txBox="1">
            <a:spLocks/>
          </p:cNvSpPr>
          <p:nvPr/>
        </p:nvSpPr>
        <p:spPr>
          <a:xfrm>
            <a:off x="1524000" y="5539809"/>
            <a:ext cx="9601200" cy="805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Proporciona información clara y concisa a través de proyectos o investigaciones, en ellas podemos encontrar nuevas palabras, saberes, y vocabulario</a:t>
            </a:r>
            <a:endParaRPr lang="es-EC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E187461-DA90-41E4-B415-17079AC6C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1522" y="2413624"/>
            <a:ext cx="2062479" cy="1544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724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9ADC20-F4ED-4F86-B39F-4D6407D79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16" y="1032273"/>
            <a:ext cx="9601200" cy="693057"/>
          </a:xfrm>
        </p:spPr>
        <p:txBody>
          <a:bodyPr/>
          <a:lstStyle/>
          <a:p>
            <a:pPr algn="ctr"/>
            <a:r>
              <a:rPr lang="es-ES" b="1" u="sng" dirty="0">
                <a:latin typeface="Book Antiqua" panose="02040602050305030304" pitchFamily="18" charset="0"/>
              </a:rPr>
              <a:t>LECTURA POÉTICA:</a:t>
            </a:r>
            <a:endParaRPr lang="es-EC" b="1" u="sng" dirty="0">
              <a:latin typeface="Book Antiqua" panose="020406020503050303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46BD6F-F706-4D8A-B05B-FD551A17A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8514" y="4809785"/>
            <a:ext cx="6887029" cy="1970088"/>
          </a:xfrm>
        </p:spPr>
        <p:txBody>
          <a:bodyPr>
            <a:normAutofit/>
          </a:bodyPr>
          <a:lstStyle/>
          <a:p>
            <a:r>
              <a:rPr lang="es-ES" dirty="0"/>
              <a:t>Es aquella que incluye acontecimientos que se desarrollan en un lugar a lo largo de un determinado espacio, pueden ser cuentos, experiencias, historias o sagas</a:t>
            </a:r>
          </a:p>
          <a:p>
            <a:endParaRPr lang="es-EC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27F0D36B-8E54-4A77-BC40-8808EA74D245}"/>
              </a:ext>
            </a:extLst>
          </p:cNvPr>
          <p:cNvSpPr txBox="1">
            <a:spLocks/>
          </p:cNvSpPr>
          <p:nvPr/>
        </p:nvSpPr>
        <p:spPr>
          <a:xfrm>
            <a:off x="558800" y="3429000"/>
            <a:ext cx="9601200" cy="6930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u="sng" dirty="0">
                <a:latin typeface="Book Antiqua" panose="02040602050305030304" pitchFamily="18" charset="0"/>
              </a:rPr>
              <a:t>LECTURA NARRATIVA:</a:t>
            </a:r>
            <a:endParaRPr lang="es-EC" b="1" u="sng" dirty="0">
              <a:latin typeface="Book Antiqua" panose="02040602050305030304" pitchFamily="18" charset="0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59722939-B668-4C50-BBEE-F045932401A6}"/>
              </a:ext>
            </a:extLst>
          </p:cNvPr>
          <p:cNvSpPr txBox="1">
            <a:spLocks/>
          </p:cNvSpPr>
          <p:nvPr/>
        </p:nvSpPr>
        <p:spPr>
          <a:xfrm>
            <a:off x="1538514" y="2623457"/>
            <a:ext cx="9601200" cy="805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Es aquella que esta conformada por poemas (verso-prosa)</a:t>
            </a:r>
            <a:endParaRPr lang="es-EC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7299B54-821B-4000-9898-A7A94B50DFB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6DCE7"/>
              </a:clrFrom>
              <a:clrTo>
                <a:srgbClr val="E6DC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10430" y="1320205"/>
            <a:ext cx="1629284" cy="1220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B3028A6-0A55-4A8C-BB2C-498263FDE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1372" y="4605337"/>
            <a:ext cx="2587399" cy="1220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61869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9ADC20-F4ED-4F86-B39F-4D6407D79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49235"/>
            <a:ext cx="9601200" cy="693057"/>
          </a:xfrm>
        </p:spPr>
        <p:txBody>
          <a:bodyPr/>
          <a:lstStyle/>
          <a:p>
            <a:pPr algn="ctr"/>
            <a:r>
              <a:rPr lang="es-ES" b="1" u="sng" dirty="0">
                <a:latin typeface="Book Antiqua" panose="02040602050305030304" pitchFamily="18" charset="0"/>
              </a:rPr>
              <a:t>LECTURA INDEPENDIENTE:</a:t>
            </a:r>
            <a:endParaRPr lang="es-EC" b="1" u="sng" dirty="0">
              <a:latin typeface="Book Antiqua" panose="020406020503050303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46BD6F-F706-4D8A-B05B-FD551A17A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28256"/>
            <a:ext cx="9601200" cy="1478190"/>
          </a:xfrm>
        </p:spPr>
        <p:txBody>
          <a:bodyPr>
            <a:normAutofit/>
          </a:bodyPr>
          <a:lstStyle/>
          <a:p>
            <a:r>
              <a:rPr lang="es-ES" dirty="0"/>
              <a:t>En esta modalidad, se les brinda al lector la oportunidad de elegir los textos que leerán libremente de acuerdo con sus gustos, intereses y necesidades. No significa que el lector leerá sin orientación, sino que leerán lo que quieran, utilizando las estrategias de lectura que ya manejan o dominan.</a:t>
            </a:r>
            <a:endParaRPr lang="es-EC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44D137C1-C630-4656-BAA7-26B13581E3B2}"/>
              </a:ext>
            </a:extLst>
          </p:cNvPr>
          <p:cNvSpPr txBox="1">
            <a:spLocks/>
          </p:cNvSpPr>
          <p:nvPr/>
        </p:nvSpPr>
        <p:spPr>
          <a:xfrm>
            <a:off x="1295400" y="2543403"/>
            <a:ext cx="9601200" cy="6926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u="sng" dirty="0">
                <a:latin typeface="Book Antiqua" panose="02040602050305030304" pitchFamily="18" charset="0"/>
              </a:rPr>
              <a:t>LECTURA EN EPISODIOS:</a:t>
            </a:r>
            <a:endParaRPr lang="es-EC" b="1" u="sng" dirty="0">
              <a:latin typeface="Book Antiqua" panose="02040602050305030304" pitchFamily="18" charset="0"/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5E730F82-3117-4D3C-BBED-65A1999AFC8F}"/>
              </a:ext>
            </a:extLst>
          </p:cNvPr>
          <p:cNvSpPr txBox="1">
            <a:spLocks/>
          </p:cNvSpPr>
          <p:nvPr/>
        </p:nvSpPr>
        <p:spPr>
          <a:xfrm>
            <a:off x="1371600" y="3335337"/>
            <a:ext cx="9601200" cy="1473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Es cuando los textos largos se dividen en varias sesiones o cuando un texto corto se divide en dos para promover el interés del lector mediante la creación del suspenso. Facilita el tratamiento de textos extensos, propicia el recuerdo y la formulación de predicciones a partir de lo leído</a:t>
            </a:r>
            <a:endParaRPr lang="es-EC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63C23C92-1093-4AAA-9C0D-A2F2502E7CFA}"/>
              </a:ext>
            </a:extLst>
          </p:cNvPr>
          <p:cNvSpPr txBox="1">
            <a:spLocks/>
          </p:cNvSpPr>
          <p:nvPr/>
        </p:nvSpPr>
        <p:spPr>
          <a:xfrm>
            <a:off x="1538514" y="4808651"/>
            <a:ext cx="9601200" cy="89364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>
                <a:latin typeface="Book Antiqua" panose="02040602050305030304" pitchFamily="18" charset="0"/>
              </a:rPr>
              <a:t>EN BASE A ESTAS PREMISAS QUE TIPO DE LECTURA UTILIZAMOS MÁS:</a:t>
            </a:r>
            <a:endParaRPr lang="es-EC" b="1" dirty="0">
              <a:latin typeface="Book Antiqua" panose="02040602050305030304" pitchFamily="18" charset="0"/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42D03BA4-9076-4C26-93B3-F5571A8A69CC}"/>
              </a:ext>
            </a:extLst>
          </p:cNvPr>
          <p:cNvSpPr txBox="1">
            <a:spLocks/>
          </p:cNvSpPr>
          <p:nvPr/>
        </p:nvSpPr>
        <p:spPr>
          <a:xfrm>
            <a:off x="3944257" y="6050418"/>
            <a:ext cx="4455886" cy="422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LAS LECTURAS CONVENCIONALES</a:t>
            </a:r>
            <a:endParaRPr lang="es-EC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0C3CA01-EE0C-4F79-B22B-7771C86B789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00143" y="5700510"/>
            <a:ext cx="1110629" cy="111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19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FDA983-7C69-4135-9189-FEB19EA93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79400"/>
            <a:ext cx="9601200" cy="736600"/>
          </a:xfrm>
        </p:spPr>
        <p:txBody>
          <a:bodyPr/>
          <a:lstStyle/>
          <a:p>
            <a:pPr algn="ctr"/>
            <a:r>
              <a:rPr lang="es-ES" b="1" u="sng" dirty="0">
                <a:latin typeface="Book Antiqua" panose="02040602050305030304" pitchFamily="18" charset="0"/>
              </a:rPr>
              <a:t>Conceptos y definiciones</a:t>
            </a:r>
            <a:endParaRPr lang="es-EC" b="1" u="sng" dirty="0">
              <a:latin typeface="Book Antiqua" panose="020406020503050303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8B28D5-F21A-4345-A029-CAD60B83B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32114"/>
            <a:ext cx="9601200" cy="5725886"/>
          </a:xfrm>
        </p:spPr>
        <p:txBody>
          <a:bodyPr>
            <a:normAutofit/>
          </a:bodyPr>
          <a:lstStyle/>
          <a:p>
            <a:pPr algn="just"/>
            <a:r>
              <a:rPr lang="es-E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 </a:t>
            </a:r>
            <a:r>
              <a:rPr lang="es-ES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lectura</a:t>
            </a:r>
            <a:r>
              <a:rPr lang="es-E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es el proceso de comprensión de algún tipo de información o ideas almacenadas en un soporte y transmitidas mediante algún tipo de código, usualmente un </a:t>
            </a:r>
            <a:r>
              <a:rPr lang="es-ES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 tooltip="Lenguaj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lenguaje</a:t>
            </a:r>
            <a:r>
              <a:rPr lang="es-E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que puede ser visual o táctil (por ejemplo, el sistema </a:t>
            </a:r>
            <a:r>
              <a:rPr lang="es-ES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 tooltip="Braille (lectura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braille</a:t>
            </a:r>
            <a:r>
              <a:rPr lang="es-E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). Otros tipos de lectura pueden no estar basados en el lenguaje tales como la notación o los </a:t>
            </a:r>
            <a:r>
              <a:rPr lang="es-ES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pictogramas. También</a:t>
            </a:r>
            <a:r>
              <a:rPr lang="es-E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se le puede dar el significado como una de las habilidades humanas para descifrar letras o cualquier otro idioma que esté o no inventado por el </a:t>
            </a:r>
            <a:r>
              <a:rPr lang="es-ES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 tooltip="Ser human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ser humano</a:t>
            </a:r>
            <a:r>
              <a:rPr lang="es-E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   </a:t>
            </a:r>
          </a:p>
          <a:p>
            <a:pPr marL="0" indent="0">
              <a:buNone/>
            </a:pPr>
            <a:r>
              <a:rPr lang="es-ES" b="1" dirty="0">
                <a:solidFill>
                  <a:srgbClr val="202122"/>
                </a:solidFill>
                <a:latin typeface="Arial" panose="020B0604020202020204" pitchFamily="34" charset="0"/>
              </a:rPr>
              <a:t>Fuente Wikipedia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dirty="0">
                <a:solidFill>
                  <a:srgbClr val="202122"/>
                </a:solidFill>
                <a:latin typeface="Arial" panose="020B0604020202020204" pitchFamily="34" charset="0"/>
              </a:rPr>
              <a:t>La lectura es un proceso en el que un individuo conoce cierta información mediante el lenguaje visual o escrito. El lector se enfrenta a ciertas palabras, números o símbolos, los traduce en información dentro de su mente, los decodifica y aprende.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dirty="0">
                <a:solidFill>
                  <a:srgbClr val="202122"/>
                </a:solidFill>
                <a:latin typeface="Arial" panose="020B0604020202020204" pitchFamily="34" charset="0"/>
              </a:rPr>
              <a:t>Leer implica pronunciar las palabras escritas, identificarlas y comprenderlas. A nivel textual, leer es comprender un texto y extraer su significado.</a:t>
            </a:r>
          </a:p>
          <a:p>
            <a:pPr marL="0" indent="0">
              <a:buNone/>
            </a:pPr>
            <a:r>
              <a:rPr lang="es-ES" b="1" dirty="0">
                <a:solidFill>
                  <a:srgbClr val="202122"/>
                </a:solidFill>
                <a:latin typeface="Arial" panose="020B0604020202020204" pitchFamily="34" charset="0"/>
              </a:rPr>
              <a:t>Fuente: https://concepto.de/lectura/#ixzz6WfavseEl</a:t>
            </a:r>
          </a:p>
          <a:p>
            <a:pPr>
              <a:buFont typeface="Wingdings" panose="05000000000000000000" pitchFamily="2" charset="2"/>
              <a:buChar char="§"/>
            </a:pPr>
            <a:endParaRPr lang="es-ES" dirty="0">
              <a:solidFill>
                <a:srgbClr val="20212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67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6D2E69-63B4-465F-A2ED-FE0ACA7F2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353457"/>
            <a:ext cx="9601200" cy="881743"/>
          </a:xfrm>
        </p:spPr>
        <p:txBody>
          <a:bodyPr/>
          <a:lstStyle/>
          <a:p>
            <a:pPr algn="ctr"/>
            <a:r>
              <a:rPr lang="es-ES" b="1" u="sng" dirty="0">
                <a:latin typeface="Book Antiqua" panose="02040602050305030304" pitchFamily="18" charset="0"/>
              </a:rPr>
              <a:t>Historia de la Lectura:</a:t>
            </a:r>
            <a:endParaRPr lang="es-EC" b="1" u="sng" dirty="0">
              <a:latin typeface="Book Antiqua" panose="020406020503050303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B443D3-D4AE-4DAE-9879-CCED2EB79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634342"/>
            <a:ext cx="9601200" cy="2706915"/>
          </a:xfrm>
        </p:spPr>
        <p:txBody>
          <a:bodyPr/>
          <a:lstStyle/>
          <a:p>
            <a:r>
              <a:rPr lang="es-ES" b="0" i="0" dirty="0">
                <a:solidFill>
                  <a:schemeClr val="tx1"/>
                </a:solidFill>
                <a:effectLst/>
                <a:latin typeface="Open Sans"/>
              </a:rPr>
              <a:t>La lectura</a:t>
            </a:r>
            <a:r>
              <a:rPr lang="es-ES" b="1" i="0" dirty="0">
                <a:solidFill>
                  <a:schemeClr val="tx1"/>
                </a:solidFill>
                <a:effectLst/>
                <a:latin typeface="Open Sans"/>
              </a:rPr>
              <a:t> tiene su origen en la aparición de la escritura en el 3500 a. C</a:t>
            </a:r>
            <a:r>
              <a:rPr lang="es-ES" b="0" i="0" dirty="0">
                <a:solidFill>
                  <a:schemeClr val="tx1"/>
                </a:solidFill>
                <a:effectLst/>
                <a:latin typeface="Open Sans"/>
              </a:rPr>
              <a:t>, cuando se utilizaba la arcilla como soporte para graficar, contabilizar bienes y mercadería, y retener información. La lectura se basó durante mucho tiempo en </a:t>
            </a:r>
            <a:r>
              <a:rPr lang="es-ES" b="1" i="0" dirty="0">
                <a:solidFill>
                  <a:schemeClr val="tx1"/>
                </a:solidFill>
                <a:effectLst/>
                <a:latin typeface="Open Sans"/>
              </a:rPr>
              <a:t>la comprensión de símbolos y </a:t>
            </a:r>
            <a:r>
              <a:rPr lang="es-ES" b="1" i="0" u="none" strike="noStrike" dirty="0">
                <a:solidFill>
                  <a:schemeClr val="tx1"/>
                </a:solidFill>
                <a:effectLst/>
                <a:latin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códigos</a:t>
            </a:r>
            <a:r>
              <a:rPr lang="es-ES" b="1" i="0" dirty="0">
                <a:solidFill>
                  <a:schemeClr val="tx1"/>
                </a:solidFill>
                <a:effectLst/>
                <a:latin typeface="Open Sans"/>
              </a:rPr>
              <a:t> simples al que solo accedía una pequeña porción de la </a:t>
            </a:r>
            <a:r>
              <a:rPr lang="es-ES" b="1" i="0" u="none" strike="noStrike" dirty="0">
                <a:solidFill>
                  <a:schemeClr val="tx1"/>
                </a:solidFill>
                <a:effectLst/>
                <a:latin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población</a:t>
            </a:r>
            <a:r>
              <a:rPr lang="es-ES" b="0" i="0" dirty="0">
                <a:solidFill>
                  <a:schemeClr val="tx1"/>
                </a:solidFill>
                <a:effectLst/>
                <a:latin typeface="Open Sans"/>
              </a:rPr>
              <a:t> que sabía escribirlos, leerlos e interpretarlos.</a:t>
            </a:r>
            <a:br>
              <a:rPr lang="es-ES" b="0" i="0" dirty="0">
                <a:solidFill>
                  <a:schemeClr val="tx1"/>
                </a:solidFill>
                <a:effectLst/>
                <a:latin typeface="Open Sans"/>
              </a:rPr>
            </a:br>
            <a:br>
              <a:rPr lang="es-ES" b="0" i="0" dirty="0">
                <a:solidFill>
                  <a:schemeClr val="tx1"/>
                </a:solidFill>
                <a:effectLst/>
                <a:latin typeface="Open Sans"/>
              </a:rPr>
            </a:br>
            <a:r>
              <a:rPr lang="es-ES" b="0" i="0" dirty="0">
                <a:solidFill>
                  <a:schemeClr val="tx1"/>
                </a:solidFill>
                <a:effectLst/>
                <a:latin typeface="Open Sans"/>
              </a:rPr>
              <a:t>Fuente: </a:t>
            </a:r>
            <a:r>
              <a:rPr lang="es-ES" b="0" i="0" u="none" strike="noStrike" dirty="0">
                <a:solidFill>
                  <a:schemeClr val="tx1"/>
                </a:solidFill>
                <a:effectLst/>
                <a:latin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https://concepto.de/lectura/#ixzz6WfeMRFRw</a:t>
            </a:r>
            <a:endParaRPr lang="es-ES" b="0" i="0" u="none" strike="noStrike" dirty="0">
              <a:solidFill>
                <a:schemeClr val="tx1"/>
              </a:solidFill>
              <a:effectLst/>
              <a:latin typeface="Open Sans"/>
            </a:endParaRPr>
          </a:p>
          <a:p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237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92DC7F-3E5D-4261-B4AD-FD23228F7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79400"/>
            <a:ext cx="9601200" cy="707571"/>
          </a:xfrm>
        </p:spPr>
        <p:txBody>
          <a:bodyPr/>
          <a:lstStyle/>
          <a:p>
            <a:pPr algn="ctr"/>
            <a:r>
              <a:rPr lang="es-ES" b="1" u="sng" dirty="0">
                <a:latin typeface="Book Antiqua" panose="02040602050305030304" pitchFamily="18" charset="0"/>
              </a:rPr>
              <a:t>Beneficios de la lectura:</a:t>
            </a:r>
            <a:endParaRPr lang="es-EC" b="1" u="sng" dirty="0">
              <a:latin typeface="Book Antiqua" panose="020406020503050303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59A7BD-3809-4909-86AC-9BF82C421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0628" y="1113971"/>
            <a:ext cx="9601200" cy="5464629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s-ES" b="0" i="0" dirty="0">
                <a:solidFill>
                  <a:schemeClr val="tx1"/>
                </a:solidFill>
                <a:effectLst/>
                <a:latin typeface="Open Sans"/>
              </a:rPr>
              <a:t>La lectura es un proceso cognitivo que tiene muchos beneficios para la salud mental, emocional y social de las personas. Aquellas que leen con mayor regularidad adquieren lo que se conoce como “</a:t>
            </a:r>
            <a:r>
              <a:rPr lang="es-ES" b="0" i="0" u="none" strike="noStrike" dirty="0">
                <a:solidFill>
                  <a:schemeClr val="tx1"/>
                </a:solidFill>
                <a:effectLst/>
                <a:latin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hábito</a:t>
            </a:r>
            <a:r>
              <a:rPr lang="es-ES" b="0" i="0" dirty="0">
                <a:solidFill>
                  <a:schemeClr val="tx1"/>
                </a:solidFill>
                <a:effectLst/>
                <a:latin typeface="Open Sans"/>
              </a:rPr>
              <a:t> de lectura”. Entre las principales ventajas de la lectura están: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chemeClr val="tx1"/>
                </a:solidFill>
                <a:effectLst/>
                <a:latin typeface="Open Sans"/>
              </a:rPr>
              <a:t>Permite adquirir </a:t>
            </a:r>
            <a:r>
              <a:rPr lang="es-ES" b="1" i="0" u="none" strike="noStrike" dirty="0">
                <a:solidFill>
                  <a:schemeClr val="tx1"/>
                </a:solidFill>
                <a:effectLst/>
                <a:latin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conocimientos</a:t>
            </a:r>
            <a:r>
              <a:rPr lang="es-ES" b="0" i="0" dirty="0">
                <a:solidFill>
                  <a:schemeClr val="tx1"/>
                </a:solidFill>
                <a:effectLst/>
                <a:latin typeface="Open Sans"/>
              </a:rPr>
              <a:t> e incrementa la capacidad comunicativa.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chemeClr val="tx1"/>
                </a:solidFill>
                <a:effectLst/>
                <a:latin typeface="Open Sans"/>
              </a:rPr>
              <a:t>Ayuda a desarrollar la </a:t>
            </a:r>
            <a:r>
              <a:rPr lang="es-ES" b="1" i="0" dirty="0">
                <a:solidFill>
                  <a:schemeClr val="tx1"/>
                </a:solidFill>
                <a:effectLst/>
                <a:latin typeface="Open Sans"/>
              </a:rPr>
              <a:t>capacidad de análisis y resolución de </a:t>
            </a:r>
            <a:r>
              <a:rPr lang="es-ES" b="1" i="0" u="none" strike="noStrike" dirty="0">
                <a:solidFill>
                  <a:schemeClr val="tx1"/>
                </a:solidFill>
                <a:effectLst/>
                <a:latin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problemas</a:t>
            </a:r>
            <a:r>
              <a:rPr lang="es-ES" b="0" i="0" dirty="0">
                <a:solidFill>
                  <a:schemeClr val="tx1"/>
                </a:solidFill>
                <a:effectLst/>
                <a:latin typeface="Open Sans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chemeClr val="tx1"/>
                </a:solidFill>
                <a:effectLst/>
                <a:latin typeface="Open Sans"/>
              </a:rPr>
              <a:t>Es una opción de </a:t>
            </a:r>
            <a:r>
              <a:rPr lang="es-ES" b="1" i="0" dirty="0">
                <a:solidFill>
                  <a:schemeClr val="tx1"/>
                </a:solidFill>
                <a:effectLst/>
                <a:latin typeface="Open Sans"/>
              </a:rPr>
              <a:t>entretenimiento</a:t>
            </a:r>
            <a:r>
              <a:rPr lang="es-ES" b="0" i="0" dirty="0">
                <a:solidFill>
                  <a:schemeClr val="tx1"/>
                </a:solidFill>
                <a:effectLst/>
                <a:latin typeface="Open Sans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chemeClr val="tx1"/>
                </a:solidFill>
                <a:effectLst/>
                <a:latin typeface="Open Sans"/>
              </a:rPr>
              <a:t>Permite desarrollar la </a:t>
            </a:r>
            <a:r>
              <a:rPr lang="es-ES" b="1" i="0" u="none" strike="noStrike" dirty="0">
                <a:solidFill>
                  <a:schemeClr val="tx1"/>
                </a:solidFill>
                <a:effectLst/>
                <a:latin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empatía</a:t>
            </a:r>
            <a:r>
              <a:rPr lang="es-ES" b="0" i="0" dirty="0">
                <a:solidFill>
                  <a:schemeClr val="tx1"/>
                </a:solidFill>
                <a:effectLst/>
                <a:latin typeface="Open Sans"/>
              </a:rPr>
              <a:t> y las relaciones interpersonales.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chemeClr val="tx1"/>
                </a:solidFill>
                <a:effectLst/>
                <a:latin typeface="Open Sans"/>
              </a:rPr>
              <a:t>Enriquece el </a:t>
            </a:r>
            <a:r>
              <a:rPr lang="es-ES" b="1" i="0" dirty="0">
                <a:solidFill>
                  <a:schemeClr val="tx1"/>
                </a:solidFill>
                <a:effectLst/>
                <a:latin typeface="Open Sans"/>
              </a:rPr>
              <a:t>mundo interior</a:t>
            </a:r>
            <a:r>
              <a:rPr lang="es-ES" b="0" i="0" dirty="0">
                <a:solidFill>
                  <a:schemeClr val="tx1"/>
                </a:solidFill>
                <a:effectLst/>
                <a:latin typeface="Open Sans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chemeClr val="tx1"/>
                </a:solidFill>
                <a:effectLst/>
                <a:latin typeface="Open Sans"/>
              </a:rPr>
              <a:t>Amplía el</a:t>
            </a:r>
            <a:r>
              <a:rPr lang="es-ES" b="1" i="0" dirty="0">
                <a:solidFill>
                  <a:schemeClr val="tx1"/>
                </a:solidFill>
                <a:effectLst/>
                <a:latin typeface="Open Sans"/>
              </a:rPr>
              <a:t> vocabulario</a:t>
            </a:r>
            <a:r>
              <a:rPr lang="es-ES" b="0" i="0" dirty="0">
                <a:solidFill>
                  <a:schemeClr val="tx1"/>
                </a:solidFill>
                <a:effectLst/>
                <a:latin typeface="Open Sans"/>
              </a:rPr>
              <a:t> y fomenta la escritura.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chemeClr val="tx1"/>
                </a:solidFill>
                <a:effectLst/>
                <a:latin typeface="Open Sans"/>
              </a:rPr>
              <a:t>Estimula la </a:t>
            </a:r>
            <a:r>
              <a:rPr lang="es-ES" b="1" i="0" dirty="0">
                <a:solidFill>
                  <a:schemeClr val="tx1"/>
                </a:solidFill>
                <a:effectLst/>
                <a:latin typeface="Open Sans"/>
              </a:rPr>
              <a:t>concentración</a:t>
            </a:r>
            <a:r>
              <a:rPr lang="es-ES" b="0" i="0" dirty="0">
                <a:solidFill>
                  <a:schemeClr val="tx1"/>
                </a:solidFill>
                <a:effectLst/>
                <a:latin typeface="Open Sans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chemeClr val="tx1"/>
                </a:solidFill>
                <a:effectLst/>
                <a:latin typeface="Open Sans"/>
              </a:rPr>
              <a:t>Incentiva la </a:t>
            </a:r>
            <a:r>
              <a:rPr lang="es-ES" b="1" i="0" dirty="0">
                <a:solidFill>
                  <a:schemeClr val="tx1"/>
                </a:solidFill>
                <a:effectLst/>
                <a:latin typeface="Open Sans"/>
              </a:rPr>
              <a:t>imaginación</a:t>
            </a:r>
            <a:r>
              <a:rPr lang="es-ES" b="0" i="0" dirty="0">
                <a:solidFill>
                  <a:schemeClr val="tx1"/>
                </a:solidFill>
                <a:effectLst/>
                <a:latin typeface="Open Sans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chemeClr val="tx1"/>
                </a:solidFill>
                <a:effectLst/>
                <a:latin typeface="Open Sans"/>
              </a:rPr>
              <a:t>Ejercita las </a:t>
            </a:r>
            <a:r>
              <a:rPr lang="es-ES" b="1" i="0" dirty="0">
                <a:solidFill>
                  <a:schemeClr val="tx1"/>
                </a:solidFill>
                <a:effectLst/>
                <a:latin typeface="Open Sans"/>
              </a:rPr>
              <a:t>conexiones neuronales</a:t>
            </a:r>
            <a:r>
              <a:rPr lang="es-ES" b="0" i="0" dirty="0">
                <a:solidFill>
                  <a:schemeClr val="tx1"/>
                </a:solidFill>
                <a:effectLst/>
                <a:latin typeface="Open Sans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chemeClr val="tx1"/>
                </a:solidFill>
                <a:effectLst/>
                <a:latin typeface="Open Sans"/>
              </a:rPr>
              <a:t>Permite liberar </a:t>
            </a:r>
            <a:r>
              <a:rPr lang="es-ES" b="1" i="0" dirty="0">
                <a:solidFill>
                  <a:schemeClr val="tx1"/>
                </a:solidFill>
                <a:effectLst/>
                <a:latin typeface="Open Sans"/>
              </a:rPr>
              <a:t>emociones</a:t>
            </a:r>
            <a:r>
              <a:rPr lang="es-ES" b="0" i="0" dirty="0">
                <a:solidFill>
                  <a:schemeClr val="tx1"/>
                </a:solidFill>
                <a:effectLst/>
                <a:latin typeface="Open Sans"/>
              </a:rPr>
              <a:t>.</a:t>
            </a:r>
          </a:p>
          <a:p>
            <a:br>
              <a:rPr lang="es-ES" b="0" i="0" dirty="0">
                <a:solidFill>
                  <a:schemeClr val="tx1"/>
                </a:solidFill>
                <a:effectLst/>
                <a:latin typeface="Open Sans"/>
              </a:rPr>
            </a:br>
            <a:br>
              <a:rPr lang="es-ES" b="0" i="0" dirty="0">
                <a:solidFill>
                  <a:srgbClr val="000000"/>
                </a:solidFill>
                <a:effectLst/>
                <a:latin typeface="Open Sans"/>
              </a:rPr>
            </a:b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Fuente: </a:t>
            </a:r>
            <a:r>
              <a:rPr lang="es-ES" b="0" i="0" u="none" strike="noStrike" dirty="0">
                <a:solidFill>
                  <a:srgbClr val="003399"/>
                </a:solidFill>
                <a:effectLst/>
                <a:latin typeface="Open Sans"/>
                <a:hlinkClick r:id="rId6"/>
              </a:rPr>
              <a:t>https://concepto.de/lectura/#ixzz6WfeatWwk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008900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2A1F80-2615-41E6-B9E0-05F74C44F2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5728" y="2760912"/>
            <a:ext cx="8361229" cy="2098226"/>
          </a:xfrm>
        </p:spPr>
        <p:txBody>
          <a:bodyPr/>
          <a:lstStyle/>
          <a:p>
            <a:r>
              <a:rPr lang="es-ES" dirty="0">
                <a:latin typeface="Book Antiqua" panose="02040602050305030304" pitchFamily="18" charset="0"/>
              </a:rPr>
              <a:t>TIPOS O MODALIDADES DE LECTURA</a:t>
            </a:r>
            <a:endParaRPr lang="es-EC" dirty="0">
              <a:latin typeface="Book Antiqua" panose="0204060205030503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5B2DFE3-C10C-48FB-951B-CDBC00108C6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937736" y="217715"/>
            <a:ext cx="891407" cy="89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670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8D9AA6-B87B-468B-971F-61FE3098F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36600"/>
          </a:xfrm>
        </p:spPr>
        <p:txBody>
          <a:bodyPr/>
          <a:lstStyle/>
          <a:p>
            <a:pPr algn="ctr"/>
            <a:r>
              <a:rPr lang="es-ES" b="1" u="sng" dirty="0">
                <a:latin typeface="Book Antiqua" panose="02040602050305030304" pitchFamily="18" charset="0"/>
              </a:rPr>
              <a:t>TIPOS DE LECTURA</a:t>
            </a:r>
            <a:endParaRPr lang="es-EC" b="1" u="sng" dirty="0">
              <a:latin typeface="Book Antiqua" panose="02040602050305030304" pitchFamily="18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94A3E173-428A-4B80-9BBB-4C944B8CF30C}"/>
              </a:ext>
            </a:extLst>
          </p:cNvPr>
          <p:cNvSpPr txBox="1">
            <a:spLocks/>
          </p:cNvSpPr>
          <p:nvPr/>
        </p:nvSpPr>
        <p:spPr>
          <a:xfrm>
            <a:off x="1016000" y="5265056"/>
            <a:ext cx="4405086" cy="7366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u="sng" dirty="0">
                <a:latin typeface="Book Antiqua" panose="02040602050305030304" pitchFamily="18" charset="0"/>
              </a:rPr>
              <a:t>CONVENCIONALES</a:t>
            </a:r>
            <a:endParaRPr lang="es-EC" b="1" u="sng" dirty="0">
              <a:latin typeface="Book Antiqua" panose="02040602050305030304" pitchFamily="18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5D356EB-64B2-481B-A71F-2EB13E8EA68C}"/>
              </a:ext>
            </a:extLst>
          </p:cNvPr>
          <p:cNvSpPr txBox="1">
            <a:spLocks/>
          </p:cNvSpPr>
          <p:nvPr/>
        </p:nvSpPr>
        <p:spPr>
          <a:xfrm>
            <a:off x="6487884" y="5109029"/>
            <a:ext cx="5326743" cy="106317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u="sng" dirty="0">
                <a:latin typeface="Book Antiqua" panose="02040602050305030304" pitchFamily="18" charset="0"/>
              </a:rPr>
              <a:t>NO CONVENCIONALES</a:t>
            </a:r>
            <a:endParaRPr lang="es-EC" b="1" u="sng" dirty="0">
              <a:latin typeface="Book Antiqua" panose="020406020503050303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550E1C7-57F0-4E28-8517-5C8FF5FB2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710794" y="2312306"/>
            <a:ext cx="3015497" cy="258172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CCE2090-D7C6-4C6F-A067-783F14E61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2268" y="2659289"/>
            <a:ext cx="4737977" cy="2234746"/>
          </a:xfrm>
          <a:prstGeom prst="rect">
            <a:avLst/>
          </a:prstGeom>
        </p:spPr>
      </p:pic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10305E39-2100-4C03-8233-72F457FCA2B1}"/>
              </a:ext>
            </a:extLst>
          </p:cNvPr>
          <p:cNvCxnSpPr/>
          <p:nvPr/>
        </p:nvCxnSpPr>
        <p:spPr>
          <a:xfrm flipH="1">
            <a:off x="3323771" y="1422400"/>
            <a:ext cx="2598058" cy="6676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FF1B388A-0CE0-46A0-91DE-98696887C22C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6172200" y="1422400"/>
            <a:ext cx="2812143" cy="8899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4807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79BF64-67FF-4CF1-AA0A-6F2B2CCEC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65629"/>
          </a:xfrm>
        </p:spPr>
        <p:txBody>
          <a:bodyPr/>
          <a:lstStyle/>
          <a:p>
            <a:r>
              <a:rPr lang="es-ES" b="1" u="sng" dirty="0">
                <a:latin typeface="Book Antiqua" panose="02040602050305030304" pitchFamily="18" charset="0"/>
              </a:rPr>
              <a:t>LECTURAS CONVENCIONALES:</a:t>
            </a:r>
            <a:endParaRPr lang="es-EC" b="1" u="sng" dirty="0">
              <a:latin typeface="Book Antiqua" panose="020406020503050303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068A32-20D5-4CB2-BC1F-2BE405BAD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046514"/>
            <a:ext cx="9601200" cy="4430486"/>
          </a:xfrm>
        </p:spPr>
        <p:txBody>
          <a:bodyPr/>
          <a:lstStyle/>
          <a:p>
            <a:r>
              <a:rPr lang="es-ES" dirty="0"/>
              <a:t>Son aquellos tipos de lectura que utilizamos comúnmente o a diario</a:t>
            </a:r>
          </a:p>
          <a:p>
            <a:r>
              <a:rPr lang="es-ES" dirty="0"/>
              <a:t>Dentro de estos tipos podemos nombrar:</a:t>
            </a:r>
          </a:p>
          <a:p>
            <a:r>
              <a:rPr lang="es-ES" dirty="0"/>
              <a:t>LECTURA ORAL</a:t>
            </a:r>
          </a:p>
          <a:p>
            <a:r>
              <a:rPr lang="es-ES" dirty="0"/>
              <a:t>LECTURA MECANICA</a:t>
            </a:r>
          </a:p>
          <a:p>
            <a:r>
              <a:rPr lang="es-ES" dirty="0"/>
              <a:t>LECTURA RAPIDA</a:t>
            </a:r>
          </a:p>
          <a:p>
            <a:r>
              <a:rPr lang="es-ES" dirty="0"/>
              <a:t>LECTURA GUIADA</a:t>
            </a:r>
          </a:p>
          <a:p>
            <a:r>
              <a:rPr lang="es-ES" dirty="0"/>
              <a:t>LECTURA DIAGONAL </a:t>
            </a:r>
          </a:p>
          <a:p>
            <a:r>
              <a:rPr lang="es-ES" dirty="0"/>
              <a:t>LECTURA SILENCIOSA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546879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04F858-0474-417F-AE1A-00EF05B37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0400" y="589641"/>
            <a:ext cx="96012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latin typeface="Book Antiqua" panose="02040602050305030304" pitchFamily="18" charset="0"/>
              </a:rPr>
              <a:t>LECTURA ORAL</a:t>
            </a:r>
            <a:br>
              <a:rPr lang="es-ES" dirty="0">
                <a:latin typeface="Book Antiqua" panose="02040602050305030304" pitchFamily="18" charset="0"/>
              </a:rPr>
            </a:br>
            <a:endParaRPr lang="es-EC" dirty="0">
              <a:latin typeface="Book Antiqua" panose="020406020503050303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20EA42-E813-4598-B2EA-ECA4DBFB7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4857" y="1418768"/>
            <a:ext cx="7336972" cy="957943"/>
          </a:xfrm>
        </p:spPr>
        <p:txBody>
          <a:bodyPr>
            <a:normAutofit fontScale="92500" lnSpcReduction="20000"/>
          </a:bodyPr>
          <a:lstStyle/>
          <a:p>
            <a:r>
              <a:rPr lang="es-ES" dirty="0"/>
              <a:t>Es aquel tipo de lectura que desarrollamos en voz alta </a:t>
            </a:r>
          </a:p>
          <a:p>
            <a:r>
              <a:rPr lang="es-ES" dirty="0"/>
              <a:t>Uno de sus objetivos principales es comunicar la información expuesta presentada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E57E3A4D-A758-4DE4-A524-F18A6E830F8F}"/>
              </a:ext>
            </a:extLst>
          </p:cNvPr>
          <p:cNvSpPr txBox="1">
            <a:spLocks/>
          </p:cNvSpPr>
          <p:nvPr/>
        </p:nvSpPr>
        <p:spPr>
          <a:xfrm>
            <a:off x="1124857" y="3429000"/>
            <a:ext cx="82804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Es aquella que resta su importancia si se comprende o no su significado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AFD2BEC3-8EDB-4051-96FF-99004F59A566}"/>
              </a:ext>
            </a:extLst>
          </p:cNvPr>
          <p:cNvSpPr txBox="1">
            <a:spLocks/>
          </p:cNvSpPr>
          <p:nvPr/>
        </p:nvSpPr>
        <p:spPr>
          <a:xfrm>
            <a:off x="1517773" y="5439232"/>
            <a:ext cx="6944056" cy="9579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Selecciona aquellos elementos que interesan al lector por medio del salteo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281DB8F-8D53-4C92-825B-BE79E874BAA7}"/>
              </a:ext>
            </a:extLst>
          </p:cNvPr>
          <p:cNvSpPr txBox="1">
            <a:spLocks/>
          </p:cNvSpPr>
          <p:nvPr/>
        </p:nvSpPr>
        <p:spPr>
          <a:xfrm>
            <a:off x="-195943" y="2608944"/>
            <a:ext cx="9601200" cy="88174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u="sng" dirty="0">
                <a:latin typeface="Book Antiqua" panose="02040602050305030304" pitchFamily="18" charset="0"/>
              </a:rPr>
              <a:t>LECTURA MECÁNICA</a:t>
            </a:r>
            <a:br>
              <a:rPr lang="es-ES" dirty="0">
                <a:latin typeface="Book Antiqua" panose="02040602050305030304" pitchFamily="18" charset="0"/>
              </a:rPr>
            </a:br>
            <a:endParaRPr lang="es-EC" dirty="0">
              <a:latin typeface="Book Antiqua" panose="02040602050305030304" pitchFamily="18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4A789233-5B8C-4493-91E6-922111D0638A}"/>
              </a:ext>
            </a:extLst>
          </p:cNvPr>
          <p:cNvSpPr txBox="1">
            <a:spLocks/>
          </p:cNvSpPr>
          <p:nvPr/>
        </p:nvSpPr>
        <p:spPr>
          <a:xfrm>
            <a:off x="-558800" y="4493984"/>
            <a:ext cx="9601200" cy="88174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u="sng" dirty="0">
                <a:latin typeface="Book Antiqua" panose="02040602050305030304" pitchFamily="18" charset="0"/>
              </a:rPr>
              <a:t>LECTURA RÁPIDA</a:t>
            </a:r>
            <a:br>
              <a:rPr lang="es-ES" dirty="0">
                <a:latin typeface="Book Antiqua" panose="02040602050305030304" pitchFamily="18" charset="0"/>
              </a:rPr>
            </a:br>
            <a:endParaRPr lang="es-EC" dirty="0">
              <a:latin typeface="Book Antiqua" panose="02040602050305030304" pitchFamily="18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101F82F-92E6-40D6-B507-088E50489E2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111907" y="110669"/>
            <a:ext cx="953685" cy="95794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A47B0ED-A596-42E4-B9AF-D6E70E21C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0800" y="4956630"/>
            <a:ext cx="2857500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FE1AA8F-B811-4F3F-9BF7-95F63642DA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9657" y="2326140"/>
            <a:ext cx="2619375" cy="1743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68123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04F858-0474-417F-AE1A-00EF05B37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26572" y="724353"/>
            <a:ext cx="96012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latin typeface="Book Antiqua" panose="02040602050305030304" pitchFamily="18" charset="0"/>
              </a:rPr>
              <a:t>LECTURA DIAGONAL</a:t>
            </a:r>
            <a:br>
              <a:rPr lang="es-ES" dirty="0">
                <a:latin typeface="Book Antiqua" panose="02040602050305030304" pitchFamily="18" charset="0"/>
              </a:rPr>
            </a:br>
            <a:endParaRPr lang="es-EC" dirty="0">
              <a:latin typeface="Book Antiqua" panose="020406020503050303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20EA42-E813-4598-B2EA-ECA4DBFB7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29492"/>
            <a:ext cx="5783943" cy="957943"/>
          </a:xfrm>
        </p:spPr>
        <p:txBody>
          <a:bodyPr>
            <a:normAutofit lnSpcReduction="10000"/>
          </a:bodyPr>
          <a:lstStyle/>
          <a:p>
            <a:r>
              <a:rPr lang="es-ES" dirty="0"/>
              <a:t>Lee pasajes especiales de un texto como por ejemplo: Títulos, fórmulas, palabras acentuadas, o párrafos importantes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E57E3A4D-A758-4DE4-A524-F18A6E830F8F}"/>
              </a:ext>
            </a:extLst>
          </p:cNvPr>
          <p:cNvSpPr txBox="1">
            <a:spLocks/>
          </p:cNvSpPr>
          <p:nvPr/>
        </p:nvSpPr>
        <p:spPr>
          <a:xfrm>
            <a:off x="1371600" y="4905378"/>
            <a:ext cx="9601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Se realiza sin pronunciar las palabras leídas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281DB8F-8D53-4C92-825B-BE79E874BAA7}"/>
              </a:ext>
            </a:extLst>
          </p:cNvPr>
          <p:cNvSpPr txBox="1">
            <a:spLocks/>
          </p:cNvSpPr>
          <p:nvPr/>
        </p:nvSpPr>
        <p:spPr>
          <a:xfrm>
            <a:off x="-203200" y="3925668"/>
            <a:ext cx="9601200" cy="114344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u="sng" dirty="0">
                <a:latin typeface="Book Antiqua" panose="02040602050305030304" pitchFamily="18" charset="0"/>
              </a:rPr>
              <a:t>LECTURA SILENCIOSA</a:t>
            </a:r>
            <a:br>
              <a:rPr lang="es-ES" dirty="0">
                <a:latin typeface="Book Antiqua" panose="02040602050305030304" pitchFamily="18" charset="0"/>
              </a:rPr>
            </a:br>
            <a:endParaRPr lang="es-EC" dirty="0">
              <a:latin typeface="Book Antiqua" panose="02040602050305030304" pitchFamily="18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03DD02F-65B4-45D3-B0E6-CFC704EE8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7328" y="1222824"/>
            <a:ext cx="2514600" cy="1819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CB957C3-F081-4ED8-AFB6-79DAE0917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705" y="4565649"/>
            <a:ext cx="2490223" cy="1660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9031810"/>
      </p:ext>
    </p:extLst>
  </p:cSld>
  <p:clrMapOvr>
    <a:masterClrMapping/>
  </p:clrMapOvr>
</p:sld>
</file>

<file path=ppt/theme/theme1.xml><?xml version="1.0" encoding="utf-8"?>
<a:theme xmlns:a="http://schemas.openxmlformats.org/drawingml/2006/main" name="Recorte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TM10001105[[fn=Recorte]]</Template>
  <TotalTime>477</TotalTime>
  <Words>839</Words>
  <Application>Microsoft Office PowerPoint</Application>
  <PresentationFormat>Panorámica</PresentationFormat>
  <Paragraphs>73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Book Antiqua</vt:lpstr>
      <vt:lpstr>Franklin Gothic Book</vt:lpstr>
      <vt:lpstr>Open Sans</vt:lpstr>
      <vt:lpstr>Wingdings</vt:lpstr>
      <vt:lpstr>Recorte</vt:lpstr>
      <vt:lpstr>La lectura</vt:lpstr>
      <vt:lpstr>Conceptos y definiciones</vt:lpstr>
      <vt:lpstr>Historia de la Lectura:</vt:lpstr>
      <vt:lpstr>Beneficios de la lectura:</vt:lpstr>
      <vt:lpstr>TIPOS O MODALIDADES DE LECTURA</vt:lpstr>
      <vt:lpstr>TIPOS DE LECTURA</vt:lpstr>
      <vt:lpstr>LECTURAS CONVENCIONALES:</vt:lpstr>
      <vt:lpstr>LECTURA ORAL </vt:lpstr>
      <vt:lpstr>LECTURA DIAGONAL </vt:lpstr>
      <vt:lpstr>LECTURAS NO CONVENCIONALES:</vt:lpstr>
      <vt:lpstr>LECTURA LITERARIA:</vt:lpstr>
      <vt:lpstr>LECTURA POÉTICA:</vt:lpstr>
      <vt:lpstr>LECTURA INDEPENDIENTE: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conferencias</dc:title>
  <dc:creator>User</dc:creator>
  <cp:lastModifiedBy>User</cp:lastModifiedBy>
  <cp:revision>51</cp:revision>
  <cp:lastPrinted>2020-08-24T05:44:40Z</cp:lastPrinted>
  <dcterms:created xsi:type="dcterms:W3CDTF">2020-08-17T04:29:40Z</dcterms:created>
  <dcterms:modified xsi:type="dcterms:W3CDTF">2020-09-03T06:01:47Z</dcterms:modified>
</cp:coreProperties>
</file>