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Gliker Bold" charset="1" panose="00000800000000000000"/>
      <p:regular r:id="rId15"/>
    </p:embeddedFont>
    <p:embeddedFont>
      <p:font typeface="Padauk" charset="1" panose="02000400020000020004"/>
      <p:regular r:id="rId16"/>
    </p:embeddedFont>
    <p:embeddedFont>
      <p:font typeface="Gliker" charset="1" panose="00000500000000000000"/>
      <p:regular r:id="rId17"/>
    </p:embeddedFont>
    <p:embeddedFont>
      <p:font typeface="Gliker Semi-Bold" charset="1" panose="00000700000000000000"/>
      <p:regular r:id="rId18"/>
    </p:embeddedFont>
    <p:embeddedFont>
      <p:font typeface="Padauk Bold" charset="1" panose="020007000200000200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5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6467410" cy="83496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467410" cy="8349673"/>
            </a:xfrm>
            <a:custGeom>
              <a:avLst/>
              <a:gdLst/>
              <a:ahLst/>
              <a:cxnLst/>
              <a:rect r="r" b="b" t="t" l="l"/>
              <a:pathLst>
                <a:path h="8349673" w="16467410">
                  <a:moveTo>
                    <a:pt x="1616261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44873"/>
                  </a:lnTo>
                  <a:cubicBezTo>
                    <a:pt x="0" y="8213782"/>
                    <a:pt x="135890" y="8349673"/>
                    <a:pt x="304800" y="8349673"/>
                  </a:cubicBezTo>
                  <a:lnTo>
                    <a:pt x="16162610" y="8349673"/>
                  </a:lnTo>
                  <a:cubicBezTo>
                    <a:pt x="16331519" y="8349673"/>
                    <a:pt x="16467410" y="8213782"/>
                    <a:pt x="16467410" y="8044873"/>
                  </a:cubicBezTo>
                  <a:lnTo>
                    <a:pt x="16467410" y="304800"/>
                  </a:lnTo>
                  <a:cubicBezTo>
                    <a:pt x="16467410" y="135890"/>
                    <a:pt x="16331519" y="0"/>
                    <a:pt x="16162610" y="0"/>
                  </a:cubicBez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953165" y="2755290"/>
            <a:ext cx="4173767" cy="721200"/>
            <a:chOff x="0" y="0"/>
            <a:chExt cx="5565023" cy="96160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961600" cy="961600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B5B3B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1150856" y="0"/>
              <a:ext cx="961600" cy="961600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53E42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2301712" y="0"/>
              <a:ext cx="961600" cy="961600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F2798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3452568" y="0"/>
              <a:ext cx="961600" cy="961600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C300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4603424" y="0"/>
              <a:ext cx="961600" cy="961600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8183B"/>
              </a:solidFill>
            </p:spPr>
          </p:sp>
        </p:grpSp>
      </p:grpSp>
      <p:sp>
        <p:nvSpPr>
          <p:cNvPr name="Freeform 15" id="15"/>
          <p:cNvSpPr/>
          <p:nvPr/>
        </p:nvSpPr>
        <p:spPr>
          <a:xfrm flipH="false" flipV="false" rot="0">
            <a:off x="11394694" y="2520422"/>
            <a:ext cx="5864606" cy="5246157"/>
          </a:xfrm>
          <a:custGeom>
            <a:avLst/>
            <a:gdLst/>
            <a:ahLst/>
            <a:cxnLst/>
            <a:rect r="r" b="b" t="t" l="l"/>
            <a:pathLst>
              <a:path h="5246157" w="5864606">
                <a:moveTo>
                  <a:pt x="0" y="0"/>
                </a:moveTo>
                <a:lnTo>
                  <a:pt x="5864606" y="0"/>
                </a:lnTo>
                <a:lnTo>
                  <a:pt x="5864606" y="5246156"/>
                </a:lnTo>
                <a:lnTo>
                  <a:pt x="0" y="5246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614450" y="4026954"/>
            <a:ext cx="9780244" cy="248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15"/>
              </a:lnSpc>
            </a:pPr>
            <a:r>
              <a:rPr lang="en-US" sz="10123" b="true">
                <a:solidFill>
                  <a:srgbClr val="153E42"/>
                </a:solidFill>
                <a:latin typeface="Gliker Bold"/>
                <a:ea typeface="Gliker Bold"/>
                <a:cs typeface="Gliker Bold"/>
                <a:sym typeface="Gliker Bold"/>
              </a:rPr>
              <a:t>Comunicación verbal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5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6467410" cy="83496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467410" cy="8349673"/>
            </a:xfrm>
            <a:custGeom>
              <a:avLst/>
              <a:gdLst/>
              <a:ahLst/>
              <a:cxnLst/>
              <a:rect r="r" b="b" t="t" l="l"/>
              <a:pathLst>
                <a:path h="8349673" w="16467410">
                  <a:moveTo>
                    <a:pt x="1616261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44873"/>
                  </a:lnTo>
                  <a:cubicBezTo>
                    <a:pt x="0" y="8213782"/>
                    <a:pt x="135890" y="8349673"/>
                    <a:pt x="304800" y="8349673"/>
                  </a:cubicBezTo>
                  <a:lnTo>
                    <a:pt x="16162610" y="8349673"/>
                  </a:lnTo>
                  <a:cubicBezTo>
                    <a:pt x="16331519" y="8349673"/>
                    <a:pt x="16467410" y="8213782"/>
                    <a:pt x="16467410" y="8044873"/>
                  </a:cubicBezTo>
                  <a:lnTo>
                    <a:pt x="16467410" y="304800"/>
                  </a:lnTo>
                  <a:cubicBezTo>
                    <a:pt x="16467410" y="135890"/>
                    <a:pt x="16331519" y="0"/>
                    <a:pt x="16162610" y="0"/>
                  </a:cubicBez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685176" y="1559537"/>
            <a:ext cx="4173767" cy="721200"/>
            <a:chOff x="0" y="0"/>
            <a:chExt cx="5565023" cy="96160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961600" cy="961600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B5B3B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1150856" y="0"/>
              <a:ext cx="961600" cy="961600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53E42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2301712" y="0"/>
              <a:ext cx="961600" cy="961600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89F52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3452568" y="0"/>
              <a:ext cx="961600" cy="961600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BC6B2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4603424" y="0"/>
              <a:ext cx="961600" cy="961600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8183B"/>
              </a:solidFill>
            </p:spPr>
          </p:sp>
        </p:grpSp>
      </p:grpSp>
      <p:sp>
        <p:nvSpPr>
          <p:cNvPr name="Freeform 15" id="15"/>
          <p:cNvSpPr/>
          <p:nvPr/>
        </p:nvSpPr>
        <p:spPr>
          <a:xfrm flipH="false" flipV="false" rot="0">
            <a:off x="12141885" y="2453644"/>
            <a:ext cx="3260350" cy="2722392"/>
          </a:xfrm>
          <a:custGeom>
            <a:avLst/>
            <a:gdLst/>
            <a:ahLst/>
            <a:cxnLst/>
            <a:rect r="r" b="b" t="t" l="l"/>
            <a:pathLst>
              <a:path h="2722392" w="3260350">
                <a:moveTo>
                  <a:pt x="0" y="0"/>
                </a:moveTo>
                <a:lnTo>
                  <a:pt x="3260350" y="0"/>
                </a:lnTo>
                <a:lnTo>
                  <a:pt x="3260350" y="2722392"/>
                </a:lnTo>
                <a:lnTo>
                  <a:pt x="0" y="2722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535927" y="2207969"/>
            <a:ext cx="7906123" cy="940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8"/>
              </a:lnSpc>
            </a:pPr>
            <a:r>
              <a:rPr lang="en-US" b="true" sz="7413" spc="-207">
                <a:solidFill>
                  <a:srgbClr val="153E42"/>
                </a:solidFill>
                <a:latin typeface="Gliker Bold"/>
                <a:ea typeface="Gliker Bold"/>
                <a:cs typeface="Gliker Bold"/>
                <a:sym typeface="Gliker Bold"/>
              </a:rPr>
              <a:t>Que es la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88201" y="3319531"/>
            <a:ext cx="9601576" cy="1717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b="true" sz="6999" spc="-195">
                <a:solidFill>
                  <a:srgbClr val="CB5B3B"/>
                </a:solidFill>
                <a:latin typeface="Gliker Bold"/>
                <a:ea typeface="Gliker Bold"/>
                <a:cs typeface="Gliker Bold"/>
                <a:sym typeface="Gliker Bold"/>
              </a:rPr>
              <a:t>COMUNICACIÓN VERBAL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35927" y="5442736"/>
            <a:ext cx="15243800" cy="2954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82809" indent="-441404" lvl="1">
              <a:lnSpc>
                <a:spcPts val="3843"/>
              </a:lnSpc>
              <a:buFont typeface="Arial"/>
              <a:buChar char="•"/>
            </a:pPr>
            <a:r>
              <a:rPr lang="en-US" sz="4088" spc="-114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Es el proceso de transmitir información, ideas, pensamientos y sentimientos utilizando palabras, ya sea de manera oral o escrita.</a:t>
            </a:r>
          </a:p>
          <a:p>
            <a:pPr algn="ctr" marL="882809" indent="-441404" lvl="1">
              <a:lnSpc>
                <a:spcPts val="3843"/>
              </a:lnSpc>
              <a:buFont typeface="Arial"/>
              <a:buChar char="•"/>
            </a:pPr>
            <a:r>
              <a:rPr lang="en-US" sz="4088" spc="-114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Se basa en un código lingüístico compartido entre emisor y receptor, lo que permite que el mensaje sea claro, preciso e interactivo. </a:t>
            </a:r>
          </a:p>
          <a:p>
            <a:pPr algn="ctr" marL="882809" indent="-441404" lvl="1">
              <a:lnSpc>
                <a:spcPts val="3843"/>
              </a:lnSpc>
              <a:buFont typeface="Arial"/>
              <a:buChar char="•"/>
            </a:pPr>
            <a:r>
              <a:rPr lang="en-US" sz="4088" spc="-114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Puede darse en contextos presenciales o a distancia, y es exclusiva del ser humano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5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6467410" cy="83496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467410" cy="8349673"/>
            </a:xfrm>
            <a:custGeom>
              <a:avLst/>
              <a:gdLst/>
              <a:ahLst/>
              <a:cxnLst/>
              <a:rect r="r" b="b" t="t" l="l"/>
              <a:pathLst>
                <a:path h="8349673" w="16467410">
                  <a:moveTo>
                    <a:pt x="1616261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44873"/>
                  </a:lnTo>
                  <a:cubicBezTo>
                    <a:pt x="0" y="8213782"/>
                    <a:pt x="135890" y="8349673"/>
                    <a:pt x="304800" y="8349673"/>
                  </a:cubicBezTo>
                  <a:lnTo>
                    <a:pt x="16162610" y="8349673"/>
                  </a:lnTo>
                  <a:cubicBezTo>
                    <a:pt x="16331519" y="8349673"/>
                    <a:pt x="16467410" y="8213782"/>
                    <a:pt x="16467410" y="8044873"/>
                  </a:cubicBezTo>
                  <a:lnTo>
                    <a:pt x="16467410" y="304800"/>
                  </a:lnTo>
                  <a:cubicBezTo>
                    <a:pt x="16467410" y="135890"/>
                    <a:pt x="16331519" y="0"/>
                    <a:pt x="16162610" y="0"/>
                  </a:cubicBez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046571" y="1413212"/>
            <a:ext cx="4173767" cy="721200"/>
            <a:chOff x="0" y="0"/>
            <a:chExt cx="5565023" cy="96160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961600" cy="961600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B5B3B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1150856" y="0"/>
              <a:ext cx="961600" cy="961600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53E42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2301712" y="0"/>
              <a:ext cx="961600" cy="961600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B47FE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3452568" y="0"/>
              <a:ext cx="961600" cy="961600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6FE4EB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4603424" y="0"/>
              <a:ext cx="961600" cy="961600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8183B"/>
              </a:solidFill>
            </p:spPr>
          </p:sp>
        </p:grpSp>
      </p:grpSp>
      <p:sp>
        <p:nvSpPr>
          <p:cNvPr name="Freeform 15" id="15"/>
          <p:cNvSpPr/>
          <p:nvPr/>
        </p:nvSpPr>
        <p:spPr>
          <a:xfrm flipH="false" flipV="false" rot="0">
            <a:off x="11469239" y="2361261"/>
            <a:ext cx="5328431" cy="6512526"/>
          </a:xfrm>
          <a:custGeom>
            <a:avLst/>
            <a:gdLst/>
            <a:ahLst/>
            <a:cxnLst/>
            <a:rect r="r" b="b" t="t" l="l"/>
            <a:pathLst>
              <a:path h="6512526" w="5328431">
                <a:moveTo>
                  <a:pt x="0" y="0"/>
                </a:moveTo>
                <a:lnTo>
                  <a:pt x="5328431" y="0"/>
                </a:lnTo>
                <a:lnTo>
                  <a:pt x="5328431" y="6512527"/>
                </a:lnTo>
                <a:lnTo>
                  <a:pt x="0" y="6512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95618" y="2504136"/>
            <a:ext cx="9751685" cy="1483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40"/>
              </a:lnSpc>
            </a:pPr>
            <a:r>
              <a:rPr lang="en-US" sz="6000" spc="-168" b="true">
                <a:solidFill>
                  <a:srgbClr val="153E42"/>
                </a:solidFill>
                <a:latin typeface="Gliker Bold"/>
                <a:ea typeface="Gliker Bold"/>
                <a:cs typeface="Gliker Bold"/>
                <a:sym typeface="Gliker Bold"/>
              </a:rPr>
              <a:t>Ejemplos de comunicación verbal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95618" y="4909285"/>
            <a:ext cx="9295274" cy="2459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5191" indent="-442595" lvl="1">
              <a:lnSpc>
                <a:spcPts val="3854"/>
              </a:lnSpc>
              <a:buFont typeface="Arial"/>
              <a:buChar char="•"/>
            </a:pPr>
            <a:r>
              <a:rPr lang="en-US" sz="4100" spc="-114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Conversaciones cara a cara o telefónicas</a:t>
            </a:r>
          </a:p>
          <a:p>
            <a:pPr algn="l" marL="885191" indent="-442595" lvl="1">
              <a:lnSpc>
                <a:spcPts val="3854"/>
              </a:lnSpc>
              <a:buFont typeface="Arial"/>
              <a:buChar char="•"/>
            </a:pPr>
            <a:r>
              <a:rPr lang="en-US" sz="4100" spc="-114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Charlas, conferencias y debates</a:t>
            </a:r>
          </a:p>
          <a:p>
            <a:pPr algn="l" marL="885191" indent="-442595" lvl="1">
              <a:lnSpc>
                <a:spcPts val="3854"/>
              </a:lnSpc>
              <a:buFont typeface="Arial"/>
              <a:buChar char="•"/>
            </a:pPr>
            <a:r>
              <a:rPr lang="en-US" sz="4100" spc="-114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Cartas, correos electrónicos y mensajes de texto</a:t>
            </a:r>
          </a:p>
          <a:p>
            <a:pPr algn="l" marL="885191" indent="-442595" lvl="1">
              <a:lnSpc>
                <a:spcPts val="3854"/>
              </a:lnSpc>
              <a:buFont typeface="Arial"/>
              <a:buChar char="•"/>
            </a:pPr>
            <a:r>
              <a:rPr lang="en-US" sz="4100" spc="-114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Discursos y presentaciones académicas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5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6467410" cy="83496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467410" cy="8349673"/>
            </a:xfrm>
            <a:custGeom>
              <a:avLst/>
              <a:gdLst/>
              <a:ahLst/>
              <a:cxnLst/>
              <a:rect r="r" b="b" t="t" l="l"/>
              <a:pathLst>
                <a:path h="8349673" w="16467410">
                  <a:moveTo>
                    <a:pt x="1616261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44873"/>
                  </a:lnTo>
                  <a:cubicBezTo>
                    <a:pt x="0" y="8213782"/>
                    <a:pt x="135890" y="8349673"/>
                    <a:pt x="304800" y="8349673"/>
                  </a:cubicBezTo>
                  <a:lnTo>
                    <a:pt x="16162610" y="8349673"/>
                  </a:lnTo>
                  <a:cubicBezTo>
                    <a:pt x="16331519" y="8349673"/>
                    <a:pt x="16467410" y="8213782"/>
                    <a:pt x="16467410" y="8044873"/>
                  </a:cubicBezTo>
                  <a:lnTo>
                    <a:pt x="16467410" y="304800"/>
                  </a:lnTo>
                  <a:cubicBezTo>
                    <a:pt x="16467410" y="135890"/>
                    <a:pt x="16331519" y="0"/>
                    <a:pt x="16162610" y="0"/>
                  </a:cubicBezTo>
                  <a:close/>
                </a:path>
              </a:pathLst>
            </a:custGeom>
            <a:solidFill>
              <a:srgbClr val="F9F7DC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9368327" y="377628"/>
            <a:ext cx="9154754" cy="6291812"/>
          </a:xfrm>
          <a:custGeom>
            <a:avLst/>
            <a:gdLst/>
            <a:ahLst/>
            <a:cxnLst/>
            <a:rect r="r" b="b" t="t" l="l"/>
            <a:pathLst>
              <a:path h="6291812" w="9154754">
                <a:moveTo>
                  <a:pt x="0" y="0"/>
                </a:moveTo>
                <a:lnTo>
                  <a:pt x="9154754" y="0"/>
                </a:lnTo>
                <a:lnTo>
                  <a:pt x="9154754" y="6291812"/>
                </a:lnTo>
                <a:lnTo>
                  <a:pt x="0" y="6291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43175" y="5248275"/>
            <a:ext cx="14022487" cy="370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52912" indent="-476456" lvl="1">
              <a:lnSpc>
                <a:spcPts val="4148"/>
              </a:lnSpc>
              <a:buFont typeface="Arial"/>
              <a:buChar char="•"/>
            </a:pPr>
            <a:r>
              <a:rPr lang="en-US" sz="4413" spc="-123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Los principios éticos en la comunicación son fundamentales para asegurar una interacción respetuosa, honesta y responsable entre los interlocutores. </a:t>
            </a:r>
          </a:p>
          <a:p>
            <a:pPr algn="ctr">
              <a:lnSpc>
                <a:spcPts val="4148"/>
              </a:lnSpc>
            </a:pPr>
          </a:p>
          <a:p>
            <a:pPr algn="ctr" marL="952912" indent="-476456" lvl="1">
              <a:lnSpc>
                <a:spcPts val="4148"/>
              </a:lnSpc>
              <a:buFont typeface="Arial"/>
              <a:buChar char="•"/>
            </a:pPr>
            <a:r>
              <a:rPr lang="en-US" sz="4413" spc="-123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Estos principios no solo buscan la eficacia del mensaje, sino también su corrección moral y el bienestar de quienes participan en el proceso comunicativo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98993" y="2122632"/>
            <a:ext cx="7345007" cy="2491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91"/>
              </a:lnSpc>
            </a:pPr>
            <a:r>
              <a:rPr lang="en-US" sz="6799" spc="-190" b="true">
                <a:solidFill>
                  <a:srgbClr val="153E42"/>
                </a:solidFill>
                <a:latin typeface="Gliker Bold"/>
                <a:ea typeface="Gliker Bold"/>
                <a:cs typeface="Gliker Bold"/>
                <a:sym typeface="Gliker Bold"/>
              </a:rPr>
              <a:t>Principios éticos en la comunicación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5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6467410" cy="83496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467410" cy="8349673"/>
            </a:xfrm>
            <a:custGeom>
              <a:avLst/>
              <a:gdLst/>
              <a:ahLst/>
              <a:cxnLst/>
              <a:rect r="r" b="b" t="t" l="l"/>
              <a:pathLst>
                <a:path h="8349673" w="16467410">
                  <a:moveTo>
                    <a:pt x="1616261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44873"/>
                  </a:lnTo>
                  <a:cubicBezTo>
                    <a:pt x="0" y="8213782"/>
                    <a:pt x="135890" y="8349673"/>
                    <a:pt x="304800" y="8349673"/>
                  </a:cubicBezTo>
                  <a:lnTo>
                    <a:pt x="16162610" y="8349673"/>
                  </a:lnTo>
                  <a:cubicBezTo>
                    <a:pt x="16331519" y="8349673"/>
                    <a:pt x="16467410" y="8213782"/>
                    <a:pt x="16467410" y="8044873"/>
                  </a:cubicBezTo>
                  <a:lnTo>
                    <a:pt x="16467410" y="304800"/>
                  </a:lnTo>
                  <a:cubicBezTo>
                    <a:pt x="16467410" y="135890"/>
                    <a:pt x="16331519" y="0"/>
                    <a:pt x="16162610" y="0"/>
                  </a:cubicBezTo>
                  <a:close/>
                </a:path>
              </a:pathLst>
            </a:custGeom>
            <a:solidFill>
              <a:srgbClr val="F9F7DC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106821" y="6134270"/>
            <a:ext cx="3251140" cy="2719135"/>
          </a:xfrm>
          <a:custGeom>
            <a:avLst/>
            <a:gdLst/>
            <a:ahLst/>
            <a:cxnLst/>
            <a:rect r="r" b="b" t="t" l="l"/>
            <a:pathLst>
              <a:path h="2719135" w="3251140">
                <a:moveTo>
                  <a:pt x="0" y="0"/>
                </a:moveTo>
                <a:lnTo>
                  <a:pt x="3251140" y="0"/>
                </a:lnTo>
                <a:lnTo>
                  <a:pt x="3251140" y="2719135"/>
                </a:lnTo>
                <a:lnTo>
                  <a:pt x="0" y="271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699553" y="6251807"/>
            <a:ext cx="3252936" cy="2484060"/>
          </a:xfrm>
          <a:custGeom>
            <a:avLst/>
            <a:gdLst/>
            <a:ahLst/>
            <a:cxnLst/>
            <a:rect r="r" b="b" t="t" l="l"/>
            <a:pathLst>
              <a:path h="2484060" w="3252936">
                <a:moveTo>
                  <a:pt x="0" y="0"/>
                </a:moveTo>
                <a:lnTo>
                  <a:pt x="3252936" y="0"/>
                </a:lnTo>
                <a:lnTo>
                  <a:pt x="3252936" y="2484060"/>
                </a:lnTo>
                <a:lnTo>
                  <a:pt x="0" y="2484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7167" y="3259773"/>
            <a:ext cx="4207093" cy="769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6000" spc="-168">
                <a:solidFill>
                  <a:srgbClr val="153E42"/>
                </a:solidFill>
                <a:latin typeface="Gliker"/>
                <a:ea typeface="Gliker"/>
                <a:cs typeface="Gliker"/>
                <a:sym typeface="Gliker"/>
              </a:rPr>
              <a:t>Veracidad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98112" y="3259773"/>
            <a:ext cx="4652248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6000" spc="-168">
                <a:solidFill>
                  <a:srgbClr val="153E42"/>
                </a:solidFill>
                <a:latin typeface="Gliker"/>
                <a:ea typeface="Gliker"/>
                <a:cs typeface="Gliker"/>
                <a:sym typeface="Gliker"/>
              </a:rPr>
              <a:t>Respeto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34212" y="3259773"/>
            <a:ext cx="6225088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6000" spc="-168">
                <a:solidFill>
                  <a:srgbClr val="153E42"/>
                </a:solidFill>
                <a:latin typeface="Gliker"/>
                <a:ea typeface="Gliker"/>
                <a:cs typeface="Gliker"/>
                <a:sym typeface="Gliker"/>
              </a:rPr>
              <a:t>Responsabilidad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07167" y="1624589"/>
            <a:ext cx="15609921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 spc="-168">
                <a:solidFill>
                  <a:srgbClr val="CB5B3B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PR</a:t>
            </a:r>
            <a:r>
              <a:rPr lang="en-US" b="true" sz="6000" spc="-168">
                <a:solidFill>
                  <a:srgbClr val="CB5B3B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INCIPALES PRINCIPIOS ÉTICOS: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553950" y="4907450"/>
            <a:ext cx="5185612" cy="769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6000" spc="-168">
                <a:solidFill>
                  <a:srgbClr val="153E42"/>
                </a:solidFill>
                <a:latin typeface="Gliker"/>
                <a:ea typeface="Gliker"/>
                <a:cs typeface="Gliker"/>
                <a:sym typeface="Gliker"/>
              </a:rPr>
              <a:t>Transparencia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98112" y="4907450"/>
            <a:ext cx="4652248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6000" spc="-168">
                <a:solidFill>
                  <a:srgbClr val="153E42"/>
                </a:solidFill>
                <a:latin typeface="Gliker"/>
                <a:ea typeface="Gliker"/>
                <a:cs typeface="Gliker"/>
                <a:sym typeface="Gliker"/>
              </a:rPr>
              <a:t>Justicia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98169" y="4907450"/>
            <a:ext cx="6225088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6000" spc="-168">
                <a:solidFill>
                  <a:srgbClr val="153E42"/>
                </a:solidFill>
                <a:latin typeface="Gliker"/>
                <a:ea typeface="Gliker"/>
                <a:cs typeface="Gliker"/>
                <a:sym typeface="Gliker"/>
              </a:rPr>
              <a:t>Empatía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294081" y="6553371"/>
            <a:ext cx="5705350" cy="769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6000" spc="-168">
                <a:solidFill>
                  <a:srgbClr val="153E42"/>
                </a:solidFill>
                <a:latin typeface="Gliker"/>
                <a:ea typeface="Gliker"/>
                <a:cs typeface="Gliker"/>
                <a:sym typeface="Gliker"/>
              </a:rPr>
              <a:t>Confidencialidad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5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6467410" cy="83496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467410" cy="8349673"/>
            </a:xfrm>
            <a:custGeom>
              <a:avLst/>
              <a:gdLst/>
              <a:ahLst/>
              <a:cxnLst/>
              <a:rect r="r" b="b" t="t" l="l"/>
              <a:pathLst>
                <a:path h="8349673" w="16467410">
                  <a:moveTo>
                    <a:pt x="1616261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44873"/>
                  </a:lnTo>
                  <a:cubicBezTo>
                    <a:pt x="0" y="8213782"/>
                    <a:pt x="135890" y="8349673"/>
                    <a:pt x="304800" y="8349673"/>
                  </a:cubicBezTo>
                  <a:lnTo>
                    <a:pt x="16162610" y="8349673"/>
                  </a:lnTo>
                  <a:cubicBezTo>
                    <a:pt x="16331519" y="8349673"/>
                    <a:pt x="16467410" y="8213782"/>
                    <a:pt x="16467410" y="8044873"/>
                  </a:cubicBezTo>
                  <a:lnTo>
                    <a:pt x="16467410" y="304800"/>
                  </a:lnTo>
                  <a:cubicBezTo>
                    <a:pt x="16467410" y="135890"/>
                    <a:pt x="16331519" y="0"/>
                    <a:pt x="16162610" y="0"/>
                  </a:cubicBezTo>
                  <a:close/>
                </a:path>
              </a:pathLst>
            </a:custGeom>
            <a:solidFill>
              <a:srgbClr val="F9F7DC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3211593" y="1420122"/>
            <a:ext cx="3432069" cy="6600132"/>
          </a:xfrm>
          <a:custGeom>
            <a:avLst/>
            <a:gdLst/>
            <a:ahLst/>
            <a:cxnLst/>
            <a:rect r="r" b="b" t="t" l="l"/>
            <a:pathLst>
              <a:path h="6600132" w="3432069">
                <a:moveTo>
                  <a:pt x="0" y="0"/>
                </a:moveTo>
                <a:lnTo>
                  <a:pt x="3432069" y="0"/>
                </a:lnTo>
                <a:lnTo>
                  <a:pt x="3432069" y="6600132"/>
                </a:lnTo>
                <a:lnTo>
                  <a:pt x="0" y="6600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37717" y="1506780"/>
            <a:ext cx="9782131" cy="2397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2"/>
              </a:lnSpc>
            </a:pPr>
            <a:r>
              <a:rPr lang="en-US" sz="6544" spc="-183" b="true">
                <a:solidFill>
                  <a:srgbClr val="153E42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Principales principios éticos</a:t>
            </a:r>
          </a:p>
          <a:p>
            <a:pPr algn="l">
              <a:lnSpc>
                <a:spcPts val="6152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437717" y="4327431"/>
            <a:ext cx="11403027" cy="880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3596" spc="-100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Obliga a decir la verdad y no distorsionar los hechos. Garantiza que la información sea precisa y confiable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37717" y="3640921"/>
            <a:ext cx="4321469" cy="591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4636" spc="-129" b="true">
                <a:solidFill>
                  <a:srgbClr val="CB5B3B"/>
                </a:solidFill>
                <a:latin typeface="Padauk Bold"/>
                <a:ea typeface="Padauk Bold"/>
                <a:cs typeface="Padauk Bold"/>
                <a:sym typeface="Padauk Bold"/>
              </a:rPr>
              <a:t>Veracidad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37717" y="6233123"/>
            <a:ext cx="11403027" cy="880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3"/>
              </a:lnSpc>
            </a:pPr>
            <a:r>
              <a:rPr lang="en-US" sz="3600" spc="-100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Implica reconocer la dignidad de los demás, evitando lenguaje ofensivo y valorando opiniones diferentes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37717" y="5546613"/>
            <a:ext cx="4623746" cy="591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4636" spc="-129" b="true">
                <a:solidFill>
                  <a:srgbClr val="CB5B3B"/>
                </a:solidFill>
                <a:latin typeface="Padauk Bold"/>
                <a:ea typeface="Padauk Bold"/>
                <a:cs typeface="Padauk Bold"/>
                <a:sym typeface="Padauk Bold"/>
              </a:rPr>
              <a:t>Respeto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37717" y="8138814"/>
            <a:ext cx="11403027" cy="880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3"/>
              </a:lnSpc>
            </a:pPr>
            <a:r>
              <a:rPr lang="en-US" sz="3600" spc="-100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Cada persona es responsable de las consecuencias de sus palabras. Exige reflexionar antes de comunicar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37717" y="7452304"/>
            <a:ext cx="4893386" cy="591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4636" spc="-129" b="true">
                <a:solidFill>
                  <a:srgbClr val="CB5B3B"/>
                </a:solidFill>
                <a:latin typeface="Padauk Bold"/>
                <a:ea typeface="Padauk Bold"/>
                <a:cs typeface="Padauk Bold"/>
                <a:sym typeface="Padauk Bold"/>
              </a:rPr>
              <a:t>Responsabilidad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2840744" y="8298486"/>
            <a:ext cx="4173767" cy="721200"/>
            <a:chOff x="0" y="0"/>
            <a:chExt cx="5565023" cy="961600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961600" cy="961600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B5B3B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1150856" y="0"/>
              <a:ext cx="961600" cy="961600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53E42"/>
              </a:solidFill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2301712" y="0"/>
              <a:ext cx="961600" cy="961600"/>
              <a:chOff x="0" y="0"/>
              <a:chExt cx="6350000" cy="63500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23D3D"/>
              </a:solidFill>
            </p:spPr>
          </p:sp>
        </p:grpSp>
        <p:grpSp>
          <p:nvGrpSpPr>
            <p:cNvPr name="Group 19" id="19"/>
            <p:cNvGrpSpPr/>
            <p:nvPr/>
          </p:nvGrpSpPr>
          <p:grpSpPr>
            <a:xfrm rot="0">
              <a:off x="3452568" y="0"/>
              <a:ext cx="961600" cy="961600"/>
              <a:chOff x="0" y="0"/>
              <a:chExt cx="6350000" cy="63500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C300"/>
              </a:solidFill>
            </p:spPr>
          </p:sp>
        </p:grpSp>
        <p:grpSp>
          <p:nvGrpSpPr>
            <p:cNvPr name="Group 21" id="21"/>
            <p:cNvGrpSpPr/>
            <p:nvPr/>
          </p:nvGrpSpPr>
          <p:grpSpPr>
            <a:xfrm rot="0">
              <a:off x="4603424" y="0"/>
              <a:ext cx="961600" cy="961600"/>
              <a:chOff x="0" y="0"/>
              <a:chExt cx="6350000" cy="63500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8183B"/>
              </a:solidFill>
            </p:spPr>
          </p:sp>
        </p:grp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5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6467410" cy="83496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467410" cy="8349673"/>
            </a:xfrm>
            <a:custGeom>
              <a:avLst/>
              <a:gdLst/>
              <a:ahLst/>
              <a:cxnLst/>
              <a:rect r="r" b="b" t="t" l="l"/>
              <a:pathLst>
                <a:path h="8349673" w="16467410">
                  <a:moveTo>
                    <a:pt x="1616261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44873"/>
                  </a:lnTo>
                  <a:cubicBezTo>
                    <a:pt x="0" y="8213782"/>
                    <a:pt x="135890" y="8349673"/>
                    <a:pt x="304800" y="8349673"/>
                  </a:cubicBezTo>
                  <a:lnTo>
                    <a:pt x="16162610" y="8349673"/>
                  </a:lnTo>
                  <a:cubicBezTo>
                    <a:pt x="16331519" y="8349673"/>
                    <a:pt x="16467410" y="8213782"/>
                    <a:pt x="16467410" y="8044873"/>
                  </a:cubicBezTo>
                  <a:lnTo>
                    <a:pt x="16467410" y="304800"/>
                  </a:lnTo>
                  <a:cubicBezTo>
                    <a:pt x="16467410" y="135890"/>
                    <a:pt x="16331519" y="0"/>
                    <a:pt x="16162610" y="0"/>
                  </a:cubicBezTo>
                  <a:close/>
                </a:path>
              </a:pathLst>
            </a:custGeom>
            <a:solidFill>
              <a:srgbClr val="F9F7DC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3211593" y="1420122"/>
            <a:ext cx="3432069" cy="6600132"/>
          </a:xfrm>
          <a:custGeom>
            <a:avLst/>
            <a:gdLst/>
            <a:ahLst/>
            <a:cxnLst/>
            <a:rect r="r" b="b" t="t" l="l"/>
            <a:pathLst>
              <a:path h="6600132" w="3432069">
                <a:moveTo>
                  <a:pt x="0" y="0"/>
                </a:moveTo>
                <a:lnTo>
                  <a:pt x="3432069" y="0"/>
                </a:lnTo>
                <a:lnTo>
                  <a:pt x="3432069" y="6600132"/>
                </a:lnTo>
                <a:lnTo>
                  <a:pt x="0" y="6600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37717" y="4327431"/>
            <a:ext cx="11403027" cy="880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3596" spc="-100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Respetar la privacidad y no divulgar información sensible sin permiso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37717" y="3640921"/>
            <a:ext cx="4321469" cy="591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4636" spc="-129" b="true">
                <a:solidFill>
                  <a:srgbClr val="CB5B3B"/>
                </a:solidFill>
                <a:latin typeface="Padauk Bold"/>
                <a:ea typeface="Padauk Bold"/>
                <a:cs typeface="Padauk Bold"/>
                <a:sym typeface="Padauk Bold"/>
              </a:rPr>
              <a:t>Confidencialidad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37717" y="6233123"/>
            <a:ext cx="11403027" cy="880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3"/>
              </a:lnSpc>
            </a:pPr>
            <a:r>
              <a:rPr lang="en-US" sz="3600" spc="-100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Garantizar equidad y trato justo en la comunicación, sin discriminación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37717" y="5546613"/>
            <a:ext cx="4623746" cy="591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4636" spc="-129" b="true">
                <a:solidFill>
                  <a:srgbClr val="CB5B3B"/>
                </a:solidFill>
                <a:latin typeface="Padauk Bold"/>
                <a:ea typeface="Padauk Bold"/>
                <a:cs typeface="Padauk Bold"/>
                <a:sym typeface="Padauk Bold"/>
              </a:rPr>
              <a:t>Justicia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37717" y="8138814"/>
            <a:ext cx="11403027" cy="880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3"/>
              </a:lnSpc>
            </a:pPr>
            <a:r>
              <a:rPr lang="en-US" sz="3600" spc="-100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Comprender y considerar los sentimientos y perspectivas del otro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37717" y="7452304"/>
            <a:ext cx="4893386" cy="591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4636" spc="-129" b="true">
                <a:solidFill>
                  <a:srgbClr val="CB5B3B"/>
                </a:solidFill>
                <a:latin typeface="Padauk Bold"/>
                <a:ea typeface="Padauk Bold"/>
                <a:cs typeface="Padauk Bold"/>
                <a:sym typeface="Padauk Bold"/>
              </a:rPr>
              <a:t>Empatía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840744" y="8298486"/>
            <a:ext cx="4173767" cy="721200"/>
            <a:chOff x="0" y="0"/>
            <a:chExt cx="5565023" cy="961600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961600" cy="961600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B5B3B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1150856" y="0"/>
              <a:ext cx="961600" cy="961600"/>
              <a:chOff x="0" y="0"/>
              <a:chExt cx="6350000" cy="63500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53E42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2301712" y="0"/>
              <a:ext cx="961600" cy="961600"/>
              <a:chOff x="0" y="0"/>
              <a:chExt cx="6350000" cy="63500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23D3D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3452568" y="0"/>
              <a:ext cx="961600" cy="961600"/>
              <a:chOff x="0" y="0"/>
              <a:chExt cx="6350000" cy="63500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C300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4603424" y="0"/>
              <a:ext cx="961600" cy="961600"/>
              <a:chOff x="0" y="0"/>
              <a:chExt cx="6350000" cy="63500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8183B"/>
              </a:solidFill>
            </p:spPr>
          </p:sp>
        </p:grpSp>
      </p:grpSp>
      <p:sp>
        <p:nvSpPr>
          <p:cNvPr name="TextBox 22" id="22"/>
          <p:cNvSpPr txBox="true"/>
          <p:nvPr/>
        </p:nvSpPr>
        <p:spPr>
          <a:xfrm rot="0">
            <a:off x="1437717" y="1534422"/>
            <a:ext cx="4321469" cy="591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4636" spc="-129" b="true">
                <a:solidFill>
                  <a:srgbClr val="CB5B3B"/>
                </a:solidFill>
                <a:latin typeface="Padauk Bold"/>
                <a:ea typeface="Padauk Bold"/>
                <a:cs typeface="Padauk Bold"/>
                <a:sym typeface="Padauk Bold"/>
              </a:rPr>
              <a:t>Transparencia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37717" y="2388683"/>
            <a:ext cx="11403027" cy="880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3596" spc="-100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Comunicar de manera clara y abierta, sin ocultar información relevante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5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6467410" cy="83496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467410" cy="8349673"/>
            </a:xfrm>
            <a:custGeom>
              <a:avLst/>
              <a:gdLst/>
              <a:ahLst/>
              <a:cxnLst/>
              <a:rect r="r" b="b" t="t" l="l"/>
              <a:pathLst>
                <a:path h="8349673" w="16467410">
                  <a:moveTo>
                    <a:pt x="1616261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44873"/>
                  </a:lnTo>
                  <a:cubicBezTo>
                    <a:pt x="0" y="8213782"/>
                    <a:pt x="135890" y="8349673"/>
                    <a:pt x="304800" y="8349673"/>
                  </a:cubicBezTo>
                  <a:lnTo>
                    <a:pt x="16162610" y="8349673"/>
                  </a:lnTo>
                  <a:cubicBezTo>
                    <a:pt x="16331519" y="8349673"/>
                    <a:pt x="16467410" y="8213782"/>
                    <a:pt x="16467410" y="8044873"/>
                  </a:cubicBezTo>
                  <a:lnTo>
                    <a:pt x="16467410" y="304800"/>
                  </a:lnTo>
                  <a:cubicBezTo>
                    <a:pt x="16467410" y="135890"/>
                    <a:pt x="16331519" y="0"/>
                    <a:pt x="16162610" y="0"/>
                  </a:cubicBezTo>
                  <a:close/>
                </a:path>
              </a:pathLst>
            </a:custGeom>
            <a:solidFill>
              <a:srgbClr val="F9F7DC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623899" y="1508185"/>
            <a:ext cx="14802186" cy="2718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b="true" sz="6000" spc="-168">
                <a:solidFill>
                  <a:srgbClr val="153E42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Importancia de los principios éticos en la comunicación verbal</a:t>
            </a:r>
          </a:p>
          <a:p>
            <a:pPr algn="ctr">
              <a:lnSpc>
                <a:spcPts val="9247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901853" y="3579218"/>
            <a:ext cx="12123290" cy="5279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52912" indent="-476456" lvl="1">
              <a:lnSpc>
                <a:spcPts val="4148"/>
              </a:lnSpc>
              <a:buFont typeface="Arial"/>
              <a:buChar char="•"/>
            </a:pPr>
            <a:r>
              <a:rPr lang="en-US" sz="4413" spc="-123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Fomentan la confianza y credibilidad entre los interlocutores.</a:t>
            </a:r>
          </a:p>
          <a:p>
            <a:pPr algn="just" marL="952912" indent="-476456" lvl="1">
              <a:lnSpc>
                <a:spcPts val="4148"/>
              </a:lnSpc>
              <a:buFont typeface="Arial"/>
              <a:buChar char="•"/>
            </a:pPr>
            <a:r>
              <a:rPr lang="en-US" sz="4413" spc="-123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Previenen malentendidos, conflictos y desinformación.</a:t>
            </a:r>
          </a:p>
          <a:p>
            <a:pPr algn="just" marL="952912" indent="-476456" lvl="1">
              <a:lnSpc>
                <a:spcPts val="4148"/>
              </a:lnSpc>
              <a:buFont typeface="Arial"/>
              <a:buChar char="•"/>
            </a:pPr>
            <a:r>
              <a:rPr lang="en-US" sz="4413" spc="-123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Promueven un ambiente de diálogo abierto, seguro y respetuoso, especialmente en contextos académicos y profesionales.</a:t>
            </a:r>
          </a:p>
          <a:p>
            <a:pPr algn="just" marL="952912" indent="-476456" lvl="1">
              <a:lnSpc>
                <a:spcPts val="4148"/>
              </a:lnSpc>
              <a:buFont typeface="Arial"/>
              <a:buChar char="•"/>
            </a:pPr>
            <a:r>
              <a:rPr lang="en-US" sz="4413" spc="-123">
                <a:solidFill>
                  <a:srgbClr val="153E42"/>
                </a:solidFill>
                <a:latin typeface="Padauk"/>
                <a:ea typeface="Padauk"/>
                <a:cs typeface="Padauk"/>
                <a:sym typeface="Padauk"/>
              </a:rPr>
              <a:t>La falta de ética puede llevar a la pérdida de reputación, ruptura de relaciones y consecuencias negativas para la comunidad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1335478" y="4016487"/>
            <a:ext cx="3231444" cy="2890674"/>
          </a:xfrm>
          <a:custGeom>
            <a:avLst/>
            <a:gdLst/>
            <a:ahLst/>
            <a:cxnLst/>
            <a:rect r="r" b="b" t="t" l="l"/>
            <a:pathLst>
              <a:path h="2890674" w="3231444">
                <a:moveTo>
                  <a:pt x="3231445" y="0"/>
                </a:moveTo>
                <a:lnTo>
                  <a:pt x="0" y="0"/>
                </a:lnTo>
                <a:lnTo>
                  <a:pt x="0" y="2890674"/>
                </a:lnTo>
                <a:lnTo>
                  <a:pt x="3231445" y="2890674"/>
                </a:lnTo>
                <a:lnTo>
                  <a:pt x="323144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5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6467410" cy="83496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467410" cy="8349673"/>
            </a:xfrm>
            <a:custGeom>
              <a:avLst/>
              <a:gdLst/>
              <a:ahLst/>
              <a:cxnLst/>
              <a:rect r="r" b="b" t="t" l="l"/>
              <a:pathLst>
                <a:path h="8349673" w="16467410">
                  <a:moveTo>
                    <a:pt x="1616261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44873"/>
                  </a:lnTo>
                  <a:cubicBezTo>
                    <a:pt x="0" y="8213782"/>
                    <a:pt x="135890" y="8349673"/>
                    <a:pt x="304800" y="8349673"/>
                  </a:cubicBezTo>
                  <a:lnTo>
                    <a:pt x="16162610" y="8349673"/>
                  </a:lnTo>
                  <a:cubicBezTo>
                    <a:pt x="16331519" y="8349673"/>
                    <a:pt x="16467410" y="8213782"/>
                    <a:pt x="16467410" y="8044873"/>
                  </a:cubicBezTo>
                  <a:lnTo>
                    <a:pt x="16467410" y="304800"/>
                  </a:lnTo>
                  <a:cubicBezTo>
                    <a:pt x="16467410" y="135890"/>
                    <a:pt x="16331519" y="0"/>
                    <a:pt x="16162610" y="0"/>
                  </a:cubicBezTo>
                  <a:close/>
                </a:path>
              </a:pathLst>
            </a:custGeom>
            <a:solidFill>
              <a:srgbClr val="F9F7DC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2514570" y="2608594"/>
            <a:ext cx="5202233" cy="5069813"/>
          </a:xfrm>
          <a:custGeom>
            <a:avLst/>
            <a:gdLst/>
            <a:ahLst/>
            <a:cxnLst/>
            <a:rect r="r" b="b" t="t" l="l"/>
            <a:pathLst>
              <a:path h="5069813" w="5202233">
                <a:moveTo>
                  <a:pt x="0" y="0"/>
                </a:moveTo>
                <a:lnTo>
                  <a:pt x="5202233" y="0"/>
                </a:lnTo>
                <a:lnTo>
                  <a:pt x="5202233" y="5069812"/>
                </a:lnTo>
                <a:lnTo>
                  <a:pt x="0" y="5069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14780" y="2485491"/>
            <a:ext cx="10583183" cy="362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6000" spc="-168">
                <a:solidFill>
                  <a:srgbClr val="153E42"/>
                </a:solidFill>
                <a:latin typeface="Gliker"/>
                <a:ea typeface="Gliker"/>
                <a:cs typeface="Gliker"/>
                <a:sym typeface="Gliker"/>
              </a:rPr>
              <a:t>"La comunicación ética no solo transmite información, sino también valores que construyen confianza y respeto en la sociedad."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931388" y="6506900"/>
            <a:ext cx="4173767" cy="721200"/>
            <a:chOff x="0" y="0"/>
            <a:chExt cx="5565023" cy="961600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961600" cy="961600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B5B3B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1150856" y="0"/>
              <a:ext cx="961600" cy="961600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53E42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301712" y="0"/>
              <a:ext cx="961600" cy="961600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32F9F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3452568" y="0"/>
              <a:ext cx="961600" cy="961600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6ECDB8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4603424" y="0"/>
              <a:ext cx="961600" cy="961600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8183B"/>
              </a:solidFill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DAGnXhvFke4</dc:identifier>
  <dcterms:modified xsi:type="dcterms:W3CDTF">2011-08-01T06:04:30Z</dcterms:modified>
  <cp:revision>1</cp:revision>
  <dc:title>Colorful Social Virtual Communication Discourse Presentation</dc:title>
</cp:coreProperties>
</file>