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378" r:id="rId3"/>
    <p:sldId id="379" r:id="rId4"/>
    <p:sldId id="380" r:id="rId5"/>
    <p:sldId id="381" r:id="rId6"/>
    <p:sldId id="382" r:id="rId7"/>
    <p:sldId id="383" r:id="rId8"/>
    <p:sldId id="257"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424" r:id="rId23"/>
    <p:sldId id="425" r:id="rId24"/>
    <p:sldId id="427" r:id="rId25"/>
    <p:sldId id="428" r:id="rId26"/>
    <p:sldId id="415" r:id="rId27"/>
    <p:sldId id="430" r:id="rId28"/>
    <p:sldId id="416" r:id="rId29"/>
    <p:sldId id="431" r:id="rId30"/>
    <p:sldId id="417" r:id="rId31"/>
    <p:sldId id="432" r:id="rId32"/>
    <p:sldId id="418" r:id="rId33"/>
    <p:sldId id="433" r:id="rId34"/>
    <p:sldId id="434" r:id="rId35"/>
    <p:sldId id="419" r:id="rId36"/>
    <p:sldId id="435" r:id="rId37"/>
    <p:sldId id="420" r:id="rId38"/>
    <p:sldId id="412" r:id="rId39"/>
    <p:sldId id="41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809516-39D3-4AA6-857A-DB856339ED3E}" type="datetimeFigureOut">
              <a:rPr lang="es-EC" smtClean="0"/>
              <a:t>18/04/2018</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166598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D809516-39D3-4AA6-857A-DB856339ED3E}" type="datetimeFigureOut">
              <a:rPr lang="es-EC" smtClean="0"/>
              <a:t>18/04/2018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196808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D809516-39D3-4AA6-857A-DB856339ED3E}" type="datetimeFigureOut">
              <a:rPr lang="es-EC" smtClean="0"/>
              <a:t>18/04/2018</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39FEE4-6DAC-45CA-BC86-2D4F23B394C0}"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319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0D809516-39D3-4AA6-857A-DB856339ED3E}" type="datetimeFigureOut">
              <a:rPr lang="es-EC" smtClean="0"/>
              <a:t>18/04/2018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1016481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0D809516-39D3-4AA6-857A-DB856339ED3E}" type="datetimeFigureOut">
              <a:rPr lang="es-EC" smtClean="0"/>
              <a:t>18/04/2018</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39FEE4-6DAC-45CA-BC86-2D4F23B394C0}"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4586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0D809516-39D3-4AA6-857A-DB856339ED3E}" type="datetimeFigureOut">
              <a:rPr lang="es-EC" smtClean="0"/>
              <a:t>18/04/2018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1066169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809516-39D3-4AA6-857A-DB856339ED3E}" type="datetimeFigureOut">
              <a:rPr lang="es-EC" smtClean="0"/>
              <a:t>18/04/2018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822848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809516-39D3-4AA6-857A-DB856339ED3E}" type="datetimeFigureOut">
              <a:rPr lang="es-EC" smtClean="0"/>
              <a:t>18/04/2018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13196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809516-39D3-4AA6-857A-DB856339ED3E}" type="datetimeFigureOut">
              <a:rPr lang="es-EC" smtClean="0"/>
              <a:t>18/04/2018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21532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D809516-39D3-4AA6-857A-DB856339ED3E}" type="datetimeFigureOut">
              <a:rPr lang="es-EC" smtClean="0"/>
              <a:t>18/04/2018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121866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809516-39D3-4AA6-857A-DB856339ED3E}" type="datetimeFigureOut">
              <a:rPr lang="es-EC" smtClean="0"/>
              <a:t>18/04/2018</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329341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809516-39D3-4AA6-857A-DB856339ED3E}" type="datetimeFigureOut">
              <a:rPr lang="es-EC" smtClean="0"/>
              <a:t>18/04/2018</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245320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809516-39D3-4AA6-857A-DB856339ED3E}" type="datetimeFigureOut">
              <a:rPr lang="es-EC" smtClean="0"/>
              <a:t>18/04/2018</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308473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09516-39D3-4AA6-857A-DB856339ED3E}" type="datetimeFigureOut">
              <a:rPr lang="es-EC" smtClean="0"/>
              <a:t>18/04/2018</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335704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D809516-39D3-4AA6-857A-DB856339ED3E}" type="datetimeFigureOut">
              <a:rPr lang="es-EC" smtClean="0"/>
              <a:t>18/04/2018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20309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D809516-39D3-4AA6-857A-DB856339ED3E}" type="datetimeFigureOut">
              <a:rPr lang="es-EC" smtClean="0"/>
              <a:t>18/04/2018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39FEE4-6DAC-45CA-BC86-2D4F23B394C0}" type="slidenum">
              <a:rPr lang="es-EC" smtClean="0"/>
              <a:t>‹Nº›</a:t>
            </a:fld>
            <a:endParaRPr lang="es-EC"/>
          </a:p>
        </p:txBody>
      </p:sp>
    </p:spTree>
    <p:extLst>
      <p:ext uri="{BB962C8B-B14F-4D97-AF65-F5344CB8AC3E}">
        <p14:creationId xmlns:p14="http://schemas.microsoft.com/office/powerpoint/2010/main" val="153984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809516-39D3-4AA6-857A-DB856339ED3E}" type="datetimeFigureOut">
              <a:rPr lang="es-EC" smtClean="0"/>
              <a:t>18/04/2018</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E39FEE4-6DAC-45CA-BC86-2D4F23B394C0}" type="slidenum">
              <a:rPr lang="es-EC" smtClean="0"/>
              <a:t>‹Nº›</a:t>
            </a:fld>
            <a:endParaRPr lang="es-EC"/>
          </a:p>
        </p:txBody>
      </p:sp>
    </p:spTree>
    <p:extLst>
      <p:ext uri="{BB962C8B-B14F-4D97-AF65-F5344CB8AC3E}">
        <p14:creationId xmlns:p14="http://schemas.microsoft.com/office/powerpoint/2010/main" val="13240610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557C6B-F62E-42E9-9E94-E0BE5DB1BE7F}"/>
              </a:ext>
            </a:extLst>
          </p:cNvPr>
          <p:cNvSpPr>
            <a:spLocks noGrp="1"/>
          </p:cNvSpPr>
          <p:nvPr>
            <p:ph type="ctrTitle"/>
          </p:nvPr>
        </p:nvSpPr>
        <p:spPr/>
        <p:txBody>
          <a:bodyPr/>
          <a:lstStyle/>
          <a:p>
            <a:r>
              <a:rPr lang="es-EC" dirty="0"/>
              <a:t>División celular</a:t>
            </a:r>
          </a:p>
        </p:txBody>
      </p:sp>
      <p:sp>
        <p:nvSpPr>
          <p:cNvPr id="3" name="Subtítulo 2">
            <a:extLst>
              <a:ext uri="{FF2B5EF4-FFF2-40B4-BE49-F238E27FC236}">
                <a16:creationId xmlns:a16="http://schemas.microsoft.com/office/drawing/2014/main" id="{3378AEEF-E5C4-439A-931D-90E3D7A78666}"/>
              </a:ext>
            </a:extLst>
          </p:cNvPr>
          <p:cNvSpPr>
            <a:spLocks noGrp="1"/>
          </p:cNvSpPr>
          <p:nvPr>
            <p:ph type="subTitle" idx="1"/>
          </p:nvPr>
        </p:nvSpPr>
        <p:spPr/>
        <p:txBody>
          <a:bodyPr/>
          <a:lstStyle/>
          <a:p>
            <a:r>
              <a:rPr lang="es-EC" dirty="0"/>
              <a:t>DRA ROSA VELEZ PAZMIÑO </a:t>
            </a:r>
            <a:r>
              <a:rPr lang="es-EC" dirty="0" err="1"/>
              <a:t>MASC</a:t>
            </a:r>
            <a:r>
              <a:rPr lang="es-EC"/>
              <a:t> </a:t>
            </a:r>
          </a:p>
        </p:txBody>
      </p:sp>
    </p:spTree>
    <p:extLst>
      <p:ext uri="{BB962C8B-B14F-4D97-AF65-F5344CB8AC3E}">
        <p14:creationId xmlns:p14="http://schemas.microsoft.com/office/powerpoint/2010/main" val="225620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MITOSIS </a:t>
            </a:r>
          </a:p>
        </p:txBody>
      </p:sp>
      <p:pic>
        <p:nvPicPr>
          <p:cNvPr id="4" name="3 Marcador de contenido" descr="http://1.bp.blogspot.com/-boHORrvL0po/TtPdx_ukWGI/AAAAAAAAFlk/tgfWCG027aM/s1600/cebolla%2Bmitosis.png"/>
          <p:cNvPicPr>
            <a:picLocks noGrp="1"/>
          </p:cNvPicPr>
          <p:nvPr>
            <p:ph idx="1"/>
          </p:nvPr>
        </p:nvPicPr>
        <p:blipFill>
          <a:blip r:embed="rId2"/>
          <a:stretch>
            <a:fillRect/>
          </a:stretch>
        </p:blipFill>
        <p:spPr bwMode="auto">
          <a:xfrm>
            <a:off x="4480122" y="2133600"/>
            <a:ext cx="5133582" cy="3778250"/>
          </a:xfrm>
          <a:prstGeom prst="rect">
            <a:avLst/>
          </a:prstGeom>
          <a:noFill/>
          <a:ln w="9525">
            <a:noFill/>
            <a:miter lim="800000"/>
            <a:headEnd/>
            <a:tailEnd/>
          </a:ln>
        </p:spPr>
      </p:pic>
    </p:spTree>
    <p:extLst>
      <p:ext uri="{BB962C8B-B14F-4D97-AF65-F5344CB8AC3E}">
        <p14:creationId xmlns:p14="http://schemas.microsoft.com/office/powerpoint/2010/main" val="227214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idx="1"/>
          </p:nvPr>
        </p:nvSpPr>
        <p:spPr>
          <a:xfrm>
            <a:off x="2438400" y="500042"/>
            <a:ext cx="7772400" cy="5856308"/>
          </a:xfrm>
        </p:spPr>
        <p:txBody>
          <a:bodyPr/>
          <a:lstStyle/>
          <a:p>
            <a:pPr>
              <a:buNone/>
            </a:pPr>
            <a:endParaRPr lang="es-ES" sz="3600" dirty="0"/>
          </a:p>
          <a:p>
            <a:pPr>
              <a:buNone/>
            </a:pPr>
            <a:endParaRPr lang="es-ES" sz="3600" dirty="0"/>
          </a:p>
          <a:p>
            <a:pPr>
              <a:buNone/>
            </a:pPr>
            <a:endParaRPr lang="es-ES" sz="3600" dirty="0"/>
          </a:p>
          <a:p>
            <a:pPr algn="ctr">
              <a:buNone/>
            </a:pPr>
            <a:r>
              <a:rPr lang="es-ES" sz="6000" i="1" dirty="0">
                <a:solidFill>
                  <a:srgbClr val="7030A0"/>
                </a:solidFill>
              </a:rPr>
              <a:t>REPRODUCCIÓN CELULAR</a:t>
            </a:r>
          </a:p>
          <a:p>
            <a:pPr algn="ctr">
              <a:buNone/>
            </a:pPr>
            <a:endParaRPr lang="es-ES" sz="6000" dirty="0"/>
          </a:p>
        </p:txBody>
      </p:sp>
    </p:spTree>
    <p:extLst>
      <p:ext uri="{BB962C8B-B14F-4D97-AF65-F5344CB8AC3E}">
        <p14:creationId xmlns:p14="http://schemas.microsoft.com/office/powerpoint/2010/main" val="3109386956"/>
      </p:ext>
    </p:extLst>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8400" y="500042"/>
            <a:ext cx="7772400" cy="5855518"/>
          </a:xfrm>
        </p:spPr>
        <p:txBody>
          <a:bodyPr>
            <a:normAutofit lnSpcReduction="10000"/>
          </a:bodyPr>
          <a:lstStyle/>
          <a:p>
            <a:pPr algn="ctr">
              <a:buNone/>
            </a:pPr>
            <a:endParaRPr lang="es-ES" sz="3200" dirty="0"/>
          </a:p>
          <a:p>
            <a:pPr algn="ctr">
              <a:buNone/>
            </a:pPr>
            <a:r>
              <a:rPr lang="es-ES" sz="3200" dirty="0"/>
              <a:t>LA  MEIOSIS</a:t>
            </a:r>
          </a:p>
          <a:p>
            <a:pPr algn="ctr">
              <a:buNone/>
            </a:pPr>
            <a:endParaRPr lang="es-ES" sz="2600" dirty="0"/>
          </a:p>
          <a:p>
            <a:pPr algn="just"/>
            <a:r>
              <a:rPr lang="es-ES" sz="2400" dirty="0"/>
              <a:t>Es propia de las células sexuales, tiene que ver con el numero de cromosomas de cada especie, y que las células somáticas les corresponde el numero completo razón por la cual se llama célula </a:t>
            </a:r>
            <a:r>
              <a:rPr lang="es-ES" dirty="0"/>
              <a:t>2n </a:t>
            </a:r>
            <a:r>
              <a:rPr lang="es-ES" sz="2400" dirty="0"/>
              <a:t>diploide mientras que los gametos solo tienen la mitad del numero de cromosomas por lo que se llama célula haploide. </a:t>
            </a:r>
          </a:p>
          <a:p>
            <a:pPr algn="just"/>
            <a:endParaRPr lang="es-ES" sz="2400" dirty="0"/>
          </a:p>
          <a:p>
            <a:pPr algn="just"/>
            <a:r>
              <a:rPr lang="es-ES" sz="2400" dirty="0"/>
              <a:t>Durante la meiosis de una célula progenitora diploide </a:t>
            </a:r>
            <a:r>
              <a:rPr lang="es-ES" dirty="0"/>
              <a:t>2n</a:t>
            </a:r>
            <a:r>
              <a:rPr lang="es-ES" sz="2400" dirty="0"/>
              <a:t> se origina una célula haploide </a:t>
            </a:r>
            <a:r>
              <a:rPr lang="es-ES" dirty="0"/>
              <a:t>1n.</a:t>
            </a:r>
          </a:p>
          <a:p>
            <a:pPr>
              <a:buNone/>
            </a:pPr>
            <a:endParaRPr lang="es-ES" dirty="0"/>
          </a:p>
        </p:txBody>
      </p:sp>
    </p:spTree>
    <p:extLst>
      <p:ext uri="{BB962C8B-B14F-4D97-AF65-F5344CB8AC3E}">
        <p14:creationId xmlns:p14="http://schemas.microsoft.com/office/powerpoint/2010/main" val="59628235"/>
      </p:ext>
    </p:extLst>
  </p:cSld>
  <p:clrMapOvr>
    <a:masterClrMapping/>
  </p:clrMapOvr>
  <p:transition>
    <p:blind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3170447" y="1532238"/>
            <a:ext cx="5854511" cy="3897027"/>
          </a:xfrm>
          <a:prstGeom prst="rect">
            <a:avLst/>
          </a:prstGeom>
          <a:noFill/>
          <a:ln w="9525">
            <a:noFill/>
            <a:miter lim="800000"/>
            <a:headEnd/>
            <a:tailEnd/>
          </a:ln>
        </p:spPr>
      </p:pic>
    </p:spTree>
    <p:extLst>
      <p:ext uri="{BB962C8B-B14F-4D97-AF65-F5344CB8AC3E}">
        <p14:creationId xmlns:p14="http://schemas.microsoft.com/office/powerpoint/2010/main" val="217481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8400" y="500042"/>
            <a:ext cx="7772400" cy="5855518"/>
          </a:xfrm>
        </p:spPr>
        <p:txBody>
          <a:bodyPr/>
          <a:lstStyle/>
          <a:p>
            <a:pPr algn="ctr">
              <a:buNone/>
            </a:pPr>
            <a:endParaRPr lang="es-ES" dirty="0"/>
          </a:p>
          <a:p>
            <a:pPr algn="ctr">
              <a:buNone/>
            </a:pPr>
            <a:r>
              <a:rPr lang="es-ES" dirty="0"/>
              <a:t>LA GAMETOGENESIS</a:t>
            </a:r>
          </a:p>
          <a:p>
            <a:pPr algn="ctr">
              <a:buNone/>
            </a:pPr>
            <a:endParaRPr lang="es-ES" sz="2400" dirty="0"/>
          </a:p>
          <a:p>
            <a:pPr algn="just"/>
            <a:r>
              <a:rPr lang="es-ES" sz="2400" dirty="0"/>
              <a:t>También se le llama homogénesis y espermatogénesis la primera la formación de óvulos y la segunda formación de espermatozoides.</a:t>
            </a:r>
          </a:p>
          <a:p>
            <a:pPr algn="just"/>
            <a:endParaRPr lang="es-ES" sz="2400" dirty="0"/>
          </a:p>
          <a:p>
            <a:pPr algn="just">
              <a:buNone/>
            </a:pPr>
            <a:r>
              <a:rPr lang="es-ES" sz="2600" b="1" dirty="0"/>
              <a:t>PROCESO DE LA MEIOSIS </a:t>
            </a:r>
          </a:p>
          <a:p>
            <a:pPr algn="just">
              <a:buNone/>
            </a:pPr>
            <a:endParaRPr lang="es-ES" sz="2400" b="1" dirty="0"/>
          </a:p>
          <a:p>
            <a:pPr algn="just"/>
            <a:r>
              <a:rPr lang="es-ES" sz="2400" dirty="0"/>
              <a:t>Se realiza en dos divisiones sucesivas ambas comprenden profase, metafase, anafase y telofase.</a:t>
            </a:r>
          </a:p>
          <a:p>
            <a:endParaRPr lang="es-ES" dirty="0"/>
          </a:p>
        </p:txBody>
      </p:sp>
    </p:spTree>
    <p:extLst>
      <p:ext uri="{BB962C8B-B14F-4D97-AF65-F5344CB8AC3E}">
        <p14:creationId xmlns:p14="http://schemas.microsoft.com/office/powerpoint/2010/main" val="2206167098"/>
      </p:ext>
    </p:extLst>
  </p:cSld>
  <p:clrMapOvr>
    <a:masterClrMapping/>
  </p:clrMapOvr>
  <p:transition>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8400" y="500042"/>
            <a:ext cx="7772400" cy="5855518"/>
          </a:xfrm>
        </p:spPr>
        <p:txBody>
          <a:bodyPr/>
          <a:lstStyle/>
          <a:p>
            <a:pPr algn="ctr">
              <a:buNone/>
            </a:pPr>
            <a:endParaRPr lang="es-ES" dirty="0"/>
          </a:p>
          <a:p>
            <a:pPr algn="ctr">
              <a:buNone/>
            </a:pPr>
            <a:endParaRPr lang="es-ES" dirty="0"/>
          </a:p>
          <a:p>
            <a:pPr algn="ctr">
              <a:buNone/>
            </a:pPr>
            <a:endParaRPr lang="es-ES" dirty="0"/>
          </a:p>
          <a:p>
            <a:pPr algn="ctr">
              <a:buNone/>
            </a:pPr>
            <a:r>
              <a:rPr lang="es-ES" sz="3800" dirty="0"/>
              <a:t>PRIMERA DIVISIÓN MEIÓTICA</a:t>
            </a:r>
          </a:p>
          <a:p>
            <a:endParaRPr lang="es-ES" dirty="0"/>
          </a:p>
          <a:p>
            <a:pPr algn="just"/>
            <a:r>
              <a:rPr lang="es-ES" dirty="0"/>
              <a:t>Su función el intercambio del material genético entre los cromosomas homólogos. </a:t>
            </a:r>
          </a:p>
          <a:p>
            <a:pPr algn="just">
              <a:buNone/>
            </a:pPr>
            <a:endParaRPr lang="es-ES" dirty="0"/>
          </a:p>
        </p:txBody>
      </p:sp>
    </p:spTree>
    <p:extLst>
      <p:ext uri="{BB962C8B-B14F-4D97-AF65-F5344CB8AC3E}">
        <p14:creationId xmlns:p14="http://schemas.microsoft.com/office/powerpoint/2010/main" val="203610867"/>
      </p:ext>
    </p:extLst>
  </p:cSld>
  <p:clrMapOvr>
    <a:masterClrMapping/>
  </p:clrMapOvr>
  <p:transition>
    <p:blind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idx="1"/>
          </p:nvPr>
        </p:nvSpPr>
        <p:spPr>
          <a:xfrm>
            <a:off x="2452662" y="428604"/>
            <a:ext cx="7858180" cy="5929354"/>
          </a:xfrm>
        </p:spPr>
        <p:txBody>
          <a:bodyPr>
            <a:normAutofit lnSpcReduction="10000"/>
          </a:bodyPr>
          <a:lstStyle/>
          <a:p>
            <a:pPr>
              <a:buNone/>
            </a:pPr>
            <a:endParaRPr lang="es-ES" sz="2400" dirty="0"/>
          </a:p>
          <a:p>
            <a:pPr>
              <a:buNone/>
            </a:pPr>
            <a:r>
              <a:rPr lang="es-ES" sz="4000" dirty="0"/>
              <a:t>PROFASE UNO </a:t>
            </a:r>
          </a:p>
          <a:p>
            <a:pPr>
              <a:buNone/>
            </a:pPr>
            <a:endParaRPr lang="es-ES" sz="1400" dirty="0"/>
          </a:p>
          <a:p>
            <a:pPr algn="just">
              <a:buNone/>
            </a:pPr>
            <a:r>
              <a:rPr lang="es-ES" sz="2400" dirty="0"/>
              <a:t>     El núcleo aumenta de volumen y dentro del los filamentos de cromatina se engruesan y se acortan para formar los cromosomas, en cada cromosoma aparecen dos cromatinas hermanas unidas por el centrómero de cada cromosoma. El centrómero se divide para formar el huso la diferencia es que en la mitosis los cromosomas homólogos unen sus cromatinas entre sí coincidiendo el gen para intercambiar material genético llamado ”sinapsis” en tanto que el intercambio de cromatina se llama “crosingquer”</a:t>
            </a:r>
          </a:p>
        </p:txBody>
      </p:sp>
    </p:spTree>
    <p:extLst>
      <p:ext uri="{BB962C8B-B14F-4D97-AF65-F5344CB8AC3E}">
        <p14:creationId xmlns:p14="http://schemas.microsoft.com/office/powerpoint/2010/main" val="4152621344"/>
      </p:ext>
    </p:extLst>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8400" y="357166"/>
            <a:ext cx="7772400" cy="5998394"/>
          </a:xfrm>
        </p:spPr>
        <p:txBody>
          <a:bodyPr>
            <a:normAutofit/>
          </a:bodyPr>
          <a:lstStyle/>
          <a:p>
            <a:pPr>
              <a:buNone/>
            </a:pPr>
            <a:r>
              <a:rPr lang="es-ES" sz="3100" dirty="0"/>
              <a:t>METAFASE UNO</a:t>
            </a:r>
          </a:p>
          <a:p>
            <a:pPr>
              <a:buNone/>
            </a:pPr>
            <a:endParaRPr lang="es-ES" sz="1200" dirty="0"/>
          </a:p>
          <a:p>
            <a:pPr algn="just"/>
            <a:r>
              <a:rPr lang="es-ES" sz="2600" dirty="0"/>
              <a:t>En este proceso se forma el huso acromático y desaparece el núcleo.</a:t>
            </a:r>
          </a:p>
          <a:p>
            <a:pPr algn="just"/>
            <a:r>
              <a:rPr lang="es-ES" sz="2600" dirty="0"/>
              <a:t>Los cromosomas homólogos (tétrada) se ubican en el ecuador celular .</a:t>
            </a:r>
          </a:p>
        </p:txBody>
      </p:sp>
      <p:sp>
        <p:nvSpPr>
          <p:cNvPr id="4" name="2 Marcador de contenido"/>
          <p:cNvSpPr txBox="1">
            <a:spLocks/>
          </p:cNvSpPr>
          <p:nvPr/>
        </p:nvSpPr>
        <p:spPr>
          <a:xfrm>
            <a:off x="2324128" y="3286124"/>
            <a:ext cx="7772400" cy="3000396"/>
          </a:xfrm>
          <a:prstGeom prst="rect">
            <a:avLst/>
          </a:prstGeom>
        </p:spPr>
        <p:txBody>
          <a:bodyPr vert="horz">
            <a:normAutofit/>
          </a:bodyPr>
          <a:lstStyle/>
          <a:p>
            <a:pPr marL="274320" indent="-274320">
              <a:spcBef>
                <a:spcPct val="20000"/>
              </a:spcBef>
              <a:buClr>
                <a:schemeClr val="accent3"/>
              </a:buClr>
              <a:buSzPct val="95000"/>
              <a:defRPr/>
            </a:pPr>
            <a:r>
              <a:rPr lang="es-ES" sz="3200" dirty="0"/>
              <a:t>ANAFASE UNO</a:t>
            </a:r>
          </a:p>
          <a:p>
            <a:pPr marL="274320" indent="-274320">
              <a:spcBef>
                <a:spcPct val="20000"/>
              </a:spcBef>
              <a:buClr>
                <a:schemeClr val="accent3"/>
              </a:buClr>
              <a:buSzPct val="95000"/>
              <a:defRPr/>
            </a:pPr>
            <a:endParaRPr lang="es-ES" sz="2000" dirty="0"/>
          </a:p>
          <a:p>
            <a:pPr marL="274320" indent="-274320" algn="just">
              <a:spcBef>
                <a:spcPct val="20000"/>
              </a:spcBef>
              <a:buClr>
                <a:schemeClr val="accent3"/>
              </a:buClr>
              <a:buSzPct val="95000"/>
              <a:buFont typeface="Wingdings 2"/>
              <a:buChar char=""/>
              <a:defRPr/>
            </a:pPr>
            <a:r>
              <a:rPr lang="es-ES" sz="2800" dirty="0"/>
              <a:t>En esta etapa los cromosomas homólogos se separan y se dirigen a los polos de la célula. Guiadas por el huso cada cromosoma presenta sus dos cromatinas.</a:t>
            </a:r>
          </a:p>
        </p:txBody>
      </p:sp>
    </p:spTree>
    <p:extLst>
      <p:ext uri="{BB962C8B-B14F-4D97-AF65-F5344CB8AC3E}">
        <p14:creationId xmlns:p14="http://schemas.microsoft.com/office/powerpoint/2010/main" val="62691115"/>
      </p:ext>
    </p:extLst>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8400" y="500042"/>
            <a:ext cx="7772400" cy="5855518"/>
          </a:xfrm>
        </p:spPr>
        <p:txBody>
          <a:bodyPr/>
          <a:lstStyle/>
          <a:p>
            <a:pPr>
              <a:buNone/>
            </a:pPr>
            <a:endParaRPr lang="es-ES" sz="3100" dirty="0"/>
          </a:p>
          <a:p>
            <a:pPr>
              <a:buNone/>
            </a:pPr>
            <a:endParaRPr lang="es-ES" sz="3200" dirty="0"/>
          </a:p>
          <a:p>
            <a:pPr>
              <a:buNone/>
            </a:pPr>
            <a:r>
              <a:rPr lang="es-ES" sz="3200" dirty="0"/>
              <a:t>TELOFASE UNO</a:t>
            </a:r>
          </a:p>
          <a:p>
            <a:pPr>
              <a:buNone/>
            </a:pPr>
            <a:endParaRPr lang="es-ES" sz="2000" dirty="0"/>
          </a:p>
          <a:p>
            <a:pPr algn="just"/>
            <a:r>
              <a:rPr lang="es-ES" dirty="0"/>
              <a:t>En esta fase cada polo se reorganiza, el núcleo con la mitad del cromosoma es decir haploide. </a:t>
            </a:r>
          </a:p>
          <a:p>
            <a:pPr algn="just"/>
            <a:r>
              <a:rPr lang="es-ES" dirty="0"/>
              <a:t>El citoplasma se divide en dos células hijas haploides.</a:t>
            </a:r>
          </a:p>
          <a:p>
            <a:pPr algn="just">
              <a:buNone/>
            </a:pPr>
            <a:endParaRPr lang="es-ES" dirty="0"/>
          </a:p>
        </p:txBody>
      </p:sp>
    </p:spTree>
    <p:extLst>
      <p:ext uri="{BB962C8B-B14F-4D97-AF65-F5344CB8AC3E}">
        <p14:creationId xmlns:p14="http://schemas.microsoft.com/office/powerpoint/2010/main" val="2910982458"/>
      </p:ext>
    </p:extLst>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8400" y="571480"/>
            <a:ext cx="7772400" cy="5784080"/>
          </a:xfrm>
        </p:spPr>
        <p:txBody>
          <a:bodyPr/>
          <a:lstStyle/>
          <a:p>
            <a:pPr algn="just">
              <a:buNone/>
            </a:pPr>
            <a:r>
              <a:rPr lang="es-ES" sz="3200" dirty="0"/>
              <a:t>METAFASE  </a:t>
            </a:r>
            <a:r>
              <a:rPr lang="es-ES" sz="4800" dirty="0"/>
              <a:t>11 </a:t>
            </a:r>
          </a:p>
          <a:p>
            <a:pPr algn="just">
              <a:buNone/>
            </a:pPr>
            <a:endParaRPr lang="es-ES" sz="800" dirty="0"/>
          </a:p>
          <a:p>
            <a:pPr algn="just">
              <a:buNone/>
            </a:pPr>
            <a:r>
              <a:rPr lang="es-ES" sz="2400" dirty="0"/>
              <a:t>Se originan las siguientes características:</a:t>
            </a:r>
          </a:p>
          <a:p>
            <a:pPr algn="just">
              <a:buNone/>
            </a:pPr>
            <a:endParaRPr lang="es-ES" sz="2400" dirty="0"/>
          </a:p>
          <a:p>
            <a:pPr lvl="0" algn="just"/>
            <a:r>
              <a:rPr lang="es-ES" sz="2400" dirty="0"/>
              <a:t>Los cromosomas se ubican en la zona ecuatorial.</a:t>
            </a:r>
          </a:p>
          <a:p>
            <a:pPr lvl="0" algn="just"/>
            <a:r>
              <a:rPr lang="es-ES" sz="2400" dirty="0"/>
              <a:t>Los filamentos del huso se unen a los centrómeros de cada cromosoma.</a:t>
            </a:r>
          </a:p>
          <a:p>
            <a:pPr lvl="0" algn="just"/>
            <a:r>
              <a:rPr lang="es-ES" sz="2400" dirty="0"/>
              <a:t>El huso termina de formarse.</a:t>
            </a:r>
          </a:p>
          <a:p>
            <a:pPr algn="just"/>
            <a:r>
              <a:rPr lang="es-ES" sz="2400" dirty="0"/>
              <a:t>De la metafase </a:t>
            </a:r>
            <a:r>
              <a:rPr lang="es-ES" dirty="0"/>
              <a:t>11</a:t>
            </a:r>
            <a:r>
              <a:rPr lang="es-ES" sz="2400" dirty="0"/>
              <a:t> desaparece el núcleo y los cromo-somas se ubican en la placa ecuatorial. </a:t>
            </a:r>
          </a:p>
          <a:p>
            <a:pPr algn="just">
              <a:buNone/>
            </a:pPr>
            <a:endParaRPr lang="es-ES" dirty="0"/>
          </a:p>
        </p:txBody>
      </p:sp>
    </p:spTree>
    <p:extLst>
      <p:ext uri="{BB962C8B-B14F-4D97-AF65-F5344CB8AC3E}">
        <p14:creationId xmlns:p14="http://schemas.microsoft.com/office/powerpoint/2010/main" val="3036017144"/>
      </p:ext>
    </p:extLst>
  </p:cSld>
  <p:clrMapOvr>
    <a:masterClrMapping/>
  </p:clrMapOvr>
  <p:transition spd="med">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981200" y="642919"/>
            <a:ext cx="757214" cy="5483245"/>
          </a:xfrm>
        </p:spPr>
        <p:txBody>
          <a:bodyPr>
            <a:normAutofit fontScale="55000" lnSpcReduction="20000"/>
          </a:bodyPr>
          <a:lstStyle/>
          <a:p>
            <a:pPr algn="ctr">
              <a:buNone/>
            </a:pPr>
            <a:endParaRPr lang="es-ES" sz="9600" dirty="0"/>
          </a:p>
          <a:p>
            <a:pPr algn="just">
              <a:buNone/>
            </a:pPr>
            <a:r>
              <a:rPr lang="es-ES" sz="9600" dirty="0"/>
              <a:t>MITOSIS</a:t>
            </a:r>
          </a:p>
        </p:txBody>
      </p:sp>
      <p:pic>
        <p:nvPicPr>
          <p:cNvPr id="3" name="1 Imagen"/>
          <p:cNvPicPr/>
          <p:nvPr/>
        </p:nvPicPr>
        <p:blipFill>
          <a:blip r:embed="rId2" cstate="print"/>
          <a:srcRect/>
          <a:stretch>
            <a:fillRect/>
          </a:stretch>
        </p:blipFill>
        <p:spPr bwMode="auto">
          <a:xfrm>
            <a:off x="4024298" y="380244"/>
            <a:ext cx="4500594" cy="6477756"/>
          </a:xfrm>
          <a:prstGeom prst="rect">
            <a:avLst/>
          </a:prstGeom>
          <a:noFill/>
          <a:ln w="9525">
            <a:noFill/>
            <a:miter lim="800000"/>
            <a:headEnd/>
            <a:tailEnd/>
          </a:ln>
        </p:spPr>
      </p:pic>
    </p:spTree>
    <p:extLst>
      <p:ext uri="{BB962C8B-B14F-4D97-AF65-F5344CB8AC3E}">
        <p14:creationId xmlns:p14="http://schemas.microsoft.com/office/powerpoint/2010/main" val="1639472260"/>
      </p:ext>
    </p:extLst>
  </p:cSld>
  <p:clrMapOvr>
    <a:masterClrMapping/>
  </p:clrMapOvr>
  <p:transition spd="med">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cobach-elr.com/academias/quimicas/biologia/biologia/curtis/libro/img/11-4.jpg"/>
          <p:cNvPicPr/>
          <p:nvPr/>
        </p:nvPicPr>
        <p:blipFill>
          <a:blip r:embed="rId2"/>
          <a:srcRect/>
          <a:stretch>
            <a:fillRect/>
          </a:stretch>
        </p:blipFill>
        <p:spPr bwMode="auto">
          <a:xfrm>
            <a:off x="2524100" y="1000108"/>
            <a:ext cx="6929486" cy="5000660"/>
          </a:xfrm>
          <a:prstGeom prst="rect">
            <a:avLst/>
          </a:prstGeom>
          <a:noFill/>
          <a:ln w="9525">
            <a:noFill/>
            <a:miter lim="800000"/>
            <a:headEnd/>
            <a:tailEnd/>
          </a:ln>
        </p:spPr>
      </p:pic>
    </p:spTree>
    <p:extLst>
      <p:ext uri="{BB962C8B-B14F-4D97-AF65-F5344CB8AC3E}">
        <p14:creationId xmlns:p14="http://schemas.microsoft.com/office/powerpoint/2010/main" val="74379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vcbio.science.ru.nl/public/Final-Images/AN_Final512z_051-100/AN0098_512zLocustaMeiosisCombination.jpg"/>
          <p:cNvPicPr/>
          <p:nvPr/>
        </p:nvPicPr>
        <p:blipFill>
          <a:blip r:embed="rId2"/>
          <a:srcRect/>
          <a:stretch>
            <a:fillRect/>
          </a:stretch>
        </p:blipFill>
        <p:spPr bwMode="auto">
          <a:xfrm>
            <a:off x="2666977" y="714356"/>
            <a:ext cx="6572295" cy="5715040"/>
          </a:xfrm>
          <a:prstGeom prst="rect">
            <a:avLst/>
          </a:prstGeom>
          <a:noFill/>
          <a:ln w="9525">
            <a:noFill/>
            <a:miter lim="800000"/>
            <a:headEnd/>
            <a:tailEnd/>
          </a:ln>
        </p:spPr>
      </p:pic>
    </p:spTree>
    <p:extLst>
      <p:ext uri="{BB962C8B-B14F-4D97-AF65-F5344CB8AC3E}">
        <p14:creationId xmlns:p14="http://schemas.microsoft.com/office/powerpoint/2010/main" val="2130374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309919" y="1857364"/>
            <a:ext cx="4934009" cy="3714752"/>
          </a:xfrm>
          <a:prstGeom prst="rect">
            <a:avLst/>
          </a:prstGeom>
        </p:spPr>
      </p:pic>
      <p:sp>
        <p:nvSpPr>
          <p:cNvPr id="2" name="1 Título"/>
          <p:cNvSpPr>
            <a:spLocks noGrp="1"/>
          </p:cNvSpPr>
          <p:nvPr>
            <p:ph type="ctrTitle"/>
          </p:nvPr>
        </p:nvSpPr>
        <p:spPr>
          <a:xfrm>
            <a:off x="2604197" y="0"/>
            <a:ext cx="7117180" cy="1857364"/>
          </a:xfrm>
        </p:spPr>
        <p:txBody>
          <a:bodyPr>
            <a:normAutofit fontScale="90000"/>
          </a:bodyPr>
          <a:lstStyle/>
          <a:p>
            <a:r>
              <a:rPr lang="es-MX" b="1" dirty="0">
                <a:solidFill>
                  <a:schemeClr val="bg2">
                    <a:lumMod val="20000"/>
                    <a:lumOff val="80000"/>
                  </a:schemeClr>
                </a:solidFill>
                <a:latin typeface="Times New Roman" pitchFamily="18" charset="0"/>
                <a:cs typeface="Times New Roman" pitchFamily="18" charset="0"/>
              </a:rPr>
              <a:t>CARIOTIPO HUMANO </a:t>
            </a:r>
            <a:br>
              <a:rPr lang="es-MX" sz="2000" b="1" dirty="0">
                <a:solidFill>
                  <a:srgbClr val="FFFF00"/>
                </a:solidFill>
                <a:latin typeface="Times New Roman" pitchFamily="18" charset="0"/>
                <a:cs typeface="Times New Roman" pitchFamily="18" charset="0"/>
              </a:rPr>
            </a:br>
            <a:br>
              <a:rPr lang="es-MX" sz="2000" dirty="0">
                <a:solidFill>
                  <a:srgbClr val="FFFF00"/>
                </a:solidFill>
                <a:latin typeface="Times New Roman" pitchFamily="18" charset="0"/>
                <a:cs typeface="Times New Roman" pitchFamily="18" charset="0"/>
              </a:rPr>
            </a:br>
            <a:endParaRPr lang="es-MX" sz="2000" b="1" dirty="0">
              <a:solidFill>
                <a:srgbClr val="FFC000"/>
              </a:solidFill>
              <a:latin typeface="Times New Roman" pitchFamily="18" charset="0"/>
              <a:cs typeface="Times New Roman" pitchFamily="18" charset="0"/>
            </a:endParaRPr>
          </a:p>
        </p:txBody>
      </p:sp>
      <p:sp>
        <p:nvSpPr>
          <p:cNvPr id="3" name="2 Subtítulo"/>
          <p:cNvSpPr>
            <a:spLocks noGrp="1"/>
          </p:cNvSpPr>
          <p:nvPr>
            <p:ph type="subTitle" idx="1"/>
          </p:nvPr>
        </p:nvSpPr>
        <p:spPr>
          <a:xfrm>
            <a:off x="2309786" y="6000768"/>
            <a:ext cx="3929090" cy="497786"/>
          </a:xfrm>
        </p:spPr>
        <p:txBody>
          <a:bodyPr>
            <a:noAutofit/>
          </a:bodyPr>
          <a:lstStyle/>
          <a:p>
            <a:r>
              <a:rPr lang="es-MX" sz="2400" dirty="0">
                <a:solidFill>
                  <a:schemeClr val="bg2">
                    <a:lumMod val="20000"/>
                    <a:lumOff val="80000"/>
                  </a:schemeClr>
                </a:solidFill>
                <a:latin typeface="Times New Roman" pitchFamily="18" charset="0"/>
                <a:cs typeface="Times New Roman" pitchFamily="18" charset="0"/>
              </a:rPr>
              <a:t>Dra.  Rosa Vélez  Pazmiño</a:t>
            </a:r>
          </a:p>
          <a:p>
            <a:pPr algn="ctr"/>
            <a:endParaRPr lang="es-MX" sz="24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0025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04088"/>
            <a:ext cx="8229600" cy="653210"/>
          </a:xfrm>
        </p:spPr>
        <p:txBody>
          <a:bodyPr>
            <a:normAutofit/>
          </a:bodyPr>
          <a:lstStyle/>
          <a:p>
            <a:r>
              <a:rPr lang="es-ES" dirty="0"/>
              <a:t>Los cromosomas </a:t>
            </a:r>
          </a:p>
        </p:txBody>
      </p:sp>
      <p:pic>
        <p:nvPicPr>
          <p:cNvPr id="4" name="3 Marcador de contenido" descr="http://webs.uvigo.es/mmegias/5-celulas/ampliaciones/imagenes/8-cromosomas-partes.png"/>
          <p:cNvPicPr>
            <a:picLocks noGrp="1"/>
          </p:cNvPicPr>
          <p:nvPr>
            <p:ph idx="1"/>
          </p:nvPr>
        </p:nvPicPr>
        <p:blipFill>
          <a:blip r:embed="rId2"/>
          <a:srcRect/>
          <a:stretch>
            <a:fillRect/>
          </a:stretch>
        </p:blipFill>
        <p:spPr bwMode="auto">
          <a:xfrm>
            <a:off x="3738547" y="1500175"/>
            <a:ext cx="4424835" cy="4389437"/>
          </a:xfrm>
          <a:prstGeom prst="rect">
            <a:avLst/>
          </a:prstGeom>
          <a:noFill/>
          <a:ln w="9525">
            <a:noFill/>
            <a:miter lim="800000"/>
            <a:headEnd/>
            <a:tailEnd/>
          </a:ln>
        </p:spPr>
      </p:pic>
    </p:spTree>
    <p:extLst>
      <p:ext uri="{BB962C8B-B14F-4D97-AF65-F5344CB8AC3E}">
        <p14:creationId xmlns:p14="http://schemas.microsoft.com/office/powerpoint/2010/main" val="77132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e.kalipedia.com/kalipediamedia/cienciasnaturales/media/200704/17/delavida/20070417klpcnavid_112.Ges.S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5" y="948273"/>
            <a:ext cx="6144999" cy="590972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167702" y="857232"/>
            <a:ext cx="2143140" cy="2286016"/>
          </a:xfrm>
        </p:spPr>
        <p:txBody>
          <a:bodyPr>
            <a:normAutofit fontScale="90000"/>
          </a:bodyPr>
          <a:lstStyle/>
          <a:p>
            <a:pPr algn="ctr"/>
            <a:r>
              <a:rPr lang="es-MX" sz="4400" b="1" dirty="0">
                <a:solidFill>
                  <a:schemeClr val="bg2">
                    <a:lumMod val="50000"/>
                  </a:schemeClr>
                </a:solidFill>
              </a:rPr>
              <a:t>Mapeo Cromosómico ( 23 pares)</a:t>
            </a:r>
          </a:p>
        </p:txBody>
      </p:sp>
      <p:sp>
        <p:nvSpPr>
          <p:cNvPr id="5" name="4 Flecha izquierda"/>
          <p:cNvSpPr/>
          <p:nvPr/>
        </p:nvSpPr>
        <p:spPr>
          <a:xfrm>
            <a:off x="7464152" y="5393276"/>
            <a:ext cx="1356467" cy="72008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6 CuadroTexto"/>
          <p:cNvSpPr txBox="1"/>
          <p:nvPr/>
        </p:nvSpPr>
        <p:spPr>
          <a:xfrm>
            <a:off x="8810644" y="5286389"/>
            <a:ext cx="2088232" cy="1200329"/>
          </a:xfrm>
          <a:prstGeom prst="rect">
            <a:avLst/>
          </a:prstGeom>
          <a:noFill/>
        </p:spPr>
        <p:txBody>
          <a:bodyPr wrap="square" rtlCol="0">
            <a:spAutoFit/>
          </a:bodyPr>
          <a:lstStyle/>
          <a:p>
            <a:r>
              <a:rPr lang="es-MX" b="1" dirty="0">
                <a:solidFill>
                  <a:schemeClr val="bg2">
                    <a:lumMod val="50000"/>
                  </a:schemeClr>
                </a:solidFill>
              </a:rPr>
              <a:t>CROMOMAS</a:t>
            </a:r>
            <a:r>
              <a:rPr lang="es-MX" b="1" dirty="0">
                <a:solidFill>
                  <a:schemeClr val="bg1"/>
                </a:solidFill>
              </a:rPr>
              <a:t> </a:t>
            </a:r>
            <a:r>
              <a:rPr lang="es-MX" b="1" dirty="0">
                <a:solidFill>
                  <a:schemeClr val="bg2">
                    <a:lumMod val="50000"/>
                  </a:schemeClr>
                </a:solidFill>
              </a:rPr>
              <a:t>SEXUALES</a:t>
            </a:r>
            <a:r>
              <a:rPr lang="es-MX" b="1" dirty="0">
                <a:solidFill>
                  <a:schemeClr val="bg1"/>
                </a:solidFill>
              </a:rPr>
              <a:t> X </a:t>
            </a:r>
            <a:r>
              <a:rPr lang="es-MX" b="1" dirty="0">
                <a:solidFill>
                  <a:schemeClr val="bg2">
                    <a:lumMod val="50000"/>
                  </a:schemeClr>
                </a:solidFill>
              </a:rPr>
              <a:t>FEMENINO</a:t>
            </a:r>
            <a:r>
              <a:rPr lang="es-MX" b="1" dirty="0">
                <a:solidFill>
                  <a:schemeClr val="bg1"/>
                </a:solidFill>
              </a:rPr>
              <a:t> Y </a:t>
            </a:r>
            <a:r>
              <a:rPr lang="es-MX" b="1" dirty="0">
                <a:solidFill>
                  <a:schemeClr val="bg2">
                    <a:lumMod val="50000"/>
                  </a:schemeClr>
                </a:solidFill>
              </a:rPr>
              <a:t>MASCULINO</a:t>
            </a:r>
            <a:r>
              <a:rPr lang="es-MX" b="1" dirty="0">
                <a:solidFill>
                  <a:schemeClr val="bg1"/>
                </a:solidFill>
              </a:rPr>
              <a:t> </a:t>
            </a:r>
          </a:p>
        </p:txBody>
      </p:sp>
    </p:spTree>
    <p:extLst>
      <p:ext uri="{BB962C8B-B14F-4D97-AF65-F5344CB8AC3E}">
        <p14:creationId xmlns:p14="http://schemas.microsoft.com/office/powerpoint/2010/main" val="123297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9D6DE5-5D06-4C7F-AAC6-73F8A9DAF41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D6A2313-0455-4447-84E3-27C857DDA79E}"/>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FA51CEDF-11F3-4500-83A6-43B5CBBC0D41}"/>
              </a:ext>
            </a:extLst>
          </p:cNvPr>
          <p:cNvPicPr>
            <a:picLocks noChangeAspect="1"/>
          </p:cNvPicPr>
          <p:nvPr/>
        </p:nvPicPr>
        <p:blipFill rotWithShape="1">
          <a:blip r:embed="rId2"/>
          <a:srcRect l="35999" t="10853" r="28693" b="11981"/>
          <a:stretch/>
        </p:blipFill>
        <p:spPr>
          <a:xfrm>
            <a:off x="1927273" y="351692"/>
            <a:ext cx="8721969" cy="6049108"/>
          </a:xfrm>
          <a:prstGeom prst="rect">
            <a:avLst/>
          </a:prstGeom>
        </p:spPr>
      </p:pic>
    </p:spTree>
    <p:extLst>
      <p:ext uri="{BB962C8B-B14F-4D97-AF65-F5344CB8AC3E}">
        <p14:creationId xmlns:p14="http://schemas.microsoft.com/office/powerpoint/2010/main" val="885633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MUTACIONES</a:t>
            </a:r>
          </a:p>
        </p:txBody>
      </p:sp>
      <p:sp>
        <p:nvSpPr>
          <p:cNvPr id="3" name="2 Marcador de contenido"/>
          <p:cNvSpPr>
            <a:spLocks noGrp="1"/>
          </p:cNvSpPr>
          <p:nvPr>
            <p:ph idx="1"/>
          </p:nvPr>
        </p:nvSpPr>
        <p:spPr>
          <a:xfrm>
            <a:off x="1981200" y="1935480"/>
            <a:ext cx="4186238" cy="4389120"/>
          </a:xfrm>
        </p:spPr>
        <p:txBody>
          <a:bodyPr>
            <a:normAutofit/>
          </a:bodyPr>
          <a:lstStyle/>
          <a:p>
            <a:pPr algn="just"/>
            <a:r>
              <a:rPr lang="es-ES" dirty="0"/>
              <a:t>Síndromes por alteraciones en el número de autosomas</a:t>
            </a:r>
          </a:p>
          <a:p>
            <a:pPr algn="just"/>
            <a:br>
              <a:rPr lang="es-ES" dirty="0"/>
            </a:br>
            <a:r>
              <a:rPr lang="es-ES" b="1" dirty="0"/>
              <a:t>Nombre del síndrome: </a:t>
            </a:r>
            <a:r>
              <a:rPr lang="es-ES" b="1" dirty="0" err="1"/>
              <a:t>Patau</a:t>
            </a:r>
            <a:endParaRPr lang="es-ES" b="1" dirty="0"/>
          </a:p>
          <a:p>
            <a:pPr algn="just"/>
            <a:r>
              <a:rPr lang="es-ES" b="1" dirty="0"/>
              <a:t>Características:</a:t>
            </a:r>
            <a:r>
              <a:rPr lang="es-ES" dirty="0"/>
              <a:t> La mayoría de los casos de síndrome de </a:t>
            </a:r>
            <a:r>
              <a:rPr lang="es-ES" dirty="0" err="1"/>
              <a:t>Patau</a:t>
            </a:r>
            <a:r>
              <a:rPr lang="es-ES" dirty="0"/>
              <a:t> se deben a una </a:t>
            </a:r>
            <a:r>
              <a:rPr lang="es-ES" dirty="0" err="1"/>
              <a:t>trisomía</a:t>
            </a:r>
            <a:r>
              <a:rPr lang="es-ES" dirty="0"/>
              <a:t> del cromosoma 13 (consecuencia de una no separación </a:t>
            </a:r>
            <a:r>
              <a:rPr lang="es-ES" dirty="0" err="1"/>
              <a:t>meiótica</a:t>
            </a:r>
            <a:r>
              <a:rPr lang="es-ES" dirty="0"/>
              <a:t>, principalmente en el gameto materno). </a:t>
            </a:r>
          </a:p>
        </p:txBody>
      </p:sp>
      <p:pic>
        <p:nvPicPr>
          <p:cNvPr id="88066" name="Picture 2" descr="http://2.bp.blogspot.com/-hy3xXxnW-F8/T9ev314kbnI/AAAAAAAAAXc/vRXNiPV7BTk/s1600/10082243-la-comunia-n-vestido-de-nia-a-en-la-pradera.jpg"/>
          <p:cNvPicPr>
            <a:picLocks noChangeAspect="1" noChangeArrowheads="1"/>
          </p:cNvPicPr>
          <p:nvPr/>
        </p:nvPicPr>
        <p:blipFill>
          <a:blip r:embed="rId2"/>
          <a:srcRect/>
          <a:stretch>
            <a:fillRect/>
          </a:stretch>
        </p:blipFill>
        <p:spPr bwMode="auto">
          <a:xfrm>
            <a:off x="6667504" y="1714488"/>
            <a:ext cx="3357586" cy="4000528"/>
          </a:xfrm>
          <a:prstGeom prst="rect">
            <a:avLst/>
          </a:prstGeom>
          <a:noFill/>
        </p:spPr>
      </p:pic>
    </p:spTree>
    <p:extLst>
      <p:ext uri="{BB962C8B-B14F-4D97-AF65-F5344CB8AC3E}">
        <p14:creationId xmlns:p14="http://schemas.microsoft.com/office/powerpoint/2010/main" val="3423804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Cariotipo </a:t>
            </a:r>
          </a:p>
        </p:txBody>
      </p:sp>
      <p:pic>
        <p:nvPicPr>
          <p:cNvPr id="4" name="Picture 2"/>
          <p:cNvPicPr>
            <a:picLocks noGrp="1"/>
          </p:cNvPicPr>
          <p:nvPr>
            <p:ph idx="1"/>
          </p:nvPr>
        </p:nvPicPr>
        <p:blipFill rotWithShape="1">
          <a:blip r:embed="rId2">
            <a:extLst>
              <a:ext uri="{28A0092B-C50C-407E-A947-70E740481C1C}">
                <a14:useLocalDpi xmlns:a14="http://schemas.microsoft.com/office/drawing/2010/main" val="0"/>
              </a:ext>
            </a:extLst>
          </a:blip>
          <a:srcRect l="983" t="1834" r="1178" b="7276"/>
          <a:stretch/>
        </p:blipFill>
        <p:spPr bwMode="auto">
          <a:xfrm>
            <a:off x="2945979" y="1935164"/>
            <a:ext cx="6300043" cy="43894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8106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04088"/>
            <a:ext cx="8229600" cy="724648"/>
          </a:xfrm>
        </p:spPr>
        <p:txBody>
          <a:bodyPr>
            <a:normAutofit/>
          </a:bodyPr>
          <a:lstStyle/>
          <a:p>
            <a:r>
              <a:rPr lang="es-ES" b="1" dirty="0"/>
              <a:t>Nombre del síndrome: Edwards</a:t>
            </a:r>
            <a:endParaRPr lang="es-ES" dirty="0"/>
          </a:p>
        </p:txBody>
      </p:sp>
      <p:sp>
        <p:nvSpPr>
          <p:cNvPr id="3" name="2 Marcador de contenido"/>
          <p:cNvSpPr>
            <a:spLocks noGrp="1"/>
          </p:cNvSpPr>
          <p:nvPr>
            <p:ph idx="1"/>
          </p:nvPr>
        </p:nvSpPr>
        <p:spPr>
          <a:xfrm>
            <a:off x="1981200" y="1428736"/>
            <a:ext cx="4114800" cy="4895864"/>
          </a:xfrm>
        </p:spPr>
        <p:txBody>
          <a:bodyPr>
            <a:normAutofit/>
          </a:bodyPr>
          <a:lstStyle/>
          <a:p>
            <a:pPr algn="just"/>
            <a:endParaRPr lang="es-ES" b="1" dirty="0"/>
          </a:p>
          <a:p>
            <a:pPr algn="just"/>
            <a:r>
              <a:rPr lang="es-ES" b="1" dirty="0"/>
              <a:t>Características:</a:t>
            </a:r>
            <a:r>
              <a:rPr lang="es-ES" dirty="0"/>
              <a:t> es una anomalía cromosómica  que se caracteriza usualmente por la presencia de un cromosoma adicional completo en el par 18.</a:t>
            </a:r>
          </a:p>
          <a:p>
            <a:pPr algn="just"/>
            <a:r>
              <a:rPr lang="es-ES" dirty="0"/>
              <a:t>Los bebés nacidos con síndrome de Edwards puede tener  malformaciones renales, defectos estructurales del corazón al nacer, los intestinos sobresalen fuera del cuerpo, atresia del esófago, retraso mental, retraso en el desarrollo, deficiencia de crecimiento</a:t>
            </a:r>
          </a:p>
        </p:txBody>
      </p:sp>
      <p:pic>
        <p:nvPicPr>
          <p:cNvPr id="87042" name="Picture 2" descr="http://1.bp.blogspot.com/-wJD9EJt0rtU/T9ez8UImQXI/AAAAAAAAAXw/ctWu5ZjrZdk/s400/10082243-la-comunia-n-vestido-de-nia-a-en-la-pradera.jpg"/>
          <p:cNvPicPr>
            <a:picLocks noChangeAspect="1" noChangeArrowheads="1"/>
          </p:cNvPicPr>
          <p:nvPr/>
        </p:nvPicPr>
        <p:blipFill>
          <a:blip r:embed="rId2"/>
          <a:srcRect/>
          <a:stretch>
            <a:fillRect/>
          </a:stretch>
        </p:blipFill>
        <p:spPr bwMode="auto">
          <a:xfrm>
            <a:off x="6310314" y="1928802"/>
            <a:ext cx="3500462" cy="4000528"/>
          </a:xfrm>
          <a:prstGeom prst="rect">
            <a:avLst/>
          </a:prstGeom>
          <a:noFill/>
        </p:spPr>
      </p:pic>
    </p:spTree>
    <p:extLst>
      <p:ext uri="{BB962C8B-B14F-4D97-AF65-F5344CB8AC3E}">
        <p14:creationId xmlns:p14="http://schemas.microsoft.com/office/powerpoint/2010/main" val="829509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Cariotipo </a:t>
            </a:r>
          </a:p>
        </p:txBody>
      </p:sp>
      <p:pic>
        <p:nvPicPr>
          <p:cNvPr id="4" name="3 Marcador de contenido"/>
          <p:cNvPicPr>
            <a:picLocks noGrp="1"/>
          </p:cNvPicPr>
          <p:nvPr>
            <p:ph idx="1"/>
          </p:nvPr>
        </p:nvPicPr>
        <p:blipFill rotWithShape="1">
          <a:blip r:embed="rId2">
            <a:extLst>
              <a:ext uri="{28A0092B-C50C-407E-A947-70E740481C1C}">
                <a14:useLocalDpi xmlns:a14="http://schemas.microsoft.com/office/drawing/2010/main" val="0"/>
              </a:ext>
            </a:extLst>
          </a:blip>
          <a:srcRect l="953" t="3187" b="6935"/>
          <a:stretch/>
        </p:blipFill>
        <p:spPr bwMode="auto">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99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Título"/>
          <p:cNvSpPr>
            <a:spLocks noGrp="1"/>
          </p:cNvSpPr>
          <p:nvPr>
            <p:ph idx="1"/>
          </p:nvPr>
        </p:nvSpPr>
        <p:spPr>
          <a:xfrm>
            <a:off x="2309786" y="571501"/>
            <a:ext cx="7429552" cy="5554663"/>
          </a:xfrm>
        </p:spPr>
        <p:txBody>
          <a:bodyPr/>
          <a:lstStyle/>
          <a:p>
            <a:pPr algn="ctr">
              <a:buNone/>
            </a:pPr>
            <a:r>
              <a:rPr lang="es-ES" sz="3600" b="1" dirty="0"/>
              <a:t>MITOSIS </a:t>
            </a:r>
          </a:p>
          <a:p>
            <a:pPr algn="ctr">
              <a:buNone/>
            </a:pPr>
            <a:endParaRPr lang="es-ES" sz="2000" dirty="0"/>
          </a:p>
          <a:p>
            <a:pPr algn="just"/>
            <a:r>
              <a:rPr lang="es-ES" sz="2400" dirty="0"/>
              <a:t>Es un mecanismo mediante el cual cada célula hija recibirá exactamente el mismo número de cromosomas de la célula madre. Es propio de todos los tejidos vegetales y animales excepto el tejido nervioso (neuronas). </a:t>
            </a:r>
          </a:p>
        </p:txBody>
      </p:sp>
      <p:sp>
        <p:nvSpPr>
          <p:cNvPr id="3" name="2 Marcador de contenido"/>
          <p:cNvSpPr txBox="1">
            <a:spLocks/>
          </p:cNvSpPr>
          <p:nvPr/>
        </p:nvSpPr>
        <p:spPr>
          <a:xfrm>
            <a:off x="3738546" y="3929066"/>
            <a:ext cx="4200500" cy="2714620"/>
          </a:xfrm>
          <a:prstGeom prst="rect">
            <a:avLst/>
          </a:prstGeom>
        </p:spPr>
        <p:txBody>
          <a:bodyPr vert="horz">
            <a:normAutofit lnSpcReduction="10000"/>
          </a:bodyPr>
          <a:lstStyle/>
          <a:p>
            <a:pPr marL="274320" indent="-274320" algn="ctr">
              <a:spcBef>
                <a:spcPct val="20000"/>
              </a:spcBef>
              <a:buClr>
                <a:schemeClr val="accent3"/>
              </a:buClr>
              <a:buSzPct val="95000"/>
              <a:buFont typeface="Wingdings 2"/>
              <a:buChar char=""/>
              <a:defRPr/>
            </a:pPr>
            <a:r>
              <a:rPr lang="es-ES" sz="2600" dirty="0"/>
              <a:t>Comprende 4 fases:</a:t>
            </a:r>
          </a:p>
          <a:p>
            <a:pPr marL="274320" indent="-274320" algn="ctr">
              <a:spcBef>
                <a:spcPct val="20000"/>
              </a:spcBef>
              <a:buClr>
                <a:schemeClr val="accent3"/>
              </a:buClr>
              <a:buSzPct val="95000"/>
              <a:defRPr/>
            </a:pPr>
            <a:endParaRPr lang="es-ES" sz="2600" dirty="0"/>
          </a:p>
          <a:p>
            <a:pPr marL="274320" indent="-274320" algn="ctr">
              <a:spcBef>
                <a:spcPct val="20000"/>
              </a:spcBef>
              <a:buClr>
                <a:schemeClr val="accent3"/>
              </a:buClr>
              <a:buSzPct val="95000"/>
              <a:buFont typeface="Wingdings 2"/>
              <a:buChar char=""/>
              <a:defRPr/>
            </a:pPr>
            <a:r>
              <a:rPr lang="es-ES" sz="2600" dirty="0"/>
              <a:t>1. PROFASE </a:t>
            </a:r>
          </a:p>
          <a:p>
            <a:pPr marL="274320" indent="-274320" algn="ctr">
              <a:spcBef>
                <a:spcPct val="20000"/>
              </a:spcBef>
              <a:buClr>
                <a:schemeClr val="accent3"/>
              </a:buClr>
              <a:buSzPct val="95000"/>
              <a:buFont typeface="Wingdings 2"/>
              <a:buChar char=""/>
              <a:defRPr/>
            </a:pPr>
            <a:r>
              <a:rPr lang="es-ES" sz="2600" dirty="0"/>
              <a:t>2. METAFASE</a:t>
            </a:r>
          </a:p>
          <a:p>
            <a:pPr marL="274320" indent="-274320" algn="ctr">
              <a:spcBef>
                <a:spcPct val="20000"/>
              </a:spcBef>
              <a:buClr>
                <a:schemeClr val="accent3"/>
              </a:buClr>
              <a:buSzPct val="95000"/>
              <a:buFont typeface="Wingdings 2"/>
              <a:buChar char=""/>
              <a:defRPr/>
            </a:pPr>
            <a:r>
              <a:rPr lang="es-ES" sz="2600" dirty="0"/>
              <a:t>3. ANAFASE</a:t>
            </a:r>
          </a:p>
          <a:p>
            <a:pPr marL="274320" indent="-274320" algn="ctr">
              <a:spcBef>
                <a:spcPct val="20000"/>
              </a:spcBef>
              <a:buClr>
                <a:schemeClr val="accent3"/>
              </a:buClr>
              <a:buSzPct val="95000"/>
              <a:buFont typeface="Wingdings 2"/>
              <a:buChar char=""/>
              <a:defRPr/>
            </a:pPr>
            <a:r>
              <a:rPr lang="es-ES" sz="2600" dirty="0"/>
              <a:t>4. TELOFASE</a:t>
            </a:r>
          </a:p>
          <a:p>
            <a:pPr marL="274320" indent="-274320">
              <a:spcBef>
                <a:spcPct val="20000"/>
              </a:spcBef>
              <a:buClr>
                <a:schemeClr val="accent3"/>
              </a:buClr>
              <a:buSzPct val="95000"/>
              <a:defRPr/>
            </a:pPr>
            <a:endParaRPr lang="es-ES" sz="2600" dirty="0"/>
          </a:p>
        </p:txBody>
      </p:sp>
    </p:spTree>
    <p:extLst>
      <p:ext uri="{BB962C8B-B14F-4D97-AF65-F5344CB8AC3E}">
        <p14:creationId xmlns:p14="http://schemas.microsoft.com/office/powerpoint/2010/main" val="3646436208"/>
      </p:ext>
    </p:extLst>
  </p:cSld>
  <p:clrMapOvr>
    <a:masterClrMapping/>
  </p:clrMapOvr>
  <p:transition>
    <p:blind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935480"/>
            <a:ext cx="3829048" cy="4389120"/>
          </a:xfrm>
        </p:spPr>
        <p:txBody>
          <a:bodyPr/>
          <a:lstStyle/>
          <a:p>
            <a:pPr algn="just"/>
            <a:r>
              <a:rPr lang="es-ES" b="1" dirty="0"/>
              <a:t>Características:</a:t>
            </a:r>
            <a:r>
              <a:rPr lang="es-ES" dirty="0"/>
              <a:t> Es un trastorno genético</a:t>
            </a:r>
            <a:r>
              <a:rPr lang="es-ES" b="1" dirty="0"/>
              <a:t> </a:t>
            </a:r>
            <a:r>
              <a:rPr lang="es-ES" dirty="0"/>
              <a:t>causado por la presencia de una copia extra del cromosoma 21</a:t>
            </a:r>
          </a:p>
          <a:p>
            <a:pPr algn="just"/>
            <a:r>
              <a:rPr lang="es-ES" dirty="0"/>
              <a:t>Descubierta por John </a:t>
            </a:r>
            <a:r>
              <a:rPr lang="es-ES" dirty="0" err="1"/>
              <a:t>Langdon</a:t>
            </a:r>
            <a:r>
              <a:rPr lang="es-ES" dirty="0"/>
              <a:t> </a:t>
            </a:r>
            <a:r>
              <a:rPr lang="es-ES" dirty="0" err="1"/>
              <a:t>Haydon</a:t>
            </a:r>
            <a:r>
              <a:rPr lang="es-ES" dirty="0"/>
              <a:t>  Down en 1866.</a:t>
            </a:r>
          </a:p>
        </p:txBody>
      </p:sp>
      <p:pic>
        <p:nvPicPr>
          <p:cNvPr id="119810" name="Picture 2" descr="http://4.bp.blogspot.com/-_2KrqxHqrFc/T9eur92FQlI/AAAAAAAAAXU/BfKMBtseVhc/s400/10082243-la-comunia-n-vestido-de-nia-a-en-la-pradera.jpg"/>
          <p:cNvPicPr>
            <a:picLocks noChangeAspect="1" noChangeArrowheads="1"/>
          </p:cNvPicPr>
          <p:nvPr/>
        </p:nvPicPr>
        <p:blipFill>
          <a:blip r:embed="rId2"/>
          <a:srcRect/>
          <a:stretch>
            <a:fillRect/>
          </a:stretch>
        </p:blipFill>
        <p:spPr bwMode="auto">
          <a:xfrm>
            <a:off x="6667504" y="1571612"/>
            <a:ext cx="3500462" cy="4214842"/>
          </a:xfrm>
          <a:prstGeom prst="rect">
            <a:avLst/>
          </a:prstGeom>
          <a:noFill/>
        </p:spPr>
      </p:pic>
      <p:sp>
        <p:nvSpPr>
          <p:cNvPr id="5" name="4 Título"/>
          <p:cNvSpPr>
            <a:spLocks noGrp="1"/>
          </p:cNvSpPr>
          <p:nvPr>
            <p:ph type="title"/>
          </p:nvPr>
        </p:nvSpPr>
        <p:spPr>
          <a:xfrm>
            <a:off x="1981200" y="704088"/>
            <a:ext cx="8229600" cy="1010400"/>
          </a:xfrm>
        </p:spPr>
        <p:txBody>
          <a:bodyPr>
            <a:normAutofit fontScale="90000"/>
          </a:bodyPr>
          <a:lstStyle/>
          <a:p>
            <a:r>
              <a:rPr lang="es-ES" dirty="0"/>
              <a:t>SINDROME DE DOWN</a:t>
            </a:r>
            <a:br>
              <a:rPr lang="es-ES" dirty="0"/>
            </a:br>
            <a:endParaRPr lang="es-ES" dirty="0"/>
          </a:p>
        </p:txBody>
      </p:sp>
    </p:spTree>
    <p:extLst>
      <p:ext uri="{BB962C8B-B14F-4D97-AF65-F5344CB8AC3E}">
        <p14:creationId xmlns:p14="http://schemas.microsoft.com/office/powerpoint/2010/main" val="4067420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Cariotipo </a:t>
            </a:r>
          </a:p>
        </p:txBody>
      </p:sp>
      <p:pic>
        <p:nvPicPr>
          <p:cNvPr id="4" name="3 Marcador de contenido"/>
          <p:cNvPicPr>
            <a:picLocks noGrp="1"/>
          </p:cNvPicPr>
          <p:nvPr>
            <p:ph idx="1"/>
          </p:nvPr>
        </p:nvPicPr>
        <p:blipFill rotWithShape="1">
          <a:blip r:embed="rId2">
            <a:extLst>
              <a:ext uri="{28A0092B-C50C-407E-A947-70E740481C1C}">
                <a14:useLocalDpi xmlns:a14="http://schemas.microsoft.com/office/drawing/2010/main" val="0"/>
              </a:ext>
            </a:extLst>
          </a:blip>
          <a:srcRect l="3364" t="7516" r="4293"/>
          <a:stretch/>
        </p:blipFill>
        <p:spPr bwMode="auto">
          <a:xfrm>
            <a:off x="2317772" y="1935164"/>
            <a:ext cx="7556456" cy="43894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4968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err="1"/>
              <a:t>klinefelter</a:t>
            </a:r>
            <a:endParaRPr lang="es-ES" dirty="0"/>
          </a:p>
        </p:txBody>
      </p:sp>
      <p:sp>
        <p:nvSpPr>
          <p:cNvPr id="3" name="2 Marcador de contenido"/>
          <p:cNvSpPr>
            <a:spLocks noGrp="1"/>
          </p:cNvSpPr>
          <p:nvPr>
            <p:ph idx="1"/>
          </p:nvPr>
        </p:nvSpPr>
        <p:spPr>
          <a:xfrm>
            <a:off x="1981200" y="1935480"/>
            <a:ext cx="4186238" cy="4389120"/>
          </a:xfrm>
        </p:spPr>
        <p:txBody>
          <a:bodyPr/>
          <a:lstStyle/>
          <a:p>
            <a:pPr algn="just"/>
            <a:r>
              <a:rPr lang="es-ES" dirty="0"/>
              <a:t> </a:t>
            </a:r>
            <a:r>
              <a:rPr lang="es-ES" dirty="0" err="1"/>
              <a:t>Trisomía</a:t>
            </a:r>
            <a:r>
              <a:rPr lang="es-ES" dirty="0"/>
              <a:t>. Síndrome del triple X o el síndrome del XXY</a:t>
            </a:r>
          </a:p>
          <a:p>
            <a:pPr algn="just"/>
            <a:r>
              <a:rPr lang="es-ES" b="1" dirty="0"/>
              <a:t> </a:t>
            </a:r>
            <a:r>
              <a:rPr lang="es-ES" dirty="0"/>
              <a:t>La mayoría de los hombres con este síndrome no son capaces de embarazar a una mujer; </a:t>
            </a:r>
          </a:p>
        </p:txBody>
      </p:sp>
      <p:pic>
        <p:nvPicPr>
          <p:cNvPr id="123906" name="Picture 2" descr="http://2.bp.blogspot.com/-Xleh9xAobQo/T9erZlY10GI/AAAAAAAAAXI/Lf60Oj_NFTQ/s1600/10082243-la-comunia-n-vestido-de-nia-a-en-la-pradera.jpg"/>
          <p:cNvPicPr>
            <a:picLocks noChangeAspect="1" noChangeArrowheads="1"/>
          </p:cNvPicPr>
          <p:nvPr/>
        </p:nvPicPr>
        <p:blipFill>
          <a:blip r:embed="rId2"/>
          <a:srcRect/>
          <a:stretch>
            <a:fillRect/>
          </a:stretch>
        </p:blipFill>
        <p:spPr bwMode="auto">
          <a:xfrm>
            <a:off x="6096000" y="1714488"/>
            <a:ext cx="3500462" cy="4357718"/>
          </a:xfrm>
          <a:prstGeom prst="rect">
            <a:avLst/>
          </a:prstGeom>
          <a:noFill/>
        </p:spPr>
      </p:pic>
    </p:spTree>
    <p:extLst>
      <p:ext uri="{BB962C8B-B14F-4D97-AF65-F5344CB8AC3E}">
        <p14:creationId xmlns:p14="http://schemas.microsoft.com/office/powerpoint/2010/main" val="4244251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CAriotipo</a:t>
            </a:r>
            <a:endParaRPr lang="es-ES" dirty="0"/>
          </a:p>
        </p:txBody>
      </p:sp>
      <p:pic>
        <p:nvPicPr>
          <p:cNvPr id="4" name="3 Marcador de contenido" descr="http://3.bp.blogspot.com/_bTQg9wLI-hg/TG5cHcolOMI/AAAAAAAAACY/nQoEMOAn82k/s1600/sindrome-klinefelter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9853" y="2377281"/>
            <a:ext cx="6572295" cy="3980677"/>
          </a:xfrm>
          <a:prstGeom prst="rect">
            <a:avLst/>
          </a:prstGeom>
          <a:noFill/>
          <a:ln>
            <a:noFill/>
          </a:ln>
        </p:spPr>
      </p:pic>
    </p:spTree>
    <p:extLst>
      <p:ext uri="{BB962C8B-B14F-4D97-AF65-F5344CB8AC3E}">
        <p14:creationId xmlns:p14="http://schemas.microsoft.com/office/powerpoint/2010/main" val="394194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Cariotipo:</a:t>
            </a:r>
          </a:p>
        </p:txBody>
      </p:sp>
      <p:pic>
        <p:nvPicPr>
          <p:cNvPr id="4" name="Picture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786" y="2143116"/>
            <a:ext cx="5214974" cy="3857652"/>
          </a:xfrm>
          <a:prstGeom prst="rect">
            <a:avLst/>
          </a:prstGeom>
          <a:noFill/>
          <a:ln>
            <a:noFill/>
          </a:ln>
          <a:extLst/>
        </p:spPr>
      </p:pic>
      <p:pic>
        <p:nvPicPr>
          <p:cNvPr id="5" name="4 Imagen" descr="http://t0.gstatic.com/images?q=tbn:ANd9GcTbIZdwi8_cduny5WDWbkZPy6KEPF8OcERpAipcKKtl80tH7MziGg"/>
          <p:cNvPicPr/>
          <p:nvPr/>
        </p:nvPicPr>
        <p:blipFill>
          <a:blip r:embed="rId3">
            <a:extLst>
              <a:ext uri="{28A0092B-C50C-407E-A947-70E740481C1C}">
                <a14:useLocalDpi xmlns:a14="http://schemas.microsoft.com/office/drawing/2010/main" val="0"/>
              </a:ext>
            </a:extLst>
          </a:blip>
          <a:srcRect/>
          <a:stretch>
            <a:fillRect/>
          </a:stretch>
        </p:blipFill>
        <p:spPr bwMode="auto">
          <a:xfrm>
            <a:off x="7596198" y="1714488"/>
            <a:ext cx="2326728" cy="4071966"/>
          </a:xfrm>
          <a:prstGeom prst="rect">
            <a:avLst/>
          </a:prstGeom>
          <a:noFill/>
          <a:ln>
            <a:noFill/>
          </a:ln>
        </p:spPr>
      </p:pic>
    </p:spTree>
    <p:extLst>
      <p:ext uri="{BB962C8B-B14F-4D97-AF65-F5344CB8AC3E}">
        <p14:creationId xmlns:p14="http://schemas.microsoft.com/office/powerpoint/2010/main" val="91418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SINDROME DE TURNER </a:t>
            </a:r>
          </a:p>
        </p:txBody>
      </p:sp>
      <p:sp>
        <p:nvSpPr>
          <p:cNvPr id="3" name="2 Marcador de contenido"/>
          <p:cNvSpPr>
            <a:spLocks noGrp="1"/>
          </p:cNvSpPr>
          <p:nvPr>
            <p:ph idx="1"/>
          </p:nvPr>
        </p:nvSpPr>
        <p:spPr>
          <a:xfrm>
            <a:off x="1981200" y="1935480"/>
            <a:ext cx="4400552" cy="4389120"/>
          </a:xfrm>
        </p:spPr>
        <p:txBody>
          <a:bodyPr/>
          <a:lstStyle/>
          <a:p>
            <a:pPr algn="just"/>
            <a:r>
              <a:rPr lang="es-ES" dirty="0"/>
              <a:t> Es una enfermedad genética caracterizada por la presencia de un solo cromosoma X. </a:t>
            </a:r>
            <a:r>
              <a:rPr lang="es-ES" dirty="0" err="1"/>
              <a:t>Genotipicamente</a:t>
            </a:r>
            <a:r>
              <a:rPr lang="es-ES" dirty="0"/>
              <a:t> son mujeres (por ausencia de  cromosoma Y).</a:t>
            </a:r>
          </a:p>
        </p:txBody>
      </p:sp>
      <p:pic>
        <p:nvPicPr>
          <p:cNvPr id="122882" name="Picture 2" descr="http://4.bp.blogspot.com/-mRqWjUpdDrI/T9eysj4ibnI/AAAAAAAAAXo/mXY8MYz3biM/s400/10082243-la-comunia-n-vestido-de-nia-a-en-la-pradera.jpg"/>
          <p:cNvPicPr>
            <a:picLocks noChangeAspect="1" noChangeArrowheads="1"/>
          </p:cNvPicPr>
          <p:nvPr/>
        </p:nvPicPr>
        <p:blipFill>
          <a:blip r:embed="rId2"/>
          <a:srcRect/>
          <a:stretch>
            <a:fillRect/>
          </a:stretch>
        </p:blipFill>
        <p:spPr bwMode="auto">
          <a:xfrm>
            <a:off x="6738943" y="2214554"/>
            <a:ext cx="3276601" cy="4071966"/>
          </a:xfrm>
          <a:prstGeom prst="rect">
            <a:avLst/>
          </a:prstGeom>
          <a:noFill/>
        </p:spPr>
      </p:pic>
    </p:spTree>
    <p:extLst>
      <p:ext uri="{BB962C8B-B14F-4D97-AF65-F5344CB8AC3E}">
        <p14:creationId xmlns:p14="http://schemas.microsoft.com/office/powerpoint/2010/main" val="4022894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Cariotipo</a:t>
            </a:r>
          </a:p>
        </p:txBody>
      </p:sp>
      <p:pic>
        <p:nvPicPr>
          <p:cNvPr id="4" name="3 Marcador de contenido" descr="http://4.bp.blogspot.com/-GZcS_Vf1L8I/T-ewiSADrwI/AAAAAAAAAIY/T-5ZDDZMIt4/s1600/Turner.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4101" y="1928803"/>
            <a:ext cx="6715171" cy="3567917"/>
          </a:xfrm>
          <a:prstGeom prst="rect">
            <a:avLst/>
          </a:prstGeom>
          <a:noFill/>
          <a:ln>
            <a:noFill/>
          </a:ln>
        </p:spPr>
      </p:pic>
    </p:spTree>
    <p:extLst>
      <p:ext uri="{BB962C8B-B14F-4D97-AF65-F5344CB8AC3E}">
        <p14:creationId xmlns:p14="http://schemas.microsoft.com/office/powerpoint/2010/main" val="1857934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b="1" dirty="0"/>
              <a:t> Lejeune o </a:t>
            </a:r>
            <a:r>
              <a:rPr lang="fr-FR" b="1" dirty="0" err="1"/>
              <a:t>Síndrome</a:t>
            </a:r>
            <a:r>
              <a:rPr lang="fr-FR" b="1" dirty="0"/>
              <a:t> de cri-du-chat O DEL MAULLIDO DE GATO</a:t>
            </a:r>
            <a:endParaRPr lang="es-ES" dirty="0"/>
          </a:p>
        </p:txBody>
      </p:sp>
      <p:sp>
        <p:nvSpPr>
          <p:cNvPr id="3" name="2 Marcador de contenido"/>
          <p:cNvSpPr>
            <a:spLocks noGrp="1"/>
          </p:cNvSpPr>
          <p:nvPr>
            <p:ph idx="1"/>
          </p:nvPr>
        </p:nvSpPr>
        <p:spPr>
          <a:xfrm>
            <a:off x="1981200" y="1935480"/>
            <a:ext cx="4543428" cy="4389120"/>
          </a:xfrm>
        </p:spPr>
        <p:txBody>
          <a:bodyPr/>
          <a:lstStyle/>
          <a:p>
            <a:pPr algn="just"/>
            <a:r>
              <a:rPr lang="es-ES" dirty="0" err="1"/>
              <a:t>Eleción</a:t>
            </a:r>
            <a:r>
              <a:rPr lang="es-ES" dirty="0"/>
              <a:t> </a:t>
            </a:r>
            <a:r>
              <a:rPr lang="es-ES" dirty="0" err="1"/>
              <a:t>autosómica</a:t>
            </a:r>
            <a:r>
              <a:rPr lang="es-ES" dirty="0"/>
              <a:t> terminal del brazo corto del cromosoma 5.</a:t>
            </a:r>
          </a:p>
          <a:p>
            <a:pPr algn="just"/>
            <a:r>
              <a:rPr lang="es-ES" dirty="0"/>
              <a:t>Se caracteriza por que el llanto del niño se asemeja al de un gato. </a:t>
            </a:r>
          </a:p>
          <a:p>
            <a:pPr algn="just"/>
            <a:r>
              <a:rPr lang="es-ES" dirty="0"/>
              <a:t>Tienen la cara redonda o cuadrada y los ojos muy separados .</a:t>
            </a:r>
          </a:p>
        </p:txBody>
      </p:sp>
      <p:pic>
        <p:nvPicPr>
          <p:cNvPr id="121858" name="Picture 2" descr="http://todossomosdiferentes.files.wordpress.com/2011/07/s-maullido-del-gato.jpg"/>
          <p:cNvPicPr>
            <a:picLocks noChangeAspect="1" noChangeArrowheads="1"/>
          </p:cNvPicPr>
          <p:nvPr/>
        </p:nvPicPr>
        <p:blipFill>
          <a:blip r:embed="rId2"/>
          <a:srcRect/>
          <a:stretch>
            <a:fillRect/>
          </a:stretch>
        </p:blipFill>
        <p:spPr bwMode="auto">
          <a:xfrm>
            <a:off x="6667504" y="2143116"/>
            <a:ext cx="3643338" cy="4071966"/>
          </a:xfrm>
          <a:prstGeom prst="rect">
            <a:avLst/>
          </a:prstGeom>
          <a:noFill/>
        </p:spPr>
      </p:pic>
    </p:spTree>
    <p:extLst>
      <p:ext uri="{BB962C8B-B14F-4D97-AF65-F5344CB8AC3E}">
        <p14:creationId xmlns:p14="http://schemas.microsoft.com/office/powerpoint/2010/main" val="3217858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Cariotipo:</a:t>
            </a:r>
          </a:p>
        </p:txBody>
      </p:sp>
      <p:pic>
        <p:nvPicPr>
          <p:cNvPr id="4" name="3 Marcador de contenido" descr="http://learn.genetics.utah.edu/content/disorders/whataregd/cdc/images/criduchat_karyotyp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1158" y="1714488"/>
            <a:ext cx="5000660" cy="4786346"/>
          </a:xfrm>
          <a:prstGeom prst="rect">
            <a:avLst/>
          </a:prstGeom>
          <a:noFill/>
          <a:ln>
            <a:noFill/>
          </a:ln>
        </p:spPr>
      </p:pic>
      <p:pic>
        <p:nvPicPr>
          <p:cNvPr id="5" name="4 Imagen" descr="http://files.educacion-investigacion-y-ciencia.com/200000031-749777590f/Cri_du_chat.gif"/>
          <p:cNvPicPr/>
          <p:nvPr/>
        </p:nvPicPr>
        <p:blipFill>
          <a:blip r:embed="rId3">
            <a:extLst>
              <a:ext uri="{28A0092B-C50C-407E-A947-70E740481C1C}">
                <a14:useLocalDpi xmlns:a14="http://schemas.microsoft.com/office/drawing/2010/main" val="0"/>
              </a:ext>
            </a:extLst>
          </a:blip>
          <a:srcRect/>
          <a:stretch>
            <a:fillRect/>
          </a:stretch>
        </p:blipFill>
        <p:spPr bwMode="auto">
          <a:xfrm>
            <a:off x="6953257" y="1643050"/>
            <a:ext cx="3142607" cy="4643470"/>
          </a:xfrm>
          <a:prstGeom prst="rect">
            <a:avLst/>
          </a:prstGeom>
          <a:noFill/>
          <a:ln>
            <a:noFill/>
          </a:ln>
        </p:spPr>
      </p:pic>
    </p:spTree>
    <p:extLst>
      <p:ext uri="{BB962C8B-B14F-4D97-AF65-F5344CB8AC3E}">
        <p14:creationId xmlns:p14="http://schemas.microsoft.com/office/powerpoint/2010/main" val="654512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Cariotipo </a:t>
            </a:r>
          </a:p>
        </p:txBody>
      </p:sp>
      <p:pic>
        <p:nvPicPr>
          <p:cNvPr id="4" name="3 Marcador de contenido" descr="http://4.bp.blogspot.com/_RvzQy04TU8w/TGSlbyK2RNI/AAAAAAAAACk/l_uk1L3kCuU/s1600/5p.bmp"/>
          <p:cNvPicPr>
            <a:picLocks noGrp="1"/>
          </p:cNvPicPr>
          <p:nvPr>
            <p:ph idx="1"/>
          </p:nvPr>
        </p:nvPicPr>
        <p:blipFill>
          <a:blip r:embed="rId2" cstate="print"/>
          <a:srcRect/>
          <a:stretch>
            <a:fillRect/>
          </a:stretch>
        </p:blipFill>
        <p:spPr bwMode="auto">
          <a:xfrm>
            <a:off x="2309786" y="2071678"/>
            <a:ext cx="7715304" cy="4286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26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09786" y="500042"/>
            <a:ext cx="7901014" cy="5855518"/>
          </a:xfrm>
        </p:spPr>
        <p:txBody>
          <a:bodyPr>
            <a:normAutofit fontScale="92500" lnSpcReduction="10000"/>
          </a:bodyPr>
          <a:lstStyle/>
          <a:p>
            <a:pPr algn="ctr">
              <a:buNone/>
            </a:pPr>
            <a:endParaRPr lang="es-ES" dirty="0"/>
          </a:p>
          <a:p>
            <a:pPr algn="ctr">
              <a:buNone/>
            </a:pPr>
            <a:r>
              <a:rPr lang="es-ES" dirty="0"/>
              <a:t>PROFASE</a:t>
            </a:r>
          </a:p>
          <a:p>
            <a:pPr algn="ctr">
              <a:buNone/>
            </a:pPr>
            <a:endParaRPr lang="es-ES" sz="2400" dirty="0"/>
          </a:p>
          <a:p>
            <a:pPr algn="just">
              <a:buNone/>
            </a:pPr>
            <a:r>
              <a:rPr lang="es-ES" sz="2400" dirty="0"/>
              <a:t>Se caracteriza por los siguiente:</a:t>
            </a:r>
          </a:p>
          <a:p>
            <a:pPr algn="just">
              <a:buNone/>
            </a:pPr>
            <a:endParaRPr lang="es-ES" sz="2400" dirty="0"/>
          </a:p>
          <a:p>
            <a:pPr lvl="0" algn="just"/>
            <a:r>
              <a:rPr lang="es-ES" sz="2400" dirty="0"/>
              <a:t>Los cromosomas se engruesan y se acortan.</a:t>
            </a:r>
          </a:p>
          <a:p>
            <a:pPr lvl="0" algn="just"/>
            <a:r>
              <a:rPr lang="es-ES" sz="2400" dirty="0"/>
              <a:t>Las cromatidas hermanas aparecen unidas por el centró- mero </a:t>
            </a:r>
          </a:p>
          <a:p>
            <a:pPr lvl="0" algn="just"/>
            <a:r>
              <a:rPr lang="es-ES" sz="2400" dirty="0"/>
              <a:t>El centrosoma se divide y cada huevo centrosoma se dirige a un polo de la célula, estableciéndose entre el uso acromatido a manera de filamentos o micro-túbulos.</a:t>
            </a:r>
          </a:p>
          <a:p>
            <a:pPr lvl="0" algn="just"/>
            <a:r>
              <a:rPr lang="es-ES" sz="2400" dirty="0"/>
              <a:t>Los micro-túbulos de uso cromático comienza a unirse con el centrómero de cada cromosoma, para dirigirse a los polos celulares.</a:t>
            </a:r>
          </a:p>
          <a:p>
            <a:pPr>
              <a:buNone/>
            </a:pPr>
            <a:endParaRPr lang="es-ES" sz="2400" dirty="0"/>
          </a:p>
        </p:txBody>
      </p:sp>
    </p:spTree>
    <p:extLst>
      <p:ext uri="{BB962C8B-B14F-4D97-AF65-F5344CB8AC3E}">
        <p14:creationId xmlns:p14="http://schemas.microsoft.com/office/powerpoint/2010/main" val="2137648679"/>
      </p:ext>
    </p:extLst>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52662" y="500042"/>
            <a:ext cx="7772400" cy="5855518"/>
          </a:xfrm>
        </p:spPr>
        <p:txBody>
          <a:bodyPr/>
          <a:lstStyle/>
          <a:p>
            <a:pPr algn="ctr">
              <a:buNone/>
            </a:pPr>
            <a:endParaRPr lang="es-ES" dirty="0"/>
          </a:p>
          <a:p>
            <a:pPr algn="ctr">
              <a:buNone/>
            </a:pPr>
            <a:r>
              <a:rPr lang="es-ES" dirty="0"/>
              <a:t>METAFASE</a:t>
            </a:r>
          </a:p>
          <a:p>
            <a:pPr algn="ctr">
              <a:buNone/>
            </a:pPr>
            <a:endParaRPr lang="es-ES" sz="2400" dirty="0"/>
          </a:p>
          <a:p>
            <a:pPr lvl="0" algn="just">
              <a:buNone/>
            </a:pPr>
            <a:r>
              <a:rPr lang="es-ES" sz="2400" dirty="0"/>
              <a:t>En esta etapa se presentan las siguientes características:</a:t>
            </a:r>
          </a:p>
          <a:p>
            <a:pPr lvl="0" algn="just">
              <a:buNone/>
            </a:pPr>
            <a:endParaRPr lang="es-ES" sz="2400" dirty="0"/>
          </a:p>
          <a:p>
            <a:pPr lvl="0" algn="just"/>
            <a:r>
              <a:rPr lang="es-ES" sz="2400" dirty="0"/>
              <a:t>Los cromosomas se ubican en la zona ecuatorial de la célula.</a:t>
            </a:r>
          </a:p>
          <a:p>
            <a:pPr lvl="0" algn="just"/>
            <a:r>
              <a:rPr lang="es-ES" sz="2400" dirty="0"/>
              <a:t>Se forma completamente en el huso.</a:t>
            </a:r>
          </a:p>
          <a:p>
            <a:pPr lvl="0" algn="just"/>
            <a:r>
              <a:rPr lang="es-ES" sz="2400" dirty="0"/>
              <a:t>Los micro-túbulos del huso se une con los centrómeros de cada cromosoma.</a:t>
            </a:r>
          </a:p>
          <a:p>
            <a:pPr lvl="0" algn="just"/>
            <a:r>
              <a:rPr lang="es-ES" sz="2400" dirty="0"/>
              <a:t>Desaparece el núcleo.</a:t>
            </a:r>
          </a:p>
          <a:p>
            <a:pPr>
              <a:buNone/>
            </a:pPr>
            <a:endParaRPr lang="es-ES" sz="2400" dirty="0"/>
          </a:p>
        </p:txBody>
      </p:sp>
    </p:spTree>
    <p:extLst>
      <p:ext uri="{BB962C8B-B14F-4D97-AF65-F5344CB8AC3E}">
        <p14:creationId xmlns:p14="http://schemas.microsoft.com/office/powerpoint/2010/main" val="1371122764"/>
      </p:ext>
    </p:extLst>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8400" y="500042"/>
            <a:ext cx="7772400" cy="5855518"/>
          </a:xfrm>
        </p:spPr>
        <p:txBody>
          <a:bodyPr/>
          <a:lstStyle/>
          <a:p>
            <a:pPr>
              <a:buNone/>
            </a:pPr>
            <a:endParaRPr lang="es-ES" dirty="0"/>
          </a:p>
          <a:p>
            <a:pPr algn="ctr">
              <a:buNone/>
            </a:pPr>
            <a:r>
              <a:rPr lang="es-ES" dirty="0"/>
              <a:t>ANAFASE</a:t>
            </a:r>
          </a:p>
          <a:p>
            <a:pPr algn="ctr">
              <a:buNone/>
            </a:pPr>
            <a:endParaRPr lang="es-ES" dirty="0"/>
          </a:p>
          <a:p>
            <a:pPr algn="just">
              <a:buNone/>
            </a:pPr>
            <a:r>
              <a:rPr lang="es-ES" sz="2400" dirty="0"/>
              <a:t>Se presentan las siguientes características: </a:t>
            </a:r>
          </a:p>
          <a:p>
            <a:pPr algn="just">
              <a:buNone/>
            </a:pPr>
            <a:endParaRPr lang="es-ES" sz="2400" dirty="0"/>
          </a:p>
          <a:p>
            <a:pPr algn="just"/>
            <a:r>
              <a:rPr lang="es-ES" sz="2400" dirty="0"/>
              <a:t>Las dos cromatidas hermanas se separan y con ayuda de los micro-túbulos de huso se dirigen a los polos opuestos</a:t>
            </a:r>
          </a:p>
          <a:p>
            <a:pPr algn="just"/>
            <a:r>
              <a:rPr lang="es-ES" sz="2400" dirty="0"/>
              <a:t>Cada cromatida se convierte en un nuevo cromosoma.</a:t>
            </a:r>
          </a:p>
          <a:p>
            <a:pPr algn="just"/>
            <a:r>
              <a:rPr lang="es-ES" sz="2400" dirty="0"/>
              <a:t>Las cromatida hermanas se separan y se dirigen a los polos guiados por los micro-túbulos del huso. </a:t>
            </a:r>
          </a:p>
          <a:p>
            <a:pPr>
              <a:buNone/>
            </a:pPr>
            <a:endParaRPr lang="es-ES" dirty="0"/>
          </a:p>
        </p:txBody>
      </p:sp>
    </p:spTree>
    <p:extLst>
      <p:ext uri="{BB962C8B-B14F-4D97-AF65-F5344CB8AC3E}">
        <p14:creationId xmlns:p14="http://schemas.microsoft.com/office/powerpoint/2010/main" val="1460602499"/>
      </p:ext>
    </p:extLst>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8400" y="571480"/>
            <a:ext cx="7772400" cy="5784080"/>
          </a:xfrm>
        </p:spPr>
        <p:txBody>
          <a:bodyPr>
            <a:normAutofit/>
          </a:bodyPr>
          <a:lstStyle/>
          <a:p>
            <a:pPr>
              <a:buNone/>
            </a:pPr>
            <a:r>
              <a:rPr lang="es-ES" dirty="0"/>
              <a:t> </a:t>
            </a:r>
          </a:p>
          <a:p>
            <a:pPr algn="ctr">
              <a:buNone/>
            </a:pPr>
            <a:r>
              <a:rPr lang="es-ES" sz="3900" dirty="0"/>
              <a:t>TELOFASE</a:t>
            </a:r>
          </a:p>
          <a:p>
            <a:pPr algn="ctr">
              <a:buNone/>
            </a:pPr>
            <a:endParaRPr lang="es-ES" sz="3900" dirty="0"/>
          </a:p>
          <a:p>
            <a:pPr lvl="0" algn="just"/>
            <a:r>
              <a:rPr lang="es-ES" dirty="0"/>
              <a:t>Los cromosomas se reagrupan en cada polo.</a:t>
            </a:r>
          </a:p>
          <a:p>
            <a:pPr lvl="0" algn="just"/>
            <a:r>
              <a:rPr lang="es-ES" dirty="0"/>
              <a:t>Los micro-túbulos del huso desaparecen.</a:t>
            </a:r>
          </a:p>
          <a:p>
            <a:pPr lvl="0" algn="just"/>
            <a:r>
              <a:rPr lang="es-ES" dirty="0"/>
              <a:t>Se forma la membrana del nuevo núcleo alrededor de los cromosomas.</a:t>
            </a:r>
          </a:p>
          <a:p>
            <a:pPr lvl="0" algn="just"/>
            <a:r>
              <a:rPr lang="es-ES" dirty="0"/>
              <a:t>Mientras los cromosomas se orientan a los polos, el citoplasma inicia un nuevo proceso de división llamado sito-síntesis.</a:t>
            </a:r>
          </a:p>
          <a:p>
            <a:pPr lvl="0" algn="just"/>
            <a:r>
              <a:rPr lang="es-ES" dirty="0"/>
              <a:t>Durante la sito-síntesis los organelos de la célula se duplican para repartirse en las células hijas.</a:t>
            </a:r>
          </a:p>
          <a:p>
            <a:pPr lvl="0" algn="just"/>
            <a:r>
              <a:rPr lang="es-ES" dirty="0"/>
              <a:t>El resultado final de la mitosis son dos células hijas idénticas a la célula madre con igual número de cromosomas.</a:t>
            </a:r>
          </a:p>
        </p:txBody>
      </p:sp>
    </p:spTree>
    <p:extLst>
      <p:ext uri="{BB962C8B-B14F-4D97-AF65-F5344CB8AC3E}">
        <p14:creationId xmlns:p14="http://schemas.microsoft.com/office/powerpoint/2010/main" val="2325787895"/>
      </p:ext>
    </p:extLst>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7B52B-8BC4-4D31-A7DB-31128B1BFF41}"/>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24EFD1C9-BEC0-458F-A88A-5DB15182BB65}"/>
              </a:ext>
            </a:extLst>
          </p:cNvPr>
          <p:cNvSpPr>
            <a:spLocks noGrp="1"/>
          </p:cNvSpPr>
          <p:nvPr>
            <p:ph idx="1"/>
          </p:nvPr>
        </p:nvSpPr>
        <p:spPr/>
        <p:txBody>
          <a:bodyPr/>
          <a:lstStyle/>
          <a:p>
            <a:endParaRPr lang="es-EC" dirty="0"/>
          </a:p>
        </p:txBody>
      </p:sp>
      <p:pic>
        <p:nvPicPr>
          <p:cNvPr id="4" name="Imagen 3">
            <a:extLst>
              <a:ext uri="{FF2B5EF4-FFF2-40B4-BE49-F238E27FC236}">
                <a16:creationId xmlns:a16="http://schemas.microsoft.com/office/drawing/2014/main" id="{4822FB68-5202-4648-8B25-B023B758DE0F}"/>
              </a:ext>
            </a:extLst>
          </p:cNvPr>
          <p:cNvPicPr>
            <a:picLocks noChangeAspect="1"/>
          </p:cNvPicPr>
          <p:nvPr/>
        </p:nvPicPr>
        <p:blipFill rotWithShape="1">
          <a:blip r:embed="rId2"/>
          <a:srcRect l="34310" t="19033" r="27961" b="19985"/>
          <a:stretch/>
        </p:blipFill>
        <p:spPr>
          <a:xfrm>
            <a:off x="2024742" y="681037"/>
            <a:ext cx="8142515" cy="5551714"/>
          </a:xfrm>
          <a:prstGeom prst="rect">
            <a:avLst/>
          </a:prstGeom>
        </p:spPr>
      </p:pic>
    </p:spTree>
    <p:extLst>
      <p:ext uri="{BB962C8B-B14F-4D97-AF65-F5344CB8AC3E}">
        <p14:creationId xmlns:p14="http://schemas.microsoft.com/office/powerpoint/2010/main" val="249521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MITOSIS </a:t>
            </a:r>
          </a:p>
        </p:txBody>
      </p:sp>
      <p:pic>
        <p:nvPicPr>
          <p:cNvPr id="4" name="3 Marcador de contenido" descr="http://www.wellcome.ac.uk/stellent/groups/corporatesite/@msh_publishing_group/documents/image/wtdv030876.jpg"/>
          <p:cNvPicPr>
            <a:picLocks noGrp="1"/>
          </p:cNvPicPr>
          <p:nvPr>
            <p:ph idx="1"/>
          </p:nvPr>
        </p:nvPicPr>
        <p:blipFill>
          <a:blip r:embed="rId2"/>
          <a:stretch>
            <a:fillRect/>
          </a:stretch>
        </p:blipFill>
        <p:spPr bwMode="auto">
          <a:xfrm>
            <a:off x="4955092" y="2133600"/>
            <a:ext cx="4183641" cy="3778250"/>
          </a:xfrm>
          <a:prstGeom prst="rect">
            <a:avLst/>
          </a:prstGeom>
          <a:noFill/>
          <a:ln w="9525">
            <a:noFill/>
            <a:miter lim="800000"/>
            <a:headEnd/>
            <a:tailEnd/>
          </a:ln>
        </p:spPr>
      </p:pic>
      <p:cxnSp>
        <p:nvCxnSpPr>
          <p:cNvPr id="6" name="5 Conector recto de flecha"/>
          <p:cNvCxnSpPr>
            <a:endCxn id="7" idx="3"/>
          </p:cNvCxnSpPr>
          <p:nvPr/>
        </p:nvCxnSpPr>
        <p:spPr>
          <a:xfrm flipV="1">
            <a:off x="7096133" y="2160450"/>
            <a:ext cx="2002059" cy="1554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9024958" y="1428736"/>
            <a:ext cx="500066"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dirty="0"/>
              <a:t>1</a:t>
            </a:r>
          </a:p>
        </p:txBody>
      </p:sp>
      <p:cxnSp>
        <p:nvCxnSpPr>
          <p:cNvPr id="10" name="9 Conector recto de flecha"/>
          <p:cNvCxnSpPr>
            <a:endCxn id="11" idx="2"/>
          </p:cNvCxnSpPr>
          <p:nvPr/>
        </p:nvCxnSpPr>
        <p:spPr>
          <a:xfrm>
            <a:off x="8167702" y="3643314"/>
            <a:ext cx="142876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9596462" y="3500438"/>
            <a:ext cx="428628"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t>2</a:t>
            </a:r>
          </a:p>
        </p:txBody>
      </p:sp>
      <p:sp>
        <p:nvSpPr>
          <p:cNvPr id="13" name="12 Elipse"/>
          <p:cNvSpPr/>
          <p:nvPr/>
        </p:nvSpPr>
        <p:spPr>
          <a:xfrm>
            <a:off x="9453586" y="5000636"/>
            <a:ext cx="500066"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t>3</a:t>
            </a:r>
          </a:p>
        </p:txBody>
      </p:sp>
      <p:cxnSp>
        <p:nvCxnSpPr>
          <p:cNvPr id="15" name="14 Conector recto de flecha"/>
          <p:cNvCxnSpPr>
            <a:endCxn id="13" idx="2"/>
          </p:cNvCxnSpPr>
          <p:nvPr/>
        </p:nvCxnSpPr>
        <p:spPr>
          <a:xfrm>
            <a:off x="7667636" y="4786323"/>
            <a:ext cx="1785950" cy="53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Elipse"/>
          <p:cNvSpPr/>
          <p:nvPr/>
        </p:nvSpPr>
        <p:spPr>
          <a:xfrm>
            <a:off x="2309786" y="3357562"/>
            <a:ext cx="500066"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t>4</a:t>
            </a:r>
          </a:p>
        </p:txBody>
      </p:sp>
      <p:cxnSp>
        <p:nvCxnSpPr>
          <p:cNvPr id="18" name="17 Conector recto de flecha"/>
          <p:cNvCxnSpPr>
            <a:endCxn id="16" idx="6"/>
          </p:cNvCxnSpPr>
          <p:nvPr/>
        </p:nvCxnSpPr>
        <p:spPr>
          <a:xfrm rot="10800000" flipV="1">
            <a:off x="2809852" y="3500438"/>
            <a:ext cx="235745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Elipse"/>
          <p:cNvSpPr/>
          <p:nvPr/>
        </p:nvSpPr>
        <p:spPr>
          <a:xfrm>
            <a:off x="2524100" y="5357826"/>
            <a:ext cx="571504"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t>5</a:t>
            </a:r>
          </a:p>
        </p:txBody>
      </p:sp>
      <p:cxnSp>
        <p:nvCxnSpPr>
          <p:cNvPr id="21" name="20 Conector recto de flecha"/>
          <p:cNvCxnSpPr>
            <a:endCxn id="19" idx="6"/>
          </p:cNvCxnSpPr>
          <p:nvPr/>
        </p:nvCxnSpPr>
        <p:spPr>
          <a:xfrm rot="10800000" flipV="1">
            <a:off x="3095604" y="4857760"/>
            <a:ext cx="1500198" cy="821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540954"/>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25</TotalTime>
  <Words>634</Words>
  <Application>Microsoft Office PowerPoint</Application>
  <PresentationFormat>Panorámica</PresentationFormat>
  <Paragraphs>137</Paragraphs>
  <Slides>39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Arial</vt:lpstr>
      <vt:lpstr>Century Gothic</vt:lpstr>
      <vt:lpstr>Times New Roman</vt:lpstr>
      <vt:lpstr>Wingdings 2</vt:lpstr>
      <vt:lpstr>Wingdings 3</vt:lpstr>
      <vt:lpstr>Espiral</vt:lpstr>
      <vt:lpstr>División celular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MITOSIS </vt:lpstr>
      <vt:lpstr>MITOSIS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CARIOTIPO HUMANO   </vt:lpstr>
      <vt:lpstr>Los cromosomas </vt:lpstr>
      <vt:lpstr>Mapeo Cromosómico ( 23 pares)</vt:lpstr>
      <vt:lpstr>Presentación de PowerPoint</vt:lpstr>
      <vt:lpstr>MUTACIONES</vt:lpstr>
      <vt:lpstr>Cariotipo </vt:lpstr>
      <vt:lpstr>Nombre del síndrome: Edwards</vt:lpstr>
      <vt:lpstr>Cariotipo </vt:lpstr>
      <vt:lpstr>SINDROME DE DOWN </vt:lpstr>
      <vt:lpstr>Cariotipo </vt:lpstr>
      <vt:lpstr>klinefelter</vt:lpstr>
      <vt:lpstr>CAriotipo</vt:lpstr>
      <vt:lpstr>Cariotipo:</vt:lpstr>
      <vt:lpstr>SINDROME DE TURNER </vt:lpstr>
      <vt:lpstr>Cariotipo</vt:lpstr>
      <vt:lpstr> Lejeune o Síndrome de cri-du-chat O DEL MAULLIDO DE GATO</vt:lpstr>
      <vt:lpstr>Cariotipo:</vt:lpstr>
      <vt:lpstr> Cariotipo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celular</dc:title>
  <dc:creator>ROSA VELEZ</dc:creator>
  <cp:lastModifiedBy>ROSA VELEZ</cp:lastModifiedBy>
  <cp:revision>8</cp:revision>
  <dcterms:created xsi:type="dcterms:W3CDTF">2018-04-18T09:40:24Z</dcterms:created>
  <dcterms:modified xsi:type="dcterms:W3CDTF">2018-04-18T10:56:26Z</dcterms:modified>
</cp:coreProperties>
</file>