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81"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06498F-6A7D-408F-8B83-4D50CC6E0CB9}"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es-ES"/>
        </a:p>
      </dgm:t>
    </dgm:pt>
    <dgm:pt modelId="{5880A12B-45C6-47C2-8FA9-357A6F66EE8E}">
      <dgm:prSet phldrT="[Texto]"/>
      <dgm:spPr/>
      <dgm:t>
        <a:bodyPr/>
        <a:lstStyle/>
        <a:p>
          <a:r>
            <a:rPr lang="es-ES" i="1" dirty="0">
              <a:solidFill>
                <a:schemeClr val="bg1"/>
              </a:solidFill>
            </a:rPr>
            <a:t>Centra su análisis en el comportamiento de las pequeñas unidades de decisión (hogares y empresas)</a:t>
          </a:r>
          <a:endParaRPr lang="es-ES" dirty="0">
            <a:solidFill>
              <a:schemeClr val="bg1"/>
            </a:solidFill>
          </a:endParaRPr>
        </a:p>
      </dgm:t>
    </dgm:pt>
    <dgm:pt modelId="{BDD95130-CBDC-4F13-A9BE-4C0E4B72C5DA}" type="parTrans" cxnId="{4A9B3754-DD64-480F-ABAA-DE17A092B0D0}">
      <dgm:prSet/>
      <dgm:spPr/>
      <dgm:t>
        <a:bodyPr/>
        <a:lstStyle/>
        <a:p>
          <a:endParaRPr lang="es-ES"/>
        </a:p>
      </dgm:t>
    </dgm:pt>
    <dgm:pt modelId="{C53EED60-6004-4E89-BA52-F9DA2E5619C9}" type="sibTrans" cxnId="{4A9B3754-DD64-480F-ABAA-DE17A092B0D0}">
      <dgm:prSet/>
      <dgm:spPr/>
      <dgm:t>
        <a:bodyPr/>
        <a:lstStyle/>
        <a:p>
          <a:pPr algn="ctr"/>
          <a:r>
            <a:rPr lang="es-ES" dirty="0">
              <a:solidFill>
                <a:schemeClr val="tx1"/>
              </a:solidFill>
            </a:rPr>
            <a:t>Microeconomía</a:t>
          </a:r>
        </a:p>
      </dgm:t>
    </dgm:pt>
    <dgm:pt modelId="{C4E30403-2235-4E8E-B94C-C816045B178D}">
      <dgm:prSet phldrT="[Texto]"/>
      <dgm:spPr/>
      <dgm:t>
        <a:bodyPr/>
        <a:lstStyle/>
        <a:p>
          <a:r>
            <a:rPr lang="es-ES" i="1" dirty="0">
              <a:solidFill>
                <a:schemeClr val="bg1"/>
              </a:solidFill>
            </a:rPr>
            <a:t>Centra su análisis en el funcionamiento global de la economía</a:t>
          </a:r>
          <a:endParaRPr lang="es-ES" dirty="0">
            <a:solidFill>
              <a:schemeClr val="bg1"/>
            </a:solidFill>
          </a:endParaRPr>
        </a:p>
      </dgm:t>
    </dgm:pt>
    <dgm:pt modelId="{77D759C3-788D-450F-93B1-C33150391558}" type="parTrans" cxnId="{F46DEC14-1D01-4D4C-A244-CFD69CAF1018}">
      <dgm:prSet/>
      <dgm:spPr/>
      <dgm:t>
        <a:bodyPr/>
        <a:lstStyle/>
        <a:p>
          <a:endParaRPr lang="es-ES"/>
        </a:p>
      </dgm:t>
    </dgm:pt>
    <dgm:pt modelId="{612369FC-50FB-4BA5-988F-92B3F2499D3C}" type="sibTrans" cxnId="{F46DEC14-1D01-4D4C-A244-CFD69CAF1018}">
      <dgm:prSet/>
      <dgm:spPr/>
      <dgm:t>
        <a:bodyPr/>
        <a:lstStyle/>
        <a:p>
          <a:r>
            <a:rPr lang="es-ES" dirty="0">
              <a:solidFill>
                <a:schemeClr val="bg1"/>
              </a:solidFill>
            </a:rPr>
            <a:t>Macroeconomía</a:t>
          </a:r>
        </a:p>
      </dgm:t>
    </dgm:pt>
    <dgm:pt modelId="{5710FBFA-4EA2-4CB0-8A43-1D2F7AAD578E}" type="pres">
      <dgm:prSet presAssocID="{DB06498F-6A7D-408F-8B83-4D50CC6E0CB9}" presName="cycle" presStyleCnt="0">
        <dgm:presLayoutVars>
          <dgm:dir/>
          <dgm:resizeHandles val="exact"/>
        </dgm:presLayoutVars>
      </dgm:prSet>
      <dgm:spPr/>
    </dgm:pt>
    <dgm:pt modelId="{7042935B-579C-4359-A199-112A383F5907}" type="pres">
      <dgm:prSet presAssocID="{5880A12B-45C6-47C2-8FA9-357A6F66EE8E}" presName="node" presStyleLbl="node1" presStyleIdx="0" presStyleCnt="2">
        <dgm:presLayoutVars>
          <dgm:bulletEnabled val="1"/>
        </dgm:presLayoutVars>
      </dgm:prSet>
      <dgm:spPr/>
    </dgm:pt>
    <dgm:pt modelId="{02BF23C8-96DF-4220-A354-5BDDF2871F25}" type="pres">
      <dgm:prSet presAssocID="{C53EED60-6004-4E89-BA52-F9DA2E5619C9}" presName="sibTrans" presStyleLbl="sibTrans2D1" presStyleIdx="0" presStyleCnt="2"/>
      <dgm:spPr/>
    </dgm:pt>
    <dgm:pt modelId="{2E49B3B4-4872-46E7-8891-078EC2323DA7}" type="pres">
      <dgm:prSet presAssocID="{C53EED60-6004-4E89-BA52-F9DA2E5619C9}" presName="connectorText" presStyleLbl="sibTrans2D1" presStyleIdx="0" presStyleCnt="2"/>
      <dgm:spPr/>
    </dgm:pt>
    <dgm:pt modelId="{D1C9198D-F62F-4AFF-9AEC-6484A2D4D420}" type="pres">
      <dgm:prSet presAssocID="{C4E30403-2235-4E8E-B94C-C816045B178D}" presName="node" presStyleLbl="node1" presStyleIdx="1" presStyleCnt="2">
        <dgm:presLayoutVars>
          <dgm:bulletEnabled val="1"/>
        </dgm:presLayoutVars>
      </dgm:prSet>
      <dgm:spPr/>
    </dgm:pt>
    <dgm:pt modelId="{B89B481F-33E3-4B29-BA9F-76940009C8B7}" type="pres">
      <dgm:prSet presAssocID="{612369FC-50FB-4BA5-988F-92B3F2499D3C}" presName="sibTrans" presStyleLbl="sibTrans2D1" presStyleIdx="1" presStyleCnt="2"/>
      <dgm:spPr/>
    </dgm:pt>
    <dgm:pt modelId="{11C7649B-78CA-4509-8439-91DEB4633E7E}" type="pres">
      <dgm:prSet presAssocID="{612369FC-50FB-4BA5-988F-92B3F2499D3C}" presName="connectorText" presStyleLbl="sibTrans2D1" presStyleIdx="1" presStyleCnt="2"/>
      <dgm:spPr/>
    </dgm:pt>
  </dgm:ptLst>
  <dgm:cxnLst>
    <dgm:cxn modelId="{6DE04B02-3FB6-4C83-BFED-09A09CF28DA9}" type="presOf" srcId="{C4E30403-2235-4E8E-B94C-C816045B178D}" destId="{D1C9198D-F62F-4AFF-9AEC-6484A2D4D420}" srcOrd="0" destOrd="0" presId="urn:microsoft.com/office/officeart/2005/8/layout/cycle2"/>
    <dgm:cxn modelId="{C2E7A20E-1F1D-4DD6-81D3-EC83D87A88DC}" type="presOf" srcId="{612369FC-50FB-4BA5-988F-92B3F2499D3C}" destId="{11C7649B-78CA-4509-8439-91DEB4633E7E}" srcOrd="1" destOrd="0" presId="urn:microsoft.com/office/officeart/2005/8/layout/cycle2"/>
    <dgm:cxn modelId="{F46DEC14-1D01-4D4C-A244-CFD69CAF1018}" srcId="{DB06498F-6A7D-408F-8B83-4D50CC6E0CB9}" destId="{C4E30403-2235-4E8E-B94C-C816045B178D}" srcOrd="1" destOrd="0" parTransId="{77D759C3-788D-450F-93B1-C33150391558}" sibTransId="{612369FC-50FB-4BA5-988F-92B3F2499D3C}"/>
    <dgm:cxn modelId="{D9702A3C-9646-40EF-BC72-F5001B0D3542}" type="presOf" srcId="{C53EED60-6004-4E89-BA52-F9DA2E5619C9}" destId="{02BF23C8-96DF-4220-A354-5BDDF2871F25}" srcOrd="0" destOrd="0" presId="urn:microsoft.com/office/officeart/2005/8/layout/cycle2"/>
    <dgm:cxn modelId="{1003B76D-F7E4-4A66-8EA6-1D47C2CE43A6}" type="presOf" srcId="{612369FC-50FB-4BA5-988F-92B3F2499D3C}" destId="{B89B481F-33E3-4B29-BA9F-76940009C8B7}" srcOrd="0" destOrd="0" presId="urn:microsoft.com/office/officeart/2005/8/layout/cycle2"/>
    <dgm:cxn modelId="{4A9B3754-DD64-480F-ABAA-DE17A092B0D0}" srcId="{DB06498F-6A7D-408F-8B83-4D50CC6E0CB9}" destId="{5880A12B-45C6-47C2-8FA9-357A6F66EE8E}" srcOrd="0" destOrd="0" parTransId="{BDD95130-CBDC-4F13-A9BE-4C0E4B72C5DA}" sibTransId="{C53EED60-6004-4E89-BA52-F9DA2E5619C9}"/>
    <dgm:cxn modelId="{378E9483-B370-4167-B601-AE3430EB732A}" type="presOf" srcId="{C53EED60-6004-4E89-BA52-F9DA2E5619C9}" destId="{2E49B3B4-4872-46E7-8891-078EC2323DA7}" srcOrd="1" destOrd="0" presId="urn:microsoft.com/office/officeart/2005/8/layout/cycle2"/>
    <dgm:cxn modelId="{59C9A896-EFB5-4A68-838C-3E75310C0AA3}" type="presOf" srcId="{DB06498F-6A7D-408F-8B83-4D50CC6E0CB9}" destId="{5710FBFA-4EA2-4CB0-8A43-1D2F7AAD578E}" srcOrd="0" destOrd="0" presId="urn:microsoft.com/office/officeart/2005/8/layout/cycle2"/>
    <dgm:cxn modelId="{850E7AB4-0196-48B9-8983-F6105749DB98}" type="presOf" srcId="{5880A12B-45C6-47C2-8FA9-357A6F66EE8E}" destId="{7042935B-579C-4359-A199-112A383F5907}" srcOrd="0" destOrd="0" presId="urn:microsoft.com/office/officeart/2005/8/layout/cycle2"/>
    <dgm:cxn modelId="{DD4BEDCD-2C48-49F8-AEC4-002CA75E1029}" type="presParOf" srcId="{5710FBFA-4EA2-4CB0-8A43-1D2F7AAD578E}" destId="{7042935B-579C-4359-A199-112A383F5907}" srcOrd="0" destOrd="0" presId="urn:microsoft.com/office/officeart/2005/8/layout/cycle2"/>
    <dgm:cxn modelId="{A303CDD9-BD70-4514-980A-659BE582C809}" type="presParOf" srcId="{5710FBFA-4EA2-4CB0-8A43-1D2F7AAD578E}" destId="{02BF23C8-96DF-4220-A354-5BDDF2871F25}" srcOrd="1" destOrd="0" presId="urn:microsoft.com/office/officeart/2005/8/layout/cycle2"/>
    <dgm:cxn modelId="{08478396-33D2-425B-A482-EF04A5EC46B0}" type="presParOf" srcId="{02BF23C8-96DF-4220-A354-5BDDF2871F25}" destId="{2E49B3B4-4872-46E7-8891-078EC2323DA7}" srcOrd="0" destOrd="0" presId="urn:microsoft.com/office/officeart/2005/8/layout/cycle2"/>
    <dgm:cxn modelId="{7B1B0C5D-F8A9-4A57-A16B-021468AC8FA7}" type="presParOf" srcId="{5710FBFA-4EA2-4CB0-8A43-1D2F7AAD578E}" destId="{D1C9198D-F62F-4AFF-9AEC-6484A2D4D420}" srcOrd="2" destOrd="0" presId="urn:microsoft.com/office/officeart/2005/8/layout/cycle2"/>
    <dgm:cxn modelId="{102F0D39-6459-46CC-BAA9-F296A0CCA86C}" type="presParOf" srcId="{5710FBFA-4EA2-4CB0-8A43-1D2F7AAD578E}" destId="{B89B481F-33E3-4B29-BA9F-76940009C8B7}" srcOrd="3" destOrd="0" presId="urn:microsoft.com/office/officeart/2005/8/layout/cycle2"/>
    <dgm:cxn modelId="{40644299-9BED-4A9D-AAE2-DDA30849E6D3}" type="presParOf" srcId="{B89B481F-33E3-4B29-BA9F-76940009C8B7}" destId="{11C7649B-78CA-4509-8439-91DEB4633E7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C985112-4FE9-4305-81E3-01273EFE9A1E}"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s-ES"/>
        </a:p>
      </dgm:t>
    </dgm:pt>
    <dgm:pt modelId="{92F31E62-87F7-435C-8D0D-0A7F038AEE8C}">
      <dgm:prSet/>
      <dgm:spPr/>
      <dgm:t>
        <a:bodyPr/>
        <a:lstStyle/>
        <a:p>
          <a:pPr rtl="0"/>
          <a:r>
            <a:rPr lang="es-ES" b="1" i="1" dirty="0">
              <a:solidFill>
                <a:schemeClr val="bg1"/>
              </a:solidFill>
            </a:rPr>
            <a:t>El punto de corte de las curvas de oferta y demanda se denomina punto de equilibrio, determinando una cantidad y un precio de mercado.</a:t>
          </a:r>
          <a:endParaRPr lang="es-ES" b="1" dirty="0">
            <a:solidFill>
              <a:schemeClr val="bg1"/>
            </a:solidFill>
          </a:endParaRPr>
        </a:p>
      </dgm:t>
    </dgm:pt>
    <dgm:pt modelId="{95615E4F-F413-43EA-A3A9-D217D3176B1A}" type="parTrans" cxnId="{03FE4A69-A3AA-423E-8697-C7BA6F17C4D9}">
      <dgm:prSet/>
      <dgm:spPr/>
      <dgm:t>
        <a:bodyPr/>
        <a:lstStyle/>
        <a:p>
          <a:endParaRPr lang="es-ES"/>
        </a:p>
      </dgm:t>
    </dgm:pt>
    <dgm:pt modelId="{4C1FB681-4C40-4DB2-AC54-5C97A91EC766}" type="sibTrans" cxnId="{03FE4A69-A3AA-423E-8697-C7BA6F17C4D9}">
      <dgm:prSet/>
      <dgm:spPr/>
      <dgm:t>
        <a:bodyPr/>
        <a:lstStyle/>
        <a:p>
          <a:endParaRPr lang="es-ES"/>
        </a:p>
      </dgm:t>
    </dgm:pt>
    <dgm:pt modelId="{D107F5A7-69A9-4192-BA97-337522E7B01B}" type="pres">
      <dgm:prSet presAssocID="{3C985112-4FE9-4305-81E3-01273EFE9A1E}" presName="Name0" presStyleCnt="0">
        <dgm:presLayoutVars>
          <dgm:dir/>
          <dgm:resizeHandles val="exact"/>
        </dgm:presLayoutVars>
      </dgm:prSet>
      <dgm:spPr/>
    </dgm:pt>
    <dgm:pt modelId="{F0C3BCBC-F546-473B-B145-F40672A8EDAE}" type="pres">
      <dgm:prSet presAssocID="{92F31E62-87F7-435C-8D0D-0A7F038AEE8C}" presName="node" presStyleLbl="node1" presStyleIdx="0" presStyleCnt="1">
        <dgm:presLayoutVars>
          <dgm:bulletEnabled val="1"/>
        </dgm:presLayoutVars>
      </dgm:prSet>
      <dgm:spPr/>
    </dgm:pt>
  </dgm:ptLst>
  <dgm:cxnLst>
    <dgm:cxn modelId="{FC772A1B-CD42-4DEF-A35E-492E8B29D5DA}" type="presOf" srcId="{3C985112-4FE9-4305-81E3-01273EFE9A1E}" destId="{D107F5A7-69A9-4192-BA97-337522E7B01B}" srcOrd="0" destOrd="0" presId="urn:microsoft.com/office/officeart/2005/8/layout/process1"/>
    <dgm:cxn modelId="{03FE4A69-A3AA-423E-8697-C7BA6F17C4D9}" srcId="{3C985112-4FE9-4305-81E3-01273EFE9A1E}" destId="{92F31E62-87F7-435C-8D0D-0A7F038AEE8C}" srcOrd="0" destOrd="0" parTransId="{95615E4F-F413-43EA-A3A9-D217D3176B1A}" sibTransId="{4C1FB681-4C40-4DB2-AC54-5C97A91EC766}"/>
    <dgm:cxn modelId="{029E8B98-A7AA-471D-B49B-2BB2E04287B9}" type="presOf" srcId="{92F31E62-87F7-435C-8D0D-0A7F038AEE8C}" destId="{F0C3BCBC-F546-473B-B145-F40672A8EDAE}" srcOrd="0" destOrd="0" presId="urn:microsoft.com/office/officeart/2005/8/layout/process1"/>
    <dgm:cxn modelId="{BB035045-0FF9-42EE-B89A-C27FFBE92EA7}" type="presParOf" srcId="{D107F5A7-69A9-4192-BA97-337522E7B01B}" destId="{F0C3BCBC-F546-473B-B145-F40672A8EDAE}"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00CF3F9-54AD-46A9-AB6A-555AE4601142}" type="doc">
      <dgm:prSet loTypeId="urn:microsoft.com/office/officeart/2005/8/layout/vList2" loCatId="list" qsTypeId="urn:microsoft.com/office/officeart/2005/8/quickstyle/simple1" qsCatId="simple" csTypeId="urn:microsoft.com/office/officeart/2005/8/colors/colorful1#4" csCatId="colorful"/>
      <dgm:spPr/>
      <dgm:t>
        <a:bodyPr/>
        <a:lstStyle/>
        <a:p>
          <a:endParaRPr lang="es-ES"/>
        </a:p>
      </dgm:t>
    </dgm:pt>
    <dgm:pt modelId="{219DD120-1497-4A17-9A94-88283FC06DFE}">
      <dgm:prSet/>
      <dgm:spPr/>
      <dgm:t>
        <a:bodyPr/>
        <a:lstStyle/>
        <a:p>
          <a:pPr algn="just" rtl="0"/>
          <a:r>
            <a:rPr lang="es-ES" b="1" i="1" dirty="0">
              <a:solidFill>
                <a:schemeClr val="bg1"/>
              </a:solidFill>
            </a:rPr>
            <a:t>En este punto la cantidad que los compradores quieren adquirir coincide con la que los vendedores desean vender. Ambos grupos quedan satisfechos y no surgen presiones sobre el precio (ni al alza ni a la baja). </a:t>
          </a:r>
          <a:endParaRPr lang="es-ES" b="1" dirty="0">
            <a:solidFill>
              <a:schemeClr val="bg1"/>
            </a:solidFill>
          </a:endParaRPr>
        </a:p>
      </dgm:t>
    </dgm:pt>
    <dgm:pt modelId="{1523DF34-DC86-4EE5-9D73-CB99036EA8D3}" type="parTrans" cxnId="{1956001C-8991-40D9-A615-82EDAEF4D0B0}">
      <dgm:prSet/>
      <dgm:spPr/>
      <dgm:t>
        <a:bodyPr/>
        <a:lstStyle/>
        <a:p>
          <a:endParaRPr lang="es-ES"/>
        </a:p>
      </dgm:t>
    </dgm:pt>
    <dgm:pt modelId="{67F2B6DA-88A3-4B46-B933-E5A8A2142E5E}" type="sibTrans" cxnId="{1956001C-8991-40D9-A615-82EDAEF4D0B0}">
      <dgm:prSet/>
      <dgm:spPr/>
      <dgm:t>
        <a:bodyPr/>
        <a:lstStyle/>
        <a:p>
          <a:endParaRPr lang="es-ES"/>
        </a:p>
      </dgm:t>
    </dgm:pt>
    <dgm:pt modelId="{DF57E64F-7BAF-4E24-9189-A5816A993367}" type="pres">
      <dgm:prSet presAssocID="{500CF3F9-54AD-46A9-AB6A-555AE4601142}" presName="linear" presStyleCnt="0">
        <dgm:presLayoutVars>
          <dgm:animLvl val="lvl"/>
          <dgm:resizeHandles val="exact"/>
        </dgm:presLayoutVars>
      </dgm:prSet>
      <dgm:spPr/>
    </dgm:pt>
    <dgm:pt modelId="{A8BBBABD-D1DC-41DF-A9F6-2E6E749FEE6E}" type="pres">
      <dgm:prSet presAssocID="{219DD120-1497-4A17-9A94-88283FC06DFE}" presName="parentText" presStyleLbl="node1" presStyleIdx="0" presStyleCnt="1">
        <dgm:presLayoutVars>
          <dgm:chMax val="0"/>
          <dgm:bulletEnabled val="1"/>
        </dgm:presLayoutVars>
      </dgm:prSet>
      <dgm:spPr/>
    </dgm:pt>
  </dgm:ptLst>
  <dgm:cxnLst>
    <dgm:cxn modelId="{1956001C-8991-40D9-A615-82EDAEF4D0B0}" srcId="{500CF3F9-54AD-46A9-AB6A-555AE4601142}" destId="{219DD120-1497-4A17-9A94-88283FC06DFE}" srcOrd="0" destOrd="0" parTransId="{1523DF34-DC86-4EE5-9D73-CB99036EA8D3}" sibTransId="{67F2B6DA-88A3-4B46-B933-E5A8A2142E5E}"/>
    <dgm:cxn modelId="{71253B40-F119-4D7F-B70D-AC91A41835F7}" type="presOf" srcId="{500CF3F9-54AD-46A9-AB6A-555AE4601142}" destId="{DF57E64F-7BAF-4E24-9189-A5816A993367}" srcOrd="0" destOrd="0" presId="urn:microsoft.com/office/officeart/2005/8/layout/vList2"/>
    <dgm:cxn modelId="{FD6B23A2-8D7E-431B-B433-41BFC1EC3B6B}" type="presOf" srcId="{219DD120-1497-4A17-9A94-88283FC06DFE}" destId="{A8BBBABD-D1DC-41DF-A9F6-2E6E749FEE6E}" srcOrd="0" destOrd="0" presId="urn:microsoft.com/office/officeart/2005/8/layout/vList2"/>
    <dgm:cxn modelId="{C31D9A57-D874-42FF-9F83-58D18E9E6764}" type="presParOf" srcId="{DF57E64F-7BAF-4E24-9189-A5816A993367}" destId="{A8BBBABD-D1DC-41DF-A9F6-2E6E749FEE6E}"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C985112-4FE9-4305-81E3-01273EFE9A1E}"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92F31E62-87F7-435C-8D0D-0A7F038AEE8C}">
      <dgm:prSet custT="1"/>
      <dgm:spPr/>
      <dgm:t>
        <a:bodyPr/>
        <a:lstStyle/>
        <a:p>
          <a:pPr rtl="0"/>
          <a:r>
            <a:rPr lang="es-ES" sz="1600" i="1" dirty="0">
              <a:solidFill>
                <a:schemeClr val="bg1"/>
              </a:solidFill>
            </a:rPr>
            <a:t>Si en un momento dado el mercado no está en equilibrio esto se puede deber a que el </a:t>
          </a:r>
          <a:r>
            <a:rPr lang="es-ES" sz="1600" b="1" i="1" dirty="0">
              <a:solidFill>
                <a:schemeClr val="bg1"/>
              </a:solidFill>
            </a:rPr>
            <a:t>precio</a:t>
          </a:r>
          <a:r>
            <a:rPr lang="es-ES" sz="1600" i="1" dirty="0">
              <a:solidFill>
                <a:schemeClr val="bg1"/>
              </a:solidFill>
            </a:rPr>
            <a:t> sea </a:t>
          </a:r>
          <a:r>
            <a:rPr lang="es-ES" sz="1600" b="1" i="1" dirty="0">
              <a:solidFill>
                <a:schemeClr val="bg1"/>
              </a:solidFill>
            </a:rPr>
            <a:t>superior al de equilibrio</a:t>
          </a:r>
          <a:r>
            <a:rPr lang="es-ES" sz="1600" i="1" dirty="0">
              <a:solidFill>
                <a:schemeClr val="bg1"/>
              </a:solidFill>
            </a:rPr>
            <a:t> en cuyo caso la </a:t>
          </a:r>
          <a:r>
            <a:rPr lang="es-ES" sz="1600" b="1" i="1" dirty="0">
              <a:solidFill>
                <a:schemeClr val="bg1"/>
              </a:solidFill>
            </a:rPr>
            <a:t>cantidad demandada será inferior a la ofrecida</a:t>
          </a:r>
          <a:r>
            <a:rPr lang="es-ES" sz="1600" i="1" dirty="0">
              <a:solidFill>
                <a:schemeClr val="bg1"/>
              </a:solidFill>
            </a:rPr>
            <a:t>.</a:t>
          </a:r>
          <a:endParaRPr lang="es-ES" sz="1600" b="1" dirty="0">
            <a:solidFill>
              <a:schemeClr val="bg1"/>
            </a:solidFill>
          </a:endParaRPr>
        </a:p>
      </dgm:t>
    </dgm:pt>
    <dgm:pt modelId="{95615E4F-F413-43EA-A3A9-D217D3176B1A}" type="parTrans" cxnId="{03FE4A69-A3AA-423E-8697-C7BA6F17C4D9}">
      <dgm:prSet/>
      <dgm:spPr/>
      <dgm:t>
        <a:bodyPr/>
        <a:lstStyle/>
        <a:p>
          <a:endParaRPr lang="es-ES"/>
        </a:p>
      </dgm:t>
    </dgm:pt>
    <dgm:pt modelId="{4C1FB681-4C40-4DB2-AC54-5C97A91EC766}" type="sibTrans" cxnId="{03FE4A69-A3AA-423E-8697-C7BA6F17C4D9}">
      <dgm:prSet/>
      <dgm:spPr/>
      <dgm:t>
        <a:bodyPr/>
        <a:lstStyle/>
        <a:p>
          <a:endParaRPr lang="es-ES"/>
        </a:p>
      </dgm:t>
    </dgm:pt>
    <dgm:pt modelId="{D107F5A7-69A9-4192-BA97-337522E7B01B}" type="pres">
      <dgm:prSet presAssocID="{3C985112-4FE9-4305-81E3-01273EFE9A1E}" presName="Name0" presStyleCnt="0">
        <dgm:presLayoutVars>
          <dgm:dir/>
          <dgm:resizeHandles val="exact"/>
        </dgm:presLayoutVars>
      </dgm:prSet>
      <dgm:spPr/>
    </dgm:pt>
    <dgm:pt modelId="{F0C3BCBC-F546-473B-B145-F40672A8EDAE}" type="pres">
      <dgm:prSet presAssocID="{92F31E62-87F7-435C-8D0D-0A7F038AEE8C}" presName="node" presStyleLbl="node1" presStyleIdx="0" presStyleCnt="1">
        <dgm:presLayoutVars>
          <dgm:bulletEnabled val="1"/>
        </dgm:presLayoutVars>
      </dgm:prSet>
      <dgm:spPr/>
    </dgm:pt>
  </dgm:ptLst>
  <dgm:cxnLst>
    <dgm:cxn modelId="{03FE4A69-A3AA-423E-8697-C7BA6F17C4D9}" srcId="{3C985112-4FE9-4305-81E3-01273EFE9A1E}" destId="{92F31E62-87F7-435C-8D0D-0A7F038AEE8C}" srcOrd="0" destOrd="0" parTransId="{95615E4F-F413-43EA-A3A9-D217D3176B1A}" sibTransId="{4C1FB681-4C40-4DB2-AC54-5C97A91EC766}"/>
    <dgm:cxn modelId="{8E133090-707B-46D8-B008-B7C32596114A}" type="presOf" srcId="{3C985112-4FE9-4305-81E3-01273EFE9A1E}" destId="{D107F5A7-69A9-4192-BA97-337522E7B01B}" srcOrd="0" destOrd="0" presId="urn:microsoft.com/office/officeart/2005/8/layout/process1"/>
    <dgm:cxn modelId="{AC1671A4-8805-4045-8E5E-F9CA74CDC141}" type="presOf" srcId="{92F31E62-87F7-435C-8D0D-0A7F038AEE8C}" destId="{F0C3BCBC-F546-473B-B145-F40672A8EDAE}" srcOrd="0" destOrd="0" presId="urn:microsoft.com/office/officeart/2005/8/layout/process1"/>
    <dgm:cxn modelId="{7C6BCB4E-928F-4754-8DCC-6F8672F95600}" type="presParOf" srcId="{D107F5A7-69A9-4192-BA97-337522E7B01B}" destId="{F0C3BCBC-F546-473B-B145-F40672A8EDAE}"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00CF3F9-54AD-46A9-AB6A-555AE4601142}" type="doc">
      <dgm:prSet loTypeId="urn:microsoft.com/office/officeart/2005/8/layout/vList2" loCatId="list" qsTypeId="urn:microsoft.com/office/officeart/2005/8/quickstyle/simple1" qsCatId="simple" csTypeId="urn:microsoft.com/office/officeart/2005/8/colors/colorful1#5" csCatId="colorful" phldr="1"/>
      <dgm:spPr/>
      <dgm:t>
        <a:bodyPr/>
        <a:lstStyle/>
        <a:p>
          <a:endParaRPr lang="es-ES"/>
        </a:p>
      </dgm:t>
    </dgm:pt>
    <dgm:pt modelId="{219DD120-1497-4A17-9A94-88283FC06DFE}">
      <dgm:prSet/>
      <dgm:spPr/>
      <dgm:t>
        <a:bodyPr/>
        <a:lstStyle/>
        <a:p>
          <a:pPr algn="just" rtl="0"/>
          <a:r>
            <a:rPr lang="es-ES" i="1" dirty="0">
              <a:solidFill>
                <a:schemeClr val="bg1"/>
              </a:solidFill>
            </a:rPr>
            <a:t>O a que el </a:t>
          </a:r>
          <a:r>
            <a:rPr lang="es-ES" b="1" i="1" dirty="0">
              <a:solidFill>
                <a:schemeClr val="bg1"/>
              </a:solidFill>
            </a:rPr>
            <a:t>precio sea inferior al de equilibrio</a:t>
          </a:r>
          <a:r>
            <a:rPr lang="es-ES" i="1" dirty="0">
              <a:solidFill>
                <a:schemeClr val="bg1"/>
              </a:solidFill>
            </a:rPr>
            <a:t> en cuyo caso la </a:t>
          </a:r>
          <a:r>
            <a:rPr lang="es-ES" b="1" i="1" dirty="0">
              <a:solidFill>
                <a:schemeClr val="bg1"/>
              </a:solidFill>
            </a:rPr>
            <a:t>cantidad demandada será superior a la ofrecida</a:t>
          </a:r>
          <a:r>
            <a:rPr lang="es-ES" i="1" dirty="0">
              <a:solidFill>
                <a:schemeClr val="bg1"/>
              </a:solidFill>
            </a:rPr>
            <a:t>. </a:t>
          </a:r>
          <a:endParaRPr lang="es-ES" b="1" dirty="0">
            <a:solidFill>
              <a:schemeClr val="bg1"/>
            </a:solidFill>
          </a:endParaRPr>
        </a:p>
      </dgm:t>
    </dgm:pt>
    <dgm:pt modelId="{1523DF34-DC86-4EE5-9D73-CB99036EA8D3}" type="parTrans" cxnId="{1956001C-8991-40D9-A615-82EDAEF4D0B0}">
      <dgm:prSet/>
      <dgm:spPr/>
      <dgm:t>
        <a:bodyPr/>
        <a:lstStyle/>
        <a:p>
          <a:endParaRPr lang="es-ES"/>
        </a:p>
      </dgm:t>
    </dgm:pt>
    <dgm:pt modelId="{67F2B6DA-88A3-4B46-B933-E5A8A2142E5E}" type="sibTrans" cxnId="{1956001C-8991-40D9-A615-82EDAEF4D0B0}">
      <dgm:prSet/>
      <dgm:spPr/>
      <dgm:t>
        <a:bodyPr/>
        <a:lstStyle/>
        <a:p>
          <a:endParaRPr lang="es-ES"/>
        </a:p>
      </dgm:t>
    </dgm:pt>
    <dgm:pt modelId="{DF57E64F-7BAF-4E24-9189-A5816A993367}" type="pres">
      <dgm:prSet presAssocID="{500CF3F9-54AD-46A9-AB6A-555AE4601142}" presName="linear" presStyleCnt="0">
        <dgm:presLayoutVars>
          <dgm:animLvl val="lvl"/>
          <dgm:resizeHandles val="exact"/>
        </dgm:presLayoutVars>
      </dgm:prSet>
      <dgm:spPr/>
    </dgm:pt>
    <dgm:pt modelId="{A8BBBABD-D1DC-41DF-A9F6-2E6E749FEE6E}" type="pres">
      <dgm:prSet presAssocID="{219DD120-1497-4A17-9A94-88283FC06DFE}" presName="parentText" presStyleLbl="node1" presStyleIdx="0" presStyleCnt="1" custLinFactY="-100000" custLinFactNeighborX="59259" custLinFactNeighborY="-126963">
        <dgm:presLayoutVars>
          <dgm:chMax val="0"/>
          <dgm:bulletEnabled val="1"/>
        </dgm:presLayoutVars>
      </dgm:prSet>
      <dgm:spPr/>
    </dgm:pt>
  </dgm:ptLst>
  <dgm:cxnLst>
    <dgm:cxn modelId="{1956001C-8991-40D9-A615-82EDAEF4D0B0}" srcId="{500CF3F9-54AD-46A9-AB6A-555AE4601142}" destId="{219DD120-1497-4A17-9A94-88283FC06DFE}" srcOrd="0" destOrd="0" parTransId="{1523DF34-DC86-4EE5-9D73-CB99036EA8D3}" sibTransId="{67F2B6DA-88A3-4B46-B933-E5A8A2142E5E}"/>
    <dgm:cxn modelId="{9B8CAE93-7E36-48AF-BC1E-B726E2184744}" type="presOf" srcId="{500CF3F9-54AD-46A9-AB6A-555AE4601142}" destId="{DF57E64F-7BAF-4E24-9189-A5816A993367}" srcOrd="0" destOrd="0" presId="urn:microsoft.com/office/officeart/2005/8/layout/vList2"/>
    <dgm:cxn modelId="{6E22B1E4-2513-4D8E-922F-581A5D5B8944}" type="presOf" srcId="{219DD120-1497-4A17-9A94-88283FC06DFE}" destId="{A8BBBABD-D1DC-41DF-A9F6-2E6E749FEE6E}" srcOrd="0" destOrd="0" presId="urn:microsoft.com/office/officeart/2005/8/layout/vList2"/>
    <dgm:cxn modelId="{16561052-2977-44BD-805B-19F9DCC6BE95}" type="presParOf" srcId="{DF57E64F-7BAF-4E24-9189-A5816A993367}" destId="{A8BBBABD-D1DC-41DF-A9F6-2E6E749FEE6E}"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48EAD99-5957-46F8-BA05-4CB492E9857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ES"/>
        </a:p>
      </dgm:t>
    </dgm:pt>
    <dgm:pt modelId="{2E98EC18-7C47-4862-A6D9-6DC1D2BEAB61}">
      <dgm:prSet custT="1"/>
      <dgm:spPr/>
      <dgm:t>
        <a:bodyPr/>
        <a:lstStyle/>
        <a:p>
          <a:pPr rtl="0"/>
          <a:r>
            <a:rPr lang="es-ES" sz="1600" i="1" dirty="0"/>
            <a:t>En ambos casos el </a:t>
          </a:r>
          <a:r>
            <a:rPr lang="es-ES" sz="1600" b="1" i="1" dirty="0"/>
            <a:t>precio sufrirá presiones</a:t>
          </a:r>
          <a:r>
            <a:rPr lang="es-ES" sz="1600" i="1" dirty="0"/>
            <a:t> que lo irán empujando hasta alcanzar el </a:t>
          </a:r>
          <a:r>
            <a:rPr lang="es-ES" sz="1600" b="1" i="1" dirty="0"/>
            <a:t>punto de equilibrio</a:t>
          </a:r>
          <a:r>
            <a:rPr lang="es-ES" sz="900" i="1" dirty="0"/>
            <a:t>. </a:t>
          </a:r>
          <a:endParaRPr lang="es-ES" sz="900" dirty="0"/>
        </a:p>
      </dgm:t>
    </dgm:pt>
    <dgm:pt modelId="{094A4912-DAA0-4EE1-B1F3-35946C43F069}" type="parTrans" cxnId="{E613EB5F-92A8-4BD1-A6D0-C6ED5936E325}">
      <dgm:prSet/>
      <dgm:spPr/>
      <dgm:t>
        <a:bodyPr/>
        <a:lstStyle/>
        <a:p>
          <a:endParaRPr lang="es-ES"/>
        </a:p>
      </dgm:t>
    </dgm:pt>
    <dgm:pt modelId="{E8E4129E-152E-4E2E-B41D-BF1519CF3FF6}" type="sibTrans" cxnId="{E613EB5F-92A8-4BD1-A6D0-C6ED5936E325}">
      <dgm:prSet/>
      <dgm:spPr/>
      <dgm:t>
        <a:bodyPr/>
        <a:lstStyle/>
        <a:p>
          <a:endParaRPr lang="es-ES"/>
        </a:p>
      </dgm:t>
    </dgm:pt>
    <dgm:pt modelId="{BFCE04D4-44DB-4ABA-87EA-66F277BC20DC}" type="pres">
      <dgm:prSet presAssocID="{648EAD99-5957-46F8-BA05-4CB492E98578}" presName="CompostProcess" presStyleCnt="0">
        <dgm:presLayoutVars>
          <dgm:dir/>
          <dgm:resizeHandles val="exact"/>
        </dgm:presLayoutVars>
      </dgm:prSet>
      <dgm:spPr/>
    </dgm:pt>
    <dgm:pt modelId="{787370D6-856F-463B-8C07-F0C0817F0E8A}" type="pres">
      <dgm:prSet presAssocID="{648EAD99-5957-46F8-BA05-4CB492E98578}" presName="arrow" presStyleLbl="bgShp" presStyleIdx="0" presStyleCnt="1"/>
      <dgm:spPr/>
    </dgm:pt>
    <dgm:pt modelId="{0E1DB68B-AEA8-40FA-99A3-451489D09947}" type="pres">
      <dgm:prSet presAssocID="{648EAD99-5957-46F8-BA05-4CB492E98578}" presName="linearProcess" presStyleCnt="0"/>
      <dgm:spPr/>
    </dgm:pt>
    <dgm:pt modelId="{F567F2CA-1571-4702-AEB3-84399E0F5B01}" type="pres">
      <dgm:prSet presAssocID="{2E98EC18-7C47-4862-A6D9-6DC1D2BEAB61}" presName="textNode" presStyleLbl="node1" presStyleIdx="0" presStyleCnt="1" custScaleY="250000">
        <dgm:presLayoutVars>
          <dgm:bulletEnabled val="1"/>
        </dgm:presLayoutVars>
      </dgm:prSet>
      <dgm:spPr/>
    </dgm:pt>
  </dgm:ptLst>
  <dgm:cxnLst>
    <dgm:cxn modelId="{E613EB5F-92A8-4BD1-A6D0-C6ED5936E325}" srcId="{648EAD99-5957-46F8-BA05-4CB492E98578}" destId="{2E98EC18-7C47-4862-A6D9-6DC1D2BEAB61}" srcOrd="0" destOrd="0" parTransId="{094A4912-DAA0-4EE1-B1F3-35946C43F069}" sibTransId="{E8E4129E-152E-4E2E-B41D-BF1519CF3FF6}"/>
    <dgm:cxn modelId="{3AA538EC-3DF3-418B-8A15-880C00E6DD18}" type="presOf" srcId="{648EAD99-5957-46F8-BA05-4CB492E98578}" destId="{BFCE04D4-44DB-4ABA-87EA-66F277BC20DC}" srcOrd="0" destOrd="0" presId="urn:microsoft.com/office/officeart/2005/8/layout/hProcess9"/>
    <dgm:cxn modelId="{FACF58F4-38CC-4115-9FFE-E7E647ABEB3A}" type="presOf" srcId="{2E98EC18-7C47-4862-A6D9-6DC1D2BEAB61}" destId="{F567F2CA-1571-4702-AEB3-84399E0F5B01}" srcOrd="0" destOrd="0" presId="urn:microsoft.com/office/officeart/2005/8/layout/hProcess9"/>
    <dgm:cxn modelId="{0B87BFA0-52AE-4BFB-9EC6-0DE7379CBD07}" type="presParOf" srcId="{BFCE04D4-44DB-4ABA-87EA-66F277BC20DC}" destId="{787370D6-856F-463B-8C07-F0C0817F0E8A}" srcOrd="0" destOrd="0" presId="urn:microsoft.com/office/officeart/2005/8/layout/hProcess9"/>
    <dgm:cxn modelId="{A003505D-DBC1-4463-A607-60B9F5D99687}" type="presParOf" srcId="{BFCE04D4-44DB-4ABA-87EA-66F277BC20DC}" destId="{0E1DB68B-AEA8-40FA-99A3-451489D09947}" srcOrd="1" destOrd="0" presId="urn:microsoft.com/office/officeart/2005/8/layout/hProcess9"/>
    <dgm:cxn modelId="{B2D5EAFB-8556-49B9-AF0E-286F6415B1E4}" type="presParOf" srcId="{0E1DB68B-AEA8-40FA-99A3-451489D09947}" destId="{F567F2CA-1571-4702-AEB3-84399E0F5B01}" srcOrd="0" destOrd="0" presId="urn:microsoft.com/office/officeart/2005/8/layout/hProcess9"/>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C985112-4FE9-4305-81E3-01273EFE9A1E}"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ES"/>
        </a:p>
      </dgm:t>
    </dgm:pt>
    <dgm:pt modelId="{92F31E62-87F7-435C-8D0D-0A7F038AEE8C}">
      <dgm:prSet custT="1"/>
      <dgm:spPr/>
      <dgm:t>
        <a:bodyPr/>
        <a:lstStyle/>
        <a:p>
          <a:pPr rtl="0"/>
          <a:r>
            <a:rPr lang="es-ES" sz="1600" i="1" dirty="0"/>
            <a:t>En el primer caso (precio superior al de equilibrio) se producirá un exceso de oferta (la cantidad ofrecida a ese precio será superior a la demandada). Se genera un excedente de oferta que queda sin vender lo que llevará a los vendedores a ir bajando el precio a fin de darle salida a estos bienes. A medida que baja el precio la demanda del bien irá aumentando al tiempo que la oferta se reduces. Este proceso continuará hasta que se alcanza el punto de equilibrio. </a:t>
          </a:r>
          <a:endParaRPr lang="es-ES" sz="1600" b="1" dirty="0">
            <a:solidFill>
              <a:schemeClr val="tx1"/>
            </a:solidFill>
          </a:endParaRPr>
        </a:p>
      </dgm:t>
    </dgm:pt>
    <dgm:pt modelId="{95615E4F-F413-43EA-A3A9-D217D3176B1A}" type="parTrans" cxnId="{03FE4A69-A3AA-423E-8697-C7BA6F17C4D9}">
      <dgm:prSet/>
      <dgm:spPr/>
      <dgm:t>
        <a:bodyPr/>
        <a:lstStyle/>
        <a:p>
          <a:endParaRPr lang="es-ES"/>
        </a:p>
      </dgm:t>
    </dgm:pt>
    <dgm:pt modelId="{4C1FB681-4C40-4DB2-AC54-5C97A91EC766}" type="sibTrans" cxnId="{03FE4A69-A3AA-423E-8697-C7BA6F17C4D9}">
      <dgm:prSet/>
      <dgm:spPr/>
      <dgm:t>
        <a:bodyPr/>
        <a:lstStyle/>
        <a:p>
          <a:endParaRPr lang="es-ES"/>
        </a:p>
      </dgm:t>
    </dgm:pt>
    <dgm:pt modelId="{D107F5A7-69A9-4192-BA97-337522E7B01B}" type="pres">
      <dgm:prSet presAssocID="{3C985112-4FE9-4305-81E3-01273EFE9A1E}" presName="Name0" presStyleCnt="0">
        <dgm:presLayoutVars>
          <dgm:dir/>
          <dgm:resizeHandles val="exact"/>
        </dgm:presLayoutVars>
      </dgm:prSet>
      <dgm:spPr/>
    </dgm:pt>
    <dgm:pt modelId="{F0C3BCBC-F546-473B-B145-F40672A8EDAE}" type="pres">
      <dgm:prSet presAssocID="{92F31E62-87F7-435C-8D0D-0A7F038AEE8C}" presName="node" presStyleLbl="node1" presStyleIdx="0" presStyleCnt="1">
        <dgm:presLayoutVars>
          <dgm:bulletEnabled val="1"/>
        </dgm:presLayoutVars>
      </dgm:prSet>
      <dgm:spPr/>
    </dgm:pt>
  </dgm:ptLst>
  <dgm:cxnLst>
    <dgm:cxn modelId="{03FE4A69-A3AA-423E-8697-C7BA6F17C4D9}" srcId="{3C985112-4FE9-4305-81E3-01273EFE9A1E}" destId="{92F31E62-87F7-435C-8D0D-0A7F038AEE8C}" srcOrd="0" destOrd="0" parTransId="{95615E4F-F413-43EA-A3A9-D217D3176B1A}" sibTransId="{4C1FB681-4C40-4DB2-AC54-5C97A91EC766}"/>
    <dgm:cxn modelId="{CEF69E5A-4CC4-4A3E-8AA3-5905DF1B5B7E}" type="presOf" srcId="{3C985112-4FE9-4305-81E3-01273EFE9A1E}" destId="{D107F5A7-69A9-4192-BA97-337522E7B01B}" srcOrd="0" destOrd="0" presId="urn:microsoft.com/office/officeart/2005/8/layout/process1"/>
    <dgm:cxn modelId="{27D5EEC8-8651-4D0E-92BF-BDBCA69F56AD}" type="presOf" srcId="{92F31E62-87F7-435C-8D0D-0A7F038AEE8C}" destId="{F0C3BCBC-F546-473B-B145-F40672A8EDAE}" srcOrd="0" destOrd="0" presId="urn:microsoft.com/office/officeart/2005/8/layout/process1"/>
    <dgm:cxn modelId="{5E447200-228B-438B-97A3-97B4025487FC}" type="presParOf" srcId="{D107F5A7-69A9-4192-BA97-337522E7B01B}" destId="{F0C3BCBC-F546-473B-B145-F40672A8EDAE}"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2E714EA-7ECE-4191-853A-1D2B5671C222}"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es-ES"/>
        </a:p>
      </dgm:t>
    </dgm:pt>
    <dgm:pt modelId="{2368E506-C0BD-4E6D-B30A-59758E16052A}">
      <dgm:prSet/>
      <dgm:spPr/>
      <dgm:t>
        <a:bodyPr/>
        <a:lstStyle/>
        <a:p>
          <a:pPr rtl="0"/>
          <a:r>
            <a:rPr lang="es-ES" b="0" i="1" baseline="0" dirty="0">
              <a:solidFill>
                <a:schemeClr val="bg1"/>
              </a:solidFill>
            </a:rPr>
            <a:t>En el segundo caso (precio inferior al de equilibrio) se origina un exceso de demanda (la cantidad demandada será superior a la cantidad ofrecida). Esta demanda insatisfecha permitirá a los vendedores subir el precio, lo que producirá un aumento de la oferta y una disminución de la demanda. Este proceso continúa hasta que se alcanza el punto de equilibrio. </a:t>
          </a:r>
          <a:endParaRPr lang="es-ES" b="0" i="0" baseline="0" dirty="0">
            <a:solidFill>
              <a:schemeClr val="bg1"/>
            </a:solidFill>
          </a:endParaRPr>
        </a:p>
      </dgm:t>
    </dgm:pt>
    <dgm:pt modelId="{2C9B6EAE-5D41-4769-8555-B124ABC5FFE9}" type="parTrans" cxnId="{425D67AA-1495-4511-8FAB-C2C136F4E1D2}">
      <dgm:prSet/>
      <dgm:spPr/>
      <dgm:t>
        <a:bodyPr/>
        <a:lstStyle/>
        <a:p>
          <a:endParaRPr lang="es-ES"/>
        </a:p>
      </dgm:t>
    </dgm:pt>
    <dgm:pt modelId="{F513FB69-7D68-4901-A246-0B92CEDB2CB1}" type="sibTrans" cxnId="{425D67AA-1495-4511-8FAB-C2C136F4E1D2}">
      <dgm:prSet/>
      <dgm:spPr/>
      <dgm:t>
        <a:bodyPr/>
        <a:lstStyle/>
        <a:p>
          <a:endParaRPr lang="es-ES"/>
        </a:p>
      </dgm:t>
    </dgm:pt>
    <dgm:pt modelId="{E5E5A32D-FE71-4715-9140-BEB84CE760F0}" type="pres">
      <dgm:prSet presAssocID="{42E714EA-7ECE-4191-853A-1D2B5671C222}" presName="cycle" presStyleCnt="0">
        <dgm:presLayoutVars>
          <dgm:dir/>
          <dgm:resizeHandles val="exact"/>
        </dgm:presLayoutVars>
      </dgm:prSet>
      <dgm:spPr/>
    </dgm:pt>
    <dgm:pt modelId="{A2ACC246-7554-458E-8F18-A935C7D38325}" type="pres">
      <dgm:prSet presAssocID="{2368E506-C0BD-4E6D-B30A-59758E16052A}" presName="node" presStyleLbl="node1" presStyleIdx="0" presStyleCnt="1" custScaleX="321615">
        <dgm:presLayoutVars>
          <dgm:bulletEnabled val="1"/>
        </dgm:presLayoutVars>
      </dgm:prSet>
      <dgm:spPr/>
    </dgm:pt>
  </dgm:ptLst>
  <dgm:cxnLst>
    <dgm:cxn modelId="{1F78A130-5F42-40BA-930F-B4291EB94D89}" type="presOf" srcId="{42E714EA-7ECE-4191-853A-1D2B5671C222}" destId="{E5E5A32D-FE71-4715-9140-BEB84CE760F0}" srcOrd="0" destOrd="0" presId="urn:microsoft.com/office/officeart/2005/8/layout/cycle2"/>
    <dgm:cxn modelId="{A264A44C-1AF6-4756-AC10-BE29640AC8E4}" type="presOf" srcId="{2368E506-C0BD-4E6D-B30A-59758E16052A}" destId="{A2ACC246-7554-458E-8F18-A935C7D38325}" srcOrd="0" destOrd="0" presId="urn:microsoft.com/office/officeart/2005/8/layout/cycle2"/>
    <dgm:cxn modelId="{425D67AA-1495-4511-8FAB-C2C136F4E1D2}" srcId="{42E714EA-7ECE-4191-853A-1D2B5671C222}" destId="{2368E506-C0BD-4E6D-B30A-59758E16052A}" srcOrd="0" destOrd="0" parTransId="{2C9B6EAE-5D41-4769-8555-B124ABC5FFE9}" sibTransId="{F513FB69-7D68-4901-A246-0B92CEDB2CB1}"/>
    <dgm:cxn modelId="{D215E72A-EE10-4F2D-9FE7-E99867DAD345}" type="presParOf" srcId="{E5E5A32D-FE71-4715-9140-BEB84CE760F0}" destId="{A2ACC246-7554-458E-8F18-A935C7D3832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06498F-6A7D-408F-8B83-4D50CC6E0CB9}"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es-ES"/>
        </a:p>
      </dgm:t>
    </dgm:pt>
    <dgm:pt modelId="{5880A12B-45C6-47C2-8FA9-357A6F66EE8E}">
      <dgm:prSet phldrT="[Texto]"/>
      <dgm:spPr/>
      <dgm:t>
        <a:bodyPr/>
        <a:lstStyle/>
        <a:p>
          <a:r>
            <a:rPr lang="es-ES" i="1" dirty="0">
              <a:solidFill>
                <a:schemeClr val="bg1"/>
              </a:solidFill>
            </a:rPr>
            <a:t>Estudia como una subida del impuesto sobre el tabaco afecta a su consumo, como una subvención del precio de la gasolina influye en la demanda de vehículos, etc.</a:t>
          </a:r>
          <a:endParaRPr lang="es-ES" dirty="0">
            <a:solidFill>
              <a:schemeClr val="bg1"/>
            </a:solidFill>
          </a:endParaRPr>
        </a:p>
      </dgm:t>
    </dgm:pt>
    <dgm:pt modelId="{BDD95130-CBDC-4F13-A9BE-4C0E4B72C5DA}" type="parTrans" cxnId="{4A9B3754-DD64-480F-ABAA-DE17A092B0D0}">
      <dgm:prSet/>
      <dgm:spPr/>
      <dgm:t>
        <a:bodyPr/>
        <a:lstStyle/>
        <a:p>
          <a:endParaRPr lang="es-ES"/>
        </a:p>
      </dgm:t>
    </dgm:pt>
    <dgm:pt modelId="{C53EED60-6004-4E89-BA52-F9DA2E5619C9}" type="sibTrans" cxnId="{4A9B3754-DD64-480F-ABAA-DE17A092B0D0}">
      <dgm:prSet/>
      <dgm:spPr/>
      <dgm:t>
        <a:bodyPr/>
        <a:lstStyle/>
        <a:p>
          <a:pPr algn="ctr"/>
          <a:r>
            <a:rPr lang="es-ES" dirty="0">
              <a:solidFill>
                <a:schemeClr val="tx1"/>
              </a:solidFill>
            </a:rPr>
            <a:t>Microeconomista</a:t>
          </a:r>
        </a:p>
      </dgm:t>
    </dgm:pt>
    <dgm:pt modelId="{C4E30403-2235-4E8E-B94C-C816045B178D}">
      <dgm:prSet phldrT="[Texto]"/>
      <dgm:spPr/>
      <dgm:t>
        <a:bodyPr/>
        <a:lstStyle/>
        <a:p>
          <a:r>
            <a:rPr lang="es-ES" i="1" dirty="0"/>
            <a:t>Estudia como una subida del tipo de interés afecta al consumo, como una devaluación de la moneda afecta a la balanza comercial, la relación entre inflación y paro, etc. </a:t>
          </a:r>
          <a:endParaRPr lang="es-ES" dirty="0">
            <a:solidFill>
              <a:schemeClr val="tx1"/>
            </a:solidFill>
          </a:endParaRPr>
        </a:p>
      </dgm:t>
    </dgm:pt>
    <dgm:pt modelId="{77D759C3-788D-450F-93B1-C33150391558}" type="parTrans" cxnId="{F46DEC14-1D01-4D4C-A244-CFD69CAF1018}">
      <dgm:prSet/>
      <dgm:spPr/>
      <dgm:t>
        <a:bodyPr/>
        <a:lstStyle/>
        <a:p>
          <a:endParaRPr lang="es-ES"/>
        </a:p>
      </dgm:t>
    </dgm:pt>
    <dgm:pt modelId="{612369FC-50FB-4BA5-988F-92B3F2499D3C}" type="sibTrans" cxnId="{F46DEC14-1D01-4D4C-A244-CFD69CAF1018}">
      <dgm:prSet/>
      <dgm:spPr/>
      <dgm:t>
        <a:bodyPr/>
        <a:lstStyle/>
        <a:p>
          <a:r>
            <a:rPr lang="es-ES" dirty="0">
              <a:solidFill>
                <a:schemeClr val="bg1"/>
              </a:solidFill>
            </a:rPr>
            <a:t>Macroeconomista</a:t>
          </a:r>
        </a:p>
      </dgm:t>
    </dgm:pt>
    <dgm:pt modelId="{5710FBFA-4EA2-4CB0-8A43-1D2F7AAD578E}" type="pres">
      <dgm:prSet presAssocID="{DB06498F-6A7D-408F-8B83-4D50CC6E0CB9}" presName="cycle" presStyleCnt="0">
        <dgm:presLayoutVars>
          <dgm:dir/>
          <dgm:resizeHandles val="exact"/>
        </dgm:presLayoutVars>
      </dgm:prSet>
      <dgm:spPr/>
    </dgm:pt>
    <dgm:pt modelId="{7042935B-579C-4359-A199-112A383F5907}" type="pres">
      <dgm:prSet presAssocID="{5880A12B-45C6-47C2-8FA9-357A6F66EE8E}" presName="node" presStyleLbl="node1" presStyleIdx="0" presStyleCnt="2" custScaleX="124163">
        <dgm:presLayoutVars>
          <dgm:bulletEnabled val="1"/>
        </dgm:presLayoutVars>
      </dgm:prSet>
      <dgm:spPr/>
    </dgm:pt>
    <dgm:pt modelId="{02BF23C8-96DF-4220-A354-5BDDF2871F25}" type="pres">
      <dgm:prSet presAssocID="{C53EED60-6004-4E89-BA52-F9DA2E5619C9}" presName="sibTrans" presStyleLbl="sibTrans2D1" presStyleIdx="0" presStyleCnt="2"/>
      <dgm:spPr/>
    </dgm:pt>
    <dgm:pt modelId="{2E49B3B4-4872-46E7-8891-078EC2323DA7}" type="pres">
      <dgm:prSet presAssocID="{C53EED60-6004-4E89-BA52-F9DA2E5619C9}" presName="connectorText" presStyleLbl="sibTrans2D1" presStyleIdx="0" presStyleCnt="2"/>
      <dgm:spPr/>
    </dgm:pt>
    <dgm:pt modelId="{D1C9198D-F62F-4AFF-9AEC-6484A2D4D420}" type="pres">
      <dgm:prSet presAssocID="{C4E30403-2235-4E8E-B94C-C816045B178D}" presName="node" presStyleLbl="node1" presStyleIdx="1" presStyleCnt="2" custScaleX="123204">
        <dgm:presLayoutVars>
          <dgm:bulletEnabled val="1"/>
        </dgm:presLayoutVars>
      </dgm:prSet>
      <dgm:spPr/>
    </dgm:pt>
    <dgm:pt modelId="{B89B481F-33E3-4B29-BA9F-76940009C8B7}" type="pres">
      <dgm:prSet presAssocID="{612369FC-50FB-4BA5-988F-92B3F2499D3C}" presName="sibTrans" presStyleLbl="sibTrans2D1" presStyleIdx="1" presStyleCnt="2"/>
      <dgm:spPr/>
    </dgm:pt>
    <dgm:pt modelId="{11C7649B-78CA-4509-8439-91DEB4633E7E}" type="pres">
      <dgm:prSet presAssocID="{612369FC-50FB-4BA5-988F-92B3F2499D3C}" presName="connectorText" presStyleLbl="sibTrans2D1" presStyleIdx="1" presStyleCnt="2"/>
      <dgm:spPr/>
    </dgm:pt>
  </dgm:ptLst>
  <dgm:cxnLst>
    <dgm:cxn modelId="{F46DEC14-1D01-4D4C-A244-CFD69CAF1018}" srcId="{DB06498F-6A7D-408F-8B83-4D50CC6E0CB9}" destId="{C4E30403-2235-4E8E-B94C-C816045B178D}" srcOrd="1" destOrd="0" parTransId="{77D759C3-788D-450F-93B1-C33150391558}" sibTransId="{612369FC-50FB-4BA5-988F-92B3F2499D3C}"/>
    <dgm:cxn modelId="{4B881E1C-CE0B-4EE6-AF2F-9A755D702F6F}" type="presOf" srcId="{C4E30403-2235-4E8E-B94C-C816045B178D}" destId="{D1C9198D-F62F-4AFF-9AEC-6484A2D4D420}" srcOrd="0" destOrd="0" presId="urn:microsoft.com/office/officeart/2005/8/layout/cycle2"/>
    <dgm:cxn modelId="{47B30C6E-EA7E-4933-B6D6-5A8FF6D43CCE}" type="presOf" srcId="{DB06498F-6A7D-408F-8B83-4D50CC6E0CB9}" destId="{5710FBFA-4EA2-4CB0-8A43-1D2F7AAD578E}" srcOrd="0" destOrd="0" presId="urn:microsoft.com/office/officeart/2005/8/layout/cycle2"/>
    <dgm:cxn modelId="{4A9B3754-DD64-480F-ABAA-DE17A092B0D0}" srcId="{DB06498F-6A7D-408F-8B83-4D50CC6E0CB9}" destId="{5880A12B-45C6-47C2-8FA9-357A6F66EE8E}" srcOrd="0" destOrd="0" parTransId="{BDD95130-CBDC-4F13-A9BE-4C0E4B72C5DA}" sibTransId="{C53EED60-6004-4E89-BA52-F9DA2E5619C9}"/>
    <dgm:cxn modelId="{68098B55-8C4F-42B2-ADB7-889D04514FF6}" type="presOf" srcId="{612369FC-50FB-4BA5-988F-92B3F2499D3C}" destId="{11C7649B-78CA-4509-8439-91DEB4633E7E}" srcOrd="1" destOrd="0" presId="urn:microsoft.com/office/officeart/2005/8/layout/cycle2"/>
    <dgm:cxn modelId="{532880B3-1A6B-4929-BABE-5CDA4A3AEDAB}" type="presOf" srcId="{C53EED60-6004-4E89-BA52-F9DA2E5619C9}" destId="{02BF23C8-96DF-4220-A354-5BDDF2871F25}" srcOrd="0" destOrd="0" presId="urn:microsoft.com/office/officeart/2005/8/layout/cycle2"/>
    <dgm:cxn modelId="{ABBDCFB7-7E8A-4BE8-B382-EFBFD19696F8}" type="presOf" srcId="{5880A12B-45C6-47C2-8FA9-357A6F66EE8E}" destId="{7042935B-579C-4359-A199-112A383F5907}" srcOrd="0" destOrd="0" presId="urn:microsoft.com/office/officeart/2005/8/layout/cycle2"/>
    <dgm:cxn modelId="{A9728CDA-EEB6-46DD-BD59-6CA17BADB22C}" type="presOf" srcId="{612369FC-50FB-4BA5-988F-92B3F2499D3C}" destId="{B89B481F-33E3-4B29-BA9F-76940009C8B7}" srcOrd="0" destOrd="0" presId="urn:microsoft.com/office/officeart/2005/8/layout/cycle2"/>
    <dgm:cxn modelId="{EAF265E9-5BB8-4350-A086-3A0B8918E0C9}" type="presOf" srcId="{C53EED60-6004-4E89-BA52-F9DA2E5619C9}" destId="{2E49B3B4-4872-46E7-8891-078EC2323DA7}" srcOrd="1" destOrd="0" presId="urn:microsoft.com/office/officeart/2005/8/layout/cycle2"/>
    <dgm:cxn modelId="{3331E55E-7619-4622-912A-840F32AD7C6B}" type="presParOf" srcId="{5710FBFA-4EA2-4CB0-8A43-1D2F7AAD578E}" destId="{7042935B-579C-4359-A199-112A383F5907}" srcOrd="0" destOrd="0" presId="urn:microsoft.com/office/officeart/2005/8/layout/cycle2"/>
    <dgm:cxn modelId="{619AA246-31C1-48BA-A718-C4F5C4830DEE}" type="presParOf" srcId="{5710FBFA-4EA2-4CB0-8A43-1D2F7AAD578E}" destId="{02BF23C8-96DF-4220-A354-5BDDF2871F25}" srcOrd="1" destOrd="0" presId="urn:microsoft.com/office/officeart/2005/8/layout/cycle2"/>
    <dgm:cxn modelId="{8AF6FC96-C63C-41D3-B6D2-87FF191C8D9B}" type="presParOf" srcId="{02BF23C8-96DF-4220-A354-5BDDF2871F25}" destId="{2E49B3B4-4872-46E7-8891-078EC2323DA7}" srcOrd="0" destOrd="0" presId="urn:microsoft.com/office/officeart/2005/8/layout/cycle2"/>
    <dgm:cxn modelId="{A4664387-3C77-46B1-8707-DCEA79F69F25}" type="presParOf" srcId="{5710FBFA-4EA2-4CB0-8A43-1D2F7AAD578E}" destId="{D1C9198D-F62F-4AFF-9AEC-6484A2D4D420}" srcOrd="2" destOrd="0" presId="urn:microsoft.com/office/officeart/2005/8/layout/cycle2"/>
    <dgm:cxn modelId="{A95C46B6-0187-4A42-8A83-2818981FE5FA}" type="presParOf" srcId="{5710FBFA-4EA2-4CB0-8A43-1D2F7AAD578E}" destId="{B89B481F-33E3-4B29-BA9F-76940009C8B7}" srcOrd="3" destOrd="0" presId="urn:microsoft.com/office/officeart/2005/8/layout/cycle2"/>
    <dgm:cxn modelId="{B9DCDFE7-00B7-4955-BBDB-81CEF53A939A}" type="presParOf" srcId="{B89B481F-33E3-4B29-BA9F-76940009C8B7}" destId="{11C7649B-78CA-4509-8439-91DEB4633E7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D0FA91-5A2D-466D-8C69-4A8D44A511F5}" type="doc">
      <dgm:prSet loTypeId="urn:microsoft.com/office/officeart/2005/8/layout/process1" loCatId="process" qsTypeId="urn:microsoft.com/office/officeart/2005/8/quickstyle/simple1" qsCatId="simple" csTypeId="urn:microsoft.com/office/officeart/2005/8/colors/colorful3" csCatId="colorful"/>
      <dgm:spPr/>
      <dgm:t>
        <a:bodyPr/>
        <a:lstStyle/>
        <a:p>
          <a:endParaRPr lang="es-ES"/>
        </a:p>
      </dgm:t>
    </dgm:pt>
    <dgm:pt modelId="{181B0DDC-8AF0-40F8-9D40-A63017C9206C}">
      <dgm:prSet/>
      <dgm:spPr/>
      <dgm:t>
        <a:bodyPr/>
        <a:lstStyle/>
        <a:p>
          <a:pPr rtl="0"/>
          <a:r>
            <a:rPr lang="es-ES" dirty="0">
              <a:solidFill>
                <a:schemeClr val="bg1"/>
              </a:solidFill>
            </a:rPr>
            <a:t>La oferta y la demanda determinan, en condiciones de equilibrio, tanto el precio de mercado de los productos como la cantidad total producida. </a:t>
          </a:r>
        </a:p>
      </dgm:t>
    </dgm:pt>
    <dgm:pt modelId="{11743358-1837-49FD-8F83-49B72F205986}" type="parTrans" cxnId="{F737096F-5F3B-49C3-8206-1EB15D13C351}">
      <dgm:prSet/>
      <dgm:spPr/>
      <dgm:t>
        <a:bodyPr/>
        <a:lstStyle/>
        <a:p>
          <a:endParaRPr lang="es-ES"/>
        </a:p>
      </dgm:t>
    </dgm:pt>
    <dgm:pt modelId="{7C9B7882-557E-43F2-AC62-AF62089E7648}" type="sibTrans" cxnId="{F737096F-5F3B-49C3-8206-1EB15D13C351}">
      <dgm:prSet/>
      <dgm:spPr/>
      <dgm:t>
        <a:bodyPr/>
        <a:lstStyle/>
        <a:p>
          <a:endParaRPr lang="es-ES"/>
        </a:p>
      </dgm:t>
    </dgm:pt>
    <dgm:pt modelId="{3027C114-0CA5-4CD7-A532-A6011CCFFE41}">
      <dgm:prSet/>
      <dgm:spPr/>
      <dgm:t>
        <a:bodyPr/>
        <a:lstStyle/>
        <a:p>
          <a:pPr rtl="0"/>
          <a:r>
            <a:rPr lang="es-ES" dirty="0">
              <a:solidFill>
                <a:schemeClr val="bg1"/>
              </a:solidFill>
            </a:rPr>
            <a:t>El precio y la cantidad dependen de las características de la oferta y demanda</a:t>
          </a:r>
        </a:p>
      </dgm:t>
    </dgm:pt>
    <dgm:pt modelId="{E335291F-3D79-491C-B10C-5037BBA38BA4}" type="parTrans" cxnId="{33917A87-983C-4961-99F0-DD7B74580A96}">
      <dgm:prSet/>
      <dgm:spPr/>
      <dgm:t>
        <a:bodyPr/>
        <a:lstStyle/>
        <a:p>
          <a:endParaRPr lang="es-ES"/>
        </a:p>
      </dgm:t>
    </dgm:pt>
    <dgm:pt modelId="{03B5F4AC-23D5-449A-9756-00FE2A01BA91}" type="sibTrans" cxnId="{33917A87-983C-4961-99F0-DD7B74580A96}">
      <dgm:prSet/>
      <dgm:spPr/>
      <dgm:t>
        <a:bodyPr/>
        <a:lstStyle/>
        <a:p>
          <a:endParaRPr lang="es-ES"/>
        </a:p>
      </dgm:t>
    </dgm:pt>
    <dgm:pt modelId="{D0A8C8FC-1864-4285-A7A1-C7111EED14DE}" type="pres">
      <dgm:prSet presAssocID="{B0D0FA91-5A2D-466D-8C69-4A8D44A511F5}" presName="Name0" presStyleCnt="0">
        <dgm:presLayoutVars>
          <dgm:dir/>
          <dgm:resizeHandles val="exact"/>
        </dgm:presLayoutVars>
      </dgm:prSet>
      <dgm:spPr/>
    </dgm:pt>
    <dgm:pt modelId="{B7112752-5CE8-47D1-A126-8FC2067EA73E}" type="pres">
      <dgm:prSet presAssocID="{181B0DDC-8AF0-40F8-9D40-A63017C9206C}" presName="node" presStyleLbl="node1" presStyleIdx="0" presStyleCnt="2">
        <dgm:presLayoutVars>
          <dgm:bulletEnabled val="1"/>
        </dgm:presLayoutVars>
      </dgm:prSet>
      <dgm:spPr/>
    </dgm:pt>
    <dgm:pt modelId="{0B9E187B-3B2B-4BE1-AA7D-0DA2E7AA0783}" type="pres">
      <dgm:prSet presAssocID="{7C9B7882-557E-43F2-AC62-AF62089E7648}" presName="sibTrans" presStyleLbl="sibTrans2D1" presStyleIdx="0" presStyleCnt="1"/>
      <dgm:spPr/>
    </dgm:pt>
    <dgm:pt modelId="{D61AB43B-1F7C-4B79-9DAC-5D8A876F70C0}" type="pres">
      <dgm:prSet presAssocID="{7C9B7882-557E-43F2-AC62-AF62089E7648}" presName="connectorText" presStyleLbl="sibTrans2D1" presStyleIdx="0" presStyleCnt="1"/>
      <dgm:spPr/>
    </dgm:pt>
    <dgm:pt modelId="{D1850B12-0504-4CCE-9841-D17557D83552}" type="pres">
      <dgm:prSet presAssocID="{3027C114-0CA5-4CD7-A532-A6011CCFFE41}" presName="node" presStyleLbl="node1" presStyleIdx="1" presStyleCnt="2">
        <dgm:presLayoutVars>
          <dgm:bulletEnabled val="1"/>
        </dgm:presLayoutVars>
      </dgm:prSet>
      <dgm:spPr/>
    </dgm:pt>
  </dgm:ptLst>
  <dgm:cxnLst>
    <dgm:cxn modelId="{3E855019-902F-4C65-BBA8-6F5C11E40981}" type="presOf" srcId="{7C9B7882-557E-43F2-AC62-AF62089E7648}" destId="{0B9E187B-3B2B-4BE1-AA7D-0DA2E7AA0783}" srcOrd="0" destOrd="0" presId="urn:microsoft.com/office/officeart/2005/8/layout/process1"/>
    <dgm:cxn modelId="{F737096F-5F3B-49C3-8206-1EB15D13C351}" srcId="{B0D0FA91-5A2D-466D-8C69-4A8D44A511F5}" destId="{181B0DDC-8AF0-40F8-9D40-A63017C9206C}" srcOrd="0" destOrd="0" parTransId="{11743358-1837-49FD-8F83-49B72F205986}" sibTransId="{7C9B7882-557E-43F2-AC62-AF62089E7648}"/>
    <dgm:cxn modelId="{9689F055-5CE3-42C2-9676-0A881BA811A1}" type="presOf" srcId="{181B0DDC-8AF0-40F8-9D40-A63017C9206C}" destId="{B7112752-5CE8-47D1-A126-8FC2067EA73E}" srcOrd="0" destOrd="0" presId="urn:microsoft.com/office/officeart/2005/8/layout/process1"/>
    <dgm:cxn modelId="{4C85BC79-AF7E-4F68-86D0-02D0F7B16BD0}" type="presOf" srcId="{7C9B7882-557E-43F2-AC62-AF62089E7648}" destId="{D61AB43B-1F7C-4B79-9DAC-5D8A876F70C0}" srcOrd="1" destOrd="0" presId="urn:microsoft.com/office/officeart/2005/8/layout/process1"/>
    <dgm:cxn modelId="{33917A87-983C-4961-99F0-DD7B74580A96}" srcId="{B0D0FA91-5A2D-466D-8C69-4A8D44A511F5}" destId="{3027C114-0CA5-4CD7-A532-A6011CCFFE41}" srcOrd="1" destOrd="0" parTransId="{E335291F-3D79-491C-B10C-5037BBA38BA4}" sibTransId="{03B5F4AC-23D5-449A-9756-00FE2A01BA91}"/>
    <dgm:cxn modelId="{1F1A0FC5-C353-45F0-9C1D-8A76B146E1DF}" type="presOf" srcId="{3027C114-0CA5-4CD7-A532-A6011CCFFE41}" destId="{D1850B12-0504-4CCE-9841-D17557D83552}" srcOrd="0" destOrd="0" presId="urn:microsoft.com/office/officeart/2005/8/layout/process1"/>
    <dgm:cxn modelId="{CE689DC5-5431-4001-988D-6B9DF82DD067}" type="presOf" srcId="{B0D0FA91-5A2D-466D-8C69-4A8D44A511F5}" destId="{D0A8C8FC-1864-4285-A7A1-C7111EED14DE}" srcOrd="0" destOrd="0" presId="urn:microsoft.com/office/officeart/2005/8/layout/process1"/>
    <dgm:cxn modelId="{16DAB92B-0CD7-47ED-91A4-9AE66CFB5E8A}" type="presParOf" srcId="{D0A8C8FC-1864-4285-A7A1-C7111EED14DE}" destId="{B7112752-5CE8-47D1-A126-8FC2067EA73E}" srcOrd="0" destOrd="0" presId="urn:microsoft.com/office/officeart/2005/8/layout/process1"/>
    <dgm:cxn modelId="{FDC2C9EC-677E-4829-80AD-9F3008D8DCDD}" type="presParOf" srcId="{D0A8C8FC-1864-4285-A7A1-C7111EED14DE}" destId="{0B9E187B-3B2B-4BE1-AA7D-0DA2E7AA0783}" srcOrd="1" destOrd="0" presId="urn:microsoft.com/office/officeart/2005/8/layout/process1"/>
    <dgm:cxn modelId="{30D14B73-387E-4C20-8BD7-D3A165ACB1F0}" type="presParOf" srcId="{0B9E187B-3B2B-4BE1-AA7D-0DA2E7AA0783}" destId="{D61AB43B-1F7C-4B79-9DAC-5D8A876F70C0}" srcOrd="0" destOrd="0" presId="urn:microsoft.com/office/officeart/2005/8/layout/process1"/>
    <dgm:cxn modelId="{EC298ADA-CA8A-43CF-9463-9282934E193B}" type="presParOf" srcId="{D0A8C8FC-1864-4285-A7A1-C7111EED14DE}" destId="{D1850B12-0504-4CCE-9841-D17557D8355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41AA70-785A-442E-A1A4-F28778168392}" type="doc">
      <dgm:prSet loTypeId="urn:microsoft.com/office/officeart/2005/8/layout/cycle2" loCatId="cycle" qsTypeId="urn:microsoft.com/office/officeart/2005/8/quickstyle/simple1" qsCatId="simple" csTypeId="urn:microsoft.com/office/officeart/2005/8/colors/colorful1#1" csCatId="colorful" phldr="1"/>
      <dgm:spPr/>
      <dgm:t>
        <a:bodyPr/>
        <a:lstStyle/>
        <a:p>
          <a:endParaRPr lang="es-ES"/>
        </a:p>
      </dgm:t>
    </dgm:pt>
    <dgm:pt modelId="{9660A953-1CE1-4C41-A77A-86B447B72A49}">
      <dgm:prSet custT="1"/>
      <dgm:spPr/>
      <dgm:t>
        <a:bodyPr/>
        <a:lstStyle/>
        <a:p>
          <a:pPr rtl="0"/>
          <a:r>
            <a:rPr lang="es-ES" sz="1400" dirty="0"/>
            <a:t>Representa la relación entre la cantidad que están dispuestos a vender los productores de un bien y su precio.</a:t>
          </a:r>
        </a:p>
      </dgm:t>
    </dgm:pt>
    <dgm:pt modelId="{4B5651EE-7959-4280-8855-66EA5468E0FC}" type="parTrans" cxnId="{792E859E-030E-4E2C-8629-1D70549464EA}">
      <dgm:prSet/>
      <dgm:spPr/>
      <dgm:t>
        <a:bodyPr/>
        <a:lstStyle/>
        <a:p>
          <a:endParaRPr lang="es-ES"/>
        </a:p>
      </dgm:t>
    </dgm:pt>
    <dgm:pt modelId="{B0F2445E-29C3-4BFF-9A0D-423C11C8D711}" type="sibTrans" cxnId="{792E859E-030E-4E2C-8629-1D70549464EA}">
      <dgm:prSet/>
      <dgm:spPr/>
      <dgm:t>
        <a:bodyPr/>
        <a:lstStyle/>
        <a:p>
          <a:endParaRPr lang="es-ES"/>
        </a:p>
      </dgm:t>
    </dgm:pt>
    <dgm:pt modelId="{661322D5-DEB2-4DA7-8B5E-4819BDF6A162}">
      <dgm:prSet custT="1"/>
      <dgm:spPr/>
      <dgm:t>
        <a:bodyPr/>
        <a:lstStyle/>
        <a:p>
          <a:pPr rtl="0"/>
          <a:r>
            <a:rPr lang="es-ES" sz="1400" dirty="0"/>
            <a:t>La curva de la oferta, llamada S, muestra como varía la cantidad ofrecida de un bien cuando varía su precio. Tiene pendiente positiva</a:t>
          </a:r>
        </a:p>
      </dgm:t>
    </dgm:pt>
    <dgm:pt modelId="{76EB6E34-2F9F-401C-B3B9-D058C350DB82}" type="parTrans" cxnId="{B632F6A8-8DAA-42B8-9759-B06FE6A33D5D}">
      <dgm:prSet/>
      <dgm:spPr/>
      <dgm:t>
        <a:bodyPr/>
        <a:lstStyle/>
        <a:p>
          <a:endParaRPr lang="es-ES"/>
        </a:p>
      </dgm:t>
    </dgm:pt>
    <dgm:pt modelId="{5A8C28A4-B13B-428B-BE4D-D4C9DE100847}" type="sibTrans" cxnId="{B632F6A8-8DAA-42B8-9759-B06FE6A33D5D}">
      <dgm:prSet/>
      <dgm:spPr/>
      <dgm:t>
        <a:bodyPr/>
        <a:lstStyle/>
        <a:p>
          <a:endParaRPr lang="es-ES"/>
        </a:p>
      </dgm:t>
    </dgm:pt>
    <dgm:pt modelId="{E55634E1-212B-4CF9-AE44-A0E32E625E71}">
      <dgm:prSet custT="1"/>
      <dgm:spPr/>
      <dgm:t>
        <a:bodyPr/>
        <a:lstStyle/>
        <a:p>
          <a:pPr rtl="0"/>
          <a:r>
            <a:rPr lang="es-ES" sz="1400" dirty="0"/>
            <a:t>Cuanto más alto es el precio, más pueden y quieren producir  y vender las empresas</a:t>
          </a:r>
          <a:r>
            <a:rPr lang="es-ES" sz="1000" dirty="0"/>
            <a:t>.</a:t>
          </a:r>
        </a:p>
      </dgm:t>
    </dgm:pt>
    <dgm:pt modelId="{9296B4B9-8BC2-4F5E-B1F7-4FB93144119E}" type="parTrans" cxnId="{39ADCAE5-6C71-412D-8453-8775B08765BC}">
      <dgm:prSet/>
      <dgm:spPr/>
      <dgm:t>
        <a:bodyPr/>
        <a:lstStyle/>
        <a:p>
          <a:endParaRPr lang="es-ES"/>
        </a:p>
      </dgm:t>
    </dgm:pt>
    <dgm:pt modelId="{B67204AE-A17C-435D-8197-9431AE1B24CF}" type="sibTrans" cxnId="{39ADCAE5-6C71-412D-8453-8775B08765BC}">
      <dgm:prSet/>
      <dgm:spPr/>
      <dgm:t>
        <a:bodyPr/>
        <a:lstStyle/>
        <a:p>
          <a:endParaRPr lang="es-ES"/>
        </a:p>
      </dgm:t>
    </dgm:pt>
    <dgm:pt modelId="{B569C20A-169A-4E02-ABEE-80F96A61C787}">
      <dgm:prSet custT="1"/>
      <dgm:spPr/>
      <dgm:t>
        <a:bodyPr/>
        <a:lstStyle/>
        <a:p>
          <a:pPr rtl="0"/>
          <a:r>
            <a:rPr lang="es-ES" sz="1400" dirty="0"/>
            <a:t>Si los costes de producción disminuyen las empresas pueden producir la misma cantidad a un precio más bajo o una cantidad mayor al mismo precio. La curva de la oferta se desplaza hacia la derecha.</a:t>
          </a:r>
        </a:p>
      </dgm:t>
    </dgm:pt>
    <dgm:pt modelId="{0D3E06C1-6169-40F3-B5F4-820401343C10}" type="parTrans" cxnId="{0A95AC18-61E1-42BA-8827-A93F3DA393AE}">
      <dgm:prSet/>
      <dgm:spPr/>
      <dgm:t>
        <a:bodyPr/>
        <a:lstStyle/>
        <a:p>
          <a:endParaRPr lang="es-ES"/>
        </a:p>
      </dgm:t>
    </dgm:pt>
    <dgm:pt modelId="{448CA375-E927-4D7D-831B-05909A2C3CBD}" type="sibTrans" cxnId="{0A95AC18-61E1-42BA-8827-A93F3DA393AE}">
      <dgm:prSet/>
      <dgm:spPr/>
      <dgm:t>
        <a:bodyPr/>
        <a:lstStyle/>
        <a:p>
          <a:endParaRPr lang="es-ES"/>
        </a:p>
      </dgm:t>
    </dgm:pt>
    <dgm:pt modelId="{0E68FF01-421C-4DC7-9987-8D1DE59BA16A}" type="pres">
      <dgm:prSet presAssocID="{1241AA70-785A-442E-A1A4-F28778168392}" presName="cycle" presStyleCnt="0">
        <dgm:presLayoutVars>
          <dgm:dir/>
          <dgm:resizeHandles val="exact"/>
        </dgm:presLayoutVars>
      </dgm:prSet>
      <dgm:spPr/>
    </dgm:pt>
    <dgm:pt modelId="{FCAD1ACB-9428-4826-BA53-8F40DA82E305}" type="pres">
      <dgm:prSet presAssocID="{9660A953-1CE1-4C41-A77A-86B447B72A49}" presName="node" presStyleLbl="node1" presStyleIdx="0" presStyleCnt="4" custScaleX="141557">
        <dgm:presLayoutVars>
          <dgm:bulletEnabled val="1"/>
        </dgm:presLayoutVars>
      </dgm:prSet>
      <dgm:spPr/>
    </dgm:pt>
    <dgm:pt modelId="{D061FEC3-106E-435E-8D98-8833A9FAE32A}" type="pres">
      <dgm:prSet presAssocID="{B0F2445E-29C3-4BFF-9A0D-423C11C8D711}" presName="sibTrans" presStyleLbl="sibTrans2D1" presStyleIdx="0" presStyleCnt="4"/>
      <dgm:spPr/>
    </dgm:pt>
    <dgm:pt modelId="{CC2162EE-22B2-4E20-BB73-DD0ECE100664}" type="pres">
      <dgm:prSet presAssocID="{B0F2445E-29C3-4BFF-9A0D-423C11C8D711}" presName="connectorText" presStyleLbl="sibTrans2D1" presStyleIdx="0" presStyleCnt="4"/>
      <dgm:spPr/>
    </dgm:pt>
    <dgm:pt modelId="{6CED4EC7-B233-4E3F-95F1-C0E725F67F22}" type="pres">
      <dgm:prSet presAssocID="{661322D5-DEB2-4DA7-8B5E-4819BDF6A162}" presName="node" presStyleLbl="node1" presStyleIdx="1" presStyleCnt="4" custScaleX="154130">
        <dgm:presLayoutVars>
          <dgm:bulletEnabled val="1"/>
        </dgm:presLayoutVars>
      </dgm:prSet>
      <dgm:spPr/>
    </dgm:pt>
    <dgm:pt modelId="{D6BD3023-6799-4AD3-85C5-4C49297591F6}" type="pres">
      <dgm:prSet presAssocID="{5A8C28A4-B13B-428B-BE4D-D4C9DE100847}" presName="sibTrans" presStyleLbl="sibTrans2D1" presStyleIdx="1" presStyleCnt="4"/>
      <dgm:spPr/>
    </dgm:pt>
    <dgm:pt modelId="{8C590C08-FB07-4192-910C-489A418C726C}" type="pres">
      <dgm:prSet presAssocID="{5A8C28A4-B13B-428B-BE4D-D4C9DE100847}" presName="connectorText" presStyleLbl="sibTrans2D1" presStyleIdx="1" presStyleCnt="4"/>
      <dgm:spPr/>
    </dgm:pt>
    <dgm:pt modelId="{247628F6-FC06-4819-8E19-FBAB8C902C5B}" type="pres">
      <dgm:prSet presAssocID="{E55634E1-212B-4CF9-AE44-A0E32E625E71}" presName="node" presStyleLbl="node1" presStyleIdx="2" presStyleCnt="4" custScaleX="148924">
        <dgm:presLayoutVars>
          <dgm:bulletEnabled val="1"/>
        </dgm:presLayoutVars>
      </dgm:prSet>
      <dgm:spPr/>
    </dgm:pt>
    <dgm:pt modelId="{829E38F3-D25D-4706-98FA-085925207DD4}" type="pres">
      <dgm:prSet presAssocID="{B67204AE-A17C-435D-8197-9431AE1B24CF}" presName="sibTrans" presStyleLbl="sibTrans2D1" presStyleIdx="2" presStyleCnt="4"/>
      <dgm:spPr/>
    </dgm:pt>
    <dgm:pt modelId="{398660D6-3F28-4D8C-BD19-0187FFB2CA9E}" type="pres">
      <dgm:prSet presAssocID="{B67204AE-A17C-435D-8197-9431AE1B24CF}" presName="connectorText" presStyleLbl="sibTrans2D1" presStyleIdx="2" presStyleCnt="4"/>
      <dgm:spPr/>
    </dgm:pt>
    <dgm:pt modelId="{999521B2-FAD7-4C41-B76D-76350F899875}" type="pres">
      <dgm:prSet presAssocID="{B569C20A-169A-4E02-ABEE-80F96A61C787}" presName="node" presStyleLbl="node1" presStyleIdx="3" presStyleCnt="4" custScaleX="161332" custScaleY="137394">
        <dgm:presLayoutVars>
          <dgm:bulletEnabled val="1"/>
        </dgm:presLayoutVars>
      </dgm:prSet>
      <dgm:spPr/>
    </dgm:pt>
    <dgm:pt modelId="{2F4EF286-03DA-47C0-AB84-335D385159DE}" type="pres">
      <dgm:prSet presAssocID="{448CA375-E927-4D7D-831B-05909A2C3CBD}" presName="sibTrans" presStyleLbl="sibTrans2D1" presStyleIdx="3" presStyleCnt="4"/>
      <dgm:spPr/>
    </dgm:pt>
    <dgm:pt modelId="{DE4009BC-09B9-468F-BEC6-ACC7396EFCCF}" type="pres">
      <dgm:prSet presAssocID="{448CA375-E927-4D7D-831B-05909A2C3CBD}" presName="connectorText" presStyleLbl="sibTrans2D1" presStyleIdx="3" presStyleCnt="4"/>
      <dgm:spPr/>
    </dgm:pt>
  </dgm:ptLst>
  <dgm:cxnLst>
    <dgm:cxn modelId="{9F2E9204-765E-4AAF-99DC-BE4464A4D47F}" type="presOf" srcId="{B569C20A-169A-4E02-ABEE-80F96A61C787}" destId="{999521B2-FAD7-4C41-B76D-76350F899875}" srcOrd="0" destOrd="0" presId="urn:microsoft.com/office/officeart/2005/8/layout/cycle2"/>
    <dgm:cxn modelId="{CE394907-FF95-4F36-8724-A87F184E223F}" type="presOf" srcId="{1241AA70-785A-442E-A1A4-F28778168392}" destId="{0E68FF01-421C-4DC7-9987-8D1DE59BA16A}" srcOrd="0" destOrd="0" presId="urn:microsoft.com/office/officeart/2005/8/layout/cycle2"/>
    <dgm:cxn modelId="{0A95AC18-61E1-42BA-8827-A93F3DA393AE}" srcId="{1241AA70-785A-442E-A1A4-F28778168392}" destId="{B569C20A-169A-4E02-ABEE-80F96A61C787}" srcOrd="3" destOrd="0" parTransId="{0D3E06C1-6169-40F3-B5F4-820401343C10}" sibTransId="{448CA375-E927-4D7D-831B-05909A2C3CBD}"/>
    <dgm:cxn modelId="{9B86A91A-8A5C-46D4-9836-C7820BF0A1B4}" type="presOf" srcId="{5A8C28A4-B13B-428B-BE4D-D4C9DE100847}" destId="{8C590C08-FB07-4192-910C-489A418C726C}" srcOrd="1" destOrd="0" presId="urn:microsoft.com/office/officeart/2005/8/layout/cycle2"/>
    <dgm:cxn modelId="{AD0C2329-AF25-4A84-BA82-35CC92808357}" type="presOf" srcId="{448CA375-E927-4D7D-831B-05909A2C3CBD}" destId="{DE4009BC-09B9-468F-BEC6-ACC7396EFCCF}" srcOrd="1" destOrd="0" presId="urn:microsoft.com/office/officeart/2005/8/layout/cycle2"/>
    <dgm:cxn modelId="{DB77002D-CD13-4251-BF15-A36917FCC780}" type="presOf" srcId="{5A8C28A4-B13B-428B-BE4D-D4C9DE100847}" destId="{D6BD3023-6799-4AD3-85C5-4C49297591F6}" srcOrd="0" destOrd="0" presId="urn:microsoft.com/office/officeart/2005/8/layout/cycle2"/>
    <dgm:cxn modelId="{8157D83C-D439-42D3-A81A-50B7E79F8AD3}" type="presOf" srcId="{9660A953-1CE1-4C41-A77A-86B447B72A49}" destId="{FCAD1ACB-9428-4826-BA53-8F40DA82E305}" srcOrd="0" destOrd="0" presId="urn:microsoft.com/office/officeart/2005/8/layout/cycle2"/>
    <dgm:cxn modelId="{555D4543-CF10-43E0-80BB-4B501FB50E85}" type="presOf" srcId="{448CA375-E927-4D7D-831B-05909A2C3CBD}" destId="{2F4EF286-03DA-47C0-AB84-335D385159DE}" srcOrd="0" destOrd="0" presId="urn:microsoft.com/office/officeart/2005/8/layout/cycle2"/>
    <dgm:cxn modelId="{36629871-5A96-4E55-BE40-96C2957C4947}" type="presOf" srcId="{661322D5-DEB2-4DA7-8B5E-4819BDF6A162}" destId="{6CED4EC7-B233-4E3F-95F1-C0E725F67F22}" srcOrd="0" destOrd="0" presId="urn:microsoft.com/office/officeart/2005/8/layout/cycle2"/>
    <dgm:cxn modelId="{7154DF7E-EF29-44E7-9CB6-2BC1E71DB808}" type="presOf" srcId="{B67204AE-A17C-435D-8197-9431AE1B24CF}" destId="{398660D6-3F28-4D8C-BD19-0187FFB2CA9E}" srcOrd="1" destOrd="0" presId="urn:microsoft.com/office/officeart/2005/8/layout/cycle2"/>
    <dgm:cxn modelId="{EB252B82-2232-4CCB-934C-5ACB37F044B7}" type="presOf" srcId="{B0F2445E-29C3-4BFF-9A0D-423C11C8D711}" destId="{D061FEC3-106E-435E-8D98-8833A9FAE32A}" srcOrd="0" destOrd="0" presId="urn:microsoft.com/office/officeart/2005/8/layout/cycle2"/>
    <dgm:cxn modelId="{618AF79B-0FD6-4782-B705-CF75B62378F5}" type="presOf" srcId="{E55634E1-212B-4CF9-AE44-A0E32E625E71}" destId="{247628F6-FC06-4819-8E19-FBAB8C902C5B}" srcOrd="0" destOrd="0" presId="urn:microsoft.com/office/officeart/2005/8/layout/cycle2"/>
    <dgm:cxn modelId="{792E859E-030E-4E2C-8629-1D70549464EA}" srcId="{1241AA70-785A-442E-A1A4-F28778168392}" destId="{9660A953-1CE1-4C41-A77A-86B447B72A49}" srcOrd="0" destOrd="0" parTransId="{4B5651EE-7959-4280-8855-66EA5468E0FC}" sibTransId="{B0F2445E-29C3-4BFF-9A0D-423C11C8D711}"/>
    <dgm:cxn modelId="{1D4ADF9F-CDC7-43A8-B72E-A36D40AD2469}" type="presOf" srcId="{B0F2445E-29C3-4BFF-9A0D-423C11C8D711}" destId="{CC2162EE-22B2-4E20-BB73-DD0ECE100664}" srcOrd="1" destOrd="0" presId="urn:microsoft.com/office/officeart/2005/8/layout/cycle2"/>
    <dgm:cxn modelId="{B632F6A8-8DAA-42B8-9759-B06FE6A33D5D}" srcId="{1241AA70-785A-442E-A1A4-F28778168392}" destId="{661322D5-DEB2-4DA7-8B5E-4819BDF6A162}" srcOrd="1" destOrd="0" parTransId="{76EB6E34-2F9F-401C-B3B9-D058C350DB82}" sibTransId="{5A8C28A4-B13B-428B-BE4D-D4C9DE100847}"/>
    <dgm:cxn modelId="{746C3ED5-C93F-40A1-9B4A-55F922C1476F}" type="presOf" srcId="{B67204AE-A17C-435D-8197-9431AE1B24CF}" destId="{829E38F3-D25D-4706-98FA-085925207DD4}" srcOrd="0" destOrd="0" presId="urn:microsoft.com/office/officeart/2005/8/layout/cycle2"/>
    <dgm:cxn modelId="{39ADCAE5-6C71-412D-8453-8775B08765BC}" srcId="{1241AA70-785A-442E-A1A4-F28778168392}" destId="{E55634E1-212B-4CF9-AE44-A0E32E625E71}" srcOrd="2" destOrd="0" parTransId="{9296B4B9-8BC2-4F5E-B1F7-4FB93144119E}" sibTransId="{B67204AE-A17C-435D-8197-9431AE1B24CF}"/>
    <dgm:cxn modelId="{F66F5A1E-B43E-4488-A24F-8C783BB73ACD}" type="presParOf" srcId="{0E68FF01-421C-4DC7-9987-8D1DE59BA16A}" destId="{FCAD1ACB-9428-4826-BA53-8F40DA82E305}" srcOrd="0" destOrd="0" presId="urn:microsoft.com/office/officeart/2005/8/layout/cycle2"/>
    <dgm:cxn modelId="{336A5FC2-0987-4CE1-821B-FFBC4F4A201C}" type="presParOf" srcId="{0E68FF01-421C-4DC7-9987-8D1DE59BA16A}" destId="{D061FEC3-106E-435E-8D98-8833A9FAE32A}" srcOrd="1" destOrd="0" presId="urn:microsoft.com/office/officeart/2005/8/layout/cycle2"/>
    <dgm:cxn modelId="{460ABD7D-F517-4BA6-898D-09940BB6DB67}" type="presParOf" srcId="{D061FEC3-106E-435E-8D98-8833A9FAE32A}" destId="{CC2162EE-22B2-4E20-BB73-DD0ECE100664}" srcOrd="0" destOrd="0" presId="urn:microsoft.com/office/officeart/2005/8/layout/cycle2"/>
    <dgm:cxn modelId="{FC2B4F31-906A-42E3-AF49-110B8A17B9A4}" type="presParOf" srcId="{0E68FF01-421C-4DC7-9987-8D1DE59BA16A}" destId="{6CED4EC7-B233-4E3F-95F1-C0E725F67F22}" srcOrd="2" destOrd="0" presId="urn:microsoft.com/office/officeart/2005/8/layout/cycle2"/>
    <dgm:cxn modelId="{22E3B396-5352-441D-8369-49DD9CDF3047}" type="presParOf" srcId="{0E68FF01-421C-4DC7-9987-8D1DE59BA16A}" destId="{D6BD3023-6799-4AD3-85C5-4C49297591F6}" srcOrd="3" destOrd="0" presId="urn:microsoft.com/office/officeart/2005/8/layout/cycle2"/>
    <dgm:cxn modelId="{31C3D8AF-7C87-48A5-B83A-45070274AAFA}" type="presParOf" srcId="{D6BD3023-6799-4AD3-85C5-4C49297591F6}" destId="{8C590C08-FB07-4192-910C-489A418C726C}" srcOrd="0" destOrd="0" presId="urn:microsoft.com/office/officeart/2005/8/layout/cycle2"/>
    <dgm:cxn modelId="{BA17D1E8-2D9C-436E-9FC5-B47ECD89BC45}" type="presParOf" srcId="{0E68FF01-421C-4DC7-9987-8D1DE59BA16A}" destId="{247628F6-FC06-4819-8E19-FBAB8C902C5B}" srcOrd="4" destOrd="0" presId="urn:microsoft.com/office/officeart/2005/8/layout/cycle2"/>
    <dgm:cxn modelId="{A4C1D2EC-C97F-4A7A-B8AF-239E99A02CD9}" type="presParOf" srcId="{0E68FF01-421C-4DC7-9987-8D1DE59BA16A}" destId="{829E38F3-D25D-4706-98FA-085925207DD4}" srcOrd="5" destOrd="0" presId="urn:microsoft.com/office/officeart/2005/8/layout/cycle2"/>
    <dgm:cxn modelId="{A436F517-0247-4932-85CA-E9D5B494312B}" type="presParOf" srcId="{829E38F3-D25D-4706-98FA-085925207DD4}" destId="{398660D6-3F28-4D8C-BD19-0187FFB2CA9E}" srcOrd="0" destOrd="0" presId="urn:microsoft.com/office/officeart/2005/8/layout/cycle2"/>
    <dgm:cxn modelId="{DEB60B1E-5ABE-43BF-BA46-908847BCC3D7}" type="presParOf" srcId="{0E68FF01-421C-4DC7-9987-8D1DE59BA16A}" destId="{999521B2-FAD7-4C41-B76D-76350F899875}" srcOrd="6" destOrd="0" presId="urn:microsoft.com/office/officeart/2005/8/layout/cycle2"/>
    <dgm:cxn modelId="{ADEE6979-6667-457A-BF4A-5D558272E201}" type="presParOf" srcId="{0E68FF01-421C-4DC7-9987-8D1DE59BA16A}" destId="{2F4EF286-03DA-47C0-AB84-335D385159DE}" srcOrd="7" destOrd="0" presId="urn:microsoft.com/office/officeart/2005/8/layout/cycle2"/>
    <dgm:cxn modelId="{B0F99FBA-CD5A-4558-A4EC-8BBB1C978BF7}" type="presParOf" srcId="{2F4EF286-03DA-47C0-AB84-335D385159DE}" destId="{DE4009BC-09B9-468F-BEC6-ACC7396EFCC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7B86B1-0EE0-40AC-850F-4D8714B9DB56}" type="doc">
      <dgm:prSet loTypeId="urn:microsoft.com/office/officeart/2005/8/layout/cycle3" loCatId="cycle" qsTypeId="urn:microsoft.com/office/officeart/2005/8/quickstyle/simple1" qsCatId="simple" csTypeId="urn:microsoft.com/office/officeart/2005/8/colors/colorful1#2" csCatId="colorful" phldr="1"/>
      <dgm:spPr/>
      <dgm:t>
        <a:bodyPr/>
        <a:lstStyle/>
        <a:p>
          <a:endParaRPr lang="es-ES"/>
        </a:p>
      </dgm:t>
    </dgm:pt>
    <dgm:pt modelId="{3465CE9F-54F5-4026-B8EA-2A11D5BE3330}">
      <dgm:prSet/>
      <dgm:spPr/>
      <dgm:t>
        <a:bodyPr/>
        <a:lstStyle/>
        <a:p>
          <a:pPr rtl="0"/>
          <a:r>
            <a:rPr lang="es-ES" b="1" i="1" baseline="0" dirty="0">
              <a:solidFill>
                <a:schemeClr val="bg1"/>
              </a:solidFill>
            </a:rPr>
            <a:t>Precios de los factores (recursos utilizados en su fabricación). Si sube el precio de los factores aumenta el coste de fabricación con lo que la rentabilidad obtenida por el vendedor se reduce. Por tanto la relación de esta variable con la oferta es inversa: Si sube el precio de los factores disminuye la cantidad ofertada y si baja el precio aumenta. </a:t>
          </a:r>
          <a:endParaRPr lang="es-ES" b="1" i="0" baseline="0" dirty="0">
            <a:solidFill>
              <a:schemeClr val="bg1"/>
            </a:solidFill>
          </a:endParaRPr>
        </a:p>
      </dgm:t>
    </dgm:pt>
    <dgm:pt modelId="{298CA956-08D1-4812-87E4-5AFCCBF6FAB6}" type="parTrans" cxnId="{9FC443A2-0839-42BA-B4B3-D9C56DAE9DA0}">
      <dgm:prSet/>
      <dgm:spPr/>
      <dgm:t>
        <a:bodyPr/>
        <a:lstStyle/>
        <a:p>
          <a:endParaRPr lang="es-ES"/>
        </a:p>
      </dgm:t>
    </dgm:pt>
    <dgm:pt modelId="{4AF8CB9C-96E6-43C1-83B7-323A66AD3D29}" type="sibTrans" cxnId="{9FC443A2-0839-42BA-B4B3-D9C56DAE9DA0}">
      <dgm:prSet/>
      <dgm:spPr/>
      <dgm:t>
        <a:bodyPr/>
        <a:lstStyle/>
        <a:p>
          <a:endParaRPr lang="es-ES"/>
        </a:p>
      </dgm:t>
    </dgm:pt>
    <dgm:pt modelId="{F865B115-5989-4253-BB67-5F82BC2439A5}">
      <dgm:prSet/>
      <dgm:spPr/>
      <dgm:t>
        <a:bodyPr/>
        <a:lstStyle/>
        <a:p>
          <a:pPr rtl="0"/>
          <a:r>
            <a:rPr lang="es-ES" b="1" i="1" baseline="0" dirty="0">
              <a:solidFill>
                <a:schemeClr val="bg1"/>
              </a:solidFill>
            </a:rPr>
            <a:t>Tecnología</a:t>
          </a:r>
          <a:r>
            <a:rPr lang="es-ES" b="0" i="1" baseline="0" dirty="0">
              <a:solidFill>
                <a:schemeClr val="bg1"/>
              </a:solidFill>
            </a:rPr>
            <a:t>: </a:t>
          </a:r>
          <a:r>
            <a:rPr lang="es-ES" b="1" i="1" baseline="0" dirty="0">
              <a:solidFill>
                <a:schemeClr val="bg1"/>
              </a:solidFill>
            </a:rPr>
            <a:t>tecnología y cantidad ofertada se mueven de forma paralela</a:t>
          </a:r>
          <a:r>
            <a:rPr lang="es-ES" b="0" i="1" baseline="0" dirty="0">
              <a:solidFill>
                <a:schemeClr val="bg1"/>
              </a:solidFill>
            </a:rPr>
            <a:t>. Una mejora tecnológica conllevará una disminución del coste de fabricación, aumentando la rentabilidad del producto. Esto impulsará al vendedor a aumentar su oferta. </a:t>
          </a:r>
          <a:endParaRPr lang="es-ES" b="1" i="1" baseline="0" dirty="0">
            <a:solidFill>
              <a:schemeClr val="bg1"/>
            </a:solidFill>
          </a:endParaRPr>
        </a:p>
      </dgm:t>
    </dgm:pt>
    <dgm:pt modelId="{6402E265-CE66-4EA7-90C5-95062C71FE0D}" type="parTrans" cxnId="{96FF0F4A-B473-47EF-94B2-D6E08E6F2F1E}">
      <dgm:prSet/>
      <dgm:spPr/>
      <dgm:t>
        <a:bodyPr/>
        <a:lstStyle/>
        <a:p>
          <a:endParaRPr lang="es-ES"/>
        </a:p>
      </dgm:t>
    </dgm:pt>
    <dgm:pt modelId="{1531FAC6-B318-4F08-B9B2-B57CB3EFA44C}" type="sibTrans" cxnId="{96FF0F4A-B473-47EF-94B2-D6E08E6F2F1E}">
      <dgm:prSet/>
      <dgm:spPr/>
      <dgm:t>
        <a:bodyPr/>
        <a:lstStyle/>
        <a:p>
          <a:endParaRPr lang="es-ES"/>
        </a:p>
      </dgm:t>
    </dgm:pt>
    <dgm:pt modelId="{47B95886-2B29-40DC-8C01-FA9F51B5AF2F}">
      <dgm:prSet/>
      <dgm:spPr/>
      <dgm:t>
        <a:bodyPr/>
        <a:lstStyle/>
        <a:p>
          <a:pPr rtl="0"/>
          <a:r>
            <a:rPr lang="es-ES" b="1" i="1" baseline="0" dirty="0">
              <a:solidFill>
                <a:schemeClr val="bg1"/>
              </a:solidFill>
            </a:rPr>
            <a:t>Las expectativas</a:t>
          </a:r>
          <a:r>
            <a:rPr lang="es-ES" b="0" i="1" baseline="0" dirty="0">
              <a:solidFill>
                <a:schemeClr val="bg1"/>
              </a:solidFill>
            </a:rPr>
            <a:t>: su influencia en la oferta es similar a la que se va analizar en la demanda. Las expectativas, según cual sean (subida o bajada prevista del precio del bien, cambios de gustos, tendencia al alza o a la baja del coste de los factores, etc.), pueden favorecer o perjudicar la cantidad ofertada.</a:t>
          </a:r>
          <a:r>
            <a:rPr lang="es-ES" b="0" i="0" baseline="0" dirty="0">
              <a:solidFill>
                <a:schemeClr val="bg1"/>
              </a:solidFill>
            </a:rPr>
            <a:t> </a:t>
          </a:r>
          <a:endParaRPr lang="es-ES" dirty="0">
            <a:solidFill>
              <a:schemeClr val="bg1"/>
            </a:solidFill>
          </a:endParaRPr>
        </a:p>
      </dgm:t>
    </dgm:pt>
    <dgm:pt modelId="{890D30D1-6C6A-4943-B893-6B929F3ADC9E}" type="parTrans" cxnId="{208ABDA4-2FF4-4DC0-9EB6-F4BD42896DF3}">
      <dgm:prSet/>
      <dgm:spPr/>
      <dgm:t>
        <a:bodyPr/>
        <a:lstStyle/>
        <a:p>
          <a:endParaRPr lang="es-ES"/>
        </a:p>
      </dgm:t>
    </dgm:pt>
    <dgm:pt modelId="{BBE87B79-165D-4186-A192-91BA809A3E20}" type="sibTrans" cxnId="{208ABDA4-2FF4-4DC0-9EB6-F4BD42896DF3}">
      <dgm:prSet/>
      <dgm:spPr/>
      <dgm:t>
        <a:bodyPr/>
        <a:lstStyle/>
        <a:p>
          <a:endParaRPr lang="es-ES"/>
        </a:p>
      </dgm:t>
    </dgm:pt>
    <dgm:pt modelId="{6F7454AA-F5FC-47FB-816A-9E49AB137B07}" type="pres">
      <dgm:prSet presAssocID="{537B86B1-0EE0-40AC-850F-4D8714B9DB56}" presName="Name0" presStyleCnt="0">
        <dgm:presLayoutVars>
          <dgm:dir/>
          <dgm:resizeHandles val="exact"/>
        </dgm:presLayoutVars>
      </dgm:prSet>
      <dgm:spPr/>
    </dgm:pt>
    <dgm:pt modelId="{88C59B9F-85E8-4854-9D6C-D2990CB28756}" type="pres">
      <dgm:prSet presAssocID="{537B86B1-0EE0-40AC-850F-4D8714B9DB56}" presName="cycle" presStyleCnt="0"/>
      <dgm:spPr/>
    </dgm:pt>
    <dgm:pt modelId="{8C60A876-48A8-4497-872E-62AD23420883}" type="pres">
      <dgm:prSet presAssocID="{3465CE9F-54F5-4026-B8EA-2A11D5BE3330}" presName="nodeFirstNode" presStyleLbl="node1" presStyleIdx="0" presStyleCnt="3">
        <dgm:presLayoutVars>
          <dgm:bulletEnabled val="1"/>
        </dgm:presLayoutVars>
      </dgm:prSet>
      <dgm:spPr/>
    </dgm:pt>
    <dgm:pt modelId="{92F6A06D-CEFB-4238-BB8D-4593BAC432CD}" type="pres">
      <dgm:prSet presAssocID="{4AF8CB9C-96E6-43C1-83B7-323A66AD3D29}" presName="sibTransFirstNode" presStyleLbl="bgShp" presStyleIdx="0" presStyleCnt="1"/>
      <dgm:spPr/>
    </dgm:pt>
    <dgm:pt modelId="{8FA38AB1-9C97-493A-807B-C7E9A4496D09}" type="pres">
      <dgm:prSet presAssocID="{F865B115-5989-4253-BB67-5F82BC2439A5}" presName="nodeFollowingNodes" presStyleLbl="node1" presStyleIdx="1" presStyleCnt="3">
        <dgm:presLayoutVars>
          <dgm:bulletEnabled val="1"/>
        </dgm:presLayoutVars>
      </dgm:prSet>
      <dgm:spPr/>
    </dgm:pt>
    <dgm:pt modelId="{CF414AF2-830C-475A-8485-43BE4941C442}" type="pres">
      <dgm:prSet presAssocID="{47B95886-2B29-40DC-8C01-FA9F51B5AF2F}" presName="nodeFollowingNodes" presStyleLbl="node1" presStyleIdx="2" presStyleCnt="3">
        <dgm:presLayoutVars>
          <dgm:bulletEnabled val="1"/>
        </dgm:presLayoutVars>
      </dgm:prSet>
      <dgm:spPr/>
    </dgm:pt>
  </dgm:ptLst>
  <dgm:cxnLst>
    <dgm:cxn modelId="{F096E022-B9BB-452B-AF59-ACBD97AF73E9}" type="presOf" srcId="{F865B115-5989-4253-BB67-5F82BC2439A5}" destId="{8FA38AB1-9C97-493A-807B-C7E9A4496D09}" srcOrd="0" destOrd="0" presId="urn:microsoft.com/office/officeart/2005/8/layout/cycle3"/>
    <dgm:cxn modelId="{2B6A912A-9BB4-48E0-A924-6D74E54A25E8}" type="presOf" srcId="{3465CE9F-54F5-4026-B8EA-2A11D5BE3330}" destId="{8C60A876-48A8-4497-872E-62AD23420883}" srcOrd="0" destOrd="0" presId="urn:microsoft.com/office/officeart/2005/8/layout/cycle3"/>
    <dgm:cxn modelId="{96FF0F4A-B473-47EF-94B2-D6E08E6F2F1E}" srcId="{537B86B1-0EE0-40AC-850F-4D8714B9DB56}" destId="{F865B115-5989-4253-BB67-5F82BC2439A5}" srcOrd="1" destOrd="0" parTransId="{6402E265-CE66-4EA7-90C5-95062C71FE0D}" sibTransId="{1531FAC6-B318-4F08-B9B2-B57CB3EFA44C}"/>
    <dgm:cxn modelId="{6A77FC6B-C535-4661-8678-807018CEF75E}" type="presOf" srcId="{47B95886-2B29-40DC-8C01-FA9F51B5AF2F}" destId="{CF414AF2-830C-475A-8485-43BE4941C442}" srcOrd="0" destOrd="0" presId="urn:microsoft.com/office/officeart/2005/8/layout/cycle3"/>
    <dgm:cxn modelId="{6FDF114C-B20C-43B2-98FB-BB8BD96F6C67}" type="presOf" srcId="{537B86B1-0EE0-40AC-850F-4D8714B9DB56}" destId="{6F7454AA-F5FC-47FB-816A-9E49AB137B07}" srcOrd="0" destOrd="0" presId="urn:microsoft.com/office/officeart/2005/8/layout/cycle3"/>
    <dgm:cxn modelId="{9FC443A2-0839-42BA-B4B3-D9C56DAE9DA0}" srcId="{537B86B1-0EE0-40AC-850F-4D8714B9DB56}" destId="{3465CE9F-54F5-4026-B8EA-2A11D5BE3330}" srcOrd="0" destOrd="0" parTransId="{298CA956-08D1-4812-87E4-5AFCCBF6FAB6}" sibTransId="{4AF8CB9C-96E6-43C1-83B7-323A66AD3D29}"/>
    <dgm:cxn modelId="{208ABDA4-2FF4-4DC0-9EB6-F4BD42896DF3}" srcId="{537B86B1-0EE0-40AC-850F-4D8714B9DB56}" destId="{47B95886-2B29-40DC-8C01-FA9F51B5AF2F}" srcOrd="2" destOrd="0" parTransId="{890D30D1-6C6A-4943-B893-6B929F3ADC9E}" sibTransId="{BBE87B79-165D-4186-A192-91BA809A3E20}"/>
    <dgm:cxn modelId="{21730AC0-0637-4F3D-B622-AD848A4FAC03}" type="presOf" srcId="{4AF8CB9C-96E6-43C1-83B7-323A66AD3D29}" destId="{92F6A06D-CEFB-4238-BB8D-4593BAC432CD}" srcOrd="0" destOrd="0" presId="urn:microsoft.com/office/officeart/2005/8/layout/cycle3"/>
    <dgm:cxn modelId="{A7BA2E8D-CAFD-4E48-A593-5B85AA358B88}" type="presParOf" srcId="{6F7454AA-F5FC-47FB-816A-9E49AB137B07}" destId="{88C59B9F-85E8-4854-9D6C-D2990CB28756}" srcOrd="0" destOrd="0" presId="urn:microsoft.com/office/officeart/2005/8/layout/cycle3"/>
    <dgm:cxn modelId="{F3826124-25D5-4209-A7D1-D887D8031200}" type="presParOf" srcId="{88C59B9F-85E8-4854-9D6C-D2990CB28756}" destId="{8C60A876-48A8-4497-872E-62AD23420883}" srcOrd="0" destOrd="0" presId="urn:microsoft.com/office/officeart/2005/8/layout/cycle3"/>
    <dgm:cxn modelId="{5E50914E-F511-4A22-8DFD-16368C139C8A}" type="presParOf" srcId="{88C59B9F-85E8-4854-9D6C-D2990CB28756}" destId="{92F6A06D-CEFB-4238-BB8D-4593BAC432CD}" srcOrd="1" destOrd="0" presId="urn:microsoft.com/office/officeart/2005/8/layout/cycle3"/>
    <dgm:cxn modelId="{2FD2946E-51A8-4995-847D-BC2F7C22E751}" type="presParOf" srcId="{88C59B9F-85E8-4854-9D6C-D2990CB28756}" destId="{8FA38AB1-9C97-493A-807B-C7E9A4496D09}" srcOrd="2" destOrd="0" presId="urn:microsoft.com/office/officeart/2005/8/layout/cycle3"/>
    <dgm:cxn modelId="{FBD8FD76-EDA5-4F54-AF5D-B4BEF78F6DBA}" type="presParOf" srcId="{88C59B9F-85E8-4854-9D6C-D2990CB28756}" destId="{CF414AF2-830C-475A-8485-43BE4941C442}"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3DF2B5-ED0A-45CF-A030-EFAEB43F04AC}"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s-ES"/>
        </a:p>
      </dgm:t>
    </dgm:pt>
    <dgm:pt modelId="{9FF5E836-77E9-4ECC-B717-E37CFCAD7DA2}">
      <dgm:prSet custT="1"/>
      <dgm:spPr/>
      <dgm:t>
        <a:bodyPr/>
        <a:lstStyle/>
        <a:p>
          <a:pPr rtl="0"/>
          <a:r>
            <a:rPr lang="es-ES" sz="1600" dirty="0"/>
            <a:t>Representa la relación entre la cantidad que los compradores están dispuestos a comprar de un bien y su precio.</a:t>
          </a:r>
        </a:p>
      </dgm:t>
    </dgm:pt>
    <dgm:pt modelId="{25487546-067A-44D3-9291-BFDE116BE408}" type="parTrans" cxnId="{4EBC578E-5971-4491-8691-7352C6485BBF}">
      <dgm:prSet/>
      <dgm:spPr/>
      <dgm:t>
        <a:bodyPr/>
        <a:lstStyle/>
        <a:p>
          <a:endParaRPr lang="es-ES"/>
        </a:p>
      </dgm:t>
    </dgm:pt>
    <dgm:pt modelId="{0C677524-CC55-4C20-9260-7D917862BA06}" type="sibTrans" cxnId="{4EBC578E-5971-4491-8691-7352C6485BBF}">
      <dgm:prSet/>
      <dgm:spPr/>
      <dgm:t>
        <a:bodyPr/>
        <a:lstStyle/>
        <a:p>
          <a:endParaRPr lang="es-ES"/>
        </a:p>
      </dgm:t>
    </dgm:pt>
    <dgm:pt modelId="{AEF26AD3-B007-499C-8212-6410FB8B5D36}">
      <dgm:prSet custT="1"/>
      <dgm:spPr/>
      <dgm:t>
        <a:bodyPr/>
        <a:lstStyle/>
        <a:p>
          <a:pPr rtl="0"/>
          <a:r>
            <a:rPr lang="es-ES" sz="1600" dirty="0"/>
            <a:t>La curva de la demanda “D” muestra la cantidad demandada de un bien por parte de los consumidores depende de su precio</a:t>
          </a:r>
          <a:r>
            <a:rPr lang="es-ES" sz="1300" dirty="0"/>
            <a:t>.</a:t>
          </a:r>
        </a:p>
      </dgm:t>
    </dgm:pt>
    <dgm:pt modelId="{62EEA055-D634-4F36-987A-01598EBA873F}" type="parTrans" cxnId="{C4D7C73A-5378-4BE6-96FD-C3480D3EE66E}">
      <dgm:prSet/>
      <dgm:spPr/>
      <dgm:t>
        <a:bodyPr/>
        <a:lstStyle/>
        <a:p>
          <a:endParaRPr lang="es-ES"/>
        </a:p>
      </dgm:t>
    </dgm:pt>
    <dgm:pt modelId="{053FEA6A-FDB9-4994-BE40-E642C09A4AB4}" type="sibTrans" cxnId="{C4D7C73A-5378-4BE6-96FD-C3480D3EE66E}">
      <dgm:prSet/>
      <dgm:spPr/>
      <dgm:t>
        <a:bodyPr/>
        <a:lstStyle/>
        <a:p>
          <a:endParaRPr lang="es-ES"/>
        </a:p>
      </dgm:t>
    </dgm:pt>
    <dgm:pt modelId="{670181B1-11A1-426B-B5ED-52636A688D78}">
      <dgm:prSet custT="1"/>
      <dgm:spPr/>
      <dgm:t>
        <a:bodyPr/>
        <a:lstStyle/>
        <a:p>
          <a:pPr rtl="0"/>
          <a:r>
            <a:rPr lang="es-ES" sz="1600" dirty="0"/>
            <a:t>Tiene pendiente negativa.</a:t>
          </a:r>
        </a:p>
      </dgm:t>
    </dgm:pt>
    <dgm:pt modelId="{5B0DB6A4-065E-4AD8-BA79-51E139DF3873}" type="parTrans" cxnId="{5D51245A-FF4A-49FA-82CA-A29B99B6DE67}">
      <dgm:prSet/>
      <dgm:spPr/>
      <dgm:t>
        <a:bodyPr/>
        <a:lstStyle/>
        <a:p>
          <a:endParaRPr lang="es-ES"/>
        </a:p>
      </dgm:t>
    </dgm:pt>
    <dgm:pt modelId="{3335C12B-1648-4DBB-A095-3CE4C82EFEE1}" type="sibTrans" cxnId="{5D51245A-FF4A-49FA-82CA-A29B99B6DE67}">
      <dgm:prSet/>
      <dgm:spPr/>
      <dgm:t>
        <a:bodyPr/>
        <a:lstStyle/>
        <a:p>
          <a:endParaRPr lang="es-ES"/>
        </a:p>
      </dgm:t>
    </dgm:pt>
    <dgm:pt modelId="{729C8B47-2A6D-4E95-9519-B811ADF7FB58}">
      <dgm:prSet custT="1"/>
      <dgm:spPr/>
      <dgm:t>
        <a:bodyPr/>
        <a:lstStyle/>
        <a:p>
          <a:r>
            <a:rPr lang="es-ES" sz="1600" dirty="0"/>
            <a:t>La cantidad demandada también puede depender de la renta, precios de otros bienes</a:t>
          </a:r>
        </a:p>
      </dgm:t>
    </dgm:pt>
    <dgm:pt modelId="{45F94501-F234-45A0-AA67-94DD8E3841A3}" type="parTrans" cxnId="{22CB18EA-B5A9-46C5-B757-5C7440673EE2}">
      <dgm:prSet/>
      <dgm:spPr/>
      <dgm:t>
        <a:bodyPr/>
        <a:lstStyle/>
        <a:p>
          <a:endParaRPr lang="es-ES"/>
        </a:p>
      </dgm:t>
    </dgm:pt>
    <dgm:pt modelId="{7476533A-09B0-4CB3-8B5A-978273F1F928}" type="sibTrans" cxnId="{22CB18EA-B5A9-46C5-B757-5C7440673EE2}">
      <dgm:prSet/>
      <dgm:spPr/>
      <dgm:t>
        <a:bodyPr/>
        <a:lstStyle/>
        <a:p>
          <a:endParaRPr lang="es-ES"/>
        </a:p>
      </dgm:t>
    </dgm:pt>
    <dgm:pt modelId="{C0989873-A3E9-45DD-AFCF-2DADE85668F7}" type="pres">
      <dgm:prSet presAssocID="{E33DF2B5-ED0A-45CF-A030-EFAEB43F04AC}" presName="matrix" presStyleCnt="0">
        <dgm:presLayoutVars>
          <dgm:chMax val="1"/>
          <dgm:dir/>
          <dgm:resizeHandles val="exact"/>
        </dgm:presLayoutVars>
      </dgm:prSet>
      <dgm:spPr/>
    </dgm:pt>
    <dgm:pt modelId="{431F392E-53C2-4CF5-938E-79F92DD1F8F7}" type="pres">
      <dgm:prSet presAssocID="{E33DF2B5-ED0A-45CF-A030-EFAEB43F04AC}" presName="diamond" presStyleLbl="bgShp" presStyleIdx="0" presStyleCnt="1"/>
      <dgm:spPr/>
    </dgm:pt>
    <dgm:pt modelId="{C04FA883-979E-4B0F-BB24-54262BC44C00}" type="pres">
      <dgm:prSet presAssocID="{E33DF2B5-ED0A-45CF-A030-EFAEB43F04AC}" presName="quad1" presStyleLbl="node1" presStyleIdx="0" presStyleCnt="4">
        <dgm:presLayoutVars>
          <dgm:chMax val="0"/>
          <dgm:chPref val="0"/>
          <dgm:bulletEnabled val="1"/>
        </dgm:presLayoutVars>
      </dgm:prSet>
      <dgm:spPr/>
    </dgm:pt>
    <dgm:pt modelId="{C2117CDD-9688-40D1-BC72-350392206C26}" type="pres">
      <dgm:prSet presAssocID="{E33DF2B5-ED0A-45CF-A030-EFAEB43F04AC}" presName="quad2" presStyleLbl="node1" presStyleIdx="1" presStyleCnt="4">
        <dgm:presLayoutVars>
          <dgm:chMax val="0"/>
          <dgm:chPref val="0"/>
          <dgm:bulletEnabled val="1"/>
        </dgm:presLayoutVars>
      </dgm:prSet>
      <dgm:spPr/>
    </dgm:pt>
    <dgm:pt modelId="{21ABA7DC-AB3B-4C64-8714-F46F3293D4B1}" type="pres">
      <dgm:prSet presAssocID="{E33DF2B5-ED0A-45CF-A030-EFAEB43F04AC}" presName="quad3" presStyleLbl="node1" presStyleIdx="2" presStyleCnt="4">
        <dgm:presLayoutVars>
          <dgm:chMax val="0"/>
          <dgm:chPref val="0"/>
          <dgm:bulletEnabled val="1"/>
        </dgm:presLayoutVars>
      </dgm:prSet>
      <dgm:spPr/>
    </dgm:pt>
    <dgm:pt modelId="{4EF62B9C-CC5A-4E36-8D2D-ECA53D0A4076}" type="pres">
      <dgm:prSet presAssocID="{E33DF2B5-ED0A-45CF-A030-EFAEB43F04AC}" presName="quad4" presStyleLbl="node1" presStyleIdx="3" presStyleCnt="4">
        <dgm:presLayoutVars>
          <dgm:chMax val="0"/>
          <dgm:chPref val="0"/>
          <dgm:bulletEnabled val="1"/>
        </dgm:presLayoutVars>
      </dgm:prSet>
      <dgm:spPr/>
    </dgm:pt>
  </dgm:ptLst>
  <dgm:cxnLst>
    <dgm:cxn modelId="{C4D7C73A-5378-4BE6-96FD-C3480D3EE66E}" srcId="{E33DF2B5-ED0A-45CF-A030-EFAEB43F04AC}" destId="{AEF26AD3-B007-499C-8212-6410FB8B5D36}" srcOrd="1" destOrd="0" parTransId="{62EEA055-D634-4F36-987A-01598EBA873F}" sibTransId="{053FEA6A-FDB9-4994-BE40-E642C09A4AB4}"/>
    <dgm:cxn modelId="{85568B68-194E-4575-A7F0-C08CF5E646EF}" type="presOf" srcId="{AEF26AD3-B007-499C-8212-6410FB8B5D36}" destId="{C2117CDD-9688-40D1-BC72-350392206C26}" srcOrd="0" destOrd="0" presId="urn:microsoft.com/office/officeart/2005/8/layout/matrix3"/>
    <dgm:cxn modelId="{8BDA4552-D054-4276-B035-A394047BF286}" type="presOf" srcId="{E33DF2B5-ED0A-45CF-A030-EFAEB43F04AC}" destId="{C0989873-A3E9-45DD-AFCF-2DADE85668F7}" srcOrd="0" destOrd="0" presId="urn:microsoft.com/office/officeart/2005/8/layout/matrix3"/>
    <dgm:cxn modelId="{5D51245A-FF4A-49FA-82CA-A29B99B6DE67}" srcId="{E33DF2B5-ED0A-45CF-A030-EFAEB43F04AC}" destId="{670181B1-11A1-426B-B5ED-52636A688D78}" srcOrd="2" destOrd="0" parTransId="{5B0DB6A4-065E-4AD8-BA79-51E139DF3873}" sibTransId="{3335C12B-1648-4DBB-A095-3CE4C82EFEE1}"/>
    <dgm:cxn modelId="{EB105A80-E652-40DA-BCD6-BF4CC2028EA9}" type="presOf" srcId="{729C8B47-2A6D-4E95-9519-B811ADF7FB58}" destId="{4EF62B9C-CC5A-4E36-8D2D-ECA53D0A4076}" srcOrd="0" destOrd="0" presId="urn:microsoft.com/office/officeart/2005/8/layout/matrix3"/>
    <dgm:cxn modelId="{4EBC578E-5971-4491-8691-7352C6485BBF}" srcId="{E33DF2B5-ED0A-45CF-A030-EFAEB43F04AC}" destId="{9FF5E836-77E9-4ECC-B717-E37CFCAD7DA2}" srcOrd="0" destOrd="0" parTransId="{25487546-067A-44D3-9291-BFDE116BE408}" sibTransId="{0C677524-CC55-4C20-9260-7D917862BA06}"/>
    <dgm:cxn modelId="{B48BEBB9-D783-4C8A-A7A2-FDE065843C70}" type="presOf" srcId="{670181B1-11A1-426B-B5ED-52636A688D78}" destId="{21ABA7DC-AB3B-4C64-8714-F46F3293D4B1}" srcOrd="0" destOrd="0" presId="urn:microsoft.com/office/officeart/2005/8/layout/matrix3"/>
    <dgm:cxn modelId="{923E30CF-96C7-4F50-A686-D417B8557215}" type="presOf" srcId="{9FF5E836-77E9-4ECC-B717-E37CFCAD7DA2}" destId="{C04FA883-979E-4B0F-BB24-54262BC44C00}" srcOrd="0" destOrd="0" presId="urn:microsoft.com/office/officeart/2005/8/layout/matrix3"/>
    <dgm:cxn modelId="{22CB18EA-B5A9-46C5-B757-5C7440673EE2}" srcId="{E33DF2B5-ED0A-45CF-A030-EFAEB43F04AC}" destId="{729C8B47-2A6D-4E95-9519-B811ADF7FB58}" srcOrd="3" destOrd="0" parTransId="{45F94501-F234-45A0-AA67-94DD8E3841A3}" sibTransId="{7476533A-09B0-4CB3-8B5A-978273F1F928}"/>
    <dgm:cxn modelId="{804FC516-FF5C-4561-9997-5262AA9D3D7D}" type="presParOf" srcId="{C0989873-A3E9-45DD-AFCF-2DADE85668F7}" destId="{431F392E-53C2-4CF5-938E-79F92DD1F8F7}" srcOrd="0" destOrd="0" presId="urn:microsoft.com/office/officeart/2005/8/layout/matrix3"/>
    <dgm:cxn modelId="{8100AB8A-B9FA-415F-B2BE-B0BDA76B702F}" type="presParOf" srcId="{C0989873-A3E9-45DD-AFCF-2DADE85668F7}" destId="{C04FA883-979E-4B0F-BB24-54262BC44C00}" srcOrd="1" destOrd="0" presId="urn:microsoft.com/office/officeart/2005/8/layout/matrix3"/>
    <dgm:cxn modelId="{61A5FFB2-F383-4C81-8C28-9EF9EF04D3F0}" type="presParOf" srcId="{C0989873-A3E9-45DD-AFCF-2DADE85668F7}" destId="{C2117CDD-9688-40D1-BC72-350392206C26}" srcOrd="2" destOrd="0" presId="urn:microsoft.com/office/officeart/2005/8/layout/matrix3"/>
    <dgm:cxn modelId="{BE8A34F8-2417-4787-A0C3-3F8807FCEAF1}" type="presParOf" srcId="{C0989873-A3E9-45DD-AFCF-2DADE85668F7}" destId="{21ABA7DC-AB3B-4C64-8714-F46F3293D4B1}" srcOrd="3" destOrd="0" presId="urn:microsoft.com/office/officeart/2005/8/layout/matrix3"/>
    <dgm:cxn modelId="{90A482DE-FDFC-4E7A-A6BB-DCEEC99683F0}" type="presParOf" srcId="{C0989873-A3E9-45DD-AFCF-2DADE85668F7}" destId="{4EF62B9C-CC5A-4E36-8D2D-ECA53D0A4076}"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A88D9DE-E65D-41B9-9219-19ADC3D769A4}"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s-ES"/>
        </a:p>
      </dgm:t>
    </dgm:pt>
    <dgm:pt modelId="{07276EEB-F0F8-40DD-AD44-354820271184}">
      <dgm:prSet/>
      <dgm:spPr/>
      <dgm:t>
        <a:bodyPr/>
        <a:lstStyle/>
        <a:p>
          <a:pPr rtl="0"/>
          <a:r>
            <a:rPr lang="es-ES" b="1" i="1" dirty="0"/>
            <a:t>a) Precio del bien</a:t>
          </a:r>
          <a:r>
            <a:rPr lang="es-ES" i="1" dirty="0"/>
            <a:t>: La cantidad demandada </a:t>
          </a:r>
          <a:r>
            <a:rPr lang="es-ES" b="1" i="1" dirty="0"/>
            <a:t>se mueve de forma inversa al precio</a:t>
          </a:r>
          <a:r>
            <a:rPr lang="es-ES" i="1" dirty="0"/>
            <a:t>: si el precio de un bien sube se demanda menos, mientras que si baja su demanda aumenta. </a:t>
          </a:r>
          <a:endParaRPr lang="es-ES" dirty="0"/>
        </a:p>
      </dgm:t>
    </dgm:pt>
    <dgm:pt modelId="{9301D6E2-AE96-44DA-AC29-B586175CCF80}" type="parTrans" cxnId="{727BCA7F-4244-4BF5-95B2-714D51C3FF84}">
      <dgm:prSet/>
      <dgm:spPr/>
      <dgm:t>
        <a:bodyPr/>
        <a:lstStyle/>
        <a:p>
          <a:endParaRPr lang="es-ES"/>
        </a:p>
      </dgm:t>
    </dgm:pt>
    <dgm:pt modelId="{EB2AAE71-8E4B-454C-AD50-2DBB634669BC}" type="sibTrans" cxnId="{727BCA7F-4244-4BF5-95B2-714D51C3FF84}">
      <dgm:prSet/>
      <dgm:spPr/>
      <dgm:t>
        <a:bodyPr/>
        <a:lstStyle/>
        <a:p>
          <a:endParaRPr lang="es-ES"/>
        </a:p>
      </dgm:t>
    </dgm:pt>
    <dgm:pt modelId="{B86E4854-4DA7-4B09-9509-053B54A1CC80}">
      <dgm:prSet/>
      <dgm:spPr/>
      <dgm:t>
        <a:bodyPr/>
        <a:lstStyle/>
        <a:p>
          <a:pPr rtl="0"/>
          <a:r>
            <a:rPr lang="es-ES" b="1" i="1" dirty="0"/>
            <a:t>b) Renta</a:t>
          </a:r>
          <a:r>
            <a:rPr lang="es-ES" i="1" dirty="0"/>
            <a:t>: </a:t>
          </a:r>
          <a:r>
            <a:rPr lang="es-ES" b="1" i="1" dirty="0"/>
            <a:t>Normalmente si aumenta la renta</a:t>
          </a:r>
          <a:r>
            <a:rPr lang="es-ES" i="1" dirty="0"/>
            <a:t> del consumidor </a:t>
          </a:r>
          <a:r>
            <a:rPr lang="es-ES" b="1" i="1" dirty="0"/>
            <a:t>aumenta</a:t>
          </a:r>
          <a:r>
            <a:rPr lang="es-ES" i="1" dirty="0"/>
            <a:t> también la </a:t>
          </a:r>
          <a:r>
            <a:rPr lang="es-ES" b="1" i="1" dirty="0"/>
            <a:t>cantidad demandada</a:t>
          </a:r>
          <a:r>
            <a:rPr lang="es-ES" i="1" dirty="0"/>
            <a:t> de un bien. Este es el comportamiento que presenta la mayoría de los bienes, a los que se denomina </a:t>
          </a:r>
          <a:r>
            <a:rPr lang="es-ES" b="1" i="1" dirty="0"/>
            <a:t>"bienes normales"</a:t>
          </a:r>
          <a:r>
            <a:rPr lang="es-ES" i="1" dirty="0"/>
            <a:t>. </a:t>
          </a:r>
          <a:endParaRPr lang="es-ES" dirty="0"/>
        </a:p>
      </dgm:t>
    </dgm:pt>
    <dgm:pt modelId="{F5DEDA66-1688-4CDD-999F-121475133D07}" type="parTrans" cxnId="{00A7032D-521B-4573-8C1D-9A06481AC950}">
      <dgm:prSet/>
      <dgm:spPr/>
      <dgm:t>
        <a:bodyPr/>
        <a:lstStyle/>
        <a:p>
          <a:endParaRPr lang="es-ES"/>
        </a:p>
      </dgm:t>
    </dgm:pt>
    <dgm:pt modelId="{50596FE5-0E8E-4AFA-9E54-FA2AF5B5A914}" type="sibTrans" cxnId="{00A7032D-521B-4573-8C1D-9A06481AC950}">
      <dgm:prSet/>
      <dgm:spPr/>
      <dgm:t>
        <a:bodyPr/>
        <a:lstStyle/>
        <a:p>
          <a:endParaRPr lang="es-ES"/>
        </a:p>
      </dgm:t>
    </dgm:pt>
    <dgm:pt modelId="{EBD99B54-43B7-4720-BE5F-6036728CADE9}">
      <dgm:prSet/>
      <dgm:spPr/>
      <dgm:t>
        <a:bodyPr/>
        <a:lstStyle/>
        <a:p>
          <a:pPr rtl="0"/>
          <a:r>
            <a:rPr lang="es-ES" i="1" dirty="0"/>
            <a:t>Pero cabe la posibilidad de que al aumentar la renta del consumidor disminuya su consumo de un determinado bien; son los llamados </a:t>
          </a:r>
          <a:r>
            <a:rPr lang="es-ES" b="1" i="1" dirty="0"/>
            <a:t>"bienes inferiores"</a:t>
          </a:r>
          <a:r>
            <a:rPr lang="es-ES" i="1" dirty="0"/>
            <a:t>. El mayor poder adquisitivo del consumidor le permite sustituirlos por otros de mayor calidad. </a:t>
          </a:r>
          <a:endParaRPr lang="es-ES" dirty="0"/>
        </a:p>
      </dgm:t>
    </dgm:pt>
    <dgm:pt modelId="{3C4A1B1F-1B9E-438C-944B-9AE2E5E8986F}" type="parTrans" cxnId="{62FBCE58-C352-40AB-A3D7-8C06AE8877CB}">
      <dgm:prSet/>
      <dgm:spPr/>
      <dgm:t>
        <a:bodyPr/>
        <a:lstStyle/>
        <a:p>
          <a:endParaRPr lang="es-ES"/>
        </a:p>
      </dgm:t>
    </dgm:pt>
    <dgm:pt modelId="{49D15C38-DBB1-4CEB-AFDE-28A88364A18C}" type="sibTrans" cxnId="{62FBCE58-C352-40AB-A3D7-8C06AE8877CB}">
      <dgm:prSet/>
      <dgm:spPr/>
      <dgm:t>
        <a:bodyPr/>
        <a:lstStyle/>
        <a:p>
          <a:endParaRPr lang="es-ES"/>
        </a:p>
      </dgm:t>
    </dgm:pt>
    <dgm:pt modelId="{491A8C6F-F853-426B-8943-4F5083CC6087}">
      <dgm:prSet/>
      <dgm:spPr/>
      <dgm:t>
        <a:bodyPr/>
        <a:lstStyle/>
        <a:p>
          <a:pPr rtl="0"/>
          <a:r>
            <a:rPr lang="es-ES" i="1" dirty="0"/>
            <a:t>Por ejemplo, la panela. El consumidor de este producto cuando aumenta su renta tiende a reemplazarlo por azúcar. </a:t>
          </a:r>
          <a:endParaRPr lang="es-ES" dirty="0"/>
        </a:p>
      </dgm:t>
    </dgm:pt>
    <dgm:pt modelId="{B4C3F1BF-F5E9-4E1C-A21E-1C1F46AAB3B2}" type="parTrans" cxnId="{9606CE85-FC01-405F-9C8C-AF8E3DAAFB11}">
      <dgm:prSet/>
      <dgm:spPr/>
      <dgm:t>
        <a:bodyPr/>
        <a:lstStyle/>
        <a:p>
          <a:endParaRPr lang="es-ES"/>
        </a:p>
      </dgm:t>
    </dgm:pt>
    <dgm:pt modelId="{5F7DC3A5-AE48-4936-9702-DCB2443D2515}" type="sibTrans" cxnId="{9606CE85-FC01-405F-9C8C-AF8E3DAAFB11}">
      <dgm:prSet/>
      <dgm:spPr/>
      <dgm:t>
        <a:bodyPr/>
        <a:lstStyle/>
        <a:p>
          <a:endParaRPr lang="es-ES"/>
        </a:p>
      </dgm:t>
    </dgm:pt>
    <dgm:pt modelId="{F961EFE0-A540-438E-998A-630BA6F14FD0}" type="pres">
      <dgm:prSet presAssocID="{3A88D9DE-E65D-41B9-9219-19ADC3D769A4}" presName="Name0" presStyleCnt="0">
        <dgm:presLayoutVars>
          <dgm:dir/>
          <dgm:animLvl val="lvl"/>
          <dgm:resizeHandles val="exact"/>
        </dgm:presLayoutVars>
      </dgm:prSet>
      <dgm:spPr/>
    </dgm:pt>
    <dgm:pt modelId="{2A7D71A3-B3F0-4480-89DC-907C74A69859}" type="pres">
      <dgm:prSet presAssocID="{07276EEB-F0F8-40DD-AD44-354820271184}" presName="composite" presStyleCnt="0"/>
      <dgm:spPr/>
    </dgm:pt>
    <dgm:pt modelId="{7BCCF912-C404-4126-BFD5-99AF5CC06E57}" type="pres">
      <dgm:prSet presAssocID="{07276EEB-F0F8-40DD-AD44-354820271184}" presName="parTx" presStyleLbl="alignNode1" presStyleIdx="0" presStyleCnt="2">
        <dgm:presLayoutVars>
          <dgm:chMax val="0"/>
          <dgm:chPref val="0"/>
          <dgm:bulletEnabled val="1"/>
        </dgm:presLayoutVars>
      </dgm:prSet>
      <dgm:spPr/>
    </dgm:pt>
    <dgm:pt modelId="{56B03650-69C7-4757-859E-6C0D9E5E4AF4}" type="pres">
      <dgm:prSet presAssocID="{07276EEB-F0F8-40DD-AD44-354820271184}" presName="desTx" presStyleLbl="alignAccFollowNode1" presStyleIdx="0" presStyleCnt="2">
        <dgm:presLayoutVars>
          <dgm:bulletEnabled val="1"/>
        </dgm:presLayoutVars>
      </dgm:prSet>
      <dgm:spPr/>
    </dgm:pt>
    <dgm:pt modelId="{8E503196-B488-4396-A63C-3ED97694B757}" type="pres">
      <dgm:prSet presAssocID="{EB2AAE71-8E4B-454C-AD50-2DBB634669BC}" presName="space" presStyleCnt="0"/>
      <dgm:spPr/>
    </dgm:pt>
    <dgm:pt modelId="{41BA0787-B47A-43B1-AA5B-10374A281CCD}" type="pres">
      <dgm:prSet presAssocID="{B86E4854-4DA7-4B09-9509-053B54A1CC80}" presName="composite" presStyleCnt="0"/>
      <dgm:spPr/>
    </dgm:pt>
    <dgm:pt modelId="{9FBA6F9B-3171-44B8-B7B1-C4D3F04DCAC5}" type="pres">
      <dgm:prSet presAssocID="{B86E4854-4DA7-4B09-9509-053B54A1CC80}" presName="parTx" presStyleLbl="alignNode1" presStyleIdx="1" presStyleCnt="2">
        <dgm:presLayoutVars>
          <dgm:chMax val="0"/>
          <dgm:chPref val="0"/>
          <dgm:bulletEnabled val="1"/>
        </dgm:presLayoutVars>
      </dgm:prSet>
      <dgm:spPr/>
    </dgm:pt>
    <dgm:pt modelId="{E86E7529-F42A-4075-9F18-15FCB56CA813}" type="pres">
      <dgm:prSet presAssocID="{B86E4854-4DA7-4B09-9509-053B54A1CC80}" presName="desTx" presStyleLbl="alignAccFollowNode1" presStyleIdx="1" presStyleCnt="2">
        <dgm:presLayoutVars>
          <dgm:bulletEnabled val="1"/>
        </dgm:presLayoutVars>
      </dgm:prSet>
      <dgm:spPr/>
    </dgm:pt>
  </dgm:ptLst>
  <dgm:cxnLst>
    <dgm:cxn modelId="{FA018518-C564-440A-B058-AC9FA0BE58F1}" type="presOf" srcId="{07276EEB-F0F8-40DD-AD44-354820271184}" destId="{7BCCF912-C404-4126-BFD5-99AF5CC06E57}" srcOrd="0" destOrd="0" presId="urn:microsoft.com/office/officeart/2005/8/layout/hList1"/>
    <dgm:cxn modelId="{00A7032D-521B-4573-8C1D-9A06481AC950}" srcId="{3A88D9DE-E65D-41B9-9219-19ADC3D769A4}" destId="{B86E4854-4DA7-4B09-9509-053B54A1CC80}" srcOrd="1" destOrd="0" parTransId="{F5DEDA66-1688-4CDD-999F-121475133D07}" sibTransId="{50596FE5-0E8E-4AFA-9E54-FA2AF5B5A914}"/>
    <dgm:cxn modelId="{26265139-AE0F-42EE-A3C3-FB4935246FE8}" type="presOf" srcId="{3A88D9DE-E65D-41B9-9219-19ADC3D769A4}" destId="{F961EFE0-A540-438E-998A-630BA6F14FD0}" srcOrd="0" destOrd="0" presId="urn:microsoft.com/office/officeart/2005/8/layout/hList1"/>
    <dgm:cxn modelId="{A6D11E69-6C87-478A-B4D3-C6614C81A164}" type="presOf" srcId="{B86E4854-4DA7-4B09-9509-053B54A1CC80}" destId="{9FBA6F9B-3171-44B8-B7B1-C4D3F04DCAC5}" srcOrd="0" destOrd="0" presId="urn:microsoft.com/office/officeart/2005/8/layout/hList1"/>
    <dgm:cxn modelId="{C8CAEE74-E722-48AD-AADC-361EEAF6EA0D}" type="presOf" srcId="{EBD99B54-43B7-4720-BE5F-6036728CADE9}" destId="{E86E7529-F42A-4075-9F18-15FCB56CA813}" srcOrd="0" destOrd="0" presId="urn:microsoft.com/office/officeart/2005/8/layout/hList1"/>
    <dgm:cxn modelId="{62FBCE58-C352-40AB-A3D7-8C06AE8877CB}" srcId="{B86E4854-4DA7-4B09-9509-053B54A1CC80}" destId="{EBD99B54-43B7-4720-BE5F-6036728CADE9}" srcOrd="0" destOrd="0" parTransId="{3C4A1B1F-1B9E-438C-944B-9AE2E5E8986F}" sibTransId="{49D15C38-DBB1-4CEB-AFDE-28A88364A18C}"/>
    <dgm:cxn modelId="{727BCA7F-4244-4BF5-95B2-714D51C3FF84}" srcId="{3A88D9DE-E65D-41B9-9219-19ADC3D769A4}" destId="{07276EEB-F0F8-40DD-AD44-354820271184}" srcOrd="0" destOrd="0" parTransId="{9301D6E2-AE96-44DA-AC29-B586175CCF80}" sibTransId="{EB2AAE71-8E4B-454C-AD50-2DBB634669BC}"/>
    <dgm:cxn modelId="{9606CE85-FC01-405F-9C8C-AF8E3DAAFB11}" srcId="{B86E4854-4DA7-4B09-9509-053B54A1CC80}" destId="{491A8C6F-F853-426B-8943-4F5083CC6087}" srcOrd="1" destOrd="0" parTransId="{B4C3F1BF-F5E9-4E1C-A21E-1C1F46AAB3B2}" sibTransId="{5F7DC3A5-AE48-4936-9702-DCB2443D2515}"/>
    <dgm:cxn modelId="{C6AACCFB-1D1B-4D46-A706-ECFA47DFC801}" type="presOf" srcId="{491A8C6F-F853-426B-8943-4F5083CC6087}" destId="{E86E7529-F42A-4075-9F18-15FCB56CA813}" srcOrd="0" destOrd="1" presId="urn:microsoft.com/office/officeart/2005/8/layout/hList1"/>
    <dgm:cxn modelId="{E2F32843-639B-437A-BC51-2558C0A16376}" type="presParOf" srcId="{F961EFE0-A540-438E-998A-630BA6F14FD0}" destId="{2A7D71A3-B3F0-4480-89DC-907C74A69859}" srcOrd="0" destOrd="0" presId="urn:microsoft.com/office/officeart/2005/8/layout/hList1"/>
    <dgm:cxn modelId="{74A0A191-9E31-4874-A25E-734569D822EE}" type="presParOf" srcId="{2A7D71A3-B3F0-4480-89DC-907C74A69859}" destId="{7BCCF912-C404-4126-BFD5-99AF5CC06E57}" srcOrd="0" destOrd="0" presId="urn:microsoft.com/office/officeart/2005/8/layout/hList1"/>
    <dgm:cxn modelId="{C206C9E4-6ED1-403B-AE70-B7BEEFE8FEA7}" type="presParOf" srcId="{2A7D71A3-B3F0-4480-89DC-907C74A69859}" destId="{56B03650-69C7-4757-859E-6C0D9E5E4AF4}" srcOrd="1" destOrd="0" presId="urn:microsoft.com/office/officeart/2005/8/layout/hList1"/>
    <dgm:cxn modelId="{EAFCD8E9-16FD-43F9-9516-3F100E6874DE}" type="presParOf" srcId="{F961EFE0-A540-438E-998A-630BA6F14FD0}" destId="{8E503196-B488-4396-A63C-3ED97694B757}" srcOrd="1" destOrd="0" presId="urn:microsoft.com/office/officeart/2005/8/layout/hList1"/>
    <dgm:cxn modelId="{6CC451C4-4D44-436C-9143-DDA12B3C03A4}" type="presParOf" srcId="{F961EFE0-A540-438E-998A-630BA6F14FD0}" destId="{41BA0787-B47A-43B1-AA5B-10374A281CCD}" srcOrd="2" destOrd="0" presId="urn:microsoft.com/office/officeart/2005/8/layout/hList1"/>
    <dgm:cxn modelId="{A38BD8AD-AE1D-4362-9EE5-1ED5A20FE8B0}" type="presParOf" srcId="{41BA0787-B47A-43B1-AA5B-10374A281CCD}" destId="{9FBA6F9B-3171-44B8-B7B1-C4D3F04DCAC5}" srcOrd="0" destOrd="0" presId="urn:microsoft.com/office/officeart/2005/8/layout/hList1"/>
    <dgm:cxn modelId="{52013DE2-E1B1-4F02-8E5C-62861D615102}" type="presParOf" srcId="{41BA0787-B47A-43B1-AA5B-10374A281CCD}" destId="{E86E7529-F42A-4075-9F18-15FCB56CA81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BD6E754-8187-45A1-9D0B-67648F2E1B39}" type="doc">
      <dgm:prSet loTypeId="urn:microsoft.com/office/officeart/2005/8/layout/hList3" loCatId="list" qsTypeId="urn:microsoft.com/office/officeart/2005/8/quickstyle/simple1" qsCatId="simple" csTypeId="urn:microsoft.com/office/officeart/2005/8/colors/colorful1#3" csCatId="colorful"/>
      <dgm:spPr/>
      <dgm:t>
        <a:bodyPr/>
        <a:lstStyle/>
        <a:p>
          <a:endParaRPr lang="es-ES"/>
        </a:p>
      </dgm:t>
    </dgm:pt>
    <dgm:pt modelId="{3A8CC9D6-AF7B-4FB8-A04C-8F743E88F3DB}">
      <dgm:prSet/>
      <dgm:spPr/>
      <dgm:t>
        <a:bodyPr/>
        <a:lstStyle/>
        <a:p>
          <a:pPr rtl="0"/>
          <a:r>
            <a:rPr lang="es-ES" b="1" i="1" dirty="0"/>
            <a:t>c) Precio de los bienes relacionados</a:t>
          </a:r>
          <a:r>
            <a:rPr lang="es-ES" i="1" dirty="0"/>
            <a:t>: distinguiremos entre bienes sustitutivos y bienes complementarios. </a:t>
          </a:r>
          <a:endParaRPr lang="es-ES" dirty="0"/>
        </a:p>
      </dgm:t>
    </dgm:pt>
    <dgm:pt modelId="{13DB16C2-8735-480A-8E24-42C950CB0E93}" type="parTrans" cxnId="{6E9F251B-22E9-48A5-A763-EA16995DB308}">
      <dgm:prSet/>
      <dgm:spPr/>
      <dgm:t>
        <a:bodyPr/>
        <a:lstStyle/>
        <a:p>
          <a:endParaRPr lang="es-ES"/>
        </a:p>
      </dgm:t>
    </dgm:pt>
    <dgm:pt modelId="{EE163F56-5F71-4EF8-A84F-84638BAC0187}" type="sibTrans" cxnId="{6E9F251B-22E9-48A5-A763-EA16995DB308}">
      <dgm:prSet/>
      <dgm:spPr/>
      <dgm:t>
        <a:bodyPr/>
        <a:lstStyle/>
        <a:p>
          <a:endParaRPr lang="es-ES"/>
        </a:p>
      </dgm:t>
    </dgm:pt>
    <dgm:pt modelId="{016A22F5-6429-4BF0-A66B-269CBA6412C7}">
      <dgm:prSet custT="1"/>
      <dgm:spPr/>
      <dgm:t>
        <a:bodyPr/>
        <a:lstStyle/>
        <a:p>
          <a:pPr rtl="0"/>
          <a:r>
            <a:rPr lang="es-ES" sz="1600" b="1" i="1" dirty="0">
              <a:solidFill>
                <a:schemeClr val="bg1"/>
              </a:solidFill>
            </a:rPr>
            <a:t>Bien sustitutivo es aquel que puede satisfacer la necesidad del consumidor prácticamente igual que el bien en cuestión (por ej. la margarina es un bien sustitutivo de la mantequilla</a:t>
          </a:r>
          <a:r>
            <a:rPr lang="es-ES" sz="1500" i="1" dirty="0">
              <a:solidFill>
                <a:schemeClr val="bg1"/>
              </a:solidFill>
            </a:rPr>
            <a:t>). </a:t>
          </a:r>
          <a:endParaRPr lang="es-ES" sz="1500" dirty="0">
            <a:solidFill>
              <a:schemeClr val="bg1"/>
            </a:solidFill>
          </a:endParaRPr>
        </a:p>
      </dgm:t>
    </dgm:pt>
    <dgm:pt modelId="{BFBD4A0B-B0BB-4C8B-AF7F-6F89C4F9580F}" type="parTrans" cxnId="{7899EB44-E19A-4821-A558-45B8139D9516}">
      <dgm:prSet/>
      <dgm:spPr/>
      <dgm:t>
        <a:bodyPr/>
        <a:lstStyle/>
        <a:p>
          <a:endParaRPr lang="es-ES"/>
        </a:p>
      </dgm:t>
    </dgm:pt>
    <dgm:pt modelId="{0C8E7766-3020-4630-B68C-F9422E0132F1}" type="sibTrans" cxnId="{7899EB44-E19A-4821-A558-45B8139D9516}">
      <dgm:prSet/>
      <dgm:spPr/>
      <dgm:t>
        <a:bodyPr/>
        <a:lstStyle/>
        <a:p>
          <a:endParaRPr lang="es-ES"/>
        </a:p>
      </dgm:t>
    </dgm:pt>
    <dgm:pt modelId="{CD9537CD-36B0-42BF-A495-3B337BAFEA41}">
      <dgm:prSet custT="1"/>
      <dgm:spPr/>
      <dgm:t>
        <a:bodyPr/>
        <a:lstStyle/>
        <a:p>
          <a:pPr rtl="0"/>
          <a:r>
            <a:rPr lang="es-ES" sz="1600" b="1" i="1" dirty="0">
              <a:solidFill>
                <a:schemeClr val="bg1"/>
              </a:solidFill>
            </a:rPr>
            <a:t>Bien complementario es aquel que se consume conjuntamente con el bien en cuestión (por ejemplo, raqueta de tenis y pelota de tenis). </a:t>
          </a:r>
          <a:endParaRPr lang="es-ES" sz="1600" b="1" dirty="0">
            <a:solidFill>
              <a:schemeClr val="bg1"/>
            </a:solidFill>
          </a:endParaRPr>
        </a:p>
      </dgm:t>
    </dgm:pt>
    <dgm:pt modelId="{D1DBA96E-FAEC-4E40-BDF0-1F06FC2B0A20}" type="parTrans" cxnId="{DC846E44-AF2B-4535-B833-C4E0D0193092}">
      <dgm:prSet/>
      <dgm:spPr/>
      <dgm:t>
        <a:bodyPr/>
        <a:lstStyle/>
        <a:p>
          <a:endParaRPr lang="es-ES"/>
        </a:p>
      </dgm:t>
    </dgm:pt>
    <dgm:pt modelId="{A4D77564-325A-4670-BF36-C09FC78337F3}" type="sibTrans" cxnId="{DC846E44-AF2B-4535-B833-C4E0D0193092}">
      <dgm:prSet/>
      <dgm:spPr/>
      <dgm:t>
        <a:bodyPr/>
        <a:lstStyle/>
        <a:p>
          <a:endParaRPr lang="es-ES"/>
        </a:p>
      </dgm:t>
    </dgm:pt>
    <dgm:pt modelId="{E61658B8-67F5-45F5-92D8-1A8B35697E20}">
      <dgm:prSet custT="1"/>
      <dgm:spPr/>
      <dgm:t>
        <a:bodyPr/>
        <a:lstStyle/>
        <a:p>
          <a:pPr rtl="0"/>
          <a:r>
            <a:rPr lang="es-ES" sz="1600" b="1" i="1" dirty="0">
              <a:solidFill>
                <a:schemeClr val="bg1"/>
              </a:solidFill>
            </a:rPr>
            <a:t>Si sube el precio del bien sustitutivo aumenta la demanda del bien (y lo contrario si baja). </a:t>
          </a:r>
          <a:r>
            <a:rPr lang="es-ES" sz="1600" b="1" dirty="0">
              <a:solidFill>
                <a:schemeClr val="bg1"/>
              </a:solidFill>
            </a:rPr>
            <a:t> </a:t>
          </a:r>
          <a:r>
            <a:rPr lang="es-ES" sz="1600" b="1" i="1" dirty="0">
              <a:solidFill>
                <a:schemeClr val="bg1"/>
              </a:solidFill>
            </a:rPr>
            <a:t>Si sube el precio de la mantequilla tenderá a aumentar la demanda de la margarina (muchos consumidores sustituirán la mantequilla por la margarina). </a:t>
          </a:r>
          <a:endParaRPr lang="es-ES" sz="1600" b="1" dirty="0">
            <a:solidFill>
              <a:schemeClr val="bg1"/>
            </a:solidFill>
          </a:endParaRPr>
        </a:p>
      </dgm:t>
    </dgm:pt>
    <dgm:pt modelId="{A9C7EC96-D591-473C-A8BF-322366F1131F}" type="parTrans" cxnId="{C8B9C74D-A061-4FDD-B59C-30787592D7DB}">
      <dgm:prSet/>
      <dgm:spPr/>
      <dgm:t>
        <a:bodyPr/>
        <a:lstStyle/>
        <a:p>
          <a:endParaRPr lang="es-ES"/>
        </a:p>
      </dgm:t>
    </dgm:pt>
    <dgm:pt modelId="{E28352C1-3B86-46AA-AC9A-49D54FF351AF}" type="sibTrans" cxnId="{C8B9C74D-A061-4FDD-B59C-30787592D7DB}">
      <dgm:prSet/>
      <dgm:spPr/>
      <dgm:t>
        <a:bodyPr/>
        <a:lstStyle/>
        <a:p>
          <a:endParaRPr lang="es-ES"/>
        </a:p>
      </dgm:t>
    </dgm:pt>
    <dgm:pt modelId="{BB8ECF11-7E5A-4900-9C8C-B9A7C1F8F795}">
      <dgm:prSet custT="1"/>
      <dgm:spPr/>
      <dgm:t>
        <a:bodyPr/>
        <a:lstStyle/>
        <a:p>
          <a:pPr rtl="0"/>
          <a:r>
            <a:rPr lang="es-ES" sz="1600" b="1" i="1" dirty="0">
              <a:solidFill>
                <a:schemeClr val="bg1"/>
              </a:solidFill>
            </a:rPr>
            <a:t>En cambio, si sube el precio de un bien complementario baja la demanda del bien (y lo contrario si baja). </a:t>
          </a:r>
          <a:r>
            <a:rPr lang="es-ES" sz="1600" b="1" dirty="0">
              <a:solidFill>
                <a:schemeClr val="bg1"/>
              </a:solidFill>
            </a:rPr>
            <a:t> </a:t>
          </a:r>
          <a:r>
            <a:rPr lang="es-ES" sz="1600" b="1" i="1" dirty="0">
              <a:solidFill>
                <a:schemeClr val="bg1"/>
              </a:solidFill>
            </a:rPr>
            <a:t>Si sube el precio de las raquetas de tenis disminuirá la demanda de pelotas, ya que algunas personas dejarán de practicar este deporte</a:t>
          </a:r>
          <a:r>
            <a:rPr lang="es-ES" sz="1600" b="1" i="1" dirty="0">
              <a:solidFill>
                <a:schemeClr val="tx1"/>
              </a:solidFill>
            </a:rPr>
            <a:t>. </a:t>
          </a:r>
          <a:endParaRPr lang="es-ES" sz="1600" b="1" dirty="0">
            <a:solidFill>
              <a:schemeClr val="tx1"/>
            </a:solidFill>
          </a:endParaRPr>
        </a:p>
      </dgm:t>
    </dgm:pt>
    <dgm:pt modelId="{07FA25FD-D71F-4918-BCE4-DEB4D034B9F2}" type="parTrans" cxnId="{B59BF0C4-CA50-4B8C-BB7F-45EBE7495348}">
      <dgm:prSet/>
      <dgm:spPr/>
      <dgm:t>
        <a:bodyPr/>
        <a:lstStyle/>
        <a:p>
          <a:endParaRPr lang="es-ES"/>
        </a:p>
      </dgm:t>
    </dgm:pt>
    <dgm:pt modelId="{30181CA8-A5E2-4F61-BFE7-2773EB76F39E}" type="sibTrans" cxnId="{B59BF0C4-CA50-4B8C-BB7F-45EBE7495348}">
      <dgm:prSet/>
      <dgm:spPr/>
      <dgm:t>
        <a:bodyPr/>
        <a:lstStyle/>
        <a:p>
          <a:endParaRPr lang="es-ES"/>
        </a:p>
      </dgm:t>
    </dgm:pt>
    <dgm:pt modelId="{DF3F0B53-CC7A-442C-AE81-E7E99AA13C95}">
      <dgm:prSet/>
      <dgm:spPr/>
      <dgm:t>
        <a:bodyPr/>
        <a:lstStyle/>
        <a:p>
          <a:pPr rtl="0"/>
          <a:endParaRPr lang="es-ES" dirty="0"/>
        </a:p>
      </dgm:t>
    </dgm:pt>
    <dgm:pt modelId="{11DB9305-F3CD-40CD-A990-99A5A08E41DB}" type="parTrans" cxnId="{4E3D62F8-9740-4CF1-ADC5-E0B1509C662E}">
      <dgm:prSet/>
      <dgm:spPr/>
      <dgm:t>
        <a:bodyPr/>
        <a:lstStyle/>
        <a:p>
          <a:endParaRPr lang="es-ES"/>
        </a:p>
      </dgm:t>
    </dgm:pt>
    <dgm:pt modelId="{97AE5786-423A-4BF9-B9B4-5C68E7142F09}" type="sibTrans" cxnId="{4E3D62F8-9740-4CF1-ADC5-E0B1509C662E}">
      <dgm:prSet/>
      <dgm:spPr/>
      <dgm:t>
        <a:bodyPr/>
        <a:lstStyle/>
        <a:p>
          <a:endParaRPr lang="es-ES"/>
        </a:p>
      </dgm:t>
    </dgm:pt>
    <dgm:pt modelId="{C7C807A4-EB61-4284-AF6C-4315E99FF5EB}" type="pres">
      <dgm:prSet presAssocID="{7BD6E754-8187-45A1-9D0B-67648F2E1B39}" presName="composite" presStyleCnt="0">
        <dgm:presLayoutVars>
          <dgm:chMax val="1"/>
          <dgm:dir/>
          <dgm:resizeHandles val="exact"/>
        </dgm:presLayoutVars>
      </dgm:prSet>
      <dgm:spPr/>
    </dgm:pt>
    <dgm:pt modelId="{E9CDB797-A1F3-4ED0-A725-64ED496CCD4C}" type="pres">
      <dgm:prSet presAssocID="{3A8CC9D6-AF7B-4FB8-A04C-8F743E88F3DB}" presName="roof" presStyleLbl="dkBgShp" presStyleIdx="0" presStyleCnt="2"/>
      <dgm:spPr/>
    </dgm:pt>
    <dgm:pt modelId="{20FD8406-B1F3-42D9-8491-06614336B30F}" type="pres">
      <dgm:prSet presAssocID="{3A8CC9D6-AF7B-4FB8-A04C-8F743E88F3DB}" presName="pillars" presStyleCnt="0"/>
      <dgm:spPr/>
    </dgm:pt>
    <dgm:pt modelId="{6028190B-BE45-4772-BEFB-EFEDD7FC2DB7}" type="pres">
      <dgm:prSet presAssocID="{3A8CC9D6-AF7B-4FB8-A04C-8F743E88F3DB}" presName="pillar1" presStyleLbl="node1" presStyleIdx="0" presStyleCnt="4">
        <dgm:presLayoutVars>
          <dgm:bulletEnabled val="1"/>
        </dgm:presLayoutVars>
      </dgm:prSet>
      <dgm:spPr/>
    </dgm:pt>
    <dgm:pt modelId="{269744AA-0B16-41D4-BAA8-4890F8CA84FD}" type="pres">
      <dgm:prSet presAssocID="{CD9537CD-36B0-42BF-A495-3B337BAFEA41}" presName="pillarX" presStyleLbl="node1" presStyleIdx="1" presStyleCnt="4">
        <dgm:presLayoutVars>
          <dgm:bulletEnabled val="1"/>
        </dgm:presLayoutVars>
      </dgm:prSet>
      <dgm:spPr/>
    </dgm:pt>
    <dgm:pt modelId="{8ACB3562-4A83-4CD2-AA08-4F8401EA7D54}" type="pres">
      <dgm:prSet presAssocID="{E61658B8-67F5-45F5-92D8-1A8B35697E20}" presName="pillarX" presStyleLbl="node1" presStyleIdx="2" presStyleCnt="4">
        <dgm:presLayoutVars>
          <dgm:bulletEnabled val="1"/>
        </dgm:presLayoutVars>
      </dgm:prSet>
      <dgm:spPr/>
    </dgm:pt>
    <dgm:pt modelId="{D222B263-E857-4566-A47D-60BC784471C6}" type="pres">
      <dgm:prSet presAssocID="{BB8ECF11-7E5A-4900-9C8C-B9A7C1F8F795}" presName="pillarX" presStyleLbl="node1" presStyleIdx="3" presStyleCnt="4">
        <dgm:presLayoutVars>
          <dgm:bulletEnabled val="1"/>
        </dgm:presLayoutVars>
      </dgm:prSet>
      <dgm:spPr/>
    </dgm:pt>
    <dgm:pt modelId="{367B2C0D-3E21-45B3-A519-1935370467B5}" type="pres">
      <dgm:prSet presAssocID="{3A8CC9D6-AF7B-4FB8-A04C-8F743E88F3DB}" presName="base" presStyleLbl="dkBgShp" presStyleIdx="1" presStyleCnt="2"/>
      <dgm:spPr/>
    </dgm:pt>
  </dgm:ptLst>
  <dgm:cxnLst>
    <dgm:cxn modelId="{29E03816-0B55-4E48-B025-0F6153CE8B5B}" type="presOf" srcId="{016A22F5-6429-4BF0-A66B-269CBA6412C7}" destId="{6028190B-BE45-4772-BEFB-EFEDD7FC2DB7}" srcOrd="0" destOrd="0" presId="urn:microsoft.com/office/officeart/2005/8/layout/hList3"/>
    <dgm:cxn modelId="{6E9F251B-22E9-48A5-A763-EA16995DB308}" srcId="{7BD6E754-8187-45A1-9D0B-67648F2E1B39}" destId="{3A8CC9D6-AF7B-4FB8-A04C-8F743E88F3DB}" srcOrd="0" destOrd="0" parTransId="{13DB16C2-8735-480A-8E24-42C950CB0E93}" sibTransId="{EE163F56-5F71-4EF8-A84F-84638BAC0187}"/>
    <dgm:cxn modelId="{99F7143B-9CB8-485A-9B5E-95F12F52DB98}" type="presOf" srcId="{BB8ECF11-7E5A-4900-9C8C-B9A7C1F8F795}" destId="{D222B263-E857-4566-A47D-60BC784471C6}" srcOrd="0" destOrd="0" presId="urn:microsoft.com/office/officeart/2005/8/layout/hList3"/>
    <dgm:cxn modelId="{DC846E44-AF2B-4535-B833-C4E0D0193092}" srcId="{3A8CC9D6-AF7B-4FB8-A04C-8F743E88F3DB}" destId="{CD9537CD-36B0-42BF-A495-3B337BAFEA41}" srcOrd="1" destOrd="0" parTransId="{D1DBA96E-FAEC-4E40-BDF0-1F06FC2B0A20}" sibTransId="{A4D77564-325A-4670-BF36-C09FC78337F3}"/>
    <dgm:cxn modelId="{74807844-A942-458E-9604-AB890CD18788}" type="presOf" srcId="{E61658B8-67F5-45F5-92D8-1A8B35697E20}" destId="{8ACB3562-4A83-4CD2-AA08-4F8401EA7D54}" srcOrd="0" destOrd="0" presId="urn:microsoft.com/office/officeart/2005/8/layout/hList3"/>
    <dgm:cxn modelId="{7899EB44-E19A-4821-A558-45B8139D9516}" srcId="{3A8CC9D6-AF7B-4FB8-A04C-8F743E88F3DB}" destId="{016A22F5-6429-4BF0-A66B-269CBA6412C7}" srcOrd="0" destOrd="0" parTransId="{BFBD4A0B-B0BB-4C8B-AF7F-6F89C4F9580F}" sibTransId="{0C8E7766-3020-4630-B68C-F9422E0132F1}"/>
    <dgm:cxn modelId="{C8B9C74D-A061-4FDD-B59C-30787592D7DB}" srcId="{3A8CC9D6-AF7B-4FB8-A04C-8F743E88F3DB}" destId="{E61658B8-67F5-45F5-92D8-1A8B35697E20}" srcOrd="2" destOrd="0" parTransId="{A9C7EC96-D591-473C-A8BF-322366F1131F}" sibTransId="{E28352C1-3B86-46AA-AC9A-49D54FF351AF}"/>
    <dgm:cxn modelId="{35D44D57-C3FF-49DF-B8D9-D10E3FC913C8}" type="presOf" srcId="{3A8CC9D6-AF7B-4FB8-A04C-8F743E88F3DB}" destId="{E9CDB797-A1F3-4ED0-A725-64ED496CCD4C}" srcOrd="0" destOrd="0" presId="urn:microsoft.com/office/officeart/2005/8/layout/hList3"/>
    <dgm:cxn modelId="{14AE4193-99BB-419E-9D1B-A9F3B87734F4}" type="presOf" srcId="{7BD6E754-8187-45A1-9D0B-67648F2E1B39}" destId="{C7C807A4-EB61-4284-AF6C-4315E99FF5EB}" srcOrd="0" destOrd="0" presId="urn:microsoft.com/office/officeart/2005/8/layout/hList3"/>
    <dgm:cxn modelId="{0B5F7599-84CA-4C53-BA1D-B1E9A78392CE}" type="presOf" srcId="{CD9537CD-36B0-42BF-A495-3B337BAFEA41}" destId="{269744AA-0B16-41D4-BAA8-4890F8CA84FD}" srcOrd="0" destOrd="0" presId="urn:microsoft.com/office/officeart/2005/8/layout/hList3"/>
    <dgm:cxn modelId="{B59BF0C4-CA50-4B8C-BB7F-45EBE7495348}" srcId="{3A8CC9D6-AF7B-4FB8-A04C-8F743E88F3DB}" destId="{BB8ECF11-7E5A-4900-9C8C-B9A7C1F8F795}" srcOrd="3" destOrd="0" parTransId="{07FA25FD-D71F-4918-BCE4-DEB4D034B9F2}" sibTransId="{30181CA8-A5E2-4F61-BFE7-2773EB76F39E}"/>
    <dgm:cxn modelId="{4E3D62F8-9740-4CF1-ADC5-E0B1509C662E}" srcId="{7BD6E754-8187-45A1-9D0B-67648F2E1B39}" destId="{DF3F0B53-CC7A-442C-AE81-E7E99AA13C95}" srcOrd="1" destOrd="0" parTransId="{11DB9305-F3CD-40CD-A990-99A5A08E41DB}" sibTransId="{97AE5786-423A-4BF9-B9B4-5C68E7142F09}"/>
    <dgm:cxn modelId="{2B0B7589-B51B-4417-BA9C-214DEDE40C0C}" type="presParOf" srcId="{C7C807A4-EB61-4284-AF6C-4315E99FF5EB}" destId="{E9CDB797-A1F3-4ED0-A725-64ED496CCD4C}" srcOrd="0" destOrd="0" presId="urn:microsoft.com/office/officeart/2005/8/layout/hList3"/>
    <dgm:cxn modelId="{CF719D0B-5398-4E2C-8026-079A44096917}" type="presParOf" srcId="{C7C807A4-EB61-4284-AF6C-4315E99FF5EB}" destId="{20FD8406-B1F3-42D9-8491-06614336B30F}" srcOrd="1" destOrd="0" presId="urn:microsoft.com/office/officeart/2005/8/layout/hList3"/>
    <dgm:cxn modelId="{4E3C8080-B730-43D6-97A7-75FE4BB3EFFA}" type="presParOf" srcId="{20FD8406-B1F3-42D9-8491-06614336B30F}" destId="{6028190B-BE45-4772-BEFB-EFEDD7FC2DB7}" srcOrd="0" destOrd="0" presId="urn:microsoft.com/office/officeart/2005/8/layout/hList3"/>
    <dgm:cxn modelId="{004CCA28-E4D3-4CCA-8138-2F07ACBBD75D}" type="presParOf" srcId="{20FD8406-B1F3-42D9-8491-06614336B30F}" destId="{269744AA-0B16-41D4-BAA8-4890F8CA84FD}" srcOrd="1" destOrd="0" presId="urn:microsoft.com/office/officeart/2005/8/layout/hList3"/>
    <dgm:cxn modelId="{A1EE63F0-18BC-4F67-82CB-DCAE410C27DA}" type="presParOf" srcId="{20FD8406-B1F3-42D9-8491-06614336B30F}" destId="{8ACB3562-4A83-4CD2-AA08-4F8401EA7D54}" srcOrd="2" destOrd="0" presId="urn:microsoft.com/office/officeart/2005/8/layout/hList3"/>
    <dgm:cxn modelId="{2AA4E458-2969-493A-A243-53E3F2584402}" type="presParOf" srcId="{20FD8406-B1F3-42D9-8491-06614336B30F}" destId="{D222B263-E857-4566-A47D-60BC784471C6}" srcOrd="3" destOrd="0" presId="urn:microsoft.com/office/officeart/2005/8/layout/hList3"/>
    <dgm:cxn modelId="{8533C462-8F81-4BB0-B1C1-F9C942C97204}" type="presParOf" srcId="{C7C807A4-EB61-4284-AF6C-4315E99FF5EB}" destId="{367B2C0D-3E21-45B3-A519-1935370467B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BEF32CB-CE26-4E6A-8FB5-D0BD352A521E}"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s-ES"/>
        </a:p>
      </dgm:t>
    </dgm:pt>
    <dgm:pt modelId="{5BF187FD-7ADC-4567-9AA6-F7DFEE629BBF}">
      <dgm:prSet custT="1"/>
      <dgm:spPr/>
      <dgm:t>
        <a:bodyPr/>
        <a:lstStyle/>
        <a:p>
          <a:pPr rtl="0"/>
          <a:r>
            <a:rPr lang="es-ES" sz="1600" b="1" i="1" dirty="0"/>
            <a:t>d) Los gustos</a:t>
          </a:r>
          <a:r>
            <a:rPr lang="es-ES" sz="1600" i="1" dirty="0"/>
            <a:t>. </a:t>
          </a:r>
          <a:r>
            <a:rPr lang="es-ES" sz="1600" b="1" i="1" dirty="0"/>
            <a:t>Si un producto se pone de moda aumentará su demanda</a:t>
          </a:r>
          <a:r>
            <a:rPr lang="es-ES" sz="1600" i="1" dirty="0"/>
            <a:t>, mientras que si pierde popularidad disminuirá su demanda. </a:t>
          </a:r>
          <a:endParaRPr lang="es-ES" sz="1600" dirty="0"/>
        </a:p>
      </dgm:t>
    </dgm:pt>
    <dgm:pt modelId="{203E6B36-491B-4B87-B024-F7A910E600BA}" type="parTrans" cxnId="{8672E239-99DB-499F-AE66-656B3AFDC589}">
      <dgm:prSet/>
      <dgm:spPr/>
      <dgm:t>
        <a:bodyPr/>
        <a:lstStyle/>
        <a:p>
          <a:endParaRPr lang="es-ES"/>
        </a:p>
      </dgm:t>
    </dgm:pt>
    <dgm:pt modelId="{EA0DFF73-7B20-47B1-A22E-F9BB216593A8}" type="sibTrans" cxnId="{8672E239-99DB-499F-AE66-656B3AFDC589}">
      <dgm:prSet/>
      <dgm:spPr/>
      <dgm:t>
        <a:bodyPr/>
        <a:lstStyle/>
        <a:p>
          <a:endParaRPr lang="es-ES"/>
        </a:p>
      </dgm:t>
    </dgm:pt>
    <dgm:pt modelId="{593F9689-46AE-4F56-956F-45D78525802A}">
      <dgm:prSet custT="1"/>
      <dgm:spPr/>
      <dgm:t>
        <a:bodyPr/>
        <a:lstStyle/>
        <a:p>
          <a:pPr rtl="0"/>
          <a:r>
            <a:rPr lang="es-ES" sz="1600" b="1" i="1" dirty="0"/>
            <a:t>e) Las expectativas sobre el futuro</a:t>
          </a:r>
          <a:r>
            <a:rPr lang="es-ES" sz="1600" i="1" dirty="0"/>
            <a:t>. En función de cómo prevea el consumidor que puede cambiar el escenario influirá positiva o negativamente en la demanda de un bien. Si el consumidor anticipa cambios de tecnología, subidas o bajadas de precio, aumentos o disminuciones de sus ingresos, etc., su actual demanda de un bien puede verse afectada. </a:t>
          </a:r>
          <a:endParaRPr lang="es-ES" sz="1600" dirty="0"/>
        </a:p>
      </dgm:t>
    </dgm:pt>
    <dgm:pt modelId="{12601263-D990-47AE-8BAC-B477D4710EDB}" type="parTrans" cxnId="{376A494A-C3FF-49C5-ABCA-639DF5CFBE42}">
      <dgm:prSet/>
      <dgm:spPr/>
      <dgm:t>
        <a:bodyPr/>
        <a:lstStyle/>
        <a:p>
          <a:endParaRPr lang="es-ES"/>
        </a:p>
      </dgm:t>
    </dgm:pt>
    <dgm:pt modelId="{804485B1-81DF-4586-A346-28E43565026E}" type="sibTrans" cxnId="{376A494A-C3FF-49C5-ABCA-639DF5CFBE42}">
      <dgm:prSet/>
      <dgm:spPr/>
      <dgm:t>
        <a:bodyPr/>
        <a:lstStyle/>
        <a:p>
          <a:endParaRPr lang="es-ES"/>
        </a:p>
      </dgm:t>
    </dgm:pt>
    <dgm:pt modelId="{52C936A3-7DAF-41FD-B6C0-5F59CE0D97BF}" type="pres">
      <dgm:prSet presAssocID="{BBEF32CB-CE26-4E6A-8FB5-D0BD352A521E}" presName="Name0" presStyleCnt="0">
        <dgm:presLayoutVars>
          <dgm:dir/>
          <dgm:animLvl val="lvl"/>
          <dgm:resizeHandles val="exact"/>
        </dgm:presLayoutVars>
      </dgm:prSet>
      <dgm:spPr/>
    </dgm:pt>
    <dgm:pt modelId="{701A48C2-CD3C-48D8-8D45-717A76B27913}" type="pres">
      <dgm:prSet presAssocID="{5BF187FD-7ADC-4567-9AA6-F7DFEE629BBF}" presName="linNode" presStyleCnt="0"/>
      <dgm:spPr/>
    </dgm:pt>
    <dgm:pt modelId="{4F6E9F4E-FC66-4B07-B3E1-5D9CFE7EB5A5}" type="pres">
      <dgm:prSet presAssocID="{5BF187FD-7ADC-4567-9AA6-F7DFEE629BBF}" presName="parentText" presStyleLbl="node1" presStyleIdx="0" presStyleCnt="2" custScaleX="121838">
        <dgm:presLayoutVars>
          <dgm:chMax val="1"/>
          <dgm:bulletEnabled val="1"/>
        </dgm:presLayoutVars>
      </dgm:prSet>
      <dgm:spPr/>
    </dgm:pt>
    <dgm:pt modelId="{14C2F71C-75E9-49B6-B296-99834E3A0D38}" type="pres">
      <dgm:prSet presAssocID="{EA0DFF73-7B20-47B1-A22E-F9BB216593A8}" presName="sp" presStyleCnt="0"/>
      <dgm:spPr/>
    </dgm:pt>
    <dgm:pt modelId="{BE5C6705-AC71-4D82-A5D9-BE907C4038A9}" type="pres">
      <dgm:prSet presAssocID="{593F9689-46AE-4F56-956F-45D78525802A}" presName="linNode" presStyleCnt="0"/>
      <dgm:spPr/>
    </dgm:pt>
    <dgm:pt modelId="{60D6B6A8-52A3-4961-A803-65BCEC9D7824}" type="pres">
      <dgm:prSet presAssocID="{593F9689-46AE-4F56-956F-45D78525802A}" presName="parentText" presStyleLbl="node1" presStyleIdx="1" presStyleCnt="2" custScaleX="117015">
        <dgm:presLayoutVars>
          <dgm:chMax val="1"/>
          <dgm:bulletEnabled val="1"/>
        </dgm:presLayoutVars>
      </dgm:prSet>
      <dgm:spPr/>
    </dgm:pt>
  </dgm:ptLst>
  <dgm:cxnLst>
    <dgm:cxn modelId="{FA45930B-6E36-4612-94D2-D6D3E16F6D3B}" type="presOf" srcId="{BBEF32CB-CE26-4E6A-8FB5-D0BD352A521E}" destId="{52C936A3-7DAF-41FD-B6C0-5F59CE0D97BF}" srcOrd="0" destOrd="0" presId="urn:microsoft.com/office/officeart/2005/8/layout/vList5"/>
    <dgm:cxn modelId="{8672E239-99DB-499F-AE66-656B3AFDC589}" srcId="{BBEF32CB-CE26-4E6A-8FB5-D0BD352A521E}" destId="{5BF187FD-7ADC-4567-9AA6-F7DFEE629BBF}" srcOrd="0" destOrd="0" parTransId="{203E6B36-491B-4B87-B024-F7A910E600BA}" sibTransId="{EA0DFF73-7B20-47B1-A22E-F9BB216593A8}"/>
    <dgm:cxn modelId="{376A494A-C3FF-49C5-ABCA-639DF5CFBE42}" srcId="{BBEF32CB-CE26-4E6A-8FB5-D0BD352A521E}" destId="{593F9689-46AE-4F56-956F-45D78525802A}" srcOrd="1" destOrd="0" parTransId="{12601263-D990-47AE-8BAC-B477D4710EDB}" sibTransId="{804485B1-81DF-4586-A346-28E43565026E}"/>
    <dgm:cxn modelId="{B1EA0F98-51FE-411C-B732-F9DD22B0D0CE}" type="presOf" srcId="{593F9689-46AE-4F56-956F-45D78525802A}" destId="{60D6B6A8-52A3-4961-A803-65BCEC9D7824}" srcOrd="0" destOrd="0" presId="urn:microsoft.com/office/officeart/2005/8/layout/vList5"/>
    <dgm:cxn modelId="{33245BF6-56BD-4BC5-8893-F8252F2BD338}" type="presOf" srcId="{5BF187FD-7ADC-4567-9AA6-F7DFEE629BBF}" destId="{4F6E9F4E-FC66-4B07-B3E1-5D9CFE7EB5A5}" srcOrd="0" destOrd="0" presId="urn:microsoft.com/office/officeart/2005/8/layout/vList5"/>
    <dgm:cxn modelId="{9C3FBA20-FC68-46E8-91EA-EE91D3DE001D}" type="presParOf" srcId="{52C936A3-7DAF-41FD-B6C0-5F59CE0D97BF}" destId="{701A48C2-CD3C-48D8-8D45-717A76B27913}" srcOrd="0" destOrd="0" presId="urn:microsoft.com/office/officeart/2005/8/layout/vList5"/>
    <dgm:cxn modelId="{735E7E8C-9DAA-4FA7-9E5D-DFBBAAA792D4}" type="presParOf" srcId="{701A48C2-CD3C-48D8-8D45-717A76B27913}" destId="{4F6E9F4E-FC66-4B07-B3E1-5D9CFE7EB5A5}" srcOrd="0" destOrd="0" presId="urn:microsoft.com/office/officeart/2005/8/layout/vList5"/>
    <dgm:cxn modelId="{CC0051C9-7F95-4815-8791-537E21EF0A32}" type="presParOf" srcId="{52C936A3-7DAF-41FD-B6C0-5F59CE0D97BF}" destId="{14C2F71C-75E9-49B6-B296-99834E3A0D38}" srcOrd="1" destOrd="0" presId="urn:microsoft.com/office/officeart/2005/8/layout/vList5"/>
    <dgm:cxn modelId="{F3780F79-26B3-48B7-A0EF-E95558DCE557}" type="presParOf" srcId="{52C936A3-7DAF-41FD-B6C0-5F59CE0D97BF}" destId="{BE5C6705-AC71-4D82-A5D9-BE907C4038A9}" srcOrd="2" destOrd="0" presId="urn:microsoft.com/office/officeart/2005/8/layout/vList5"/>
    <dgm:cxn modelId="{99291783-E95B-4D1D-A9BD-51F09265DE22}" type="presParOf" srcId="{BE5C6705-AC71-4D82-A5D9-BE907C4038A9}" destId="{60D6B6A8-52A3-4961-A803-65BCEC9D782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2935B-579C-4359-A199-112A383F5907}">
      <dsp:nvSpPr>
        <dsp:cNvPr id="0" name=""/>
        <dsp:cNvSpPr/>
      </dsp:nvSpPr>
      <dsp:spPr>
        <a:xfrm>
          <a:off x="2038" y="619472"/>
          <a:ext cx="3287017" cy="328701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s-ES" sz="2300" i="1" kern="1200" dirty="0">
              <a:solidFill>
                <a:schemeClr val="bg1"/>
              </a:solidFill>
            </a:rPr>
            <a:t>Centra su análisis en el comportamiento de las pequeñas unidades de decisión (hogares y empresas)</a:t>
          </a:r>
          <a:endParaRPr lang="es-ES" sz="2300" kern="1200" dirty="0">
            <a:solidFill>
              <a:schemeClr val="bg1"/>
            </a:solidFill>
          </a:endParaRPr>
        </a:p>
      </dsp:txBody>
      <dsp:txXfrm>
        <a:off x="483410" y="1100844"/>
        <a:ext cx="2324273" cy="2324273"/>
      </dsp:txXfrm>
    </dsp:sp>
    <dsp:sp modelId="{02BF23C8-96DF-4220-A354-5BDDF2871F25}">
      <dsp:nvSpPr>
        <dsp:cNvPr id="0" name=""/>
        <dsp:cNvSpPr/>
      </dsp:nvSpPr>
      <dsp:spPr>
        <a:xfrm>
          <a:off x="3032688" y="154962"/>
          <a:ext cx="2048282" cy="110936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s-ES" sz="1900" kern="1200" dirty="0">
              <a:solidFill>
                <a:schemeClr val="tx1"/>
              </a:solidFill>
            </a:rPr>
            <a:t>Microeconomía</a:t>
          </a:r>
        </a:p>
      </dsp:txBody>
      <dsp:txXfrm>
        <a:off x="3032688" y="376836"/>
        <a:ext cx="1715472" cy="665620"/>
      </dsp:txXfrm>
    </dsp:sp>
    <dsp:sp modelId="{D1C9198D-F62F-4AFF-9AEC-6484A2D4D420}">
      <dsp:nvSpPr>
        <dsp:cNvPr id="0" name=""/>
        <dsp:cNvSpPr/>
      </dsp:nvSpPr>
      <dsp:spPr>
        <a:xfrm>
          <a:off x="4940543" y="619472"/>
          <a:ext cx="3287017" cy="3287017"/>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s-ES" sz="2300" i="1" kern="1200" dirty="0">
              <a:solidFill>
                <a:schemeClr val="bg1"/>
              </a:solidFill>
            </a:rPr>
            <a:t>Centra su análisis en el funcionamiento global de la economía</a:t>
          </a:r>
          <a:endParaRPr lang="es-ES" sz="2300" kern="1200" dirty="0">
            <a:solidFill>
              <a:schemeClr val="bg1"/>
            </a:solidFill>
          </a:endParaRPr>
        </a:p>
      </dsp:txBody>
      <dsp:txXfrm>
        <a:off x="5421915" y="1100844"/>
        <a:ext cx="2324273" cy="2324273"/>
      </dsp:txXfrm>
    </dsp:sp>
    <dsp:sp modelId="{B89B481F-33E3-4B29-BA9F-76940009C8B7}">
      <dsp:nvSpPr>
        <dsp:cNvPr id="0" name=""/>
        <dsp:cNvSpPr/>
      </dsp:nvSpPr>
      <dsp:spPr>
        <a:xfrm rot="10800000">
          <a:off x="3148629" y="3261631"/>
          <a:ext cx="2048282" cy="1109368"/>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s-ES" sz="1900" kern="1200" dirty="0">
              <a:solidFill>
                <a:schemeClr val="bg1"/>
              </a:solidFill>
            </a:rPr>
            <a:t>Macroeconomía</a:t>
          </a:r>
        </a:p>
      </dsp:txBody>
      <dsp:txXfrm rot="10800000">
        <a:off x="3481439" y="3483505"/>
        <a:ext cx="1715472" cy="6656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3BCBC-F546-473B-B145-F40672A8EDAE}">
      <dsp:nvSpPr>
        <dsp:cNvPr id="0" name=""/>
        <dsp:cNvSpPr/>
      </dsp:nvSpPr>
      <dsp:spPr>
        <a:xfrm>
          <a:off x="4018" y="0"/>
          <a:ext cx="8221563" cy="6857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s-ES" sz="1800" b="1" i="1" kern="1200" dirty="0">
              <a:solidFill>
                <a:schemeClr val="bg1"/>
              </a:solidFill>
            </a:rPr>
            <a:t>El punto de corte de las curvas de oferta y demanda se denomina punto de equilibrio, determinando una cantidad y un precio de mercado.</a:t>
          </a:r>
          <a:endParaRPr lang="es-ES" sz="1800" b="1" kern="1200" dirty="0">
            <a:solidFill>
              <a:schemeClr val="bg1"/>
            </a:solidFill>
          </a:endParaRPr>
        </a:p>
      </dsp:txBody>
      <dsp:txXfrm>
        <a:off x="4018" y="0"/>
        <a:ext cx="8221563" cy="68579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BBBABD-D1DC-41DF-A9F6-2E6E749FEE6E}">
      <dsp:nvSpPr>
        <dsp:cNvPr id="0" name=""/>
        <dsp:cNvSpPr/>
      </dsp:nvSpPr>
      <dsp:spPr>
        <a:xfrm>
          <a:off x="0" y="2733"/>
          <a:ext cx="4572000" cy="14718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rtl="0">
            <a:lnSpc>
              <a:spcPct val="90000"/>
            </a:lnSpc>
            <a:spcBef>
              <a:spcPct val="0"/>
            </a:spcBef>
            <a:spcAft>
              <a:spcPct val="35000"/>
            </a:spcAft>
            <a:buNone/>
          </a:pPr>
          <a:r>
            <a:rPr lang="es-ES" sz="1700" b="1" i="1" kern="1200" dirty="0">
              <a:solidFill>
                <a:schemeClr val="bg1"/>
              </a:solidFill>
            </a:rPr>
            <a:t>En este punto la cantidad que los compradores quieren adquirir coincide con la que los vendedores desean vender. Ambos grupos quedan satisfechos y no surgen presiones sobre el precio (ni al alza ni a la baja). </a:t>
          </a:r>
          <a:endParaRPr lang="es-ES" sz="1700" b="1" kern="1200" dirty="0">
            <a:solidFill>
              <a:schemeClr val="bg1"/>
            </a:solidFill>
          </a:endParaRPr>
        </a:p>
      </dsp:txBody>
      <dsp:txXfrm>
        <a:off x="0" y="2733"/>
        <a:ext cx="4572000" cy="147186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3BCBC-F546-473B-B145-F40672A8EDAE}">
      <dsp:nvSpPr>
        <dsp:cNvPr id="0" name=""/>
        <dsp:cNvSpPr/>
      </dsp:nvSpPr>
      <dsp:spPr>
        <a:xfrm>
          <a:off x="1834" y="0"/>
          <a:ext cx="3753940" cy="13573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i="1" kern="1200" dirty="0">
              <a:solidFill>
                <a:schemeClr val="bg1"/>
              </a:solidFill>
            </a:rPr>
            <a:t>Si en un momento dado el mercado no está en equilibrio esto se puede deber a que el </a:t>
          </a:r>
          <a:r>
            <a:rPr lang="es-ES" sz="1600" b="1" i="1" kern="1200" dirty="0">
              <a:solidFill>
                <a:schemeClr val="bg1"/>
              </a:solidFill>
            </a:rPr>
            <a:t>precio</a:t>
          </a:r>
          <a:r>
            <a:rPr lang="es-ES" sz="1600" i="1" kern="1200" dirty="0">
              <a:solidFill>
                <a:schemeClr val="bg1"/>
              </a:solidFill>
            </a:rPr>
            <a:t> sea </a:t>
          </a:r>
          <a:r>
            <a:rPr lang="es-ES" sz="1600" b="1" i="1" kern="1200" dirty="0">
              <a:solidFill>
                <a:schemeClr val="bg1"/>
              </a:solidFill>
            </a:rPr>
            <a:t>superior al de equilibrio</a:t>
          </a:r>
          <a:r>
            <a:rPr lang="es-ES" sz="1600" i="1" kern="1200" dirty="0">
              <a:solidFill>
                <a:schemeClr val="bg1"/>
              </a:solidFill>
            </a:rPr>
            <a:t> en cuyo caso la </a:t>
          </a:r>
          <a:r>
            <a:rPr lang="es-ES" sz="1600" b="1" i="1" kern="1200" dirty="0">
              <a:solidFill>
                <a:schemeClr val="bg1"/>
              </a:solidFill>
            </a:rPr>
            <a:t>cantidad demandada será inferior a la ofrecida</a:t>
          </a:r>
          <a:r>
            <a:rPr lang="es-ES" sz="1600" i="1" kern="1200" dirty="0">
              <a:solidFill>
                <a:schemeClr val="bg1"/>
              </a:solidFill>
            </a:rPr>
            <a:t>.</a:t>
          </a:r>
          <a:endParaRPr lang="es-ES" sz="1600" b="1" kern="1200" dirty="0">
            <a:solidFill>
              <a:schemeClr val="bg1"/>
            </a:solidFill>
          </a:endParaRPr>
        </a:p>
      </dsp:txBody>
      <dsp:txXfrm>
        <a:off x="1834" y="0"/>
        <a:ext cx="3753940" cy="135732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BBBABD-D1DC-41DF-A9F6-2E6E749FEE6E}">
      <dsp:nvSpPr>
        <dsp:cNvPr id="0" name=""/>
        <dsp:cNvSpPr/>
      </dsp:nvSpPr>
      <dsp:spPr>
        <a:xfrm>
          <a:off x="0" y="0"/>
          <a:ext cx="3857652" cy="14274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rtl="0">
            <a:lnSpc>
              <a:spcPct val="90000"/>
            </a:lnSpc>
            <a:spcBef>
              <a:spcPct val="0"/>
            </a:spcBef>
            <a:spcAft>
              <a:spcPct val="35000"/>
            </a:spcAft>
            <a:buNone/>
          </a:pPr>
          <a:r>
            <a:rPr lang="es-ES" sz="2000" i="1" kern="1200" dirty="0">
              <a:solidFill>
                <a:schemeClr val="bg1"/>
              </a:solidFill>
            </a:rPr>
            <a:t>O a que el </a:t>
          </a:r>
          <a:r>
            <a:rPr lang="es-ES" sz="2000" b="1" i="1" kern="1200" dirty="0">
              <a:solidFill>
                <a:schemeClr val="bg1"/>
              </a:solidFill>
            </a:rPr>
            <a:t>precio sea inferior al de equilibrio</a:t>
          </a:r>
          <a:r>
            <a:rPr lang="es-ES" sz="2000" i="1" kern="1200" dirty="0">
              <a:solidFill>
                <a:schemeClr val="bg1"/>
              </a:solidFill>
            </a:rPr>
            <a:t> en cuyo caso la </a:t>
          </a:r>
          <a:r>
            <a:rPr lang="es-ES" sz="2000" b="1" i="1" kern="1200" dirty="0">
              <a:solidFill>
                <a:schemeClr val="bg1"/>
              </a:solidFill>
            </a:rPr>
            <a:t>cantidad demandada será superior a la ofrecida</a:t>
          </a:r>
          <a:r>
            <a:rPr lang="es-ES" sz="2000" i="1" kern="1200" dirty="0">
              <a:solidFill>
                <a:schemeClr val="bg1"/>
              </a:solidFill>
            </a:rPr>
            <a:t>. </a:t>
          </a:r>
          <a:endParaRPr lang="es-ES" sz="2000" b="1" kern="1200" dirty="0">
            <a:solidFill>
              <a:schemeClr val="bg1"/>
            </a:solidFill>
          </a:endParaRPr>
        </a:p>
      </dsp:txBody>
      <dsp:txXfrm>
        <a:off x="0" y="0"/>
        <a:ext cx="3857652" cy="14274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370D6-856F-463B-8C07-F0C0817F0E8A}">
      <dsp:nvSpPr>
        <dsp:cNvPr id="0" name=""/>
        <dsp:cNvSpPr/>
      </dsp:nvSpPr>
      <dsp:spPr>
        <a:xfrm>
          <a:off x="342899" y="0"/>
          <a:ext cx="3886200" cy="106620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67F2CA-1571-4702-AEB3-84399E0F5B01}">
      <dsp:nvSpPr>
        <dsp:cNvPr id="0" name=""/>
        <dsp:cNvSpPr/>
      </dsp:nvSpPr>
      <dsp:spPr>
        <a:xfrm>
          <a:off x="600075" y="0"/>
          <a:ext cx="3371850" cy="10662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i="1" kern="1200" dirty="0"/>
            <a:t>En ambos casos el </a:t>
          </a:r>
          <a:r>
            <a:rPr lang="es-ES" sz="1600" b="1" i="1" kern="1200" dirty="0"/>
            <a:t>precio sufrirá presiones</a:t>
          </a:r>
          <a:r>
            <a:rPr lang="es-ES" sz="1600" i="1" kern="1200" dirty="0"/>
            <a:t> que lo irán empujando hasta alcanzar el </a:t>
          </a:r>
          <a:r>
            <a:rPr lang="es-ES" sz="1600" b="1" i="1" kern="1200" dirty="0"/>
            <a:t>punto de equilibrio</a:t>
          </a:r>
          <a:r>
            <a:rPr lang="es-ES" sz="900" i="1" kern="1200" dirty="0"/>
            <a:t>. </a:t>
          </a:r>
          <a:endParaRPr lang="es-ES" sz="900" kern="1200" dirty="0"/>
        </a:p>
      </dsp:txBody>
      <dsp:txXfrm>
        <a:off x="600075" y="0"/>
        <a:ext cx="3371850" cy="10662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3BCBC-F546-473B-B145-F40672A8EDAE}">
      <dsp:nvSpPr>
        <dsp:cNvPr id="0" name=""/>
        <dsp:cNvSpPr/>
      </dsp:nvSpPr>
      <dsp:spPr>
        <a:xfrm>
          <a:off x="3823" y="0"/>
          <a:ext cx="7821929" cy="17145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i="1" kern="1200" dirty="0"/>
            <a:t>En el primer caso (precio superior al de equilibrio) se producirá un exceso de oferta (la cantidad ofrecida a ese precio será superior a la demandada). Se genera un excedente de oferta que queda sin vender lo que llevará a los vendedores a ir bajando el precio a fin de darle salida a estos bienes. A medida que baja el precio la demanda del bien irá aumentando al tiempo que la oferta se reduces. Este proceso continuará hasta que se alcanza el punto de equilibrio. </a:t>
          </a:r>
          <a:endParaRPr lang="es-ES" sz="1600" b="1" kern="1200" dirty="0">
            <a:solidFill>
              <a:schemeClr val="tx1"/>
            </a:solidFill>
          </a:endParaRPr>
        </a:p>
      </dsp:txBody>
      <dsp:txXfrm>
        <a:off x="3823" y="0"/>
        <a:ext cx="7821929" cy="17145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CC246-7554-458E-8F18-A935C7D38325}">
      <dsp:nvSpPr>
        <dsp:cNvPr id="0" name=""/>
        <dsp:cNvSpPr/>
      </dsp:nvSpPr>
      <dsp:spPr>
        <a:xfrm>
          <a:off x="71400" y="1469"/>
          <a:ext cx="7572470" cy="235451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es-ES" sz="1600" b="0" i="1" kern="1200" baseline="0" dirty="0">
              <a:solidFill>
                <a:schemeClr val="bg1"/>
              </a:solidFill>
            </a:rPr>
            <a:t>En el segundo caso (precio inferior al de equilibrio) se origina un exceso de demanda (la cantidad demandada será superior a la cantidad ofrecida). Esta demanda insatisfecha permitirá a los vendedores subir el precio, lo que producirá un aumento de la oferta y una disminución de la demanda. Este proceso continúa hasta que se alcanza el punto de equilibrio. </a:t>
          </a:r>
          <a:endParaRPr lang="es-ES" sz="1600" b="0" i="0" kern="1200" baseline="0" dirty="0">
            <a:solidFill>
              <a:schemeClr val="bg1"/>
            </a:solidFill>
          </a:endParaRPr>
        </a:p>
      </dsp:txBody>
      <dsp:txXfrm>
        <a:off x="71400" y="1469"/>
        <a:ext cx="7572470" cy="235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2935B-579C-4359-A199-112A383F5907}">
      <dsp:nvSpPr>
        <dsp:cNvPr id="0" name=""/>
        <dsp:cNvSpPr/>
      </dsp:nvSpPr>
      <dsp:spPr>
        <a:xfrm>
          <a:off x="-388759" y="961968"/>
          <a:ext cx="4086249" cy="329103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i="1" kern="1200" dirty="0">
              <a:solidFill>
                <a:schemeClr val="bg1"/>
              </a:solidFill>
            </a:rPr>
            <a:t>Estudia como una subida del impuesto sobre el tabaco afecta a su consumo, como una subvención del precio de la gasolina influye en la demanda de vehículos, etc.</a:t>
          </a:r>
          <a:endParaRPr lang="es-ES" sz="2000" kern="1200" dirty="0">
            <a:solidFill>
              <a:schemeClr val="bg1"/>
            </a:solidFill>
          </a:endParaRPr>
        </a:p>
      </dsp:txBody>
      <dsp:txXfrm>
        <a:off x="209658" y="1443929"/>
        <a:ext cx="2889415" cy="2327114"/>
      </dsp:txXfrm>
    </dsp:sp>
    <dsp:sp modelId="{02BF23C8-96DF-4220-A354-5BDDF2871F25}">
      <dsp:nvSpPr>
        <dsp:cNvPr id="0" name=""/>
        <dsp:cNvSpPr/>
      </dsp:nvSpPr>
      <dsp:spPr>
        <a:xfrm rot="12325">
          <a:off x="3203249" y="187245"/>
          <a:ext cx="1751995" cy="1110724"/>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s-ES" sz="1500" kern="1200" dirty="0">
              <a:solidFill>
                <a:schemeClr val="tx1"/>
              </a:solidFill>
            </a:rPr>
            <a:t>Microeconomista</a:t>
          </a:r>
        </a:p>
      </dsp:txBody>
      <dsp:txXfrm>
        <a:off x="3203250" y="408793"/>
        <a:ext cx="1418778" cy="666434"/>
      </dsp:txXfrm>
    </dsp:sp>
    <dsp:sp modelId="{D1C9198D-F62F-4AFF-9AEC-6484A2D4D420}">
      <dsp:nvSpPr>
        <dsp:cNvPr id="0" name=""/>
        <dsp:cNvSpPr/>
      </dsp:nvSpPr>
      <dsp:spPr>
        <a:xfrm>
          <a:off x="4563670" y="961968"/>
          <a:ext cx="4054688" cy="3291036"/>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ES" sz="2000" i="1" kern="1200" dirty="0"/>
            <a:t>Estudia como una subida del tipo de interés afecta al consumo, como una devaluación de la moneda afecta a la balanza comercial, la relación entre inflación y paro, etc. </a:t>
          </a:r>
          <a:endParaRPr lang="es-ES" sz="2000" kern="1200" dirty="0">
            <a:solidFill>
              <a:schemeClr val="tx1"/>
            </a:solidFill>
          </a:endParaRPr>
        </a:p>
      </dsp:txBody>
      <dsp:txXfrm>
        <a:off x="5157465" y="1443929"/>
        <a:ext cx="2867098" cy="2327114"/>
      </dsp:txXfrm>
    </dsp:sp>
    <dsp:sp modelId="{B89B481F-33E3-4B29-BA9F-76940009C8B7}">
      <dsp:nvSpPr>
        <dsp:cNvPr id="0" name=""/>
        <dsp:cNvSpPr/>
      </dsp:nvSpPr>
      <dsp:spPr>
        <a:xfrm rot="10787675">
          <a:off x="3302418" y="3916648"/>
          <a:ext cx="1751995" cy="1110724"/>
        </a:xfrm>
        <a:prstGeom prs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r>
            <a:rPr lang="es-ES" sz="1500" kern="1200" dirty="0">
              <a:solidFill>
                <a:schemeClr val="bg1"/>
              </a:solidFill>
            </a:rPr>
            <a:t>Macroeconomista</a:t>
          </a:r>
        </a:p>
      </dsp:txBody>
      <dsp:txXfrm rot="10800000">
        <a:off x="3635634" y="4138196"/>
        <a:ext cx="1418778" cy="6664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12752-5CE8-47D1-A126-8FC2067EA73E}">
      <dsp:nvSpPr>
        <dsp:cNvPr id="0" name=""/>
        <dsp:cNvSpPr/>
      </dsp:nvSpPr>
      <dsp:spPr>
        <a:xfrm>
          <a:off x="1607" y="1234683"/>
          <a:ext cx="3427660" cy="2056596"/>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s-ES" sz="2100" kern="1200" dirty="0">
              <a:solidFill>
                <a:schemeClr val="bg1"/>
              </a:solidFill>
            </a:rPr>
            <a:t>La oferta y la demanda determinan, en condiciones de equilibrio, tanto el precio de mercado de los productos como la cantidad total producida. </a:t>
          </a:r>
        </a:p>
      </dsp:txBody>
      <dsp:txXfrm>
        <a:off x="1607" y="1234683"/>
        <a:ext cx="3427660" cy="2056596"/>
      </dsp:txXfrm>
    </dsp:sp>
    <dsp:sp modelId="{0B9E187B-3B2B-4BE1-AA7D-0DA2E7AA0783}">
      <dsp:nvSpPr>
        <dsp:cNvPr id="0" name=""/>
        <dsp:cNvSpPr/>
      </dsp:nvSpPr>
      <dsp:spPr>
        <a:xfrm>
          <a:off x="3772033" y="1837951"/>
          <a:ext cx="726664" cy="85005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ES" sz="1700" kern="1200"/>
        </a:p>
      </dsp:txBody>
      <dsp:txXfrm>
        <a:off x="3772033" y="1837951"/>
        <a:ext cx="726664" cy="850059"/>
      </dsp:txXfrm>
    </dsp:sp>
    <dsp:sp modelId="{D1850B12-0504-4CCE-9841-D17557D83552}">
      <dsp:nvSpPr>
        <dsp:cNvPr id="0" name=""/>
        <dsp:cNvSpPr/>
      </dsp:nvSpPr>
      <dsp:spPr>
        <a:xfrm>
          <a:off x="4800332" y="1234683"/>
          <a:ext cx="3427660" cy="2056596"/>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s-ES" sz="2100" kern="1200" dirty="0">
              <a:solidFill>
                <a:schemeClr val="bg1"/>
              </a:solidFill>
            </a:rPr>
            <a:t>El precio y la cantidad dependen de las características de la oferta y demanda</a:t>
          </a:r>
        </a:p>
      </dsp:txBody>
      <dsp:txXfrm>
        <a:off x="4800332" y="1234683"/>
        <a:ext cx="3427660" cy="20565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D1ACB-9428-4826-BA53-8F40DA82E305}">
      <dsp:nvSpPr>
        <dsp:cNvPr id="0" name=""/>
        <dsp:cNvSpPr/>
      </dsp:nvSpPr>
      <dsp:spPr>
        <a:xfrm>
          <a:off x="2931248" y="44"/>
          <a:ext cx="2428890" cy="171583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s-ES" sz="1400" kern="1200" dirty="0"/>
            <a:t>Representa la relación entre la cantidad que están dispuestos a vender los productores de un bien y su precio.</a:t>
          </a:r>
        </a:p>
      </dsp:txBody>
      <dsp:txXfrm>
        <a:off x="3286951" y="251323"/>
        <a:ext cx="1717484" cy="1213281"/>
      </dsp:txXfrm>
    </dsp:sp>
    <dsp:sp modelId="{D061FEC3-106E-435E-8D98-8833A9FAE32A}">
      <dsp:nvSpPr>
        <dsp:cNvPr id="0" name=""/>
        <dsp:cNvSpPr/>
      </dsp:nvSpPr>
      <dsp:spPr>
        <a:xfrm rot="2700000">
          <a:off x="4890558" y="1463389"/>
          <a:ext cx="300216" cy="57909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p>
      </dsp:txBody>
      <dsp:txXfrm>
        <a:off x="4903748" y="1547365"/>
        <a:ext cx="210151" cy="347457"/>
      </dsp:txXfrm>
    </dsp:sp>
    <dsp:sp modelId="{6CED4EC7-B233-4E3F-95F1-C0E725F67F22}">
      <dsp:nvSpPr>
        <dsp:cNvPr id="0" name=""/>
        <dsp:cNvSpPr/>
      </dsp:nvSpPr>
      <dsp:spPr>
        <a:xfrm>
          <a:off x="4644342" y="1821005"/>
          <a:ext cx="2644623" cy="171583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s-ES" sz="1400" kern="1200" dirty="0"/>
            <a:t>La curva de la oferta, llamada S, muestra como varía la cantidad ofrecida de un bien cuando varía su precio. Tiene pendiente positiva</a:t>
          </a:r>
        </a:p>
      </dsp:txBody>
      <dsp:txXfrm>
        <a:off x="5031638" y="2072284"/>
        <a:ext cx="1870031" cy="1213281"/>
      </dsp:txXfrm>
    </dsp:sp>
    <dsp:sp modelId="{D6BD3023-6799-4AD3-85C5-4C49297591F6}">
      <dsp:nvSpPr>
        <dsp:cNvPr id="0" name=""/>
        <dsp:cNvSpPr/>
      </dsp:nvSpPr>
      <dsp:spPr>
        <a:xfrm rot="8100000">
          <a:off x="4912490" y="3297755"/>
          <a:ext cx="291572" cy="57909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p>
      </dsp:txBody>
      <dsp:txXfrm rot="10800000">
        <a:off x="4987152" y="3382648"/>
        <a:ext cx="204100" cy="347457"/>
      </dsp:txXfrm>
    </dsp:sp>
    <dsp:sp modelId="{247628F6-FC06-4819-8E19-FBAB8C902C5B}">
      <dsp:nvSpPr>
        <dsp:cNvPr id="0" name=""/>
        <dsp:cNvSpPr/>
      </dsp:nvSpPr>
      <dsp:spPr>
        <a:xfrm>
          <a:off x="2868045" y="3641966"/>
          <a:ext cx="2555296" cy="171583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s-ES" sz="1400" kern="1200" dirty="0"/>
            <a:t>Cuanto más alto es el precio, más pueden y quieren producir  y vender las empresas</a:t>
          </a:r>
          <a:r>
            <a:rPr lang="es-ES" sz="1000" kern="1200" dirty="0"/>
            <a:t>.</a:t>
          </a:r>
        </a:p>
      </dsp:txBody>
      <dsp:txXfrm>
        <a:off x="3242259" y="3893245"/>
        <a:ext cx="1806868" cy="1213281"/>
      </dsp:txXfrm>
    </dsp:sp>
    <dsp:sp modelId="{829E38F3-D25D-4706-98FA-085925207DD4}">
      <dsp:nvSpPr>
        <dsp:cNvPr id="0" name=""/>
        <dsp:cNvSpPr/>
      </dsp:nvSpPr>
      <dsp:spPr>
        <a:xfrm rot="13500000">
          <a:off x="3251767" y="3395605"/>
          <a:ext cx="158386" cy="57909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p>
      </dsp:txBody>
      <dsp:txXfrm rot="10800000">
        <a:off x="3292324" y="3528223"/>
        <a:ext cx="110870" cy="347457"/>
      </dsp:txXfrm>
    </dsp:sp>
    <dsp:sp modelId="{999521B2-FAD7-4C41-B76D-76350F899875}">
      <dsp:nvSpPr>
        <dsp:cNvPr id="0" name=""/>
        <dsp:cNvSpPr/>
      </dsp:nvSpPr>
      <dsp:spPr>
        <a:xfrm>
          <a:off x="940633" y="1500194"/>
          <a:ext cx="2768198" cy="2357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es-ES" sz="1400" kern="1200" dirty="0"/>
            <a:t>Si los costes de producción disminuyen las empresas pueden producir la misma cantidad a un precio más bajo o una cantidad mayor al mismo precio. La curva de la oferta se desplaza hacia la derecha.</a:t>
          </a:r>
        </a:p>
      </dsp:txBody>
      <dsp:txXfrm>
        <a:off x="1346026" y="1845436"/>
        <a:ext cx="1957412" cy="1666976"/>
      </dsp:txXfrm>
    </dsp:sp>
    <dsp:sp modelId="{2F4EF286-03DA-47C0-AB84-335D385159DE}">
      <dsp:nvSpPr>
        <dsp:cNvPr id="0" name=""/>
        <dsp:cNvSpPr/>
      </dsp:nvSpPr>
      <dsp:spPr>
        <a:xfrm rot="18900000">
          <a:off x="3246699" y="1383894"/>
          <a:ext cx="167031" cy="579095"/>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p>
      </dsp:txBody>
      <dsp:txXfrm>
        <a:off x="3254037" y="1517429"/>
        <a:ext cx="116922" cy="3474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6A06D-CEFB-4238-BB8D-4593BAC432CD}">
      <dsp:nvSpPr>
        <dsp:cNvPr id="0" name=""/>
        <dsp:cNvSpPr/>
      </dsp:nvSpPr>
      <dsp:spPr>
        <a:xfrm>
          <a:off x="1386017" y="-301352"/>
          <a:ext cx="5157582" cy="5157582"/>
        </a:xfrm>
        <a:prstGeom prst="circularArrow">
          <a:avLst>
            <a:gd name="adj1" fmla="val 5689"/>
            <a:gd name="adj2" fmla="val 340510"/>
            <a:gd name="adj3" fmla="val 12386646"/>
            <a:gd name="adj4" fmla="val 18294915"/>
            <a:gd name="adj5" fmla="val 5908"/>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60A876-48A8-4497-872E-62AD23420883}">
      <dsp:nvSpPr>
        <dsp:cNvPr id="0" name=""/>
        <dsp:cNvSpPr/>
      </dsp:nvSpPr>
      <dsp:spPr>
        <a:xfrm>
          <a:off x="2137279" y="861"/>
          <a:ext cx="3655058" cy="182752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s-ES" sz="1300" b="1" i="1" kern="1200" baseline="0" dirty="0">
              <a:solidFill>
                <a:schemeClr val="bg1"/>
              </a:solidFill>
            </a:rPr>
            <a:t>Precios de los factores (recursos utilizados en su fabricación). Si sube el precio de los factores aumenta el coste de fabricación con lo que la rentabilidad obtenida por el vendedor se reduce. Por tanto la relación de esta variable con la oferta es inversa: Si sube el precio de los factores disminuye la cantidad ofertada y si baja el precio aumenta. </a:t>
          </a:r>
          <a:endParaRPr lang="es-ES" sz="1300" b="1" i="0" kern="1200" baseline="0" dirty="0">
            <a:solidFill>
              <a:schemeClr val="bg1"/>
            </a:solidFill>
          </a:endParaRPr>
        </a:p>
      </dsp:txBody>
      <dsp:txXfrm>
        <a:off x="2137279" y="861"/>
        <a:ext cx="3655058" cy="1827529"/>
      </dsp:txXfrm>
    </dsp:sp>
    <dsp:sp modelId="{8FA38AB1-9C97-493A-807B-C7E9A4496D09}">
      <dsp:nvSpPr>
        <dsp:cNvPr id="0" name=""/>
        <dsp:cNvSpPr/>
      </dsp:nvSpPr>
      <dsp:spPr>
        <a:xfrm>
          <a:off x="4092027" y="3386583"/>
          <a:ext cx="3655058" cy="182752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s-ES" sz="1300" b="1" i="1" kern="1200" baseline="0" dirty="0">
              <a:solidFill>
                <a:schemeClr val="bg1"/>
              </a:solidFill>
            </a:rPr>
            <a:t>Tecnología</a:t>
          </a:r>
          <a:r>
            <a:rPr lang="es-ES" sz="1300" b="0" i="1" kern="1200" baseline="0" dirty="0">
              <a:solidFill>
                <a:schemeClr val="bg1"/>
              </a:solidFill>
            </a:rPr>
            <a:t>: </a:t>
          </a:r>
          <a:r>
            <a:rPr lang="es-ES" sz="1300" b="1" i="1" kern="1200" baseline="0" dirty="0">
              <a:solidFill>
                <a:schemeClr val="bg1"/>
              </a:solidFill>
            </a:rPr>
            <a:t>tecnología y cantidad ofertada se mueven de forma paralela</a:t>
          </a:r>
          <a:r>
            <a:rPr lang="es-ES" sz="1300" b="0" i="1" kern="1200" baseline="0" dirty="0">
              <a:solidFill>
                <a:schemeClr val="bg1"/>
              </a:solidFill>
            </a:rPr>
            <a:t>. Una mejora tecnológica conllevará una disminución del coste de fabricación, aumentando la rentabilidad del producto. Esto impulsará al vendedor a aumentar su oferta. </a:t>
          </a:r>
          <a:endParaRPr lang="es-ES" sz="1300" b="1" i="1" kern="1200" baseline="0" dirty="0">
            <a:solidFill>
              <a:schemeClr val="bg1"/>
            </a:solidFill>
          </a:endParaRPr>
        </a:p>
      </dsp:txBody>
      <dsp:txXfrm>
        <a:off x="4092027" y="3386583"/>
        <a:ext cx="3655058" cy="1827529"/>
      </dsp:txXfrm>
    </dsp:sp>
    <dsp:sp modelId="{CF414AF2-830C-475A-8485-43BE4941C442}">
      <dsp:nvSpPr>
        <dsp:cNvPr id="0" name=""/>
        <dsp:cNvSpPr/>
      </dsp:nvSpPr>
      <dsp:spPr>
        <a:xfrm>
          <a:off x="182532" y="3386583"/>
          <a:ext cx="3655058" cy="182752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s-ES" sz="1300" b="1" i="1" kern="1200" baseline="0" dirty="0">
              <a:solidFill>
                <a:schemeClr val="bg1"/>
              </a:solidFill>
            </a:rPr>
            <a:t>Las expectativas</a:t>
          </a:r>
          <a:r>
            <a:rPr lang="es-ES" sz="1300" b="0" i="1" kern="1200" baseline="0" dirty="0">
              <a:solidFill>
                <a:schemeClr val="bg1"/>
              </a:solidFill>
            </a:rPr>
            <a:t>: su influencia en la oferta es similar a la que se va analizar en la demanda. Las expectativas, según cual sean (subida o bajada prevista del precio del bien, cambios de gustos, tendencia al alza o a la baja del coste de los factores, etc.), pueden favorecer o perjudicar la cantidad ofertada.</a:t>
          </a:r>
          <a:r>
            <a:rPr lang="es-ES" sz="1300" b="0" i="0" kern="1200" baseline="0" dirty="0">
              <a:solidFill>
                <a:schemeClr val="bg1"/>
              </a:solidFill>
            </a:rPr>
            <a:t> </a:t>
          </a:r>
          <a:endParaRPr lang="es-ES" sz="1300" kern="1200" dirty="0">
            <a:solidFill>
              <a:schemeClr val="bg1"/>
            </a:solidFill>
          </a:endParaRPr>
        </a:p>
      </dsp:txBody>
      <dsp:txXfrm>
        <a:off x="182532" y="3386583"/>
        <a:ext cx="3655058" cy="18275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1F392E-53C2-4CF5-938E-79F92DD1F8F7}">
      <dsp:nvSpPr>
        <dsp:cNvPr id="0" name=""/>
        <dsp:cNvSpPr/>
      </dsp:nvSpPr>
      <dsp:spPr>
        <a:xfrm>
          <a:off x="1400156" y="0"/>
          <a:ext cx="5429288" cy="5429288"/>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4FA883-979E-4B0F-BB24-54262BC44C00}">
      <dsp:nvSpPr>
        <dsp:cNvPr id="0" name=""/>
        <dsp:cNvSpPr/>
      </dsp:nvSpPr>
      <dsp:spPr>
        <a:xfrm>
          <a:off x="1915938" y="515782"/>
          <a:ext cx="2117422" cy="2117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kern="1200" dirty="0"/>
            <a:t>Representa la relación entre la cantidad que los compradores están dispuestos a comprar de un bien y su precio.</a:t>
          </a:r>
        </a:p>
      </dsp:txBody>
      <dsp:txXfrm>
        <a:off x="1915938" y="515782"/>
        <a:ext cx="2117422" cy="2117422"/>
      </dsp:txXfrm>
    </dsp:sp>
    <dsp:sp modelId="{C2117CDD-9688-40D1-BC72-350392206C26}">
      <dsp:nvSpPr>
        <dsp:cNvPr id="0" name=""/>
        <dsp:cNvSpPr/>
      </dsp:nvSpPr>
      <dsp:spPr>
        <a:xfrm>
          <a:off x="4196239" y="515782"/>
          <a:ext cx="2117422" cy="2117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kern="1200" dirty="0"/>
            <a:t>La curva de la demanda “D” muestra la cantidad demandada de un bien por parte de los consumidores depende de su precio</a:t>
          </a:r>
          <a:r>
            <a:rPr lang="es-ES" sz="1300" kern="1200" dirty="0"/>
            <a:t>.</a:t>
          </a:r>
        </a:p>
      </dsp:txBody>
      <dsp:txXfrm>
        <a:off x="4196239" y="515782"/>
        <a:ext cx="2117422" cy="2117422"/>
      </dsp:txXfrm>
    </dsp:sp>
    <dsp:sp modelId="{21ABA7DC-AB3B-4C64-8714-F46F3293D4B1}">
      <dsp:nvSpPr>
        <dsp:cNvPr id="0" name=""/>
        <dsp:cNvSpPr/>
      </dsp:nvSpPr>
      <dsp:spPr>
        <a:xfrm>
          <a:off x="1915938" y="2796083"/>
          <a:ext cx="2117422" cy="2117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kern="1200" dirty="0"/>
            <a:t>Tiene pendiente negativa.</a:t>
          </a:r>
        </a:p>
      </dsp:txBody>
      <dsp:txXfrm>
        <a:off x="1915938" y="2796083"/>
        <a:ext cx="2117422" cy="2117422"/>
      </dsp:txXfrm>
    </dsp:sp>
    <dsp:sp modelId="{4EF62B9C-CC5A-4E36-8D2D-ECA53D0A4076}">
      <dsp:nvSpPr>
        <dsp:cNvPr id="0" name=""/>
        <dsp:cNvSpPr/>
      </dsp:nvSpPr>
      <dsp:spPr>
        <a:xfrm>
          <a:off x="4196239" y="2796083"/>
          <a:ext cx="2117422" cy="211742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La cantidad demandada también puede depender de la renta, precios de otros bienes</a:t>
          </a:r>
        </a:p>
      </dsp:txBody>
      <dsp:txXfrm>
        <a:off x="4196239" y="2796083"/>
        <a:ext cx="2117422" cy="211742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CCF912-C404-4126-BFD5-99AF5CC06E57}">
      <dsp:nvSpPr>
        <dsp:cNvPr id="0" name=""/>
        <dsp:cNvSpPr/>
      </dsp:nvSpPr>
      <dsp:spPr>
        <a:xfrm>
          <a:off x="40" y="653937"/>
          <a:ext cx="3845569" cy="1475097"/>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es-ES" sz="1600" b="1" i="1" kern="1200" dirty="0"/>
            <a:t>a) Precio del bien</a:t>
          </a:r>
          <a:r>
            <a:rPr lang="es-ES" sz="1600" i="1" kern="1200" dirty="0"/>
            <a:t>: La cantidad demandada </a:t>
          </a:r>
          <a:r>
            <a:rPr lang="es-ES" sz="1600" b="1" i="1" kern="1200" dirty="0"/>
            <a:t>se mueve de forma inversa al precio</a:t>
          </a:r>
          <a:r>
            <a:rPr lang="es-ES" sz="1600" i="1" kern="1200" dirty="0"/>
            <a:t>: si el precio de un bien sube se demanda menos, mientras que si baja su demanda aumenta. </a:t>
          </a:r>
          <a:endParaRPr lang="es-ES" sz="1600" kern="1200" dirty="0"/>
        </a:p>
      </dsp:txBody>
      <dsp:txXfrm>
        <a:off x="40" y="653937"/>
        <a:ext cx="3845569" cy="1475097"/>
      </dsp:txXfrm>
    </dsp:sp>
    <dsp:sp modelId="{56B03650-69C7-4757-859E-6C0D9E5E4AF4}">
      <dsp:nvSpPr>
        <dsp:cNvPr id="0" name=""/>
        <dsp:cNvSpPr/>
      </dsp:nvSpPr>
      <dsp:spPr>
        <a:xfrm>
          <a:off x="40" y="2129034"/>
          <a:ext cx="3845569" cy="250344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BA6F9B-3171-44B8-B7B1-C4D3F04DCAC5}">
      <dsp:nvSpPr>
        <dsp:cNvPr id="0" name=""/>
        <dsp:cNvSpPr/>
      </dsp:nvSpPr>
      <dsp:spPr>
        <a:xfrm>
          <a:off x="4383989" y="653937"/>
          <a:ext cx="3845569" cy="1475097"/>
        </a:xfrm>
        <a:prstGeom prst="rect">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es-ES" sz="1600" b="1" i="1" kern="1200" dirty="0"/>
            <a:t>b) Renta</a:t>
          </a:r>
          <a:r>
            <a:rPr lang="es-ES" sz="1600" i="1" kern="1200" dirty="0"/>
            <a:t>: </a:t>
          </a:r>
          <a:r>
            <a:rPr lang="es-ES" sz="1600" b="1" i="1" kern="1200" dirty="0"/>
            <a:t>Normalmente si aumenta la renta</a:t>
          </a:r>
          <a:r>
            <a:rPr lang="es-ES" sz="1600" i="1" kern="1200" dirty="0"/>
            <a:t> del consumidor </a:t>
          </a:r>
          <a:r>
            <a:rPr lang="es-ES" sz="1600" b="1" i="1" kern="1200" dirty="0"/>
            <a:t>aumenta</a:t>
          </a:r>
          <a:r>
            <a:rPr lang="es-ES" sz="1600" i="1" kern="1200" dirty="0"/>
            <a:t> también la </a:t>
          </a:r>
          <a:r>
            <a:rPr lang="es-ES" sz="1600" b="1" i="1" kern="1200" dirty="0"/>
            <a:t>cantidad demandada</a:t>
          </a:r>
          <a:r>
            <a:rPr lang="es-ES" sz="1600" i="1" kern="1200" dirty="0"/>
            <a:t> de un bien. Este es el comportamiento que presenta la mayoría de los bienes, a los que se denomina </a:t>
          </a:r>
          <a:r>
            <a:rPr lang="es-ES" sz="1600" b="1" i="1" kern="1200" dirty="0"/>
            <a:t>"bienes normales"</a:t>
          </a:r>
          <a:r>
            <a:rPr lang="es-ES" sz="1600" i="1" kern="1200" dirty="0"/>
            <a:t>. </a:t>
          </a:r>
          <a:endParaRPr lang="es-ES" sz="1600" kern="1200" dirty="0"/>
        </a:p>
      </dsp:txBody>
      <dsp:txXfrm>
        <a:off x="4383989" y="653937"/>
        <a:ext cx="3845569" cy="1475097"/>
      </dsp:txXfrm>
    </dsp:sp>
    <dsp:sp modelId="{E86E7529-F42A-4075-9F18-15FCB56CA813}">
      <dsp:nvSpPr>
        <dsp:cNvPr id="0" name=""/>
        <dsp:cNvSpPr/>
      </dsp:nvSpPr>
      <dsp:spPr>
        <a:xfrm>
          <a:off x="4383989" y="2129034"/>
          <a:ext cx="3845569" cy="2503440"/>
        </a:xfrm>
        <a:prstGeom prst="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es-ES" sz="1600" i="1" kern="1200" dirty="0"/>
            <a:t>Pero cabe la posibilidad de que al aumentar la renta del consumidor disminuya su consumo de un determinado bien; son los llamados </a:t>
          </a:r>
          <a:r>
            <a:rPr lang="es-ES" sz="1600" b="1" i="1" kern="1200" dirty="0"/>
            <a:t>"bienes inferiores"</a:t>
          </a:r>
          <a:r>
            <a:rPr lang="es-ES" sz="1600" i="1" kern="1200" dirty="0"/>
            <a:t>. El mayor poder adquisitivo del consumidor le permite sustituirlos por otros de mayor calidad. </a:t>
          </a:r>
          <a:endParaRPr lang="es-ES" sz="1600" kern="1200" dirty="0"/>
        </a:p>
        <a:p>
          <a:pPr marL="171450" lvl="1" indent="-171450" algn="l" defTabSz="711200" rtl="0">
            <a:lnSpc>
              <a:spcPct val="90000"/>
            </a:lnSpc>
            <a:spcBef>
              <a:spcPct val="0"/>
            </a:spcBef>
            <a:spcAft>
              <a:spcPct val="15000"/>
            </a:spcAft>
            <a:buChar char="•"/>
          </a:pPr>
          <a:r>
            <a:rPr lang="es-ES" sz="1600" i="1" kern="1200" dirty="0"/>
            <a:t>Por ejemplo, la panela. El consumidor de este producto cuando aumenta su renta tiende a reemplazarlo por azúcar. </a:t>
          </a:r>
          <a:endParaRPr lang="es-ES" sz="1600" kern="1200" dirty="0"/>
        </a:p>
      </dsp:txBody>
      <dsp:txXfrm>
        <a:off x="4383989" y="2129034"/>
        <a:ext cx="3845569" cy="25034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DB797-A1F3-4ED0-A725-64ED496CCD4C}">
      <dsp:nvSpPr>
        <dsp:cNvPr id="0" name=""/>
        <dsp:cNvSpPr/>
      </dsp:nvSpPr>
      <dsp:spPr>
        <a:xfrm>
          <a:off x="0" y="0"/>
          <a:ext cx="8229600" cy="1357788"/>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rtl="0">
            <a:lnSpc>
              <a:spcPct val="90000"/>
            </a:lnSpc>
            <a:spcBef>
              <a:spcPct val="0"/>
            </a:spcBef>
            <a:spcAft>
              <a:spcPct val="35000"/>
            </a:spcAft>
            <a:buNone/>
          </a:pPr>
          <a:r>
            <a:rPr lang="es-ES" sz="2900" b="1" i="1" kern="1200" dirty="0"/>
            <a:t>c) Precio de los bienes relacionados</a:t>
          </a:r>
          <a:r>
            <a:rPr lang="es-ES" sz="2900" i="1" kern="1200" dirty="0"/>
            <a:t>: distinguiremos entre bienes sustitutivos y bienes complementarios. </a:t>
          </a:r>
          <a:endParaRPr lang="es-ES" sz="2900" kern="1200" dirty="0"/>
        </a:p>
      </dsp:txBody>
      <dsp:txXfrm>
        <a:off x="0" y="0"/>
        <a:ext cx="8229600" cy="1357788"/>
      </dsp:txXfrm>
    </dsp:sp>
    <dsp:sp modelId="{6028190B-BE45-4772-BEFB-EFEDD7FC2DB7}">
      <dsp:nvSpPr>
        <dsp:cNvPr id="0" name=""/>
        <dsp:cNvSpPr/>
      </dsp:nvSpPr>
      <dsp:spPr>
        <a:xfrm>
          <a:off x="0" y="1357788"/>
          <a:ext cx="2057399" cy="285135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b="1" i="1" kern="1200" dirty="0">
              <a:solidFill>
                <a:schemeClr val="bg1"/>
              </a:solidFill>
            </a:rPr>
            <a:t>Bien sustitutivo es aquel que puede satisfacer la necesidad del consumidor prácticamente igual que el bien en cuestión (por ej. la margarina es un bien sustitutivo de la mantequilla</a:t>
          </a:r>
          <a:r>
            <a:rPr lang="es-ES" sz="1500" i="1" kern="1200" dirty="0">
              <a:solidFill>
                <a:schemeClr val="bg1"/>
              </a:solidFill>
            </a:rPr>
            <a:t>). </a:t>
          </a:r>
          <a:endParaRPr lang="es-ES" sz="1500" kern="1200" dirty="0">
            <a:solidFill>
              <a:schemeClr val="bg1"/>
            </a:solidFill>
          </a:endParaRPr>
        </a:p>
      </dsp:txBody>
      <dsp:txXfrm>
        <a:off x="0" y="1357788"/>
        <a:ext cx="2057399" cy="2851356"/>
      </dsp:txXfrm>
    </dsp:sp>
    <dsp:sp modelId="{269744AA-0B16-41D4-BAA8-4890F8CA84FD}">
      <dsp:nvSpPr>
        <dsp:cNvPr id="0" name=""/>
        <dsp:cNvSpPr/>
      </dsp:nvSpPr>
      <dsp:spPr>
        <a:xfrm>
          <a:off x="2057400" y="1357788"/>
          <a:ext cx="2057399" cy="2851356"/>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b="1" i="1" kern="1200" dirty="0">
              <a:solidFill>
                <a:schemeClr val="bg1"/>
              </a:solidFill>
            </a:rPr>
            <a:t>Bien complementario es aquel que se consume conjuntamente con el bien en cuestión (por ejemplo, raqueta de tenis y pelota de tenis). </a:t>
          </a:r>
          <a:endParaRPr lang="es-ES" sz="1600" b="1" kern="1200" dirty="0">
            <a:solidFill>
              <a:schemeClr val="bg1"/>
            </a:solidFill>
          </a:endParaRPr>
        </a:p>
      </dsp:txBody>
      <dsp:txXfrm>
        <a:off x="2057400" y="1357788"/>
        <a:ext cx="2057399" cy="2851356"/>
      </dsp:txXfrm>
    </dsp:sp>
    <dsp:sp modelId="{8ACB3562-4A83-4CD2-AA08-4F8401EA7D54}">
      <dsp:nvSpPr>
        <dsp:cNvPr id="0" name=""/>
        <dsp:cNvSpPr/>
      </dsp:nvSpPr>
      <dsp:spPr>
        <a:xfrm>
          <a:off x="4114800" y="1357788"/>
          <a:ext cx="2057399" cy="285135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b="1" i="1" kern="1200" dirty="0">
              <a:solidFill>
                <a:schemeClr val="bg1"/>
              </a:solidFill>
            </a:rPr>
            <a:t>Si sube el precio del bien sustitutivo aumenta la demanda del bien (y lo contrario si baja). </a:t>
          </a:r>
          <a:r>
            <a:rPr lang="es-ES" sz="1600" b="1" kern="1200" dirty="0">
              <a:solidFill>
                <a:schemeClr val="bg1"/>
              </a:solidFill>
            </a:rPr>
            <a:t> </a:t>
          </a:r>
          <a:r>
            <a:rPr lang="es-ES" sz="1600" b="1" i="1" kern="1200" dirty="0">
              <a:solidFill>
                <a:schemeClr val="bg1"/>
              </a:solidFill>
            </a:rPr>
            <a:t>Si sube el precio de la mantequilla tenderá a aumentar la demanda de la margarina (muchos consumidores sustituirán la mantequilla por la margarina). </a:t>
          </a:r>
          <a:endParaRPr lang="es-ES" sz="1600" b="1" kern="1200" dirty="0">
            <a:solidFill>
              <a:schemeClr val="bg1"/>
            </a:solidFill>
          </a:endParaRPr>
        </a:p>
      </dsp:txBody>
      <dsp:txXfrm>
        <a:off x="4114800" y="1357788"/>
        <a:ext cx="2057399" cy="2851356"/>
      </dsp:txXfrm>
    </dsp:sp>
    <dsp:sp modelId="{D222B263-E857-4566-A47D-60BC784471C6}">
      <dsp:nvSpPr>
        <dsp:cNvPr id="0" name=""/>
        <dsp:cNvSpPr/>
      </dsp:nvSpPr>
      <dsp:spPr>
        <a:xfrm>
          <a:off x="6172199" y="1357788"/>
          <a:ext cx="2057399" cy="285135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b="1" i="1" kern="1200" dirty="0">
              <a:solidFill>
                <a:schemeClr val="bg1"/>
              </a:solidFill>
            </a:rPr>
            <a:t>En cambio, si sube el precio de un bien complementario baja la demanda del bien (y lo contrario si baja). </a:t>
          </a:r>
          <a:r>
            <a:rPr lang="es-ES" sz="1600" b="1" kern="1200" dirty="0">
              <a:solidFill>
                <a:schemeClr val="bg1"/>
              </a:solidFill>
            </a:rPr>
            <a:t> </a:t>
          </a:r>
          <a:r>
            <a:rPr lang="es-ES" sz="1600" b="1" i="1" kern="1200" dirty="0">
              <a:solidFill>
                <a:schemeClr val="bg1"/>
              </a:solidFill>
            </a:rPr>
            <a:t>Si sube el precio de las raquetas de tenis disminuirá la demanda de pelotas, ya que algunas personas dejarán de practicar este deporte</a:t>
          </a:r>
          <a:r>
            <a:rPr lang="es-ES" sz="1600" b="1" i="1" kern="1200" dirty="0">
              <a:solidFill>
                <a:schemeClr val="tx1"/>
              </a:solidFill>
            </a:rPr>
            <a:t>. </a:t>
          </a:r>
          <a:endParaRPr lang="es-ES" sz="1600" b="1" kern="1200" dirty="0">
            <a:solidFill>
              <a:schemeClr val="tx1"/>
            </a:solidFill>
          </a:endParaRPr>
        </a:p>
      </dsp:txBody>
      <dsp:txXfrm>
        <a:off x="6172199" y="1357788"/>
        <a:ext cx="2057399" cy="2851356"/>
      </dsp:txXfrm>
    </dsp:sp>
    <dsp:sp modelId="{367B2C0D-3E21-45B3-A519-1935370467B5}">
      <dsp:nvSpPr>
        <dsp:cNvPr id="0" name=""/>
        <dsp:cNvSpPr/>
      </dsp:nvSpPr>
      <dsp:spPr>
        <a:xfrm>
          <a:off x="0" y="4209145"/>
          <a:ext cx="8229600" cy="316817"/>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E9F4E-FC66-4B07-B3E1-5D9CFE7EB5A5}">
      <dsp:nvSpPr>
        <dsp:cNvPr id="0" name=""/>
        <dsp:cNvSpPr/>
      </dsp:nvSpPr>
      <dsp:spPr>
        <a:xfrm>
          <a:off x="2309979" y="68"/>
          <a:ext cx="3609640" cy="2752897"/>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es-ES" sz="1600" b="1" i="1" kern="1200" dirty="0"/>
            <a:t>d) Los gustos</a:t>
          </a:r>
          <a:r>
            <a:rPr lang="es-ES" sz="1600" i="1" kern="1200" dirty="0"/>
            <a:t>. </a:t>
          </a:r>
          <a:r>
            <a:rPr lang="es-ES" sz="1600" b="1" i="1" kern="1200" dirty="0"/>
            <a:t>Si un producto se pone de moda aumentará su demanda</a:t>
          </a:r>
          <a:r>
            <a:rPr lang="es-ES" sz="1600" i="1" kern="1200" dirty="0"/>
            <a:t>, mientras que si pierde popularidad disminuirá su demanda. </a:t>
          </a:r>
          <a:endParaRPr lang="es-ES" sz="1600" kern="1200" dirty="0"/>
        </a:p>
      </dsp:txBody>
      <dsp:txXfrm>
        <a:off x="2309979" y="68"/>
        <a:ext cx="3609640" cy="2752897"/>
      </dsp:txXfrm>
    </dsp:sp>
    <dsp:sp modelId="{60D6B6A8-52A3-4961-A803-65BCEC9D7824}">
      <dsp:nvSpPr>
        <dsp:cNvPr id="0" name=""/>
        <dsp:cNvSpPr/>
      </dsp:nvSpPr>
      <dsp:spPr>
        <a:xfrm>
          <a:off x="2309979" y="2890611"/>
          <a:ext cx="3466751" cy="2752897"/>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rtl="0">
            <a:lnSpc>
              <a:spcPct val="90000"/>
            </a:lnSpc>
            <a:spcBef>
              <a:spcPct val="0"/>
            </a:spcBef>
            <a:spcAft>
              <a:spcPct val="35000"/>
            </a:spcAft>
            <a:buNone/>
          </a:pPr>
          <a:r>
            <a:rPr lang="es-ES" sz="1600" b="1" i="1" kern="1200" dirty="0"/>
            <a:t>e) Las expectativas sobre el futuro</a:t>
          </a:r>
          <a:r>
            <a:rPr lang="es-ES" sz="1600" i="1" kern="1200" dirty="0"/>
            <a:t>. En función de cómo prevea el consumidor que puede cambiar el escenario influirá positiva o negativamente en la demanda de un bien. Si el consumidor anticipa cambios de tecnología, subidas o bajadas de precio, aumentos o disminuciones de sus ingresos, etc., su actual demanda de un bien puede verse afectada. </a:t>
          </a:r>
          <a:endParaRPr lang="es-ES" sz="1600" kern="1200" dirty="0"/>
        </a:p>
      </dsp:txBody>
      <dsp:txXfrm>
        <a:off x="2309979" y="2890611"/>
        <a:ext cx="3466751" cy="275289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076FD84-CA0E-4D7F-AB17-77291E60CC73}" type="datetimeFigureOut">
              <a:rPr lang="es-ES" smtClean="0"/>
              <a:pPr/>
              <a:t>15/10/2024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E9EDB96-7EC8-4750-BD56-87662B0B10E2}"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6FD84-CA0E-4D7F-AB17-77291E60CC73}" type="datetimeFigureOut">
              <a:rPr lang="es-ES" smtClean="0"/>
              <a:pPr/>
              <a:t>15/10/2024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EDB96-7EC8-4750-BD56-87662B0B10E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Layout" Target="../diagrams/layout10.xml"/><Relationship Id="rId7" Type="http://schemas.openxmlformats.org/officeDocument/2006/relationships/image" Target="../media/image7.gif"/><Relationship Id="rId12" Type="http://schemas.microsoft.com/office/2007/relationships/diagramDrawing" Target="../diagrams/drawing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openxmlformats.org/officeDocument/2006/relationships/diagramColors" Target="../diagrams/colors11.xml"/><Relationship Id="rId5" Type="http://schemas.openxmlformats.org/officeDocument/2006/relationships/diagramColors" Target="../diagrams/colors10.xml"/><Relationship Id="rId10" Type="http://schemas.openxmlformats.org/officeDocument/2006/relationships/diagramQuickStyle" Target="../diagrams/quickStyle11.xml"/><Relationship Id="rId4" Type="http://schemas.openxmlformats.org/officeDocument/2006/relationships/diagramQuickStyle" Target="../diagrams/quickStyle10.xml"/><Relationship Id="rId9" Type="http://schemas.openxmlformats.org/officeDocument/2006/relationships/diagramLayout" Target="../diagrams/layout11.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3.xml"/><Relationship Id="rId13" Type="http://schemas.openxmlformats.org/officeDocument/2006/relationships/image" Target="../media/image9.gif"/><Relationship Id="rId18" Type="http://schemas.microsoft.com/office/2007/relationships/diagramDrawing" Target="../diagrams/drawing14.xml"/><Relationship Id="rId3" Type="http://schemas.openxmlformats.org/officeDocument/2006/relationships/diagramLayout" Target="../diagrams/layout12.xml"/><Relationship Id="rId7" Type="http://schemas.openxmlformats.org/officeDocument/2006/relationships/diagramData" Target="../diagrams/data13.xml"/><Relationship Id="rId12" Type="http://schemas.openxmlformats.org/officeDocument/2006/relationships/image" Target="../media/image8.gif"/><Relationship Id="rId17" Type="http://schemas.openxmlformats.org/officeDocument/2006/relationships/diagramColors" Target="../diagrams/colors14.xml"/><Relationship Id="rId2" Type="http://schemas.openxmlformats.org/officeDocument/2006/relationships/diagramData" Target="../diagrams/data12.xml"/><Relationship Id="rId16" Type="http://schemas.openxmlformats.org/officeDocument/2006/relationships/diagramQuickStyle" Target="../diagrams/quickStyle14.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5" Type="http://schemas.openxmlformats.org/officeDocument/2006/relationships/diagramLayout" Target="../diagrams/layout14.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 Id="rId14" Type="http://schemas.openxmlformats.org/officeDocument/2006/relationships/diagramData" Target="../diagrams/data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image" Target="../media/image10.gif"/><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7" Type="http://schemas.openxmlformats.org/officeDocument/2006/relationships/image" Target="../media/image11.gif"/><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b="1" dirty="0"/>
              <a:t>Microeconomía</a:t>
            </a:r>
          </a:p>
        </p:txBody>
      </p:sp>
      <p:sp>
        <p:nvSpPr>
          <p:cNvPr id="3" name="2 Subtítulo"/>
          <p:cNvSpPr>
            <a:spLocks noGrp="1"/>
          </p:cNvSpPr>
          <p:nvPr>
            <p:ph type="subTitle" idx="1"/>
          </p:nvPr>
        </p:nvSpPr>
        <p:spPr/>
        <p:txBody>
          <a:bodyPr/>
          <a:lstStyle/>
          <a:p>
            <a:r>
              <a:rPr lang="es-ES" dirty="0">
                <a:solidFill>
                  <a:schemeClr val="tx1"/>
                </a:solidFill>
              </a:rPr>
              <a:t>VACS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oferta</a:t>
            </a:r>
          </a:p>
        </p:txBody>
      </p:sp>
      <p:sp>
        <p:nvSpPr>
          <p:cNvPr id="18433" name="Rectangle 1"/>
          <p:cNvSpPr>
            <a:spLocks noChangeArrowheads="1"/>
          </p:cNvSpPr>
          <p:nvPr/>
        </p:nvSpPr>
        <p:spPr bwMode="auto">
          <a:xfrm>
            <a:off x="500034" y="1500174"/>
            <a:ext cx="835821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ES" sz="2000" i="1" dirty="0"/>
              <a:t>Mientras que </a:t>
            </a:r>
            <a:r>
              <a:rPr lang="es-ES" sz="2000" b="1" i="1" dirty="0"/>
              <a:t>variaciones en las otras tres variables provocan desplazamientos de la curva.</a:t>
            </a:r>
            <a:r>
              <a:rPr lang="es-ES" sz="2000" i="1" dirty="0"/>
              <a:t> </a:t>
            </a:r>
            <a:endParaRPr lang="es-ES" sz="2000" dirty="0"/>
          </a:p>
        </p:txBody>
      </p:sp>
      <p:pic>
        <p:nvPicPr>
          <p:cNvPr id="6" name="5 Imagen" descr="http://www.aulafacil.com/Microeconomia/Imagens/Lecc6-6.gif"/>
          <p:cNvPicPr/>
          <p:nvPr/>
        </p:nvPicPr>
        <p:blipFill>
          <a:blip r:embed="rId2" cstate="print"/>
          <a:srcRect/>
          <a:stretch>
            <a:fillRect/>
          </a:stretch>
        </p:blipFill>
        <p:spPr bwMode="auto">
          <a:xfrm>
            <a:off x="1714480" y="2557938"/>
            <a:ext cx="5500726" cy="351426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demanda</a:t>
            </a:r>
          </a:p>
        </p:txBody>
      </p:sp>
      <p:graphicFrame>
        <p:nvGraphicFramePr>
          <p:cNvPr id="4" name="3 Marcador de contenido"/>
          <p:cNvGraphicFramePr>
            <a:graphicFrameLocks noGrp="1"/>
          </p:cNvGraphicFramePr>
          <p:nvPr>
            <p:ph idx="1"/>
          </p:nvPr>
        </p:nvGraphicFramePr>
        <p:xfrm>
          <a:off x="457200" y="1071546"/>
          <a:ext cx="8229600"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demanda</a:t>
            </a:r>
          </a:p>
        </p:txBody>
      </p:sp>
      <p:graphicFrame>
        <p:nvGraphicFramePr>
          <p:cNvPr id="10" name="9 Marcador de contenido"/>
          <p:cNvGraphicFramePr>
            <a:graphicFrameLocks noGrp="1"/>
          </p:cNvGraphicFramePr>
          <p:nvPr>
            <p:ph idx="1"/>
          </p:nvPr>
        </p:nvGraphicFramePr>
        <p:xfrm>
          <a:off x="457200" y="1357298"/>
          <a:ext cx="8229600"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demanda</a:t>
            </a:r>
          </a:p>
        </p:txBody>
      </p:sp>
      <p:graphicFrame>
        <p:nvGraphicFramePr>
          <p:cNvPr id="6" name="5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demanda</a:t>
            </a:r>
          </a:p>
        </p:txBody>
      </p:sp>
      <p:graphicFrame>
        <p:nvGraphicFramePr>
          <p:cNvPr id="5" name="4 Marcador de contenido"/>
          <p:cNvGraphicFramePr>
            <a:graphicFrameLocks noGrp="1"/>
          </p:cNvGraphicFramePr>
          <p:nvPr>
            <p:ph idx="1"/>
          </p:nvPr>
        </p:nvGraphicFramePr>
        <p:xfrm>
          <a:off x="457200" y="1214422"/>
          <a:ext cx="8229600" cy="5643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143000"/>
          </a:xfrm>
        </p:spPr>
        <p:txBody>
          <a:bodyPr/>
          <a:lstStyle/>
          <a:p>
            <a:r>
              <a:rPr lang="es-ES" dirty="0"/>
              <a:t>La curva de la demanda</a:t>
            </a:r>
          </a:p>
        </p:txBody>
      </p:sp>
      <p:sp>
        <p:nvSpPr>
          <p:cNvPr id="4" name="3 Marcador de contenido"/>
          <p:cNvSpPr>
            <a:spLocks noGrp="1"/>
          </p:cNvSpPr>
          <p:nvPr>
            <p:ph idx="1"/>
          </p:nvPr>
        </p:nvSpPr>
        <p:spPr>
          <a:xfrm>
            <a:off x="457200" y="1600201"/>
            <a:ext cx="8229600" cy="614353"/>
          </a:xfrm>
        </p:spPr>
        <p:txBody>
          <a:bodyPr>
            <a:normAutofit fontScale="92500" lnSpcReduction="10000"/>
          </a:bodyPr>
          <a:lstStyle/>
          <a:p>
            <a:pPr algn="just"/>
            <a:r>
              <a:rPr lang="es-ES" sz="1900" i="1" dirty="0"/>
              <a:t>Tiene </a:t>
            </a:r>
            <a:r>
              <a:rPr lang="es-ES" sz="1900" b="1" i="1" dirty="0"/>
              <a:t>pendiente negativa</a:t>
            </a:r>
            <a:r>
              <a:rPr lang="es-ES" sz="1900" i="1" dirty="0"/>
              <a:t> ya que a medida que sube el precio disminuye la cantidad demandada, mientras que si baja el precio aumenta. </a:t>
            </a:r>
            <a:endParaRPr lang="es-ES" sz="1900" dirty="0"/>
          </a:p>
          <a:p>
            <a:endParaRPr lang="es-ES" dirty="0"/>
          </a:p>
        </p:txBody>
      </p:sp>
      <p:pic>
        <p:nvPicPr>
          <p:cNvPr id="6" name="5 Imagen" descr="http://www.aulafacil.com/Microeconomia/Imagens/Lecc6-1.gif"/>
          <p:cNvPicPr/>
          <p:nvPr/>
        </p:nvPicPr>
        <p:blipFill>
          <a:blip r:embed="rId2" cstate="print"/>
          <a:srcRect/>
          <a:stretch>
            <a:fillRect/>
          </a:stretch>
        </p:blipFill>
        <p:spPr bwMode="auto">
          <a:xfrm>
            <a:off x="2643174" y="2596324"/>
            <a:ext cx="3929090" cy="1832808"/>
          </a:xfrm>
          <a:prstGeom prst="rect">
            <a:avLst/>
          </a:prstGeom>
          <a:noFill/>
          <a:ln w="9525">
            <a:noFill/>
            <a:miter lim="800000"/>
            <a:headEnd/>
            <a:tailEnd/>
          </a:ln>
        </p:spPr>
      </p:pic>
      <p:sp>
        <p:nvSpPr>
          <p:cNvPr id="19457" name="Rectangle 1"/>
          <p:cNvSpPr>
            <a:spLocks noChangeArrowheads="1"/>
          </p:cNvSpPr>
          <p:nvPr/>
        </p:nvSpPr>
        <p:spPr bwMode="auto">
          <a:xfrm>
            <a:off x="500034" y="4908304"/>
            <a:ext cx="828674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1600" b="1" i="1" u="none" strike="noStrike" cap="none" normalizeH="0" baseline="0" dirty="0">
                <a:ln>
                  <a:noFill/>
                </a:ln>
                <a:solidFill>
                  <a:srgbClr val="000066"/>
                </a:solidFill>
                <a:effectLst/>
                <a:latin typeface="Calibri" pitchFamily="34" charset="0"/>
                <a:ea typeface="Times New Roman" pitchFamily="18" charset="0"/>
                <a:cs typeface="Times New Roman" pitchFamily="18" charset="0"/>
              </a:rPr>
              <a:t>Variaciones en el precio del bien producen movimientos a lo largo de la curva</a:t>
            </a:r>
            <a:r>
              <a:rPr kumimoji="0" lang="es-ES" sz="1600" b="0" i="1" u="none" strike="noStrike" cap="none" normalizeH="0" baseline="0" dirty="0">
                <a:ln>
                  <a:noFill/>
                </a:ln>
                <a:solidFill>
                  <a:srgbClr val="000066"/>
                </a:solidFill>
                <a:effectLst/>
                <a:latin typeface="Calibri" pitchFamily="34" charset="0"/>
                <a:ea typeface="Times New Roman" pitchFamily="18" charset="0"/>
                <a:cs typeface="Times New Roman" pitchFamily="18" charset="0"/>
              </a:rPr>
              <a:t>, mientras que </a:t>
            </a:r>
            <a:r>
              <a:rPr kumimoji="0" lang="es-ES" sz="1600" b="1" i="1" u="none" strike="noStrike" cap="none" normalizeH="0" baseline="0" dirty="0">
                <a:ln>
                  <a:noFill/>
                </a:ln>
                <a:solidFill>
                  <a:srgbClr val="000066"/>
                </a:solidFill>
                <a:effectLst/>
                <a:latin typeface="Calibri" pitchFamily="34" charset="0"/>
                <a:ea typeface="Times New Roman" pitchFamily="18" charset="0"/>
                <a:cs typeface="Times New Roman" pitchFamily="18" charset="0"/>
              </a:rPr>
              <a:t>variaciones en las otras variables señaladas producen desplazamientos de la curva</a:t>
            </a:r>
            <a:r>
              <a:rPr kumimoji="0" lang="es-ES" sz="1600" b="0" i="1" u="none" strike="noStrike" cap="none" normalizeH="0" baseline="0" dirty="0">
                <a:ln>
                  <a:noFill/>
                </a:ln>
                <a:solidFill>
                  <a:srgbClr val="000066"/>
                </a:solidFill>
                <a:effectLst/>
                <a:latin typeface="Calibri" pitchFamily="34" charset="0"/>
                <a:ea typeface="Times New Roman" pitchFamily="18" charset="0"/>
                <a:cs typeface="Times New Roman" pitchFamily="18" charset="0"/>
              </a:rPr>
              <a:t>. </a:t>
            </a:r>
            <a:endParaRPr kumimoji="0" lang="es-ES" sz="1600" b="0" i="0" u="none" strike="noStrike" cap="none" normalizeH="0" baseline="0" dirty="0">
              <a:ln>
                <a:noFill/>
              </a:ln>
              <a:solidFill>
                <a:schemeClr val="tx1"/>
              </a:solidFill>
              <a:effectLst/>
              <a:latin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143000"/>
          </a:xfrm>
        </p:spPr>
        <p:txBody>
          <a:bodyPr/>
          <a:lstStyle/>
          <a:p>
            <a:r>
              <a:rPr lang="es-ES" dirty="0"/>
              <a:t>La curva de la demanda</a:t>
            </a:r>
          </a:p>
        </p:txBody>
      </p:sp>
      <p:sp>
        <p:nvSpPr>
          <p:cNvPr id="4" name="3 Marcador de contenido"/>
          <p:cNvSpPr>
            <a:spLocks noGrp="1"/>
          </p:cNvSpPr>
          <p:nvPr>
            <p:ph idx="1"/>
          </p:nvPr>
        </p:nvSpPr>
        <p:spPr>
          <a:xfrm>
            <a:off x="457200" y="1600201"/>
            <a:ext cx="3257544" cy="1400171"/>
          </a:xfrm>
        </p:spPr>
        <p:txBody>
          <a:bodyPr>
            <a:normAutofit fontScale="25000" lnSpcReduction="20000"/>
          </a:bodyPr>
          <a:lstStyle/>
          <a:p>
            <a:pPr algn="just"/>
            <a:r>
              <a:rPr lang="es-ES" sz="6400" b="1" i="1" dirty="0"/>
              <a:t>Si el precio medio actual de un vehículo todoterreno es de 25.000 dólares y sus ventas anuales son de 10.000 unidades, una disminución del precio producirá un aumento en las ventas. </a:t>
            </a:r>
            <a:endParaRPr lang="es-ES" sz="6400" b="1" dirty="0"/>
          </a:p>
          <a:p>
            <a:endParaRPr lang="es-ES" dirty="0"/>
          </a:p>
        </p:txBody>
      </p:sp>
      <p:sp>
        <p:nvSpPr>
          <p:cNvPr id="19457" name="Rectangle 1"/>
          <p:cNvSpPr>
            <a:spLocks noChangeArrowheads="1"/>
          </p:cNvSpPr>
          <p:nvPr/>
        </p:nvSpPr>
        <p:spPr bwMode="auto">
          <a:xfrm>
            <a:off x="4500562" y="4538972"/>
            <a:ext cx="428621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ES" sz="1600" b="1" i="1" dirty="0"/>
              <a:t>Si se mantiene el precio de estos vehículos, pero se ponen de moda entre los jóvenes aumentarán sus ventas. Al mismo precio que antes (25.000 dólares) las ventas superarán las 10.000 unidades. </a:t>
            </a:r>
            <a:endParaRPr kumimoji="0" lang="es-ES" sz="1600" b="1" i="0" u="none" strike="noStrike" cap="none" normalizeH="0" baseline="0" dirty="0">
              <a:ln>
                <a:noFill/>
              </a:ln>
              <a:solidFill>
                <a:schemeClr val="tx1"/>
              </a:solidFill>
              <a:effectLst/>
              <a:latin typeface="Arial" pitchFamily="34" charset="0"/>
            </a:endParaRPr>
          </a:p>
        </p:txBody>
      </p:sp>
      <p:pic>
        <p:nvPicPr>
          <p:cNvPr id="7" name="6 Imagen" descr="http://www.aulafacil.com/Microeconomia/Imagens/Lecc6-2.gif"/>
          <p:cNvPicPr/>
          <p:nvPr/>
        </p:nvPicPr>
        <p:blipFill>
          <a:blip r:embed="rId2" cstate="print"/>
          <a:srcRect/>
          <a:stretch>
            <a:fillRect/>
          </a:stretch>
        </p:blipFill>
        <p:spPr bwMode="auto">
          <a:xfrm>
            <a:off x="1000100" y="3643314"/>
            <a:ext cx="2847975" cy="1887801"/>
          </a:xfrm>
          <a:prstGeom prst="rect">
            <a:avLst/>
          </a:prstGeom>
          <a:noFill/>
          <a:ln w="9525">
            <a:noFill/>
            <a:miter lim="800000"/>
            <a:headEnd/>
            <a:tailEnd/>
          </a:ln>
        </p:spPr>
      </p:pic>
      <p:pic>
        <p:nvPicPr>
          <p:cNvPr id="8" name="7 Imagen" descr="http://www.aulafacil.com/Microeconomia/Imagens/Lecc6-3.gif"/>
          <p:cNvPicPr/>
          <p:nvPr/>
        </p:nvPicPr>
        <p:blipFill>
          <a:blip r:embed="rId3" cstate="print"/>
          <a:srcRect/>
          <a:stretch>
            <a:fillRect/>
          </a:stretch>
        </p:blipFill>
        <p:spPr bwMode="auto">
          <a:xfrm>
            <a:off x="5286380" y="1857364"/>
            <a:ext cx="2352675" cy="155948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Punto de equilibrio</a:t>
            </a:r>
          </a:p>
        </p:txBody>
      </p:sp>
      <p:graphicFrame>
        <p:nvGraphicFramePr>
          <p:cNvPr id="7" name="6 Marcador de contenido"/>
          <p:cNvGraphicFramePr>
            <a:graphicFrameLocks noGrp="1"/>
          </p:cNvGraphicFramePr>
          <p:nvPr>
            <p:ph idx="1"/>
          </p:nvPr>
        </p:nvGraphicFramePr>
        <p:xfrm>
          <a:off x="457200" y="1600201"/>
          <a:ext cx="8229600" cy="685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3 Imagen" descr="http://www.aulafacil.com/Microeconomia/Imagens/Lecc6-7.gif"/>
          <p:cNvPicPr/>
          <p:nvPr/>
        </p:nvPicPr>
        <p:blipFill>
          <a:blip r:embed="rId7" cstate="print"/>
          <a:srcRect/>
          <a:stretch>
            <a:fillRect/>
          </a:stretch>
        </p:blipFill>
        <p:spPr bwMode="auto">
          <a:xfrm>
            <a:off x="2786050" y="2500306"/>
            <a:ext cx="3357586" cy="1357322"/>
          </a:xfrm>
          <a:prstGeom prst="rect">
            <a:avLst/>
          </a:prstGeom>
          <a:noFill/>
          <a:ln w="9525">
            <a:noFill/>
            <a:miter lim="800000"/>
            <a:headEnd/>
            <a:tailEnd/>
          </a:ln>
        </p:spPr>
      </p:pic>
      <p:graphicFrame>
        <p:nvGraphicFramePr>
          <p:cNvPr id="6" name="5 Diagrama"/>
          <p:cNvGraphicFramePr/>
          <p:nvPr/>
        </p:nvGraphicFramePr>
        <p:xfrm>
          <a:off x="2285984" y="4500570"/>
          <a:ext cx="4572000" cy="14773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Punto de equilibrio</a:t>
            </a:r>
          </a:p>
        </p:txBody>
      </p:sp>
      <p:graphicFrame>
        <p:nvGraphicFramePr>
          <p:cNvPr id="7" name="6 Marcador de contenido"/>
          <p:cNvGraphicFramePr>
            <a:graphicFrameLocks noGrp="1"/>
          </p:cNvGraphicFramePr>
          <p:nvPr>
            <p:ph idx="1"/>
          </p:nvPr>
        </p:nvGraphicFramePr>
        <p:xfrm>
          <a:off x="457200" y="1214422"/>
          <a:ext cx="3757610" cy="1357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Diagrama"/>
          <p:cNvGraphicFramePr/>
          <p:nvPr/>
        </p:nvGraphicFramePr>
        <p:xfrm>
          <a:off x="4857752" y="1214422"/>
          <a:ext cx="3857652" cy="14773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8" name="7 Imagen" descr="http://www.aulafacil.com/Microeconomia/Imagens/Lecc6-9.gif"/>
          <p:cNvPicPr/>
          <p:nvPr/>
        </p:nvPicPr>
        <p:blipFill>
          <a:blip r:embed="rId12" cstate="print"/>
          <a:srcRect/>
          <a:stretch>
            <a:fillRect/>
          </a:stretch>
        </p:blipFill>
        <p:spPr bwMode="auto">
          <a:xfrm>
            <a:off x="1142976" y="3429000"/>
            <a:ext cx="2543175" cy="1627632"/>
          </a:xfrm>
          <a:prstGeom prst="rect">
            <a:avLst/>
          </a:prstGeom>
          <a:noFill/>
          <a:ln w="9525">
            <a:noFill/>
            <a:miter lim="800000"/>
            <a:headEnd/>
            <a:tailEnd/>
          </a:ln>
        </p:spPr>
      </p:pic>
      <p:pic>
        <p:nvPicPr>
          <p:cNvPr id="9" name="8 Imagen" descr="http://www.aulafacil.com/Microeconomia/Imagens/Lecc6-8.gif"/>
          <p:cNvPicPr/>
          <p:nvPr/>
        </p:nvPicPr>
        <p:blipFill>
          <a:blip r:embed="rId13" cstate="print"/>
          <a:srcRect/>
          <a:stretch>
            <a:fillRect/>
          </a:stretch>
        </p:blipFill>
        <p:spPr bwMode="auto">
          <a:xfrm>
            <a:off x="5214942" y="3500438"/>
            <a:ext cx="2543175" cy="1671229"/>
          </a:xfrm>
          <a:prstGeom prst="rect">
            <a:avLst/>
          </a:prstGeom>
          <a:noFill/>
          <a:ln w="9525">
            <a:noFill/>
            <a:miter lim="800000"/>
            <a:headEnd/>
            <a:tailEnd/>
          </a:ln>
        </p:spPr>
      </p:pic>
      <p:graphicFrame>
        <p:nvGraphicFramePr>
          <p:cNvPr id="12" name="11 Diagrama"/>
          <p:cNvGraphicFramePr/>
          <p:nvPr/>
        </p:nvGraphicFramePr>
        <p:xfrm>
          <a:off x="1928794" y="5286388"/>
          <a:ext cx="4572000" cy="1066206"/>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Punto de equilibrio</a:t>
            </a:r>
          </a:p>
        </p:txBody>
      </p:sp>
      <p:graphicFrame>
        <p:nvGraphicFramePr>
          <p:cNvPr id="7" name="6 Marcador de contenido"/>
          <p:cNvGraphicFramePr>
            <a:graphicFrameLocks noGrp="1"/>
          </p:cNvGraphicFramePr>
          <p:nvPr>
            <p:ph idx="1"/>
          </p:nvPr>
        </p:nvGraphicFramePr>
        <p:xfrm>
          <a:off x="457200" y="1214422"/>
          <a:ext cx="7829576" cy="1714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9 Imagen" descr="http://www.aulafacil.com/Microeconomia/Imagens/Lecc6-10.gif"/>
          <p:cNvPicPr/>
          <p:nvPr/>
        </p:nvPicPr>
        <p:blipFill>
          <a:blip r:embed="rId7" cstate="print"/>
          <a:srcRect/>
          <a:stretch>
            <a:fillRect/>
          </a:stretch>
        </p:blipFill>
        <p:spPr bwMode="auto">
          <a:xfrm>
            <a:off x="2500298" y="4000504"/>
            <a:ext cx="4000528" cy="15295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143000"/>
          </a:xfrm>
        </p:spPr>
        <p:txBody>
          <a:bodyPr>
            <a:normAutofit fontScale="90000"/>
          </a:bodyPr>
          <a:lstStyle/>
          <a:p>
            <a:r>
              <a:rPr lang="es-ES" dirty="0"/>
              <a:t>Microeconomía vs. Macroeconomía</a:t>
            </a: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Punto de equilibrio</a:t>
            </a:r>
          </a:p>
        </p:txBody>
      </p:sp>
      <p:graphicFrame>
        <p:nvGraphicFramePr>
          <p:cNvPr id="9" name="8 Diagrama"/>
          <p:cNvGraphicFramePr/>
          <p:nvPr/>
        </p:nvGraphicFramePr>
        <p:xfrm>
          <a:off x="714348" y="1285860"/>
          <a:ext cx="7715272" cy="2357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10 Imagen" descr="http://www.aulafacil.com/Microeconomia/Imagens/Lecc6-11.gif"/>
          <p:cNvPicPr/>
          <p:nvPr/>
        </p:nvPicPr>
        <p:blipFill>
          <a:blip r:embed="rId7" cstate="print"/>
          <a:srcRect/>
          <a:stretch>
            <a:fillRect/>
          </a:stretch>
        </p:blipFill>
        <p:spPr bwMode="auto">
          <a:xfrm>
            <a:off x="2285984" y="4071942"/>
            <a:ext cx="4786346" cy="2071702"/>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Punto de equilibrio</a:t>
            </a:r>
          </a:p>
        </p:txBody>
      </p:sp>
      <p:sp>
        <p:nvSpPr>
          <p:cNvPr id="3" name="2 Marcador de contenido"/>
          <p:cNvSpPr>
            <a:spLocks noGrp="1"/>
          </p:cNvSpPr>
          <p:nvPr>
            <p:ph idx="1"/>
          </p:nvPr>
        </p:nvSpPr>
        <p:spPr>
          <a:xfrm>
            <a:off x="457200" y="1600201"/>
            <a:ext cx="8229600" cy="1185857"/>
          </a:xfrm>
        </p:spPr>
        <p:txBody>
          <a:bodyPr/>
          <a:lstStyle/>
          <a:p>
            <a:r>
              <a:rPr lang="es-ES" sz="1600" i="1" dirty="0"/>
              <a:t>El mercado de bicicletas se encuentra en equilibrio, con ventas anuales de 100.000 unidades a un precio medio de 100 dólares. </a:t>
            </a:r>
            <a:endParaRPr lang="es-ES" sz="1600" dirty="0"/>
          </a:p>
          <a:p>
            <a:r>
              <a:rPr lang="es-ES" sz="1600" i="1" dirty="0"/>
              <a:t>Tras la victoria de un ciclista nacional en el Tour, este deporte se hace muy popular en el país, desplazando hacia la derecha la curva de demanda.</a:t>
            </a:r>
            <a:endParaRPr lang="es-ES" sz="1600" dirty="0"/>
          </a:p>
          <a:p>
            <a:endParaRPr lang="es-ES" dirty="0"/>
          </a:p>
        </p:txBody>
      </p:sp>
      <p:pic>
        <p:nvPicPr>
          <p:cNvPr id="4" name="3 Imagen" descr="http://www.aulafacil.com/Microeconomia/Imagens/Lecc6-12.gif"/>
          <p:cNvPicPr/>
          <p:nvPr/>
        </p:nvPicPr>
        <p:blipFill>
          <a:blip r:embed="rId2" cstate="print"/>
          <a:srcRect/>
          <a:stretch>
            <a:fillRect/>
          </a:stretch>
        </p:blipFill>
        <p:spPr bwMode="auto">
          <a:xfrm>
            <a:off x="2714612" y="3643314"/>
            <a:ext cx="3357586" cy="185738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Punto de equilibrio</a:t>
            </a:r>
          </a:p>
        </p:txBody>
      </p:sp>
      <p:sp>
        <p:nvSpPr>
          <p:cNvPr id="3" name="2 Marcador de contenido"/>
          <p:cNvSpPr>
            <a:spLocks noGrp="1"/>
          </p:cNvSpPr>
          <p:nvPr>
            <p:ph idx="1"/>
          </p:nvPr>
        </p:nvSpPr>
        <p:spPr>
          <a:xfrm>
            <a:off x="457200" y="1600201"/>
            <a:ext cx="8229600" cy="1685924"/>
          </a:xfrm>
        </p:spPr>
        <p:txBody>
          <a:bodyPr>
            <a:normAutofit/>
          </a:bodyPr>
          <a:lstStyle/>
          <a:p>
            <a:pPr algn="just"/>
            <a:r>
              <a:rPr lang="es-ES" sz="1600" i="1" dirty="0"/>
              <a:t>Al precio actual (100 dólares) surge un desequilibrio: los vendedores continúan ofreciendo 100.000 unidades pero los compradores desean adquirir 180.000 unidades. </a:t>
            </a:r>
            <a:endParaRPr lang="es-ES" sz="1600" dirty="0"/>
          </a:p>
          <a:p>
            <a:pPr algn="just"/>
            <a:r>
              <a:rPr lang="es-ES" sz="1600" i="1" dirty="0"/>
              <a:t>Este exceso de demanda empuja al alza el precio de la bicicleta, subida que hará que los vendedores quieran vender más y los compradores adquirir menos. </a:t>
            </a:r>
            <a:endParaRPr lang="es-ES" sz="1600" dirty="0"/>
          </a:p>
          <a:p>
            <a:pPr algn="just"/>
            <a:r>
              <a:rPr lang="es-ES" sz="1600" i="1" dirty="0"/>
              <a:t>Este proceso finaliza cuando se alcanza el nuevo punto de equilibrio, en el cual el precio de la bicicleta ha subido a 120 dólares y las ventas anuales a 140.000 unidades. </a:t>
            </a:r>
            <a:endParaRPr lang="es-ES" sz="1600" dirty="0"/>
          </a:p>
          <a:p>
            <a:endParaRPr lang="es-ES" dirty="0"/>
          </a:p>
        </p:txBody>
      </p:sp>
      <p:pic>
        <p:nvPicPr>
          <p:cNvPr id="4" name="3 Imagen" descr="http://www.aulafacil.com/Microeconomia/Imagens/Lecc6-13.gif"/>
          <p:cNvPicPr/>
          <p:nvPr/>
        </p:nvPicPr>
        <p:blipFill>
          <a:blip r:embed="rId2" cstate="print"/>
          <a:srcRect/>
          <a:stretch>
            <a:fillRect/>
          </a:stretch>
        </p:blipFill>
        <p:spPr bwMode="auto">
          <a:xfrm>
            <a:off x="2786050" y="3714752"/>
            <a:ext cx="3214710" cy="214314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Ejercicios en clase</a:t>
            </a:r>
          </a:p>
        </p:txBody>
      </p:sp>
      <p:sp>
        <p:nvSpPr>
          <p:cNvPr id="3" name="2 Marcador de contenido"/>
          <p:cNvSpPr>
            <a:spLocks noGrp="1"/>
          </p:cNvSpPr>
          <p:nvPr>
            <p:ph idx="1"/>
          </p:nvPr>
        </p:nvSpPr>
        <p:spPr/>
        <p:txBody>
          <a:bodyPr>
            <a:normAutofit/>
          </a:bodyPr>
          <a:lstStyle/>
          <a:p>
            <a:pPr>
              <a:buFont typeface="+mj-lt"/>
              <a:buAutoNum type="arabicPeriod"/>
            </a:pPr>
            <a:r>
              <a:rPr lang="es-ES" sz="1200" b="1" dirty="0"/>
              <a:t>¿Cuál es el efecto sobre el precio de un casete y la cantidad de casetes vendidos si:</a:t>
            </a:r>
          </a:p>
          <a:p>
            <a:pPr lvl="1">
              <a:buFont typeface="+mj-lt"/>
              <a:buAutoNum type="alphaLcPeriod"/>
            </a:pPr>
            <a:r>
              <a:rPr lang="es-ES" sz="1200" dirty="0"/>
              <a:t>Sube el precio del disco compacto?</a:t>
            </a:r>
          </a:p>
          <a:p>
            <a:pPr lvl="1">
              <a:buFont typeface="+mj-lt"/>
              <a:buAutoNum type="alphaLcPeriod"/>
            </a:pPr>
            <a:r>
              <a:rPr lang="es-ES" sz="1200" dirty="0"/>
              <a:t>Sube el precio del walkman?</a:t>
            </a:r>
          </a:p>
          <a:p>
            <a:pPr lvl="1">
              <a:buFont typeface="+mj-lt"/>
              <a:buAutoNum type="alphaLcPeriod"/>
            </a:pPr>
            <a:r>
              <a:rPr lang="es-ES" sz="1200" dirty="0"/>
              <a:t>Aumenta la oferta de los reproductores de CD?</a:t>
            </a:r>
          </a:p>
          <a:p>
            <a:pPr lvl="1">
              <a:buFont typeface="+mj-lt"/>
              <a:buAutoNum type="alphaLcPeriod"/>
            </a:pPr>
            <a:endParaRPr lang="es-ES" sz="1200" dirty="0"/>
          </a:p>
          <a:p>
            <a:pPr lvl="1">
              <a:buFont typeface="+mj-lt"/>
              <a:buAutoNum type="alphaLcPeriod"/>
            </a:pPr>
            <a:endParaRPr lang="es-ES" sz="1200" dirty="0"/>
          </a:p>
          <a:p>
            <a:pPr lvl="1">
              <a:buFont typeface="+mj-lt"/>
              <a:buAutoNum type="alphaLcPeriod"/>
            </a:pPr>
            <a:endParaRPr lang="es-ES" sz="1200" dirty="0"/>
          </a:p>
          <a:p>
            <a:pPr lvl="1">
              <a:buNone/>
            </a:pPr>
            <a:endParaRPr lang="es-ES" sz="1200" dirty="0"/>
          </a:p>
          <a:p>
            <a:pPr lvl="1">
              <a:buNone/>
            </a:pPr>
            <a:endParaRPr lang="es-ES" sz="1200" dirty="0"/>
          </a:p>
          <a:p>
            <a:pPr>
              <a:buFont typeface="+mj-lt"/>
              <a:buAutoNum type="arabicPeriod"/>
            </a:pPr>
            <a:r>
              <a:rPr lang="es-ES" sz="1200" b="1" dirty="0"/>
              <a:t>Suponga  que las siguientes situaciones se presentan de manera independiente:</a:t>
            </a:r>
          </a:p>
          <a:p>
            <a:pPr lvl="1">
              <a:buFont typeface="+mj-lt"/>
              <a:buAutoNum type="romanUcPeriod"/>
            </a:pPr>
            <a:r>
              <a:rPr lang="es-ES" sz="1200" dirty="0"/>
              <a:t>El precio del petróleo aumenta.</a:t>
            </a:r>
          </a:p>
          <a:p>
            <a:pPr lvl="1">
              <a:buFont typeface="+mj-lt"/>
              <a:buAutoNum type="romanUcPeriod"/>
            </a:pPr>
            <a:r>
              <a:rPr lang="es-ES" sz="1200" dirty="0"/>
              <a:t>El precio de los automóviles aumenta.</a:t>
            </a:r>
          </a:p>
          <a:p>
            <a:pPr lvl="1">
              <a:buFont typeface="+mj-lt"/>
              <a:buAutoNum type="romanUcPeriod"/>
            </a:pPr>
            <a:r>
              <a:rPr lang="es-ES" sz="1200" dirty="0"/>
              <a:t>Se suprimen todos los límites de velocidad en las carreteras.</a:t>
            </a:r>
          </a:p>
          <a:p>
            <a:pPr lvl="1">
              <a:buFont typeface="+mj-lt"/>
              <a:buAutoNum type="romanUcPeriod"/>
            </a:pPr>
            <a:r>
              <a:rPr lang="es-ES" sz="1200" dirty="0"/>
              <a:t>Una mejora tecnológica reduce los costos de producción de los automóviles.</a:t>
            </a:r>
          </a:p>
          <a:p>
            <a:pPr>
              <a:buNone/>
            </a:pPr>
            <a:r>
              <a:rPr lang="es-ES" sz="1200" dirty="0"/>
              <a:t>	¿Cuál  de los acontecimientos anteriores aumenta o disminuye (enuncie el sentido del cambio)?</a:t>
            </a:r>
          </a:p>
          <a:p>
            <a:pPr lvl="1">
              <a:buFont typeface="+mj-lt"/>
              <a:buAutoNum type="alphaLcPeriod"/>
            </a:pPr>
            <a:r>
              <a:rPr lang="es-ES" sz="1200" dirty="0"/>
              <a:t>La demanda de gasolina.</a:t>
            </a:r>
          </a:p>
          <a:p>
            <a:pPr lvl="1">
              <a:buFont typeface="+mj-lt"/>
              <a:buAutoNum type="alphaLcPeriod"/>
            </a:pPr>
            <a:r>
              <a:rPr lang="es-ES" sz="1200" dirty="0"/>
              <a:t>La oferta de gasolina.</a:t>
            </a:r>
          </a:p>
          <a:p>
            <a:pPr lvl="1">
              <a:buFont typeface="+mj-lt"/>
              <a:buAutoNum type="alphaLcPeriod"/>
            </a:pPr>
            <a:r>
              <a:rPr lang="es-ES" sz="1200" dirty="0"/>
              <a:t>La cantidad demandada de gasolina.</a:t>
            </a:r>
          </a:p>
          <a:p>
            <a:pPr lvl="1">
              <a:buFont typeface="+mj-lt"/>
              <a:buAutoNum type="alphaLcPeriod"/>
            </a:pPr>
            <a:r>
              <a:rPr lang="es-ES" sz="1200" dirty="0"/>
              <a:t>La cantidad ofrecida de gasolina.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Ejercicios en clase</a:t>
            </a:r>
          </a:p>
        </p:txBody>
      </p:sp>
      <p:sp>
        <p:nvSpPr>
          <p:cNvPr id="3" name="2 Marcador de contenido"/>
          <p:cNvSpPr>
            <a:spLocks noGrp="1"/>
          </p:cNvSpPr>
          <p:nvPr>
            <p:ph idx="1"/>
          </p:nvPr>
        </p:nvSpPr>
        <p:spPr/>
        <p:txBody>
          <a:bodyPr>
            <a:normAutofit/>
          </a:bodyPr>
          <a:lstStyle/>
          <a:p>
            <a:pPr>
              <a:buFont typeface="+mj-lt"/>
              <a:buAutoNum type="arabicPeriod" startAt="3"/>
            </a:pPr>
            <a:r>
              <a:rPr lang="es-ES" sz="1200" dirty="0"/>
              <a:t>Los planes de oferta y demanda de  quinua son: </a:t>
            </a:r>
          </a:p>
          <a:p>
            <a:endParaRPr lang="es-ES" sz="1200" dirty="0"/>
          </a:p>
        </p:txBody>
      </p:sp>
      <p:graphicFrame>
        <p:nvGraphicFramePr>
          <p:cNvPr id="4" name="3 Tabla"/>
          <p:cNvGraphicFramePr>
            <a:graphicFrameLocks noGrp="1"/>
          </p:cNvGraphicFramePr>
          <p:nvPr/>
        </p:nvGraphicFramePr>
        <p:xfrm>
          <a:off x="1500166" y="2000240"/>
          <a:ext cx="6096000" cy="2377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267893">
                <a:tc>
                  <a:txBody>
                    <a:bodyPr/>
                    <a:lstStyle/>
                    <a:p>
                      <a:pPr algn="ctr"/>
                      <a:r>
                        <a:rPr lang="es-ES" sz="1200" dirty="0"/>
                        <a:t>Precio  (por paquete)</a:t>
                      </a:r>
                    </a:p>
                  </a:txBody>
                  <a:tcPr/>
                </a:tc>
                <a:tc>
                  <a:txBody>
                    <a:bodyPr/>
                    <a:lstStyle/>
                    <a:p>
                      <a:pPr algn="ctr"/>
                      <a:r>
                        <a:rPr lang="es-ES" sz="1200" dirty="0"/>
                        <a:t>Cantidad Demandada (semana)</a:t>
                      </a:r>
                    </a:p>
                  </a:txBody>
                  <a:tcPr/>
                </a:tc>
                <a:tc>
                  <a:txBody>
                    <a:bodyPr/>
                    <a:lstStyle/>
                    <a:p>
                      <a:pPr algn="ctr"/>
                      <a:r>
                        <a:rPr lang="es-ES" sz="1200"/>
                        <a:t>Cantidad Ofrecida (semana)</a:t>
                      </a:r>
                      <a:endParaRPr lang="es-ES" sz="1200" dirty="0"/>
                    </a:p>
                  </a:txBody>
                  <a:tcPr/>
                </a:tc>
                <a:extLst>
                  <a:ext uri="{0D108BD9-81ED-4DB2-BD59-A6C34878D82A}">
                    <a16:rowId xmlns:a16="http://schemas.microsoft.com/office/drawing/2014/main" val="10000"/>
                  </a:ext>
                </a:extLst>
              </a:tr>
              <a:tr h="267893">
                <a:tc>
                  <a:txBody>
                    <a:bodyPr/>
                    <a:lstStyle/>
                    <a:p>
                      <a:pPr algn="ctr"/>
                      <a:r>
                        <a:rPr lang="es-ES" sz="1200" dirty="0"/>
                        <a:t>20</a:t>
                      </a:r>
                    </a:p>
                  </a:txBody>
                  <a:tcPr/>
                </a:tc>
                <a:tc>
                  <a:txBody>
                    <a:bodyPr/>
                    <a:lstStyle/>
                    <a:p>
                      <a:pPr algn="ctr"/>
                      <a:r>
                        <a:rPr lang="es-ES" sz="1200" dirty="0"/>
                        <a:t>180</a:t>
                      </a:r>
                    </a:p>
                  </a:txBody>
                  <a:tcPr/>
                </a:tc>
                <a:tc>
                  <a:txBody>
                    <a:bodyPr/>
                    <a:lstStyle/>
                    <a:p>
                      <a:pPr algn="ctr"/>
                      <a:r>
                        <a:rPr lang="es-ES" sz="1200" dirty="0"/>
                        <a:t>60</a:t>
                      </a:r>
                    </a:p>
                  </a:txBody>
                  <a:tcPr/>
                </a:tc>
                <a:extLst>
                  <a:ext uri="{0D108BD9-81ED-4DB2-BD59-A6C34878D82A}">
                    <a16:rowId xmlns:a16="http://schemas.microsoft.com/office/drawing/2014/main" val="10001"/>
                  </a:ext>
                </a:extLst>
              </a:tr>
              <a:tr h="267893">
                <a:tc>
                  <a:txBody>
                    <a:bodyPr/>
                    <a:lstStyle/>
                    <a:p>
                      <a:pPr algn="ctr"/>
                      <a:r>
                        <a:rPr lang="es-ES" sz="1200" dirty="0"/>
                        <a:t>30</a:t>
                      </a:r>
                    </a:p>
                  </a:txBody>
                  <a:tcPr/>
                </a:tc>
                <a:tc>
                  <a:txBody>
                    <a:bodyPr/>
                    <a:lstStyle/>
                    <a:p>
                      <a:pPr algn="ctr"/>
                      <a:r>
                        <a:rPr lang="es-ES" sz="1200" dirty="0"/>
                        <a:t>160</a:t>
                      </a:r>
                    </a:p>
                  </a:txBody>
                  <a:tcPr/>
                </a:tc>
                <a:tc>
                  <a:txBody>
                    <a:bodyPr/>
                    <a:lstStyle/>
                    <a:p>
                      <a:pPr algn="ctr"/>
                      <a:r>
                        <a:rPr lang="es-ES" sz="1200" dirty="0"/>
                        <a:t>80</a:t>
                      </a:r>
                    </a:p>
                  </a:txBody>
                  <a:tcPr/>
                </a:tc>
                <a:extLst>
                  <a:ext uri="{0D108BD9-81ED-4DB2-BD59-A6C34878D82A}">
                    <a16:rowId xmlns:a16="http://schemas.microsoft.com/office/drawing/2014/main" val="10002"/>
                  </a:ext>
                </a:extLst>
              </a:tr>
              <a:tr h="267893">
                <a:tc>
                  <a:txBody>
                    <a:bodyPr/>
                    <a:lstStyle/>
                    <a:p>
                      <a:pPr algn="ctr"/>
                      <a:r>
                        <a:rPr lang="es-ES" sz="1200" dirty="0"/>
                        <a:t>40</a:t>
                      </a:r>
                    </a:p>
                  </a:txBody>
                  <a:tcPr/>
                </a:tc>
                <a:tc>
                  <a:txBody>
                    <a:bodyPr/>
                    <a:lstStyle/>
                    <a:p>
                      <a:pPr algn="ctr"/>
                      <a:r>
                        <a:rPr lang="es-ES" sz="1200" dirty="0"/>
                        <a:t>140</a:t>
                      </a:r>
                    </a:p>
                  </a:txBody>
                  <a:tcPr/>
                </a:tc>
                <a:tc>
                  <a:txBody>
                    <a:bodyPr/>
                    <a:lstStyle/>
                    <a:p>
                      <a:pPr algn="ctr"/>
                      <a:r>
                        <a:rPr lang="es-ES" sz="1200" dirty="0"/>
                        <a:t>100</a:t>
                      </a:r>
                    </a:p>
                  </a:txBody>
                  <a:tcPr/>
                </a:tc>
                <a:extLst>
                  <a:ext uri="{0D108BD9-81ED-4DB2-BD59-A6C34878D82A}">
                    <a16:rowId xmlns:a16="http://schemas.microsoft.com/office/drawing/2014/main" val="10003"/>
                  </a:ext>
                </a:extLst>
              </a:tr>
              <a:tr h="267893">
                <a:tc>
                  <a:txBody>
                    <a:bodyPr/>
                    <a:lstStyle/>
                    <a:p>
                      <a:pPr algn="ctr"/>
                      <a:r>
                        <a:rPr lang="es-ES" sz="1200" dirty="0"/>
                        <a:t>50</a:t>
                      </a:r>
                    </a:p>
                  </a:txBody>
                  <a:tcPr/>
                </a:tc>
                <a:tc>
                  <a:txBody>
                    <a:bodyPr/>
                    <a:lstStyle/>
                    <a:p>
                      <a:pPr algn="ctr"/>
                      <a:r>
                        <a:rPr lang="es-ES" sz="1200" dirty="0"/>
                        <a:t>120</a:t>
                      </a:r>
                    </a:p>
                  </a:txBody>
                  <a:tcPr/>
                </a:tc>
                <a:tc>
                  <a:txBody>
                    <a:bodyPr/>
                    <a:lstStyle/>
                    <a:p>
                      <a:pPr algn="ctr"/>
                      <a:r>
                        <a:rPr lang="es-ES" sz="1200" dirty="0"/>
                        <a:t>120</a:t>
                      </a:r>
                    </a:p>
                  </a:txBody>
                  <a:tcPr/>
                </a:tc>
                <a:extLst>
                  <a:ext uri="{0D108BD9-81ED-4DB2-BD59-A6C34878D82A}">
                    <a16:rowId xmlns:a16="http://schemas.microsoft.com/office/drawing/2014/main" val="10004"/>
                  </a:ext>
                </a:extLst>
              </a:tr>
              <a:tr h="267893">
                <a:tc>
                  <a:txBody>
                    <a:bodyPr/>
                    <a:lstStyle/>
                    <a:p>
                      <a:pPr algn="ctr"/>
                      <a:r>
                        <a:rPr lang="es-ES" sz="1200" dirty="0"/>
                        <a:t>60</a:t>
                      </a:r>
                    </a:p>
                  </a:txBody>
                  <a:tcPr/>
                </a:tc>
                <a:tc>
                  <a:txBody>
                    <a:bodyPr/>
                    <a:lstStyle/>
                    <a:p>
                      <a:pPr algn="ctr"/>
                      <a:r>
                        <a:rPr lang="es-ES" sz="1200" dirty="0"/>
                        <a:t>100</a:t>
                      </a:r>
                    </a:p>
                  </a:txBody>
                  <a:tcPr/>
                </a:tc>
                <a:tc>
                  <a:txBody>
                    <a:bodyPr/>
                    <a:lstStyle/>
                    <a:p>
                      <a:pPr algn="ctr"/>
                      <a:r>
                        <a:rPr lang="es-ES" sz="1200" dirty="0"/>
                        <a:t>140</a:t>
                      </a:r>
                    </a:p>
                  </a:txBody>
                  <a:tcPr/>
                </a:tc>
                <a:extLst>
                  <a:ext uri="{0D108BD9-81ED-4DB2-BD59-A6C34878D82A}">
                    <a16:rowId xmlns:a16="http://schemas.microsoft.com/office/drawing/2014/main" val="10005"/>
                  </a:ext>
                </a:extLst>
              </a:tr>
              <a:tr h="267893">
                <a:tc>
                  <a:txBody>
                    <a:bodyPr/>
                    <a:lstStyle/>
                    <a:p>
                      <a:pPr algn="ctr"/>
                      <a:r>
                        <a:rPr lang="es-ES" sz="1200" dirty="0"/>
                        <a:t>70</a:t>
                      </a:r>
                    </a:p>
                  </a:txBody>
                  <a:tcPr/>
                </a:tc>
                <a:tc>
                  <a:txBody>
                    <a:bodyPr/>
                    <a:lstStyle/>
                    <a:p>
                      <a:pPr algn="ctr"/>
                      <a:r>
                        <a:rPr lang="es-ES" sz="1200" dirty="0"/>
                        <a:t>80</a:t>
                      </a:r>
                    </a:p>
                  </a:txBody>
                  <a:tcPr/>
                </a:tc>
                <a:tc>
                  <a:txBody>
                    <a:bodyPr/>
                    <a:lstStyle/>
                    <a:p>
                      <a:pPr algn="ctr"/>
                      <a:r>
                        <a:rPr lang="es-ES" sz="1200"/>
                        <a:t>160</a:t>
                      </a:r>
                    </a:p>
                  </a:txBody>
                  <a:tcPr/>
                </a:tc>
                <a:extLst>
                  <a:ext uri="{0D108BD9-81ED-4DB2-BD59-A6C34878D82A}">
                    <a16:rowId xmlns:a16="http://schemas.microsoft.com/office/drawing/2014/main" val="10006"/>
                  </a:ext>
                </a:extLst>
              </a:tr>
              <a:tr h="267893">
                <a:tc>
                  <a:txBody>
                    <a:bodyPr/>
                    <a:lstStyle/>
                    <a:p>
                      <a:pPr algn="ctr"/>
                      <a:r>
                        <a:rPr lang="es-ES" sz="1200" dirty="0"/>
                        <a:t>80</a:t>
                      </a:r>
                    </a:p>
                  </a:txBody>
                  <a:tcPr/>
                </a:tc>
                <a:tc>
                  <a:txBody>
                    <a:bodyPr/>
                    <a:lstStyle/>
                    <a:p>
                      <a:pPr algn="ctr"/>
                      <a:r>
                        <a:rPr lang="es-ES" sz="1200" dirty="0"/>
                        <a:t>60</a:t>
                      </a:r>
                    </a:p>
                  </a:txBody>
                  <a:tcPr/>
                </a:tc>
                <a:tc>
                  <a:txBody>
                    <a:bodyPr/>
                    <a:lstStyle/>
                    <a:p>
                      <a:pPr algn="ctr"/>
                      <a:r>
                        <a:rPr lang="es-ES" sz="1200" dirty="0"/>
                        <a:t>180</a:t>
                      </a:r>
                    </a:p>
                  </a:txBody>
                  <a:tcPr/>
                </a:tc>
                <a:extLst>
                  <a:ext uri="{0D108BD9-81ED-4DB2-BD59-A6C34878D82A}">
                    <a16:rowId xmlns:a16="http://schemas.microsoft.com/office/drawing/2014/main" val="10007"/>
                  </a:ext>
                </a:extLst>
              </a:tr>
            </a:tbl>
          </a:graphicData>
        </a:graphic>
      </p:graphicFrame>
      <p:sp>
        <p:nvSpPr>
          <p:cNvPr id="5" name="4 CuadroTexto"/>
          <p:cNvSpPr txBox="1"/>
          <p:nvPr/>
        </p:nvSpPr>
        <p:spPr>
          <a:xfrm>
            <a:off x="571472" y="4500570"/>
            <a:ext cx="7072362" cy="646331"/>
          </a:xfrm>
          <a:prstGeom prst="rect">
            <a:avLst/>
          </a:prstGeom>
          <a:noFill/>
        </p:spPr>
        <p:txBody>
          <a:bodyPr wrap="square" rtlCol="0">
            <a:spAutoFit/>
          </a:bodyPr>
          <a:lstStyle/>
          <a:p>
            <a:pPr marL="342900" indent="-342900" algn="just">
              <a:buFont typeface="+mj-lt"/>
              <a:buAutoNum type="alphaLcPeriod"/>
            </a:pPr>
            <a:r>
              <a:rPr lang="es-ES" sz="1200" dirty="0"/>
              <a:t>Elabore la gráfica del mercado de quinua e indique en ella el precio y la cantidad de equilibrio.</a:t>
            </a:r>
          </a:p>
          <a:p>
            <a:pPr marL="342900" indent="-342900" algn="just">
              <a:buFont typeface="+mj-lt"/>
              <a:buAutoNum type="alphaLcPeriod"/>
            </a:pPr>
            <a:r>
              <a:rPr lang="es-ES" sz="1200" dirty="0"/>
              <a:t>Suponga que la quinua tiene un precio de 70 por paquete. Describa la situación de mercado de quinua y explique cómo se ajusta el precio de este bien.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Ejercicios en clase</a:t>
            </a:r>
          </a:p>
        </p:txBody>
      </p:sp>
      <p:sp>
        <p:nvSpPr>
          <p:cNvPr id="6" name="5 CuadroTexto"/>
          <p:cNvSpPr txBox="1"/>
          <p:nvPr/>
        </p:nvSpPr>
        <p:spPr>
          <a:xfrm>
            <a:off x="857224" y="1571612"/>
            <a:ext cx="6858048" cy="1754326"/>
          </a:xfrm>
          <a:prstGeom prst="rect">
            <a:avLst/>
          </a:prstGeom>
          <a:noFill/>
        </p:spPr>
        <p:txBody>
          <a:bodyPr wrap="square" rtlCol="0">
            <a:spAutoFit/>
          </a:bodyPr>
          <a:lstStyle/>
          <a:p>
            <a:pPr marL="228600" indent="-228600">
              <a:buFont typeface="+mj-lt"/>
              <a:buAutoNum type="arabicPeriod" startAt="4"/>
            </a:pPr>
            <a:r>
              <a:rPr lang="es-ES" sz="1200" dirty="0"/>
              <a:t> Supongamos que en el ejercicio anterior, la ceniza destruye algunos cultivos de quinua y la oferta de esta se reduce en 40 paquetes por semana.</a:t>
            </a:r>
          </a:p>
          <a:p>
            <a:pPr marL="685800" lvl="1" indent="-228600">
              <a:buFont typeface="+mj-lt"/>
              <a:buAutoNum type="alphaLcPeriod"/>
            </a:pPr>
            <a:r>
              <a:rPr lang="es-ES" sz="1200" dirty="0"/>
              <a:t>¿Ha habido un desplazamiento o un movimiento a lo largo de la curva de oferta de quinua?</a:t>
            </a:r>
          </a:p>
          <a:p>
            <a:pPr marL="685800" lvl="1" indent="-228600">
              <a:buFont typeface="+mj-lt"/>
              <a:buAutoNum type="alphaLcPeriod"/>
            </a:pPr>
            <a:r>
              <a:rPr lang="es-ES" sz="1200" dirty="0"/>
              <a:t>¿Ha habido un desplazamiento o un movimiento a lo largo de la curva de la demanda de quinua?</a:t>
            </a:r>
          </a:p>
          <a:p>
            <a:pPr marL="685800" lvl="1" indent="-228600">
              <a:buFont typeface="+mj-lt"/>
              <a:buAutoNum type="alphaLcPeriod"/>
            </a:pPr>
            <a:r>
              <a:rPr lang="es-ES" sz="1200" dirty="0"/>
              <a:t>¿Cuál es el nuevo precio de equilibrio y cantidad de quinua?</a:t>
            </a:r>
          </a:p>
          <a:p>
            <a:pPr marL="685800" lvl="1" indent="-228600">
              <a:buFont typeface="+mj-lt"/>
              <a:buAutoNum type="alphaLcPeriod"/>
            </a:pPr>
            <a:endParaRPr lang="es-ES" sz="1200" dirty="0"/>
          </a:p>
          <a:p>
            <a:pPr marL="228600" indent="-228600">
              <a:buFont typeface="+mj-lt"/>
              <a:buAutoNum type="arabicPeriod" startAt="4"/>
            </a:pPr>
            <a:r>
              <a:rPr lang="es-ES" sz="1200" dirty="0"/>
              <a:t>Supongamos que en el ejercicio 3, por la soberanía alimentaria aumenta la demanda de quinua en 40 paquetes semanales, al mismo tiempo que ocurre el incendio.</a:t>
            </a:r>
          </a:p>
          <a:p>
            <a:pPr marL="685800" lvl="1" indent="-228600">
              <a:buFont typeface="+mj-lt"/>
              <a:buAutoNum type="alphaLcParenR"/>
            </a:pPr>
            <a:r>
              <a:rPr lang="es-ES" sz="1200" dirty="0"/>
              <a:t>¿Cuál es el nuevo precio de equilibrio y la nueva cantidad de equilibrio de la quinua?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Trabajo en casa</a:t>
            </a:r>
          </a:p>
        </p:txBody>
      </p:sp>
      <p:sp>
        <p:nvSpPr>
          <p:cNvPr id="3" name="2 Marcador de contenido"/>
          <p:cNvSpPr>
            <a:spLocks noGrp="1"/>
          </p:cNvSpPr>
          <p:nvPr>
            <p:ph idx="1"/>
          </p:nvPr>
        </p:nvSpPr>
        <p:spPr/>
        <p:txBody>
          <a:bodyPr>
            <a:normAutofit/>
          </a:bodyPr>
          <a:lstStyle/>
          <a:p>
            <a:pPr algn="just"/>
            <a:r>
              <a:rPr lang="es-ES" sz="1600" dirty="0"/>
              <a:t>Obtenga los datos y cantidades de diversos productos agropecuarios.</a:t>
            </a:r>
          </a:p>
          <a:p>
            <a:pPr lvl="1" algn="just">
              <a:buFont typeface="+mj-lt"/>
              <a:buAutoNum type="alphaLcPeriod"/>
            </a:pPr>
            <a:r>
              <a:rPr lang="es-ES" sz="1200" dirty="0"/>
              <a:t>Elabore una gráfica para ilustrar el mercado de su producto agropecuario.</a:t>
            </a:r>
          </a:p>
          <a:p>
            <a:pPr lvl="1" algn="just">
              <a:buFont typeface="+mj-lt"/>
              <a:buAutoNum type="alphaLcPeriod"/>
            </a:pPr>
            <a:r>
              <a:rPr lang="es-ES" sz="1200" dirty="0"/>
              <a:t>Muestre los cambios de oferta y demanda y los cambios de las cantidades demandada y ofrecida que son congruentes con la información de precio y cantidad.</a:t>
            </a:r>
          </a:p>
          <a:p>
            <a:pPr lvl="1" algn="just">
              <a:buFont typeface="+mj-lt"/>
              <a:buAutoNum type="alphaLcPeriod"/>
            </a:pPr>
            <a:endParaRPr lang="es-ES" sz="1200" dirty="0"/>
          </a:p>
          <a:p>
            <a:pPr lvl="1">
              <a:buNone/>
            </a:pPr>
            <a:endParaRPr lang="es-E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1143000"/>
          </a:xfrm>
        </p:spPr>
        <p:txBody>
          <a:bodyPr>
            <a:normAutofit fontScale="90000"/>
          </a:bodyPr>
          <a:lstStyle/>
          <a:p>
            <a:r>
              <a:rPr lang="es-ES" dirty="0"/>
              <a:t>Microeconomía vs. Macroeconomía</a:t>
            </a:r>
          </a:p>
        </p:txBody>
      </p:sp>
      <p:graphicFrame>
        <p:nvGraphicFramePr>
          <p:cNvPr id="4" name="3 Marcador de contenido"/>
          <p:cNvGraphicFramePr>
            <a:graphicFrameLocks noGrp="1"/>
          </p:cNvGraphicFramePr>
          <p:nvPr>
            <p:ph idx="1"/>
          </p:nvPr>
        </p:nvGraphicFramePr>
        <p:xfrm>
          <a:off x="457200" y="1285860"/>
          <a:ext cx="8229600"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Diagrama de flujo</a:t>
            </a:r>
          </a:p>
        </p:txBody>
      </p:sp>
      <p:graphicFrame>
        <p:nvGraphicFramePr>
          <p:cNvPr id="5" name="4 Tabla"/>
          <p:cNvGraphicFramePr>
            <a:graphicFrameLocks noGrp="1"/>
          </p:cNvGraphicFramePr>
          <p:nvPr/>
        </p:nvGraphicFramePr>
        <p:xfrm>
          <a:off x="928662" y="2000240"/>
          <a:ext cx="7643878" cy="3925628"/>
        </p:xfrm>
        <a:graphic>
          <a:graphicData uri="http://schemas.openxmlformats.org/drawingml/2006/table">
            <a:tbl>
              <a:tblPr/>
              <a:tblGrid>
                <a:gridCol w="347449">
                  <a:extLst>
                    <a:ext uri="{9D8B030D-6E8A-4147-A177-3AD203B41FA5}">
                      <a16:colId xmlns:a16="http://schemas.microsoft.com/office/drawing/2014/main" val="20000"/>
                    </a:ext>
                  </a:extLst>
                </a:gridCol>
                <a:gridCol w="347449">
                  <a:extLst>
                    <a:ext uri="{9D8B030D-6E8A-4147-A177-3AD203B41FA5}">
                      <a16:colId xmlns:a16="http://schemas.microsoft.com/office/drawing/2014/main" val="20001"/>
                    </a:ext>
                  </a:extLst>
                </a:gridCol>
                <a:gridCol w="347449">
                  <a:extLst>
                    <a:ext uri="{9D8B030D-6E8A-4147-A177-3AD203B41FA5}">
                      <a16:colId xmlns:a16="http://schemas.microsoft.com/office/drawing/2014/main" val="20002"/>
                    </a:ext>
                  </a:extLst>
                </a:gridCol>
                <a:gridCol w="347449">
                  <a:extLst>
                    <a:ext uri="{9D8B030D-6E8A-4147-A177-3AD203B41FA5}">
                      <a16:colId xmlns:a16="http://schemas.microsoft.com/office/drawing/2014/main" val="20003"/>
                    </a:ext>
                  </a:extLst>
                </a:gridCol>
                <a:gridCol w="347449">
                  <a:extLst>
                    <a:ext uri="{9D8B030D-6E8A-4147-A177-3AD203B41FA5}">
                      <a16:colId xmlns:a16="http://schemas.microsoft.com/office/drawing/2014/main" val="20004"/>
                    </a:ext>
                  </a:extLst>
                </a:gridCol>
                <a:gridCol w="347449">
                  <a:extLst>
                    <a:ext uri="{9D8B030D-6E8A-4147-A177-3AD203B41FA5}">
                      <a16:colId xmlns:a16="http://schemas.microsoft.com/office/drawing/2014/main" val="20005"/>
                    </a:ext>
                  </a:extLst>
                </a:gridCol>
                <a:gridCol w="347449">
                  <a:extLst>
                    <a:ext uri="{9D8B030D-6E8A-4147-A177-3AD203B41FA5}">
                      <a16:colId xmlns:a16="http://schemas.microsoft.com/office/drawing/2014/main" val="20006"/>
                    </a:ext>
                  </a:extLst>
                </a:gridCol>
                <a:gridCol w="347449">
                  <a:extLst>
                    <a:ext uri="{9D8B030D-6E8A-4147-A177-3AD203B41FA5}">
                      <a16:colId xmlns:a16="http://schemas.microsoft.com/office/drawing/2014/main" val="20007"/>
                    </a:ext>
                  </a:extLst>
                </a:gridCol>
                <a:gridCol w="347449">
                  <a:extLst>
                    <a:ext uri="{9D8B030D-6E8A-4147-A177-3AD203B41FA5}">
                      <a16:colId xmlns:a16="http://schemas.microsoft.com/office/drawing/2014/main" val="20008"/>
                    </a:ext>
                  </a:extLst>
                </a:gridCol>
                <a:gridCol w="347449">
                  <a:extLst>
                    <a:ext uri="{9D8B030D-6E8A-4147-A177-3AD203B41FA5}">
                      <a16:colId xmlns:a16="http://schemas.microsoft.com/office/drawing/2014/main" val="20009"/>
                    </a:ext>
                  </a:extLst>
                </a:gridCol>
                <a:gridCol w="347449">
                  <a:extLst>
                    <a:ext uri="{9D8B030D-6E8A-4147-A177-3AD203B41FA5}">
                      <a16:colId xmlns:a16="http://schemas.microsoft.com/office/drawing/2014/main" val="20010"/>
                    </a:ext>
                  </a:extLst>
                </a:gridCol>
                <a:gridCol w="347449">
                  <a:extLst>
                    <a:ext uri="{9D8B030D-6E8A-4147-A177-3AD203B41FA5}">
                      <a16:colId xmlns:a16="http://schemas.microsoft.com/office/drawing/2014/main" val="20011"/>
                    </a:ext>
                  </a:extLst>
                </a:gridCol>
                <a:gridCol w="347449">
                  <a:extLst>
                    <a:ext uri="{9D8B030D-6E8A-4147-A177-3AD203B41FA5}">
                      <a16:colId xmlns:a16="http://schemas.microsoft.com/office/drawing/2014/main" val="20012"/>
                    </a:ext>
                  </a:extLst>
                </a:gridCol>
                <a:gridCol w="347449">
                  <a:extLst>
                    <a:ext uri="{9D8B030D-6E8A-4147-A177-3AD203B41FA5}">
                      <a16:colId xmlns:a16="http://schemas.microsoft.com/office/drawing/2014/main" val="20013"/>
                    </a:ext>
                  </a:extLst>
                </a:gridCol>
                <a:gridCol w="347449">
                  <a:extLst>
                    <a:ext uri="{9D8B030D-6E8A-4147-A177-3AD203B41FA5}">
                      <a16:colId xmlns:a16="http://schemas.microsoft.com/office/drawing/2014/main" val="20014"/>
                    </a:ext>
                  </a:extLst>
                </a:gridCol>
                <a:gridCol w="347449">
                  <a:extLst>
                    <a:ext uri="{9D8B030D-6E8A-4147-A177-3AD203B41FA5}">
                      <a16:colId xmlns:a16="http://schemas.microsoft.com/office/drawing/2014/main" val="20015"/>
                    </a:ext>
                  </a:extLst>
                </a:gridCol>
                <a:gridCol w="347449">
                  <a:extLst>
                    <a:ext uri="{9D8B030D-6E8A-4147-A177-3AD203B41FA5}">
                      <a16:colId xmlns:a16="http://schemas.microsoft.com/office/drawing/2014/main" val="20016"/>
                    </a:ext>
                  </a:extLst>
                </a:gridCol>
                <a:gridCol w="347449">
                  <a:extLst>
                    <a:ext uri="{9D8B030D-6E8A-4147-A177-3AD203B41FA5}">
                      <a16:colId xmlns:a16="http://schemas.microsoft.com/office/drawing/2014/main" val="20017"/>
                    </a:ext>
                  </a:extLst>
                </a:gridCol>
                <a:gridCol w="347449">
                  <a:extLst>
                    <a:ext uri="{9D8B030D-6E8A-4147-A177-3AD203B41FA5}">
                      <a16:colId xmlns:a16="http://schemas.microsoft.com/office/drawing/2014/main" val="20018"/>
                    </a:ext>
                  </a:extLst>
                </a:gridCol>
                <a:gridCol w="347449">
                  <a:extLst>
                    <a:ext uri="{9D8B030D-6E8A-4147-A177-3AD203B41FA5}">
                      <a16:colId xmlns:a16="http://schemas.microsoft.com/office/drawing/2014/main" val="20019"/>
                    </a:ext>
                  </a:extLst>
                </a:gridCol>
                <a:gridCol w="347449">
                  <a:extLst>
                    <a:ext uri="{9D8B030D-6E8A-4147-A177-3AD203B41FA5}">
                      <a16:colId xmlns:a16="http://schemas.microsoft.com/office/drawing/2014/main" val="20020"/>
                    </a:ext>
                  </a:extLst>
                </a:gridCol>
                <a:gridCol w="347449">
                  <a:extLst>
                    <a:ext uri="{9D8B030D-6E8A-4147-A177-3AD203B41FA5}">
                      <a16:colId xmlns:a16="http://schemas.microsoft.com/office/drawing/2014/main" val="20021"/>
                    </a:ext>
                  </a:extLst>
                </a:gridCol>
              </a:tblGrid>
              <a:tr h="214776">
                <a:tc>
                  <a:txBody>
                    <a:bodyPr/>
                    <a:lstStyle/>
                    <a:p>
                      <a:pPr algn="l" fontAlgn="b"/>
                      <a:endParaRPr lang="es-ES" sz="600" b="0" i="0" u="none" strike="noStrike" dirty="0">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fontAlgn="ctr"/>
                      <a:r>
                        <a:rPr lang="es-ES" sz="6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600" b="1" i="0" u="none" strike="noStrike">
                          <a:latin typeface="Arial"/>
                        </a:rPr>
                        <a:t> </a:t>
                      </a:r>
                    </a:p>
                  </a:txBody>
                  <a:tcPr marL="0" marR="0" marT="0" marB="0" anchor="ctr">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algn="ctr" fontAlgn="ctr"/>
                      <a:r>
                        <a:rPr lang="es-ES" sz="600" b="1" i="0" u="none" strike="noStrike">
                          <a:latin typeface="Arial"/>
                        </a:rPr>
                        <a:t>R.M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s-ES"/>
                    </a:p>
                  </a:txBody>
                  <a:tcPr/>
                </a:tc>
                <a:extLst>
                  <a:ext uri="{0D108BD9-81ED-4DB2-BD59-A6C34878D82A}">
                    <a16:rowId xmlns:a16="http://schemas.microsoft.com/office/drawing/2014/main" val="10000"/>
                  </a:ext>
                </a:extLst>
              </a:tr>
              <a:tr h="214776">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rowSpan="3" gridSpan="4">
                  <a:txBody>
                    <a:bodyPr/>
                    <a:lstStyle/>
                    <a:p>
                      <a:pPr algn="ctr" fontAlgn="ctr"/>
                      <a:r>
                        <a:rPr lang="es-ES" sz="600" b="1" i="0" u="none" strike="noStrike">
                          <a:latin typeface="Arial"/>
                        </a:rPr>
                        <a:t>EMP-GOB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s-ES"/>
                    </a:p>
                  </a:txBody>
                  <a:tcPr/>
                </a:tc>
                <a:tc rowSpan="3" hMerge="1">
                  <a:txBody>
                    <a:bodyPr/>
                    <a:lstStyle/>
                    <a:p>
                      <a:endParaRPr lang="es-ES"/>
                    </a:p>
                  </a:txBody>
                  <a:tcPr/>
                </a:tc>
                <a:tc rowSpan="3" hMerge="1">
                  <a:txBody>
                    <a:bodyPr/>
                    <a:lstStyle/>
                    <a:p>
                      <a:endParaRPr lang="es-ES"/>
                    </a:p>
                  </a:txBody>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endParaRPr lang="es-ES" sz="700" b="0" i="0" u="none" strike="noStrike">
                        <a:latin typeface="Arial"/>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es-ES"/>
                    </a:p>
                  </a:txBody>
                  <a:tcPr/>
                </a:tc>
                <a:tc>
                  <a:txBody>
                    <a:bodyPr/>
                    <a:lstStyle/>
                    <a:p>
                      <a:pPr algn="l" fontAlgn="ctr"/>
                      <a:endParaRPr lang="es-ES" sz="600" b="1" i="0" u="none" strike="noStrike">
                        <a:latin typeface="Arial"/>
                      </a:endParaRPr>
                    </a:p>
                  </a:txBody>
                  <a:tcPr marL="0" marR="0" marT="0"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es-ES"/>
                    </a:p>
                  </a:txBody>
                  <a:tcPr/>
                </a:tc>
                <a:tc hMerge="1" vMerge="1">
                  <a:txBody>
                    <a:bodyPr/>
                    <a:lstStyle/>
                    <a:p>
                      <a:endParaRPr lang="es-ES"/>
                    </a:p>
                  </a:txBody>
                  <a:tcPr/>
                </a:tc>
                <a:extLst>
                  <a:ext uri="{0D108BD9-81ED-4DB2-BD59-A6C34878D82A}">
                    <a16:rowId xmlns:a16="http://schemas.microsoft.com/office/drawing/2014/main" val="10001"/>
                  </a:ext>
                </a:extLst>
              </a:tr>
              <a:tr h="214776">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4"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3"/>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4"/>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5"/>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6"/>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7"/>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dirty="0">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8"/>
                  </a:ext>
                </a:extLst>
              </a:tr>
              <a:tr h="202844">
                <a:tc rowSpan="2" gridSpan="2">
                  <a:txBody>
                    <a:bodyPr/>
                    <a:lstStyle/>
                    <a:p>
                      <a:pPr algn="ctr" fontAlgn="ctr"/>
                      <a:r>
                        <a:rPr lang="es-ES" sz="600" b="1" i="0" u="none" strike="noStrike">
                          <a:latin typeface="Arial"/>
                        </a:rPr>
                        <a:t>MFP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s-ES" sz="600" b="1" i="0" u="none" strike="noStrike">
                          <a:latin typeface="Arial"/>
                        </a:rPr>
                        <a:t>MBC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es-ES" sz="600" b="1" i="0" u="none" strike="noStrike">
                          <a:latin typeface="Arial"/>
                        </a:rPr>
                        <a:t>MBK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09"/>
                  </a:ext>
                </a:extLst>
              </a:tr>
              <a:tr h="202844">
                <a:tc gridSpan="2" vMerge="1">
                  <a:txBody>
                    <a:bodyPr/>
                    <a:lstStyle/>
                    <a:p>
                      <a:endParaRPr lang="es-ES"/>
                    </a:p>
                  </a:txBody>
                  <a:tcPr/>
                </a:tc>
                <a:tc hMerge="1" v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2" vMerge="1">
                  <a:txBody>
                    <a:bodyPr/>
                    <a:lstStyle/>
                    <a:p>
                      <a:endParaRPr lang="es-ES"/>
                    </a:p>
                  </a:txBody>
                  <a:tcPr/>
                </a:tc>
                <a:tc hMerge="1" v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vMerge="1">
                  <a:txBody>
                    <a:bodyPr/>
                    <a:lstStyle/>
                    <a:p>
                      <a:endParaRPr lang="es-ES"/>
                    </a:p>
                  </a:txBody>
                  <a:tcPr/>
                </a:tc>
                <a:tc hMerge="1" vMerge="1">
                  <a:txBody>
                    <a:bodyPr/>
                    <a:lstStyle/>
                    <a:p>
                      <a:endParaRPr lang="es-ES"/>
                    </a:p>
                  </a:txBody>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0"/>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1"/>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2"/>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3"/>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4"/>
                  </a:ext>
                </a:extLst>
              </a:tr>
              <a:tr h="202844">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5"/>
                  </a:ext>
                </a:extLst>
              </a:tr>
              <a:tr h="214776">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gridSpan="4">
                  <a:txBody>
                    <a:bodyPr/>
                    <a:lstStyle/>
                    <a:p>
                      <a:pPr algn="ctr" fontAlgn="ctr"/>
                      <a:r>
                        <a:rPr lang="es-ES" sz="600" b="1" i="0" u="none" strike="noStrike">
                          <a:latin typeface="Arial"/>
                        </a:rPr>
                        <a:t>FAM-GOB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s-ES"/>
                    </a:p>
                  </a:txBody>
                  <a:tcPr/>
                </a:tc>
                <a:tc rowSpan="3" hMerge="1">
                  <a:txBody>
                    <a:bodyPr/>
                    <a:lstStyle/>
                    <a:p>
                      <a:endParaRPr lang="es-ES"/>
                    </a:p>
                  </a:txBody>
                  <a:tcPr/>
                </a:tc>
                <a:tc rowSpan="3" hMerge="1">
                  <a:txBody>
                    <a:bodyPr/>
                    <a:lstStyle/>
                    <a:p>
                      <a:endParaRPr lang="es-ES"/>
                    </a:p>
                  </a:txBody>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600" b="1"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dirty="0">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6"/>
                  </a:ext>
                </a:extLst>
              </a:tr>
              <a:tr h="214776">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1"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7"/>
                  </a:ext>
                </a:extLst>
              </a:tr>
              <a:tr h="214776">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l" fontAlgn="b"/>
                      <a:r>
                        <a:rPr lang="es-ES" sz="600" b="0" i="0" u="none" strike="noStrike">
                          <a:latin typeface="Arial"/>
                        </a:rPr>
                        <a:t> </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600" b="0" i="0" u="none" strike="noStrike">
                          <a:latin typeface="Arial"/>
                        </a:rPr>
                        <a:t> </a:t>
                      </a: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a:latin typeface="Arial"/>
                      </a:endParaRPr>
                    </a:p>
                  </a:txBody>
                  <a:tcPr marL="0" marR="0" marT="0" marB="0" anchor="b">
                    <a:lnL>
                      <a:noFill/>
                    </a:lnL>
                    <a:lnR>
                      <a:noFill/>
                    </a:lnR>
                    <a:lnT>
                      <a:noFill/>
                    </a:lnT>
                    <a:lnB>
                      <a:noFill/>
                    </a:lnB>
                  </a:tcPr>
                </a:tc>
                <a:tc>
                  <a:txBody>
                    <a:bodyPr/>
                    <a:lstStyle/>
                    <a:p>
                      <a:pPr algn="l" fontAlgn="b"/>
                      <a:endParaRPr lang="es-ES" sz="600" b="0" i="0" u="none" strike="noStrike" dirty="0">
                        <a:latin typeface="Arial"/>
                      </a:endParaRPr>
                    </a:p>
                  </a:txBody>
                  <a:tcPr marL="0" marR="0" marT="0" marB="0" anchor="b">
                    <a:lnL>
                      <a:noFill/>
                    </a:lnL>
                    <a:lnR>
                      <a:noFill/>
                    </a:lnR>
                    <a:lnT>
                      <a:noFill/>
                    </a:lnT>
                    <a:lnB>
                      <a:noFill/>
                    </a:lnB>
                  </a:tcPr>
                </a:tc>
                <a:extLst>
                  <a:ext uri="{0D108BD9-81ED-4DB2-BD59-A6C34878D82A}">
                    <a16:rowId xmlns:a16="http://schemas.microsoft.com/office/drawing/2014/main" val="10018"/>
                  </a:ext>
                </a:extLst>
              </a:tr>
            </a:tbl>
          </a:graphicData>
        </a:graphic>
      </p:graphicFrame>
      <p:cxnSp>
        <p:nvCxnSpPr>
          <p:cNvPr id="6" name="2 Conector recto de flecha"/>
          <p:cNvCxnSpPr/>
          <p:nvPr/>
        </p:nvCxnSpPr>
        <p:spPr>
          <a:xfrm flipV="1">
            <a:off x="6500826" y="2428868"/>
            <a:ext cx="1571636" cy="14478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4 Conector recto de flecha"/>
          <p:cNvCxnSpPr/>
          <p:nvPr/>
        </p:nvCxnSpPr>
        <p:spPr>
          <a:xfrm rot="5400000" flipH="1" flipV="1">
            <a:off x="5464975" y="3036091"/>
            <a:ext cx="3500462" cy="228601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Los elementos básicos de la oferta y demanda</a:t>
            </a:r>
          </a:p>
        </p:txBody>
      </p:sp>
      <p:graphicFrame>
        <p:nvGraphicFramePr>
          <p:cNvPr id="4" name="3 Marcador de contenido"/>
          <p:cNvGraphicFramePr>
            <a:graphicFrameLocks noGrp="1"/>
          </p:cNvGraphicFramePr>
          <p:nvPr>
            <p:ph idx="1"/>
          </p:nvPr>
        </p:nvGraphicFramePr>
        <p:xfrm>
          <a:off x="457200" y="155679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oferta</a:t>
            </a:r>
          </a:p>
        </p:txBody>
      </p:sp>
      <p:graphicFrame>
        <p:nvGraphicFramePr>
          <p:cNvPr id="4" name="3 Marcador de contenido"/>
          <p:cNvGraphicFramePr>
            <a:graphicFrameLocks noGrp="1"/>
          </p:cNvGraphicFramePr>
          <p:nvPr>
            <p:ph idx="1"/>
          </p:nvPr>
        </p:nvGraphicFramePr>
        <p:xfrm>
          <a:off x="457200" y="1142984"/>
          <a:ext cx="82296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oferta</a:t>
            </a:r>
          </a:p>
        </p:txBody>
      </p:sp>
      <p:pic>
        <p:nvPicPr>
          <p:cNvPr id="4" name="3 Imagen" descr="http://www.aulafacil.com/Microeconomia/Imagens/Lecc6-4.gif"/>
          <p:cNvPicPr/>
          <p:nvPr/>
        </p:nvPicPr>
        <p:blipFill>
          <a:blip r:embed="rId2" cstate="print"/>
          <a:srcRect/>
          <a:stretch>
            <a:fillRect/>
          </a:stretch>
        </p:blipFill>
        <p:spPr bwMode="auto">
          <a:xfrm>
            <a:off x="2143108" y="2581560"/>
            <a:ext cx="4857784" cy="249051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a:t>Factores que influyen en la curva de la oferta</a:t>
            </a:r>
          </a:p>
        </p:txBody>
      </p:sp>
      <p:graphicFrame>
        <p:nvGraphicFramePr>
          <p:cNvPr id="6" name="5 Diagrama"/>
          <p:cNvGraphicFramePr/>
          <p:nvPr/>
        </p:nvGraphicFramePr>
        <p:xfrm>
          <a:off x="500034" y="1214422"/>
          <a:ext cx="7929618"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curva de la oferta</a:t>
            </a:r>
          </a:p>
        </p:txBody>
      </p:sp>
      <p:sp>
        <p:nvSpPr>
          <p:cNvPr id="18433" name="Rectangle 1"/>
          <p:cNvSpPr>
            <a:spLocks noChangeArrowheads="1"/>
          </p:cNvSpPr>
          <p:nvPr/>
        </p:nvSpPr>
        <p:spPr bwMode="auto">
          <a:xfrm>
            <a:off x="500034" y="1500174"/>
            <a:ext cx="835821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1" u="none" strike="noStrike" cap="none" normalizeH="0" baseline="0" dirty="0">
                <a:ln>
                  <a:noFill/>
                </a:ln>
                <a:solidFill>
                  <a:srgbClr val="000066"/>
                </a:solidFill>
                <a:effectLst/>
                <a:latin typeface="Calibri" pitchFamily="34" charset="0"/>
                <a:ea typeface="Times New Roman" pitchFamily="18" charset="0"/>
                <a:cs typeface="Times New Roman" pitchFamily="18" charset="0"/>
              </a:rPr>
              <a:t>De las cuatro variables anteriores, </a:t>
            </a:r>
            <a:r>
              <a:rPr kumimoji="0" lang="es-ES" sz="2000" b="1" i="1" u="none" strike="noStrike" cap="none" normalizeH="0" baseline="0" dirty="0">
                <a:ln>
                  <a:noFill/>
                </a:ln>
                <a:solidFill>
                  <a:srgbClr val="000066"/>
                </a:solidFill>
                <a:effectLst/>
                <a:latin typeface="Calibri" pitchFamily="34" charset="0"/>
                <a:ea typeface="Times New Roman" pitchFamily="18" charset="0"/>
                <a:cs typeface="Times New Roman" pitchFamily="18" charset="0"/>
              </a:rPr>
              <a:t>variaciones en el precio provocan movimientos a lo largo de la curva. </a:t>
            </a:r>
            <a:endParaRPr kumimoji="0" lang="es-ES" sz="2000" b="0" i="0" u="none" strike="noStrike" cap="none" normalizeH="0" baseline="0" dirty="0">
              <a:ln>
                <a:noFill/>
              </a:ln>
              <a:solidFill>
                <a:schemeClr val="tx1"/>
              </a:solidFill>
              <a:effectLst/>
              <a:latin typeface="Arial" pitchFamily="34" charset="0"/>
            </a:endParaRPr>
          </a:p>
        </p:txBody>
      </p:sp>
      <p:pic>
        <p:nvPicPr>
          <p:cNvPr id="5" name="4 Imagen" descr="http://www.aulafacil.com/Microeconomia/Imagens/Lecc6-5.gif"/>
          <p:cNvPicPr/>
          <p:nvPr/>
        </p:nvPicPr>
        <p:blipFill>
          <a:blip r:embed="rId2" cstate="print"/>
          <a:srcRect/>
          <a:stretch>
            <a:fillRect/>
          </a:stretch>
        </p:blipFill>
        <p:spPr bwMode="auto">
          <a:xfrm>
            <a:off x="2357422" y="2546127"/>
            <a:ext cx="4143404" cy="3097451"/>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654</TotalTime>
  <Words>2049</Words>
  <Application>Microsoft Office PowerPoint</Application>
  <PresentationFormat>Presentación en pantalla (4:3)</PresentationFormat>
  <Paragraphs>219</Paragraphs>
  <Slides>26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26</vt:i4>
      </vt:variant>
    </vt:vector>
  </HeadingPairs>
  <TitlesOfParts>
    <vt:vector size="29" baseType="lpstr">
      <vt:lpstr>Arial</vt:lpstr>
      <vt:lpstr>Calibri</vt:lpstr>
      <vt:lpstr>Tema de Office</vt:lpstr>
      <vt:lpstr>Microeconomía</vt:lpstr>
      <vt:lpstr>Microeconomía vs. Macroeconomía</vt:lpstr>
      <vt:lpstr>Microeconomía vs. Macroeconomía</vt:lpstr>
      <vt:lpstr>Diagrama de flujo</vt:lpstr>
      <vt:lpstr>Los elementos básicos de la oferta y demanda</vt:lpstr>
      <vt:lpstr>La curva de la oferta</vt:lpstr>
      <vt:lpstr>La curva de la oferta</vt:lpstr>
      <vt:lpstr>Factores que influyen en la curva de la oferta</vt:lpstr>
      <vt:lpstr>La curva de la oferta</vt:lpstr>
      <vt:lpstr>La curva de la oferta</vt:lpstr>
      <vt:lpstr>La curva de la demanda</vt:lpstr>
      <vt:lpstr>La curva de la demanda</vt:lpstr>
      <vt:lpstr>La curva de la demanda</vt:lpstr>
      <vt:lpstr>La curva de la demanda</vt:lpstr>
      <vt:lpstr>La curva de la demanda</vt:lpstr>
      <vt:lpstr>La curva de la demanda</vt:lpstr>
      <vt:lpstr>Punto de equilibrio</vt:lpstr>
      <vt:lpstr>Punto de equilibrio</vt:lpstr>
      <vt:lpstr>Punto de equilibrio</vt:lpstr>
      <vt:lpstr>Punto de equilibrio</vt:lpstr>
      <vt:lpstr>Punto de equilibrio</vt:lpstr>
      <vt:lpstr>Punto de equilibrio</vt:lpstr>
      <vt:lpstr>Ejercicios en clase</vt:lpstr>
      <vt:lpstr>Ejercicios en clase</vt:lpstr>
      <vt:lpstr>Ejercicios en clase</vt:lpstr>
      <vt:lpstr>Trabajo en casa</vt:lpstr>
    </vt:vector>
  </TitlesOfParts>
  <Company>privada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Microeconomía</dc:title>
  <dc:creator>user </dc:creator>
  <cp:lastModifiedBy>Veronica Adriana Carrasco Salazar</cp:lastModifiedBy>
  <cp:revision>65</cp:revision>
  <dcterms:created xsi:type="dcterms:W3CDTF">2010-06-01T12:34:19Z</dcterms:created>
  <dcterms:modified xsi:type="dcterms:W3CDTF">2024-10-15T20:22:23Z</dcterms:modified>
</cp:coreProperties>
</file>