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69" r:id="rId2"/>
    <p:sldId id="287" r:id="rId3"/>
    <p:sldId id="282" r:id="rId4"/>
    <p:sldId id="283" r:id="rId5"/>
    <p:sldId id="284" r:id="rId6"/>
    <p:sldId id="285" r:id="rId7"/>
    <p:sldId id="286" r:id="rId8"/>
    <p:sldId id="288" r:id="rId9"/>
    <p:sldId id="311" r:id="rId10"/>
    <p:sldId id="310" r:id="rId11"/>
    <p:sldId id="309" r:id="rId12"/>
    <p:sldId id="308" r:id="rId13"/>
    <p:sldId id="304" r:id="rId14"/>
    <p:sldId id="303" r:id="rId15"/>
    <p:sldId id="339" r:id="rId16"/>
    <p:sldId id="340" r:id="rId17"/>
    <p:sldId id="347" r:id="rId18"/>
    <p:sldId id="348" r:id="rId19"/>
    <p:sldId id="352" r:id="rId20"/>
    <p:sldId id="350" r:id="rId21"/>
    <p:sldId id="351" r:id="rId22"/>
    <p:sldId id="342" r:id="rId23"/>
    <p:sldId id="345" r:id="rId24"/>
    <p:sldId id="353" r:id="rId25"/>
    <p:sldId id="354" r:id="rId26"/>
    <p:sldId id="355" r:id="rId27"/>
    <p:sldId id="356" r:id="rId28"/>
    <p:sldId id="358" r:id="rId29"/>
    <p:sldId id="357" r:id="rId30"/>
    <p:sldId id="359" r:id="rId31"/>
    <p:sldId id="360" r:id="rId32"/>
    <p:sldId id="361" r:id="rId33"/>
    <p:sldId id="362" r:id="rId34"/>
    <p:sldId id="363" r:id="rId35"/>
    <p:sldId id="364" r:id="rId36"/>
    <p:sldId id="365" r:id="rId37"/>
    <p:sldId id="366" r:id="rId38"/>
    <p:sldId id="307" r:id="rId39"/>
    <p:sldId id="271" r:id="rId40"/>
    <p:sldId id="323" r:id="rId41"/>
    <p:sldId id="325" r:id="rId42"/>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66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344" autoAdjust="0"/>
    <p:restoredTop sz="98655" autoAdjust="0"/>
  </p:normalViewPr>
  <p:slideViewPr>
    <p:cSldViewPr>
      <p:cViewPr varScale="1">
        <p:scale>
          <a:sx n="92" d="100"/>
          <a:sy n="92" d="100"/>
        </p:scale>
        <p:origin x="8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837D9-BB6C-4A6C-A518-98C3A9E0E9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102BD5D0-2688-4741-BD92-CA55DBEEBF42}">
      <dgm:prSet custT="1"/>
      <dgm:spPr/>
      <dgm:t>
        <a:bodyPr/>
        <a:lstStyle/>
        <a:p>
          <a:r>
            <a:rPr lang="es-ES" sz="3600" b="1" i="0" dirty="0" smtClean="0"/>
            <a:t>Qué es patrimonio cultural ?</a:t>
          </a:r>
          <a:endParaRPr lang="es-ES" sz="3600" b="0" i="0" dirty="0"/>
        </a:p>
      </dgm:t>
    </dgm:pt>
    <dgm:pt modelId="{F1D6F5BC-BF67-4D37-A380-C4FA570DDC33}" type="parTrans" cxnId="{9B35B321-0E83-4784-9206-CA13D3673635}">
      <dgm:prSet/>
      <dgm:spPr/>
      <dgm:t>
        <a:bodyPr/>
        <a:lstStyle/>
        <a:p>
          <a:endParaRPr lang="es-ES"/>
        </a:p>
      </dgm:t>
    </dgm:pt>
    <dgm:pt modelId="{B0689CF0-6AC2-4631-B18F-8DF9B7FADBE5}" type="sibTrans" cxnId="{9B35B321-0E83-4784-9206-CA13D3673635}">
      <dgm:prSet/>
      <dgm:spPr/>
      <dgm:t>
        <a:bodyPr/>
        <a:lstStyle/>
        <a:p>
          <a:endParaRPr lang="es-ES"/>
        </a:p>
      </dgm:t>
    </dgm:pt>
    <dgm:pt modelId="{99CF66AA-332F-4222-9ABA-CA897C33BA73}">
      <dgm:prSet/>
      <dgm:spPr/>
      <dgm:t>
        <a:bodyPr/>
        <a:lstStyle/>
        <a:p>
          <a:r>
            <a:rPr lang="es-ES" b="0" i="0" dirty="0" smtClean="0"/>
            <a:t>El concepto de</a:t>
          </a:r>
          <a:r>
            <a:rPr lang="es-ES" b="1" i="0" dirty="0" smtClean="0"/>
            <a:t> patrimonio cultural </a:t>
          </a:r>
          <a:r>
            <a:rPr lang="es-ES" b="0" i="0" dirty="0" smtClean="0"/>
            <a:t>es subjetivo y dinámico, no depende de los objetos o bienes sino de los </a:t>
          </a:r>
          <a:r>
            <a:rPr lang="es-ES" b="1" i="0" dirty="0" smtClean="0">
              <a:solidFill>
                <a:schemeClr val="tx1"/>
              </a:solidFill>
            </a:rPr>
            <a:t>valores</a:t>
          </a:r>
          <a:r>
            <a:rPr lang="es-ES" b="0" i="0" dirty="0" smtClean="0"/>
            <a:t> que la sociedad en general les atribuyen en cada momento de la historia y que determinan qué bienes son los que hay que proteger y conservar para la posteridad</a:t>
          </a:r>
          <a:endParaRPr lang="es-ES" b="0" i="0" dirty="0"/>
        </a:p>
      </dgm:t>
    </dgm:pt>
    <dgm:pt modelId="{4EA932CD-2269-427C-9CFD-A8296975E7EF}" type="parTrans" cxnId="{1B71CD23-2A10-4D86-8142-4EC6FFBF4D5A}">
      <dgm:prSet/>
      <dgm:spPr/>
      <dgm:t>
        <a:bodyPr/>
        <a:lstStyle/>
        <a:p>
          <a:endParaRPr lang="es-ES"/>
        </a:p>
      </dgm:t>
    </dgm:pt>
    <dgm:pt modelId="{3F78A778-0107-45F8-BB40-C63FFF40E697}" type="sibTrans" cxnId="{1B71CD23-2A10-4D86-8142-4EC6FFBF4D5A}">
      <dgm:prSet/>
      <dgm:spPr/>
      <dgm:t>
        <a:bodyPr/>
        <a:lstStyle/>
        <a:p>
          <a:endParaRPr lang="es-ES"/>
        </a:p>
      </dgm:t>
    </dgm:pt>
    <dgm:pt modelId="{1B257C4C-10D4-46BD-8A8B-BC174C4DAF15}" type="pres">
      <dgm:prSet presAssocID="{6E7837D9-BB6C-4A6C-A518-98C3A9E0E9A5}" presName="hierChild1" presStyleCnt="0">
        <dgm:presLayoutVars>
          <dgm:orgChart val="1"/>
          <dgm:chPref val="1"/>
          <dgm:dir/>
          <dgm:animOne val="branch"/>
          <dgm:animLvl val="lvl"/>
          <dgm:resizeHandles/>
        </dgm:presLayoutVars>
      </dgm:prSet>
      <dgm:spPr/>
      <dgm:t>
        <a:bodyPr/>
        <a:lstStyle/>
        <a:p>
          <a:endParaRPr lang="es-EC"/>
        </a:p>
      </dgm:t>
    </dgm:pt>
    <dgm:pt modelId="{171AD9C0-B734-4F43-959A-4410CF17CFC4}" type="pres">
      <dgm:prSet presAssocID="{102BD5D0-2688-4741-BD92-CA55DBEEBF42}" presName="hierRoot1" presStyleCnt="0">
        <dgm:presLayoutVars>
          <dgm:hierBranch val="init"/>
        </dgm:presLayoutVars>
      </dgm:prSet>
      <dgm:spPr/>
    </dgm:pt>
    <dgm:pt modelId="{B09DA330-3F8A-4BC2-A9BD-C4A73D2CF20B}" type="pres">
      <dgm:prSet presAssocID="{102BD5D0-2688-4741-BD92-CA55DBEEBF42}" presName="rootComposite1" presStyleCnt="0"/>
      <dgm:spPr/>
    </dgm:pt>
    <dgm:pt modelId="{F0C81A1D-57AA-48AF-91B2-9E7699431417}" type="pres">
      <dgm:prSet presAssocID="{102BD5D0-2688-4741-BD92-CA55DBEEBF42}" presName="rootText1" presStyleLbl="node0" presStyleIdx="0" presStyleCnt="1" custScaleX="149776" custScaleY="62651" custLinFactNeighborX="4484" custLinFactNeighborY="7913">
        <dgm:presLayoutVars>
          <dgm:chPref val="3"/>
        </dgm:presLayoutVars>
      </dgm:prSet>
      <dgm:spPr/>
      <dgm:t>
        <a:bodyPr/>
        <a:lstStyle/>
        <a:p>
          <a:endParaRPr lang="es-EC"/>
        </a:p>
      </dgm:t>
    </dgm:pt>
    <dgm:pt modelId="{02EFBB83-6DFC-420C-95A0-8F61030B1369}" type="pres">
      <dgm:prSet presAssocID="{102BD5D0-2688-4741-BD92-CA55DBEEBF42}" presName="rootConnector1" presStyleLbl="node1" presStyleIdx="0" presStyleCnt="0"/>
      <dgm:spPr/>
      <dgm:t>
        <a:bodyPr/>
        <a:lstStyle/>
        <a:p>
          <a:endParaRPr lang="es-EC"/>
        </a:p>
      </dgm:t>
    </dgm:pt>
    <dgm:pt modelId="{51F1155E-0D20-42F1-A84E-C42C954817C8}" type="pres">
      <dgm:prSet presAssocID="{102BD5D0-2688-4741-BD92-CA55DBEEBF42}" presName="hierChild2" presStyleCnt="0"/>
      <dgm:spPr/>
    </dgm:pt>
    <dgm:pt modelId="{8A65997B-4E7F-42CB-AE5F-D4DFDD65D4D4}" type="pres">
      <dgm:prSet presAssocID="{4EA932CD-2269-427C-9CFD-A8296975E7EF}" presName="Name37" presStyleLbl="parChTrans1D2" presStyleIdx="0" presStyleCnt="1"/>
      <dgm:spPr/>
      <dgm:t>
        <a:bodyPr/>
        <a:lstStyle/>
        <a:p>
          <a:endParaRPr lang="es-EC"/>
        </a:p>
      </dgm:t>
    </dgm:pt>
    <dgm:pt modelId="{D1966BEF-B06F-43EB-A398-2E038B324AD3}" type="pres">
      <dgm:prSet presAssocID="{99CF66AA-332F-4222-9ABA-CA897C33BA73}" presName="hierRoot2" presStyleCnt="0">
        <dgm:presLayoutVars>
          <dgm:hierBranch val="init"/>
        </dgm:presLayoutVars>
      </dgm:prSet>
      <dgm:spPr/>
    </dgm:pt>
    <dgm:pt modelId="{57B09112-495C-4DA2-87DA-7096BF2B1685}" type="pres">
      <dgm:prSet presAssocID="{99CF66AA-332F-4222-9ABA-CA897C33BA73}" presName="rootComposite" presStyleCnt="0"/>
      <dgm:spPr/>
    </dgm:pt>
    <dgm:pt modelId="{44DF2D47-3414-44B1-9FCC-E4BF37972DC7}" type="pres">
      <dgm:prSet presAssocID="{99CF66AA-332F-4222-9ABA-CA897C33BA73}" presName="rootText" presStyleLbl="node2" presStyleIdx="0" presStyleCnt="1" custScaleX="187451" custScaleY="151412" custLinFactNeighborX="1659" custLinFactNeighborY="-24387">
        <dgm:presLayoutVars>
          <dgm:chPref val="3"/>
        </dgm:presLayoutVars>
      </dgm:prSet>
      <dgm:spPr/>
      <dgm:t>
        <a:bodyPr/>
        <a:lstStyle/>
        <a:p>
          <a:endParaRPr lang="es-EC"/>
        </a:p>
      </dgm:t>
    </dgm:pt>
    <dgm:pt modelId="{A92883F3-E414-4E9D-9F7D-CCF629620840}" type="pres">
      <dgm:prSet presAssocID="{99CF66AA-332F-4222-9ABA-CA897C33BA73}" presName="rootConnector" presStyleLbl="node2" presStyleIdx="0" presStyleCnt="1"/>
      <dgm:spPr/>
      <dgm:t>
        <a:bodyPr/>
        <a:lstStyle/>
        <a:p>
          <a:endParaRPr lang="es-EC"/>
        </a:p>
      </dgm:t>
    </dgm:pt>
    <dgm:pt modelId="{E0633CE7-61BF-4D90-88F5-FC61C5D6E4BB}" type="pres">
      <dgm:prSet presAssocID="{99CF66AA-332F-4222-9ABA-CA897C33BA73}" presName="hierChild4" presStyleCnt="0"/>
      <dgm:spPr/>
    </dgm:pt>
    <dgm:pt modelId="{237020C7-0FDE-4233-9E62-8CBD9123D46A}" type="pres">
      <dgm:prSet presAssocID="{99CF66AA-332F-4222-9ABA-CA897C33BA73}" presName="hierChild5" presStyleCnt="0"/>
      <dgm:spPr/>
    </dgm:pt>
    <dgm:pt modelId="{0C901F88-EE7C-4C1D-805C-6D2FBB768A96}" type="pres">
      <dgm:prSet presAssocID="{102BD5D0-2688-4741-BD92-CA55DBEEBF42}" presName="hierChild3" presStyleCnt="0"/>
      <dgm:spPr/>
    </dgm:pt>
  </dgm:ptLst>
  <dgm:cxnLst>
    <dgm:cxn modelId="{69EEC16E-91E0-4142-9F5E-B551FC812AA7}" type="presOf" srcId="{99CF66AA-332F-4222-9ABA-CA897C33BA73}" destId="{A92883F3-E414-4E9D-9F7D-CCF629620840}" srcOrd="1" destOrd="0" presId="urn:microsoft.com/office/officeart/2005/8/layout/orgChart1"/>
    <dgm:cxn modelId="{F3CFAE0C-7DB6-4784-8B5C-414CA975C4D0}" type="presOf" srcId="{102BD5D0-2688-4741-BD92-CA55DBEEBF42}" destId="{F0C81A1D-57AA-48AF-91B2-9E7699431417}" srcOrd="0" destOrd="0" presId="urn:microsoft.com/office/officeart/2005/8/layout/orgChart1"/>
    <dgm:cxn modelId="{2154CB5D-3836-4AAA-94DF-D598F21D455F}" type="presOf" srcId="{6E7837D9-BB6C-4A6C-A518-98C3A9E0E9A5}" destId="{1B257C4C-10D4-46BD-8A8B-BC174C4DAF15}" srcOrd="0" destOrd="0" presId="urn:microsoft.com/office/officeart/2005/8/layout/orgChart1"/>
    <dgm:cxn modelId="{9B35B321-0E83-4784-9206-CA13D3673635}" srcId="{6E7837D9-BB6C-4A6C-A518-98C3A9E0E9A5}" destId="{102BD5D0-2688-4741-BD92-CA55DBEEBF42}" srcOrd="0" destOrd="0" parTransId="{F1D6F5BC-BF67-4D37-A380-C4FA570DDC33}" sibTransId="{B0689CF0-6AC2-4631-B18F-8DF9B7FADBE5}"/>
    <dgm:cxn modelId="{B24467B2-D020-4A4C-8996-DEB258A998F8}" type="presOf" srcId="{102BD5D0-2688-4741-BD92-CA55DBEEBF42}" destId="{02EFBB83-6DFC-420C-95A0-8F61030B1369}" srcOrd="1" destOrd="0" presId="urn:microsoft.com/office/officeart/2005/8/layout/orgChart1"/>
    <dgm:cxn modelId="{1B71CD23-2A10-4D86-8142-4EC6FFBF4D5A}" srcId="{102BD5D0-2688-4741-BD92-CA55DBEEBF42}" destId="{99CF66AA-332F-4222-9ABA-CA897C33BA73}" srcOrd="0" destOrd="0" parTransId="{4EA932CD-2269-427C-9CFD-A8296975E7EF}" sibTransId="{3F78A778-0107-45F8-BB40-C63FFF40E697}"/>
    <dgm:cxn modelId="{0642350B-5E08-48B7-B62E-0941375D9A87}" type="presOf" srcId="{99CF66AA-332F-4222-9ABA-CA897C33BA73}" destId="{44DF2D47-3414-44B1-9FCC-E4BF37972DC7}" srcOrd="0" destOrd="0" presId="urn:microsoft.com/office/officeart/2005/8/layout/orgChart1"/>
    <dgm:cxn modelId="{E96836B1-BF53-41B1-B49E-74B8A4CEB9C2}" type="presOf" srcId="{4EA932CD-2269-427C-9CFD-A8296975E7EF}" destId="{8A65997B-4E7F-42CB-AE5F-D4DFDD65D4D4}" srcOrd="0" destOrd="0" presId="urn:microsoft.com/office/officeart/2005/8/layout/orgChart1"/>
    <dgm:cxn modelId="{E73D56BC-EDE8-4C16-8D74-4D1D9BEFEC6B}" type="presParOf" srcId="{1B257C4C-10D4-46BD-8A8B-BC174C4DAF15}" destId="{171AD9C0-B734-4F43-959A-4410CF17CFC4}" srcOrd="0" destOrd="0" presId="urn:microsoft.com/office/officeart/2005/8/layout/orgChart1"/>
    <dgm:cxn modelId="{1CB3AE6E-8D4C-4619-A714-6D6793CE2E4C}" type="presParOf" srcId="{171AD9C0-B734-4F43-959A-4410CF17CFC4}" destId="{B09DA330-3F8A-4BC2-A9BD-C4A73D2CF20B}" srcOrd="0" destOrd="0" presId="urn:microsoft.com/office/officeart/2005/8/layout/orgChart1"/>
    <dgm:cxn modelId="{230893D4-F282-41C0-A6FA-45F10FC8E5EA}" type="presParOf" srcId="{B09DA330-3F8A-4BC2-A9BD-C4A73D2CF20B}" destId="{F0C81A1D-57AA-48AF-91B2-9E7699431417}" srcOrd="0" destOrd="0" presId="urn:microsoft.com/office/officeart/2005/8/layout/orgChart1"/>
    <dgm:cxn modelId="{62F01DEA-9CF6-4339-BB29-C9C173D0BAB1}" type="presParOf" srcId="{B09DA330-3F8A-4BC2-A9BD-C4A73D2CF20B}" destId="{02EFBB83-6DFC-420C-95A0-8F61030B1369}" srcOrd="1" destOrd="0" presId="urn:microsoft.com/office/officeart/2005/8/layout/orgChart1"/>
    <dgm:cxn modelId="{8CF634A9-6B3D-486C-944B-35553072C19E}" type="presParOf" srcId="{171AD9C0-B734-4F43-959A-4410CF17CFC4}" destId="{51F1155E-0D20-42F1-A84E-C42C954817C8}" srcOrd="1" destOrd="0" presId="urn:microsoft.com/office/officeart/2005/8/layout/orgChart1"/>
    <dgm:cxn modelId="{1F278450-1367-46CB-9BC1-CF347C4D3436}" type="presParOf" srcId="{51F1155E-0D20-42F1-A84E-C42C954817C8}" destId="{8A65997B-4E7F-42CB-AE5F-D4DFDD65D4D4}" srcOrd="0" destOrd="0" presId="urn:microsoft.com/office/officeart/2005/8/layout/orgChart1"/>
    <dgm:cxn modelId="{DC2CB909-AAF2-49CA-9260-F5B94EA2FE84}" type="presParOf" srcId="{51F1155E-0D20-42F1-A84E-C42C954817C8}" destId="{D1966BEF-B06F-43EB-A398-2E038B324AD3}" srcOrd="1" destOrd="0" presId="urn:microsoft.com/office/officeart/2005/8/layout/orgChart1"/>
    <dgm:cxn modelId="{4B6D3BBA-1803-41C2-BCE7-D43938F87BD4}" type="presParOf" srcId="{D1966BEF-B06F-43EB-A398-2E038B324AD3}" destId="{57B09112-495C-4DA2-87DA-7096BF2B1685}" srcOrd="0" destOrd="0" presId="urn:microsoft.com/office/officeart/2005/8/layout/orgChart1"/>
    <dgm:cxn modelId="{1EF40F88-EC5D-45BF-A2C1-E01652055A06}" type="presParOf" srcId="{57B09112-495C-4DA2-87DA-7096BF2B1685}" destId="{44DF2D47-3414-44B1-9FCC-E4BF37972DC7}" srcOrd="0" destOrd="0" presId="urn:microsoft.com/office/officeart/2005/8/layout/orgChart1"/>
    <dgm:cxn modelId="{E3810662-46D3-43FA-9C05-FA2D5529ED3B}" type="presParOf" srcId="{57B09112-495C-4DA2-87DA-7096BF2B1685}" destId="{A92883F3-E414-4E9D-9F7D-CCF629620840}" srcOrd="1" destOrd="0" presId="urn:microsoft.com/office/officeart/2005/8/layout/orgChart1"/>
    <dgm:cxn modelId="{D63942E2-79AC-467D-A8D4-5838F041C549}" type="presParOf" srcId="{D1966BEF-B06F-43EB-A398-2E038B324AD3}" destId="{E0633CE7-61BF-4D90-88F5-FC61C5D6E4BB}" srcOrd="1" destOrd="0" presId="urn:microsoft.com/office/officeart/2005/8/layout/orgChart1"/>
    <dgm:cxn modelId="{BCBC33EF-C456-43FF-9D1C-8BAB49D0E2DE}" type="presParOf" srcId="{D1966BEF-B06F-43EB-A398-2E038B324AD3}" destId="{237020C7-0FDE-4233-9E62-8CBD9123D46A}" srcOrd="2" destOrd="0" presId="urn:microsoft.com/office/officeart/2005/8/layout/orgChart1"/>
    <dgm:cxn modelId="{2C6392BB-0217-47F2-A9F6-005F4285AABE}" type="presParOf" srcId="{171AD9C0-B734-4F43-959A-4410CF17CFC4}" destId="{0C901F88-EE7C-4C1D-805C-6D2FBB768A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837D9-BB6C-4A6C-A518-98C3A9E0E9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B4A19403-635D-45FE-A267-6DB5757A9379}">
      <dgm:prSet/>
      <dgm:spPr/>
      <dgm:t>
        <a:bodyPr/>
        <a:lstStyle/>
        <a:p>
          <a:r>
            <a:rPr lang="pt-BR" b="0" i="0" smtClean="0"/>
            <a:t>Los monumentos: obras arquitetônicas, de escultura o de pintura monumentales, </a:t>
          </a:r>
          <a:r>
            <a:rPr lang="es-ES" b="0" i="0" smtClean="0"/>
            <a:t>elementos o estructuras de carácter arqueológico, inscripciones, cavernas y grupos de elementos, que tengan un valor universal excepcional desde el punto de vista de la historia, del arte o de la ciencia. </a:t>
          </a:r>
          <a:endParaRPr lang="es-ES" b="0" i="0" dirty="0"/>
        </a:p>
      </dgm:t>
    </dgm:pt>
    <dgm:pt modelId="{21BDC0E3-C6CF-4BE6-8E92-BA354A1865F4}" type="parTrans" cxnId="{7B3A67E9-BB98-438B-A5C1-4F2FA07AF3E0}">
      <dgm:prSet/>
      <dgm:spPr/>
      <dgm:t>
        <a:bodyPr/>
        <a:lstStyle/>
        <a:p>
          <a:endParaRPr lang="es-EC"/>
        </a:p>
      </dgm:t>
    </dgm:pt>
    <dgm:pt modelId="{4FC3B035-FED5-4F85-9A4D-29A0CEFD0057}" type="sibTrans" cxnId="{7B3A67E9-BB98-438B-A5C1-4F2FA07AF3E0}">
      <dgm:prSet/>
      <dgm:spPr/>
      <dgm:t>
        <a:bodyPr/>
        <a:lstStyle/>
        <a:p>
          <a:endParaRPr lang="es-EC"/>
        </a:p>
      </dgm:t>
    </dgm:pt>
    <dgm:pt modelId="{1B257C4C-10D4-46BD-8A8B-BC174C4DAF15}" type="pres">
      <dgm:prSet presAssocID="{6E7837D9-BB6C-4A6C-A518-98C3A9E0E9A5}" presName="hierChild1" presStyleCnt="0">
        <dgm:presLayoutVars>
          <dgm:orgChart val="1"/>
          <dgm:chPref val="1"/>
          <dgm:dir/>
          <dgm:animOne val="branch"/>
          <dgm:animLvl val="lvl"/>
          <dgm:resizeHandles/>
        </dgm:presLayoutVars>
      </dgm:prSet>
      <dgm:spPr/>
      <dgm:t>
        <a:bodyPr/>
        <a:lstStyle/>
        <a:p>
          <a:endParaRPr lang="es-EC"/>
        </a:p>
      </dgm:t>
    </dgm:pt>
    <dgm:pt modelId="{C9946B0F-CEAB-4FC3-AD09-78390C12ECC1}" type="pres">
      <dgm:prSet presAssocID="{B4A19403-635D-45FE-A267-6DB5757A9379}" presName="hierRoot1" presStyleCnt="0">
        <dgm:presLayoutVars>
          <dgm:hierBranch val="init"/>
        </dgm:presLayoutVars>
      </dgm:prSet>
      <dgm:spPr/>
    </dgm:pt>
    <dgm:pt modelId="{BD58D118-6337-45A8-BA00-2EAA30A0FD3E}" type="pres">
      <dgm:prSet presAssocID="{B4A19403-635D-45FE-A267-6DB5757A9379}" presName="rootComposite1" presStyleCnt="0"/>
      <dgm:spPr/>
    </dgm:pt>
    <dgm:pt modelId="{C8FAEC20-3CBE-4F3B-BCEC-6FDDD7EB12C1}" type="pres">
      <dgm:prSet presAssocID="{B4A19403-635D-45FE-A267-6DB5757A9379}" presName="rootText1" presStyleLbl="node0" presStyleIdx="0" presStyleCnt="1">
        <dgm:presLayoutVars>
          <dgm:chPref val="3"/>
        </dgm:presLayoutVars>
      </dgm:prSet>
      <dgm:spPr/>
      <dgm:t>
        <a:bodyPr/>
        <a:lstStyle/>
        <a:p>
          <a:endParaRPr lang="es-EC"/>
        </a:p>
      </dgm:t>
    </dgm:pt>
    <dgm:pt modelId="{8E0E319D-6408-491A-AE65-F4D161903B6C}" type="pres">
      <dgm:prSet presAssocID="{B4A19403-635D-45FE-A267-6DB5757A9379}" presName="rootConnector1" presStyleLbl="node1" presStyleIdx="0" presStyleCnt="0"/>
      <dgm:spPr/>
      <dgm:t>
        <a:bodyPr/>
        <a:lstStyle/>
        <a:p>
          <a:endParaRPr lang="es-EC"/>
        </a:p>
      </dgm:t>
    </dgm:pt>
    <dgm:pt modelId="{20163365-B876-489D-81B4-DEF92FB28DC5}" type="pres">
      <dgm:prSet presAssocID="{B4A19403-635D-45FE-A267-6DB5757A9379}" presName="hierChild2" presStyleCnt="0"/>
      <dgm:spPr/>
    </dgm:pt>
    <dgm:pt modelId="{5FFB0A53-DAA4-4A04-B825-1BF3EF8C19AB}" type="pres">
      <dgm:prSet presAssocID="{B4A19403-635D-45FE-A267-6DB5757A9379}" presName="hierChild3" presStyleCnt="0"/>
      <dgm:spPr/>
    </dgm:pt>
  </dgm:ptLst>
  <dgm:cxnLst>
    <dgm:cxn modelId="{7B3A67E9-BB98-438B-A5C1-4F2FA07AF3E0}" srcId="{6E7837D9-BB6C-4A6C-A518-98C3A9E0E9A5}" destId="{B4A19403-635D-45FE-A267-6DB5757A9379}" srcOrd="0" destOrd="0" parTransId="{21BDC0E3-C6CF-4BE6-8E92-BA354A1865F4}" sibTransId="{4FC3B035-FED5-4F85-9A4D-29A0CEFD0057}"/>
    <dgm:cxn modelId="{23B6A24B-9EC8-46D3-B290-1454FD475C12}" type="presOf" srcId="{B4A19403-635D-45FE-A267-6DB5757A9379}" destId="{8E0E319D-6408-491A-AE65-F4D161903B6C}" srcOrd="1" destOrd="0" presId="urn:microsoft.com/office/officeart/2005/8/layout/orgChart1"/>
    <dgm:cxn modelId="{1B4A212D-79F0-4A02-A05C-DEEDBC34E093}" type="presOf" srcId="{B4A19403-635D-45FE-A267-6DB5757A9379}" destId="{C8FAEC20-3CBE-4F3B-BCEC-6FDDD7EB12C1}" srcOrd="0" destOrd="0" presId="urn:microsoft.com/office/officeart/2005/8/layout/orgChart1"/>
    <dgm:cxn modelId="{7093232F-21DE-40EB-847F-20E3DE19227E}" type="presOf" srcId="{6E7837D9-BB6C-4A6C-A518-98C3A9E0E9A5}" destId="{1B257C4C-10D4-46BD-8A8B-BC174C4DAF15}" srcOrd="0" destOrd="0" presId="urn:microsoft.com/office/officeart/2005/8/layout/orgChart1"/>
    <dgm:cxn modelId="{9C4C36AE-2666-41FF-B99C-341919F8D173}" type="presParOf" srcId="{1B257C4C-10D4-46BD-8A8B-BC174C4DAF15}" destId="{C9946B0F-CEAB-4FC3-AD09-78390C12ECC1}" srcOrd="0" destOrd="0" presId="urn:microsoft.com/office/officeart/2005/8/layout/orgChart1"/>
    <dgm:cxn modelId="{49132E07-F723-4FE7-B0E2-C6BBF6D98348}" type="presParOf" srcId="{C9946B0F-CEAB-4FC3-AD09-78390C12ECC1}" destId="{BD58D118-6337-45A8-BA00-2EAA30A0FD3E}" srcOrd="0" destOrd="0" presId="urn:microsoft.com/office/officeart/2005/8/layout/orgChart1"/>
    <dgm:cxn modelId="{1E3E07AC-A384-4414-8032-28C074878830}" type="presParOf" srcId="{BD58D118-6337-45A8-BA00-2EAA30A0FD3E}" destId="{C8FAEC20-3CBE-4F3B-BCEC-6FDDD7EB12C1}" srcOrd="0" destOrd="0" presId="urn:microsoft.com/office/officeart/2005/8/layout/orgChart1"/>
    <dgm:cxn modelId="{31D9AD2E-7091-4C1E-95F1-786F68BC37FB}" type="presParOf" srcId="{BD58D118-6337-45A8-BA00-2EAA30A0FD3E}" destId="{8E0E319D-6408-491A-AE65-F4D161903B6C}" srcOrd="1" destOrd="0" presId="urn:microsoft.com/office/officeart/2005/8/layout/orgChart1"/>
    <dgm:cxn modelId="{83558181-ED74-4DD1-8DA1-51715A9C2A12}" type="presParOf" srcId="{C9946B0F-CEAB-4FC3-AD09-78390C12ECC1}" destId="{20163365-B876-489D-81B4-DEF92FB28DC5}" srcOrd="1" destOrd="0" presId="urn:microsoft.com/office/officeart/2005/8/layout/orgChart1"/>
    <dgm:cxn modelId="{D81C958B-564E-457A-A1B8-73F2BEABA137}" type="presParOf" srcId="{C9946B0F-CEAB-4FC3-AD09-78390C12ECC1}" destId="{5FFB0A53-DAA4-4A04-B825-1BF3EF8C19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7837D9-BB6C-4A6C-A518-98C3A9E0E9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99CF66AA-332F-4222-9ABA-CA897C33BA73}">
      <dgm:prSet/>
      <dgm:spPr/>
      <dgm:t>
        <a:bodyPr/>
        <a:lstStyle/>
        <a:p>
          <a:r>
            <a:rPr lang="es-ES" b="0" i="0" dirty="0" smtClean="0"/>
            <a:t>Los conjuntos: grupos de construcciones, aisladas o reunidas, cuya arquitectura, unidad e integración en el paisaje les dé un valor universal excepcional desde el punto de vista de la historia, del arte o de la ciencia</a:t>
          </a:r>
          <a:endParaRPr lang="es-ES" b="0" i="0" dirty="0"/>
        </a:p>
      </dgm:t>
    </dgm:pt>
    <dgm:pt modelId="{4EA932CD-2269-427C-9CFD-A8296975E7EF}" type="parTrans" cxnId="{1B71CD23-2A10-4D86-8142-4EC6FFBF4D5A}">
      <dgm:prSet/>
      <dgm:spPr/>
      <dgm:t>
        <a:bodyPr/>
        <a:lstStyle/>
        <a:p>
          <a:endParaRPr lang="es-ES"/>
        </a:p>
      </dgm:t>
    </dgm:pt>
    <dgm:pt modelId="{3F78A778-0107-45F8-BB40-C63FFF40E697}" type="sibTrans" cxnId="{1B71CD23-2A10-4D86-8142-4EC6FFBF4D5A}">
      <dgm:prSet/>
      <dgm:spPr/>
      <dgm:t>
        <a:bodyPr/>
        <a:lstStyle/>
        <a:p>
          <a:endParaRPr lang="es-ES"/>
        </a:p>
      </dgm:t>
    </dgm:pt>
    <dgm:pt modelId="{1B257C4C-10D4-46BD-8A8B-BC174C4DAF15}" type="pres">
      <dgm:prSet presAssocID="{6E7837D9-BB6C-4A6C-A518-98C3A9E0E9A5}" presName="hierChild1" presStyleCnt="0">
        <dgm:presLayoutVars>
          <dgm:orgChart val="1"/>
          <dgm:chPref val="1"/>
          <dgm:dir/>
          <dgm:animOne val="branch"/>
          <dgm:animLvl val="lvl"/>
          <dgm:resizeHandles/>
        </dgm:presLayoutVars>
      </dgm:prSet>
      <dgm:spPr/>
      <dgm:t>
        <a:bodyPr/>
        <a:lstStyle/>
        <a:p>
          <a:endParaRPr lang="es-EC"/>
        </a:p>
      </dgm:t>
    </dgm:pt>
    <dgm:pt modelId="{E0ACE7A2-16B1-4FB4-9239-42104E6C95B9}" type="pres">
      <dgm:prSet presAssocID="{99CF66AA-332F-4222-9ABA-CA897C33BA73}" presName="hierRoot1" presStyleCnt="0">
        <dgm:presLayoutVars>
          <dgm:hierBranch val="init"/>
        </dgm:presLayoutVars>
      </dgm:prSet>
      <dgm:spPr/>
    </dgm:pt>
    <dgm:pt modelId="{63AED124-0895-4D09-B82B-94C46D3C0DE8}" type="pres">
      <dgm:prSet presAssocID="{99CF66AA-332F-4222-9ABA-CA897C33BA73}" presName="rootComposite1" presStyleCnt="0"/>
      <dgm:spPr/>
    </dgm:pt>
    <dgm:pt modelId="{528EF707-04A9-430C-B355-CCA0FBD565C9}" type="pres">
      <dgm:prSet presAssocID="{99CF66AA-332F-4222-9ABA-CA897C33BA73}" presName="rootText1" presStyleLbl="node0" presStyleIdx="0" presStyleCnt="1" custScaleX="53979" custScaleY="44500" custLinFactNeighborX="-26" custLinFactNeighborY="-1816">
        <dgm:presLayoutVars>
          <dgm:chPref val="3"/>
        </dgm:presLayoutVars>
      </dgm:prSet>
      <dgm:spPr/>
      <dgm:t>
        <a:bodyPr/>
        <a:lstStyle/>
        <a:p>
          <a:endParaRPr lang="es-ES"/>
        </a:p>
      </dgm:t>
    </dgm:pt>
    <dgm:pt modelId="{5C560D6E-F7CC-4219-9CCC-55DA4A62D9C1}" type="pres">
      <dgm:prSet presAssocID="{99CF66AA-332F-4222-9ABA-CA897C33BA73}" presName="rootConnector1" presStyleLbl="node1" presStyleIdx="0" presStyleCnt="0"/>
      <dgm:spPr/>
      <dgm:t>
        <a:bodyPr/>
        <a:lstStyle/>
        <a:p>
          <a:endParaRPr lang="es-EC"/>
        </a:p>
      </dgm:t>
    </dgm:pt>
    <dgm:pt modelId="{849C58EE-A227-48E5-8EA3-61EACBD0E7FE}" type="pres">
      <dgm:prSet presAssocID="{99CF66AA-332F-4222-9ABA-CA897C33BA73}" presName="hierChild2" presStyleCnt="0"/>
      <dgm:spPr/>
    </dgm:pt>
    <dgm:pt modelId="{4226EB28-47AF-4394-B7B8-C913F263D243}" type="pres">
      <dgm:prSet presAssocID="{99CF66AA-332F-4222-9ABA-CA897C33BA73}" presName="hierChild3" presStyleCnt="0"/>
      <dgm:spPr/>
    </dgm:pt>
  </dgm:ptLst>
  <dgm:cxnLst>
    <dgm:cxn modelId="{08524A72-C408-483F-9552-97A4CD9704FC}" type="presOf" srcId="{99CF66AA-332F-4222-9ABA-CA897C33BA73}" destId="{528EF707-04A9-430C-B355-CCA0FBD565C9}" srcOrd="0" destOrd="0" presId="urn:microsoft.com/office/officeart/2005/8/layout/orgChart1"/>
    <dgm:cxn modelId="{1B71CD23-2A10-4D86-8142-4EC6FFBF4D5A}" srcId="{6E7837D9-BB6C-4A6C-A518-98C3A9E0E9A5}" destId="{99CF66AA-332F-4222-9ABA-CA897C33BA73}" srcOrd="0" destOrd="0" parTransId="{4EA932CD-2269-427C-9CFD-A8296975E7EF}" sibTransId="{3F78A778-0107-45F8-BB40-C63FFF40E697}"/>
    <dgm:cxn modelId="{42AF1BD0-F25C-4C77-8A9A-5B5B8776A80B}" type="presOf" srcId="{99CF66AA-332F-4222-9ABA-CA897C33BA73}" destId="{5C560D6E-F7CC-4219-9CCC-55DA4A62D9C1}" srcOrd="1" destOrd="0" presId="urn:microsoft.com/office/officeart/2005/8/layout/orgChart1"/>
    <dgm:cxn modelId="{52C2F68B-A15C-4582-AC84-8E6EA2CA4026}" type="presOf" srcId="{6E7837D9-BB6C-4A6C-A518-98C3A9E0E9A5}" destId="{1B257C4C-10D4-46BD-8A8B-BC174C4DAF15}" srcOrd="0" destOrd="0" presId="urn:microsoft.com/office/officeart/2005/8/layout/orgChart1"/>
    <dgm:cxn modelId="{9006DA42-CD55-4C15-BDCE-947E2E9D5479}" type="presParOf" srcId="{1B257C4C-10D4-46BD-8A8B-BC174C4DAF15}" destId="{E0ACE7A2-16B1-4FB4-9239-42104E6C95B9}" srcOrd="0" destOrd="0" presId="urn:microsoft.com/office/officeart/2005/8/layout/orgChart1"/>
    <dgm:cxn modelId="{C6E2FBEC-4F33-4761-8258-283B37345A72}" type="presParOf" srcId="{E0ACE7A2-16B1-4FB4-9239-42104E6C95B9}" destId="{63AED124-0895-4D09-B82B-94C46D3C0DE8}" srcOrd="0" destOrd="0" presId="urn:microsoft.com/office/officeart/2005/8/layout/orgChart1"/>
    <dgm:cxn modelId="{20DAE3E9-B7D1-42F0-92CA-16F75A7550A4}" type="presParOf" srcId="{63AED124-0895-4D09-B82B-94C46D3C0DE8}" destId="{528EF707-04A9-430C-B355-CCA0FBD565C9}" srcOrd="0" destOrd="0" presId="urn:microsoft.com/office/officeart/2005/8/layout/orgChart1"/>
    <dgm:cxn modelId="{07C53414-EEFC-473E-8BD5-143521F5F044}" type="presParOf" srcId="{63AED124-0895-4D09-B82B-94C46D3C0DE8}" destId="{5C560D6E-F7CC-4219-9CCC-55DA4A62D9C1}" srcOrd="1" destOrd="0" presId="urn:microsoft.com/office/officeart/2005/8/layout/orgChart1"/>
    <dgm:cxn modelId="{5BC713DD-D169-46EA-B879-18C3DF56384B}" type="presParOf" srcId="{E0ACE7A2-16B1-4FB4-9239-42104E6C95B9}" destId="{849C58EE-A227-48E5-8EA3-61EACBD0E7FE}" srcOrd="1" destOrd="0" presId="urn:microsoft.com/office/officeart/2005/8/layout/orgChart1"/>
    <dgm:cxn modelId="{D1932193-778D-409A-B828-D6F8C637786C}" type="presParOf" srcId="{E0ACE7A2-16B1-4FB4-9239-42104E6C95B9}" destId="{4226EB28-47AF-4394-B7B8-C913F263D24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7837D9-BB6C-4A6C-A518-98C3A9E0E9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494C0E86-D3C0-4FED-8DDF-ECB55DD21F3F}">
      <dgm:prSet/>
      <dgm:spPr/>
      <dgm:t>
        <a:bodyPr/>
        <a:lstStyle/>
        <a:p>
          <a:r>
            <a:rPr lang="es-ES" b="0" i="0" dirty="0" smtClean="0"/>
            <a:t>Los lugares: obras del hombre u obras conjuntas del hombre y la naturaleza así como las zonas, incluidos los lugares arqueológicos que tengan un valor universal excepcional desde el punto de vista histórico, estético, etnológico o antropológico.</a:t>
          </a:r>
          <a:endParaRPr lang="es-ES" b="0" i="0" dirty="0"/>
        </a:p>
      </dgm:t>
    </dgm:pt>
    <dgm:pt modelId="{17503912-191A-4BD6-8FCF-59EF9ECABB4A}" type="parTrans" cxnId="{6C99037A-FEF4-4C3F-9EAF-66DA8D35BD21}">
      <dgm:prSet/>
      <dgm:spPr/>
      <dgm:t>
        <a:bodyPr/>
        <a:lstStyle/>
        <a:p>
          <a:endParaRPr lang="es-ES"/>
        </a:p>
      </dgm:t>
    </dgm:pt>
    <dgm:pt modelId="{6352110E-9EC9-4E0E-AF28-09E30932200B}" type="sibTrans" cxnId="{6C99037A-FEF4-4C3F-9EAF-66DA8D35BD21}">
      <dgm:prSet/>
      <dgm:spPr/>
      <dgm:t>
        <a:bodyPr/>
        <a:lstStyle/>
        <a:p>
          <a:endParaRPr lang="es-ES"/>
        </a:p>
      </dgm:t>
    </dgm:pt>
    <dgm:pt modelId="{1B257C4C-10D4-46BD-8A8B-BC174C4DAF15}" type="pres">
      <dgm:prSet presAssocID="{6E7837D9-BB6C-4A6C-A518-98C3A9E0E9A5}" presName="hierChild1" presStyleCnt="0">
        <dgm:presLayoutVars>
          <dgm:orgChart val="1"/>
          <dgm:chPref val="1"/>
          <dgm:dir/>
          <dgm:animOne val="branch"/>
          <dgm:animLvl val="lvl"/>
          <dgm:resizeHandles/>
        </dgm:presLayoutVars>
      </dgm:prSet>
      <dgm:spPr/>
      <dgm:t>
        <a:bodyPr/>
        <a:lstStyle/>
        <a:p>
          <a:endParaRPr lang="es-EC"/>
        </a:p>
      </dgm:t>
    </dgm:pt>
    <dgm:pt modelId="{0728070E-D7CF-4FD9-B3DD-1A7C60C5FD9B}" type="pres">
      <dgm:prSet presAssocID="{494C0E86-D3C0-4FED-8DDF-ECB55DD21F3F}" presName="hierRoot1" presStyleCnt="0">
        <dgm:presLayoutVars>
          <dgm:hierBranch val="init"/>
        </dgm:presLayoutVars>
      </dgm:prSet>
      <dgm:spPr/>
    </dgm:pt>
    <dgm:pt modelId="{EF5D204F-9BF4-4F05-B435-079AB872AC32}" type="pres">
      <dgm:prSet presAssocID="{494C0E86-D3C0-4FED-8DDF-ECB55DD21F3F}" presName="rootComposite1" presStyleCnt="0"/>
      <dgm:spPr/>
    </dgm:pt>
    <dgm:pt modelId="{D382043D-2D10-48E0-B28F-75BD8E085FBD}" type="pres">
      <dgm:prSet presAssocID="{494C0E86-D3C0-4FED-8DDF-ECB55DD21F3F}" presName="rootText1" presStyleLbl="node0" presStyleIdx="0" presStyleCnt="1">
        <dgm:presLayoutVars>
          <dgm:chPref val="3"/>
        </dgm:presLayoutVars>
      </dgm:prSet>
      <dgm:spPr/>
      <dgm:t>
        <a:bodyPr/>
        <a:lstStyle/>
        <a:p>
          <a:endParaRPr lang="es-ES"/>
        </a:p>
      </dgm:t>
    </dgm:pt>
    <dgm:pt modelId="{E9414B86-F3BE-4574-903F-A7271D68C138}" type="pres">
      <dgm:prSet presAssocID="{494C0E86-D3C0-4FED-8DDF-ECB55DD21F3F}" presName="rootConnector1" presStyleLbl="node1" presStyleIdx="0" presStyleCnt="0"/>
      <dgm:spPr/>
      <dgm:t>
        <a:bodyPr/>
        <a:lstStyle/>
        <a:p>
          <a:endParaRPr lang="es-EC"/>
        </a:p>
      </dgm:t>
    </dgm:pt>
    <dgm:pt modelId="{D64967FA-B1D9-4602-B808-52E77A2DF996}" type="pres">
      <dgm:prSet presAssocID="{494C0E86-D3C0-4FED-8DDF-ECB55DD21F3F}" presName="hierChild2" presStyleCnt="0"/>
      <dgm:spPr/>
    </dgm:pt>
    <dgm:pt modelId="{42D88FD6-FB32-4C73-B187-F0DB2F676326}" type="pres">
      <dgm:prSet presAssocID="{494C0E86-D3C0-4FED-8DDF-ECB55DD21F3F}" presName="hierChild3" presStyleCnt="0"/>
      <dgm:spPr/>
    </dgm:pt>
  </dgm:ptLst>
  <dgm:cxnLst>
    <dgm:cxn modelId="{F87F3AB0-A806-45D1-B4C4-79219E28F848}" type="presOf" srcId="{494C0E86-D3C0-4FED-8DDF-ECB55DD21F3F}" destId="{E9414B86-F3BE-4574-903F-A7271D68C138}" srcOrd="1" destOrd="0" presId="urn:microsoft.com/office/officeart/2005/8/layout/orgChart1"/>
    <dgm:cxn modelId="{F4153061-8699-4C3E-8488-B4B3D50423D1}" type="presOf" srcId="{6E7837D9-BB6C-4A6C-A518-98C3A9E0E9A5}" destId="{1B257C4C-10D4-46BD-8A8B-BC174C4DAF15}" srcOrd="0" destOrd="0" presId="urn:microsoft.com/office/officeart/2005/8/layout/orgChart1"/>
    <dgm:cxn modelId="{6C99037A-FEF4-4C3F-9EAF-66DA8D35BD21}" srcId="{6E7837D9-BB6C-4A6C-A518-98C3A9E0E9A5}" destId="{494C0E86-D3C0-4FED-8DDF-ECB55DD21F3F}" srcOrd="0" destOrd="0" parTransId="{17503912-191A-4BD6-8FCF-59EF9ECABB4A}" sibTransId="{6352110E-9EC9-4E0E-AF28-09E30932200B}"/>
    <dgm:cxn modelId="{75992707-8521-4DE5-B0F1-11C5D8595540}" type="presOf" srcId="{494C0E86-D3C0-4FED-8DDF-ECB55DD21F3F}" destId="{D382043D-2D10-48E0-B28F-75BD8E085FBD}" srcOrd="0" destOrd="0" presId="urn:microsoft.com/office/officeart/2005/8/layout/orgChart1"/>
    <dgm:cxn modelId="{03A66E6A-24CF-43D4-8799-69A4CDE3DA07}" type="presParOf" srcId="{1B257C4C-10D4-46BD-8A8B-BC174C4DAF15}" destId="{0728070E-D7CF-4FD9-B3DD-1A7C60C5FD9B}" srcOrd="0" destOrd="0" presId="urn:microsoft.com/office/officeart/2005/8/layout/orgChart1"/>
    <dgm:cxn modelId="{9FB45D88-E4AA-4D15-A822-8D0D48BC6552}" type="presParOf" srcId="{0728070E-D7CF-4FD9-B3DD-1A7C60C5FD9B}" destId="{EF5D204F-9BF4-4F05-B435-079AB872AC32}" srcOrd="0" destOrd="0" presId="urn:microsoft.com/office/officeart/2005/8/layout/orgChart1"/>
    <dgm:cxn modelId="{E8E5F81E-9562-4DF0-9D6F-16884466D4E5}" type="presParOf" srcId="{EF5D204F-9BF4-4F05-B435-079AB872AC32}" destId="{D382043D-2D10-48E0-B28F-75BD8E085FBD}" srcOrd="0" destOrd="0" presId="urn:microsoft.com/office/officeart/2005/8/layout/orgChart1"/>
    <dgm:cxn modelId="{76609298-8C73-46D6-B525-737ADE33AA8D}" type="presParOf" srcId="{EF5D204F-9BF4-4F05-B435-079AB872AC32}" destId="{E9414B86-F3BE-4574-903F-A7271D68C138}" srcOrd="1" destOrd="0" presId="urn:microsoft.com/office/officeart/2005/8/layout/orgChart1"/>
    <dgm:cxn modelId="{E7FC2168-F1C0-4992-82CF-6330370EE2F3}" type="presParOf" srcId="{0728070E-D7CF-4FD9-B3DD-1A7C60C5FD9B}" destId="{D64967FA-B1D9-4602-B808-52E77A2DF996}" srcOrd="1" destOrd="0" presId="urn:microsoft.com/office/officeart/2005/8/layout/orgChart1"/>
    <dgm:cxn modelId="{DA693A26-8CF4-46F8-B1CF-FCA684D34D4B}" type="presParOf" srcId="{0728070E-D7CF-4FD9-B3DD-1A7C60C5FD9B}" destId="{42D88FD6-FB32-4C73-B187-F0DB2F67632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7837D9-BB6C-4A6C-A518-98C3A9E0E9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494C0E86-D3C0-4FED-8DDF-ECB55DD21F3F}">
      <dgm:prSet/>
      <dgm:spPr/>
      <dgm:t>
        <a:bodyPr/>
        <a:lstStyle/>
        <a:p>
          <a:r>
            <a:rPr lang="es-ES" b="0" i="0" dirty="0" smtClean="0"/>
            <a:t>Los lugares: obras del hombre u obras conjuntas del hombre y la naturaleza así como las zonas, incluidos los lugares arqueológicos que tengan un valor universal excepcional desde el punto de vista histórico, estético, etnológico o antropológico.</a:t>
          </a:r>
          <a:endParaRPr lang="es-ES" b="0" i="0" dirty="0"/>
        </a:p>
      </dgm:t>
    </dgm:pt>
    <dgm:pt modelId="{17503912-191A-4BD6-8FCF-59EF9ECABB4A}" type="parTrans" cxnId="{6C99037A-FEF4-4C3F-9EAF-66DA8D35BD21}">
      <dgm:prSet/>
      <dgm:spPr/>
      <dgm:t>
        <a:bodyPr/>
        <a:lstStyle/>
        <a:p>
          <a:endParaRPr lang="es-ES"/>
        </a:p>
      </dgm:t>
    </dgm:pt>
    <dgm:pt modelId="{6352110E-9EC9-4E0E-AF28-09E30932200B}" type="sibTrans" cxnId="{6C99037A-FEF4-4C3F-9EAF-66DA8D35BD21}">
      <dgm:prSet/>
      <dgm:spPr/>
      <dgm:t>
        <a:bodyPr/>
        <a:lstStyle/>
        <a:p>
          <a:endParaRPr lang="es-ES"/>
        </a:p>
      </dgm:t>
    </dgm:pt>
    <dgm:pt modelId="{1B257C4C-10D4-46BD-8A8B-BC174C4DAF15}" type="pres">
      <dgm:prSet presAssocID="{6E7837D9-BB6C-4A6C-A518-98C3A9E0E9A5}" presName="hierChild1" presStyleCnt="0">
        <dgm:presLayoutVars>
          <dgm:orgChart val="1"/>
          <dgm:chPref val="1"/>
          <dgm:dir/>
          <dgm:animOne val="branch"/>
          <dgm:animLvl val="lvl"/>
          <dgm:resizeHandles/>
        </dgm:presLayoutVars>
      </dgm:prSet>
      <dgm:spPr/>
      <dgm:t>
        <a:bodyPr/>
        <a:lstStyle/>
        <a:p>
          <a:endParaRPr lang="es-EC"/>
        </a:p>
      </dgm:t>
    </dgm:pt>
    <dgm:pt modelId="{0728070E-D7CF-4FD9-B3DD-1A7C60C5FD9B}" type="pres">
      <dgm:prSet presAssocID="{494C0E86-D3C0-4FED-8DDF-ECB55DD21F3F}" presName="hierRoot1" presStyleCnt="0">
        <dgm:presLayoutVars>
          <dgm:hierBranch val="init"/>
        </dgm:presLayoutVars>
      </dgm:prSet>
      <dgm:spPr/>
    </dgm:pt>
    <dgm:pt modelId="{EF5D204F-9BF4-4F05-B435-079AB872AC32}" type="pres">
      <dgm:prSet presAssocID="{494C0E86-D3C0-4FED-8DDF-ECB55DD21F3F}" presName="rootComposite1" presStyleCnt="0"/>
      <dgm:spPr/>
    </dgm:pt>
    <dgm:pt modelId="{D382043D-2D10-48E0-B28F-75BD8E085FBD}" type="pres">
      <dgm:prSet presAssocID="{494C0E86-D3C0-4FED-8DDF-ECB55DD21F3F}" presName="rootText1" presStyleLbl="node0" presStyleIdx="0" presStyleCnt="1">
        <dgm:presLayoutVars>
          <dgm:chPref val="3"/>
        </dgm:presLayoutVars>
      </dgm:prSet>
      <dgm:spPr/>
      <dgm:t>
        <a:bodyPr/>
        <a:lstStyle/>
        <a:p>
          <a:endParaRPr lang="es-ES"/>
        </a:p>
      </dgm:t>
    </dgm:pt>
    <dgm:pt modelId="{E9414B86-F3BE-4574-903F-A7271D68C138}" type="pres">
      <dgm:prSet presAssocID="{494C0E86-D3C0-4FED-8DDF-ECB55DD21F3F}" presName="rootConnector1" presStyleLbl="node1" presStyleIdx="0" presStyleCnt="0"/>
      <dgm:spPr/>
      <dgm:t>
        <a:bodyPr/>
        <a:lstStyle/>
        <a:p>
          <a:endParaRPr lang="es-EC"/>
        </a:p>
      </dgm:t>
    </dgm:pt>
    <dgm:pt modelId="{D64967FA-B1D9-4602-B808-52E77A2DF996}" type="pres">
      <dgm:prSet presAssocID="{494C0E86-D3C0-4FED-8DDF-ECB55DD21F3F}" presName="hierChild2" presStyleCnt="0"/>
      <dgm:spPr/>
    </dgm:pt>
    <dgm:pt modelId="{42D88FD6-FB32-4C73-B187-F0DB2F676326}" type="pres">
      <dgm:prSet presAssocID="{494C0E86-D3C0-4FED-8DDF-ECB55DD21F3F}" presName="hierChild3" presStyleCnt="0"/>
      <dgm:spPr/>
    </dgm:pt>
  </dgm:ptLst>
  <dgm:cxnLst>
    <dgm:cxn modelId="{6C99037A-FEF4-4C3F-9EAF-66DA8D35BD21}" srcId="{6E7837D9-BB6C-4A6C-A518-98C3A9E0E9A5}" destId="{494C0E86-D3C0-4FED-8DDF-ECB55DD21F3F}" srcOrd="0" destOrd="0" parTransId="{17503912-191A-4BD6-8FCF-59EF9ECABB4A}" sibTransId="{6352110E-9EC9-4E0E-AF28-09E30932200B}"/>
    <dgm:cxn modelId="{BD17AF3F-663E-4879-B844-28FCA4215A59}" type="presOf" srcId="{6E7837D9-BB6C-4A6C-A518-98C3A9E0E9A5}" destId="{1B257C4C-10D4-46BD-8A8B-BC174C4DAF15}" srcOrd="0" destOrd="0" presId="urn:microsoft.com/office/officeart/2005/8/layout/orgChart1"/>
    <dgm:cxn modelId="{A3A004C7-F928-4293-ACFB-D31054BFE360}" type="presOf" srcId="{494C0E86-D3C0-4FED-8DDF-ECB55DD21F3F}" destId="{E9414B86-F3BE-4574-903F-A7271D68C138}" srcOrd="1" destOrd="0" presId="urn:microsoft.com/office/officeart/2005/8/layout/orgChart1"/>
    <dgm:cxn modelId="{93B101E5-BE70-4DFE-BCF8-B614117D272E}" type="presOf" srcId="{494C0E86-D3C0-4FED-8DDF-ECB55DD21F3F}" destId="{D382043D-2D10-48E0-B28F-75BD8E085FBD}" srcOrd="0" destOrd="0" presId="urn:microsoft.com/office/officeart/2005/8/layout/orgChart1"/>
    <dgm:cxn modelId="{100F5B61-B745-409D-A0B7-C7641F22E61B}" type="presParOf" srcId="{1B257C4C-10D4-46BD-8A8B-BC174C4DAF15}" destId="{0728070E-D7CF-4FD9-B3DD-1A7C60C5FD9B}" srcOrd="0" destOrd="0" presId="urn:microsoft.com/office/officeart/2005/8/layout/orgChart1"/>
    <dgm:cxn modelId="{2B5541B9-257C-47F5-9615-64DFCEB236FE}" type="presParOf" srcId="{0728070E-D7CF-4FD9-B3DD-1A7C60C5FD9B}" destId="{EF5D204F-9BF4-4F05-B435-079AB872AC32}" srcOrd="0" destOrd="0" presId="urn:microsoft.com/office/officeart/2005/8/layout/orgChart1"/>
    <dgm:cxn modelId="{7A0305BD-20DE-46BB-91F4-86E48E29C1ED}" type="presParOf" srcId="{EF5D204F-9BF4-4F05-B435-079AB872AC32}" destId="{D382043D-2D10-48E0-B28F-75BD8E085FBD}" srcOrd="0" destOrd="0" presId="urn:microsoft.com/office/officeart/2005/8/layout/orgChart1"/>
    <dgm:cxn modelId="{D75B9EA6-DAF3-45C5-8E3B-A39D5840A48B}" type="presParOf" srcId="{EF5D204F-9BF4-4F05-B435-079AB872AC32}" destId="{E9414B86-F3BE-4574-903F-A7271D68C138}" srcOrd="1" destOrd="0" presId="urn:microsoft.com/office/officeart/2005/8/layout/orgChart1"/>
    <dgm:cxn modelId="{C3C377DD-AC22-4429-908F-0EBEE90F4663}" type="presParOf" srcId="{0728070E-D7CF-4FD9-B3DD-1A7C60C5FD9B}" destId="{D64967FA-B1D9-4602-B808-52E77A2DF996}" srcOrd="1" destOrd="0" presId="urn:microsoft.com/office/officeart/2005/8/layout/orgChart1"/>
    <dgm:cxn modelId="{43F36BCC-C2C7-489C-A6B3-84FAEC1E0111}" type="presParOf" srcId="{0728070E-D7CF-4FD9-B3DD-1A7C60C5FD9B}" destId="{42D88FD6-FB32-4C73-B187-F0DB2F67632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7837D9-BB6C-4A6C-A518-98C3A9E0E9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494C0E86-D3C0-4FED-8DDF-ECB55DD21F3F}">
      <dgm:prSet/>
      <dgm:spPr/>
      <dgm:t>
        <a:bodyPr/>
        <a:lstStyle/>
        <a:p>
          <a:r>
            <a:rPr lang="es-ES" b="0" i="0" dirty="0" smtClean="0"/>
            <a:t>La Comisión Nacional de la UNESCO establece que el término </a:t>
          </a:r>
          <a:r>
            <a:rPr lang="es-ES" b="1" i="0" dirty="0" smtClean="0">
              <a:solidFill>
                <a:srgbClr val="C00000"/>
              </a:solidFill>
            </a:rPr>
            <a:t>bienes inmuebles</a:t>
          </a:r>
          <a:r>
            <a:rPr lang="es-ES" b="0" i="0" dirty="0" smtClean="0"/>
            <a:t> se refiere a una manifestación material, imposible de ser movida o trasladada.</a:t>
          </a:r>
        </a:p>
        <a:p>
          <a:r>
            <a:rPr lang="es-ES" dirty="0" smtClean="0">
              <a:solidFill>
                <a:schemeClr val="tx1"/>
              </a:solidFill>
              <a:effectLst/>
              <a:latin typeface="+mn-lt"/>
              <a:ea typeface="+mn-ea"/>
              <a:cs typeface="+mn-cs"/>
            </a:rPr>
            <a:t>El </a:t>
          </a:r>
          <a:r>
            <a:rPr lang="es-ES" b="1" dirty="0" smtClean="0">
              <a:solidFill>
                <a:schemeClr val="tx1"/>
              </a:solidFill>
              <a:effectLst/>
              <a:latin typeface="+mn-lt"/>
              <a:ea typeface="+mn-ea"/>
              <a:cs typeface="+mn-cs"/>
            </a:rPr>
            <a:t>patrimonio inmueble</a:t>
          </a:r>
          <a:r>
            <a:rPr lang="es-ES" dirty="0" smtClean="0">
              <a:solidFill>
                <a:schemeClr val="tx1"/>
              </a:solidFill>
              <a:effectLst/>
              <a:latin typeface="+mn-lt"/>
              <a:ea typeface="+mn-ea"/>
              <a:cs typeface="+mn-cs"/>
            </a:rPr>
            <a:t> está constituido por monumentos, obras de la arquitectura y de la ingeniería, sitios históricos y centros industriales, zonas u objetos arqueológicos, calles, puentes, viaductos... de interés o valor relevante desde el punto de vista arquitectónico, arqueológico, etnológico, histórico, artístico o científico, reconocidos y registrados como tales. Esta categoría además incorpora a los vitrales, murales, esculturas y amueblamiento que forman parte de otros bienes inmuebles</a:t>
          </a:r>
          <a:endParaRPr lang="es-ES" b="0" i="0" dirty="0"/>
        </a:p>
      </dgm:t>
    </dgm:pt>
    <dgm:pt modelId="{17503912-191A-4BD6-8FCF-59EF9ECABB4A}" type="parTrans" cxnId="{6C99037A-FEF4-4C3F-9EAF-66DA8D35BD21}">
      <dgm:prSet/>
      <dgm:spPr/>
      <dgm:t>
        <a:bodyPr/>
        <a:lstStyle/>
        <a:p>
          <a:endParaRPr lang="es-ES"/>
        </a:p>
      </dgm:t>
    </dgm:pt>
    <dgm:pt modelId="{6352110E-9EC9-4E0E-AF28-09E30932200B}" type="sibTrans" cxnId="{6C99037A-FEF4-4C3F-9EAF-66DA8D35BD21}">
      <dgm:prSet/>
      <dgm:spPr/>
      <dgm:t>
        <a:bodyPr/>
        <a:lstStyle/>
        <a:p>
          <a:endParaRPr lang="es-ES"/>
        </a:p>
      </dgm:t>
    </dgm:pt>
    <dgm:pt modelId="{1B257C4C-10D4-46BD-8A8B-BC174C4DAF15}" type="pres">
      <dgm:prSet presAssocID="{6E7837D9-BB6C-4A6C-A518-98C3A9E0E9A5}" presName="hierChild1" presStyleCnt="0">
        <dgm:presLayoutVars>
          <dgm:orgChart val="1"/>
          <dgm:chPref val="1"/>
          <dgm:dir/>
          <dgm:animOne val="branch"/>
          <dgm:animLvl val="lvl"/>
          <dgm:resizeHandles/>
        </dgm:presLayoutVars>
      </dgm:prSet>
      <dgm:spPr/>
      <dgm:t>
        <a:bodyPr/>
        <a:lstStyle/>
        <a:p>
          <a:endParaRPr lang="es-EC"/>
        </a:p>
      </dgm:t>
    </dgm:pt>
    <dgm:pt modelId="{0728070E-D7CF-4FD9-B3DD-1A7C60C5FD9B}" type="pres">
      <dgm:prSet presAssocID="{494C0E86-D3C0-4FED-8DDF-ECB55DD21F3F}" presName="hierRoot1" presStyleCnt="0">
        <dgm:presLayoutVars>
          <dgm:hierBranch val="init"/>
        </dgm:presLayoutVars>
      </dgm:prSet>
      <dgm:spPr/>
    </dgm:pt>
    <dgm:pt modelId="{EF5D204F-9BF4-4F05-B435-079AB872AC32}" type="pres">
      <dgm:prSet presAssocID="{494C0E86-D3C0-4FED-8DDF-ECB55DD21F3F}" presName="rootComposite1" presStyleCnt="0"/>
      <dgm:spPr/>
    </dgm:pt>
    <dgm:pt modelId="{D382043D-2D10-48E0-B28F-75BD8E085FBD}" type="pres">
      <dgm:prSet presAssocID="{494C0E86-D3C0-4FED-8DDF-ECB55DD21F3F}" presName="rootText1" presStyleLbl="node0" presStyleIdx="0" presStyleCnt="1" custScaleY="103661">
        <dgm:presLayoutVars>
          <dgm:chPref val="3"/>
        </dgm:presLayoutVars>
      </dgm:prSet>
      <dgm:spPr/>
      <dgm:t>
        <a:bodyPr/>
        <a:lstStyle/>
        <a:p>
          <a:endParaRPr lang="es-ES"/>
        </a:p>
      </dgm:t>
    </dgm:pt>
    <dgm:pt modelId="{E9414B86-F3BE-4574-903F-A7271D68C138}" type="pres">
      <dgm:prSet presAssocID="{494C0E86-D3C0-4FED-8DDF-ECB55DD21F3F}" presName="rootConnector1" presStyleLbl="node1" presStyleIdx="0" presStyleCnt="0"/>
      <dgm:spPr/>
      <dgm:t>
        <a:bodyPr/>
        <a:lstStyle/>
        <a:p>
          <a:endParaRPr lang="es-EC"/>
        </a:p>
      </dgm:t>
    </dgm:pt>
    <dgm:pt modelId="{D64967FA-B1D9-4602-B808-52E77A2DF996}" type="pres">
      <dgm:prSet presAssocID="{494C0E86-D3C0-4FED-8DDF-ECB55DD21F3F}" presName="hierChild2" presStyleCnt="0"/>
      <dgm:spPr/>
    </dgm:pt>
    <dgm:pt modelId="{42D88FD6-FB32-4C73-B187-F0DB2F676326}" type="pres">
      <dgm:prSet presAssocID="{494C0E86-D3C0-4FED-8DDF-ECB55DD21F3F}" presName="hierChild3" presStyleCnt="0"/>
      <dgm:spPr/>
    </dgm:pt>
  </dgm:ptLst>
  <dgm:cxnLst>
    <dgm:cxn modelId="{E5B65FEF-0DAD-4334-9112-87FE46FE9EE6}" type="presOf" srcId="{494C0E86-D3C0-4FED-8DDF-ECB55DD21F3F}" destId="{E9414B86-F3BE-4574-903F-A7271D68C138}" srcOrd="1" destOrd="0" presId="urn:microsoft.com/office/officeart/2005/8/layout/orgChart1"/>
    <dgm:cxn modelId="{6C99037A-FEF4-4C3F-9EAF-66DA8D35BD21}" srcId="{6E7837D9-BB6C-4A6C-A518-98C3A9E0E9A5}" destId="{494C0E86-D3C0-4FED-8DDF-ECB55DD21F3F}" srcOrd="0" destOrd="0" parTransId="{17503912-191A-4BD6-8FCF-59EF9ECABB4A}" sibTransId="{6352110E-9EC9-4E0E-AF28-09E30932200B}"/>
    <dgm:cxn modelId="{4607796A-EC90-450B-91B4-FD9AAD8F6F00}" type="presOf" srcId="{6E7837D9-BB6C-4A6C-A518-98C3A9E0E9A5}" destId="{1B257C4C-10D4-46BD-8A8B-BC174C4DAF15}" srcOrd="0" destOrd="0" presId="urn:microsoft.com/office/officeart/2005/8/layout/orgChart1"/>
    <dgm:cxn modelId="{61F18583-D058-4353-AB3F-36D7F3FC1237}" type="presOf" srcId="{494C0E86-D3C0-4FED-8DDF-ECB55DD21F3F}" destId="{D382043D-2D10-48E0-B28F-75BD8E085FBD}" srcOrd="0" destOrd="0" presId="urn:microsoft.com/office/officeart/2005/8/layout/orgChart1"/>
    <dgm:cxn modelId="{1F1D66AF-D0AE-48A1-B662-86238DB2D9FD}" type="presParOf" srcId="{1B257C4C-10D4-46BD-8A8B-BC174C4DAF15}" destId="{0728070E-D7CF-4FD9-B3DD-1A7C60C5FD9B}" srcOrd="0" destOrd="0" presId="urn:microsoft.com/office/officeart/2005/8/layout/orgChart1"/>
    <dgm:cxn modelId="{9E5C5820-217A-4497-9FCA-62C79E762ED4}" type="presParOf" srcId="{0728070E-D7CF-4FD9-B3DD-1A7C60C5FD9B}" destId="{EF5D204F-9BF4-4F05-B435-079AB872AC32}" srcOrd="0" destOrd="0" presId="urn:microsoft.com/office/officeart/2005/8/layout/orgChart1"/>
    <dgm:cxn modelId="{5BD128E0-7F6A-4638-8FF4-9A6A56ED98E8}" type="presParOf" srcId="{EF5D204F-9BF4-4F05-B435-079AB872AC32}" destId="{D382043D-2D10-48E0-B28F-75BD8E085FBD}" srcOrd="0" destOrd="0" presId="urn:microsoft.com/office/officeart/2005/8/layout/orgChart1"/>
    <dgm:cxn modelId="{D5F2269C-F37F-4B8C-A6AA-AF5D44ADB38A}" type="presParOf" srcId="{EF5D204F-9BF4-4F05-B435-079AB872AC32}" destId="{E9414B86-F3BE-4574-903F-A7271D68C138}" srcOrd="1" destOrd="0" presId="urn:microsoft.com/office/officeart/2005/8/layout/orgChart1"/>
    <dgm:cxn modelId="{1E053516-9E9D-43F7-BE88-3CE38357FE4E}" type="presParOf" srcId="{0728070E-D7CF-4FD9-B3DD-1A7C60C5FD9B}" destId="{D64967FA-B1D9-4602-B808-52E77A2DF996}" srcOrd="1" destOrd="0" presId="urn:microsoft.com/office/officeart/2005/8/layout/orgChart1"/>
    <dgm:cxn modelId="{AEFAD961-27E9-421D-9D2F-15F58872995F}" type="presParOf" srcId="{0728070E-D7CF-4FD9-B3DD-1A7C60C5FD9B}" destId="{42D88FD6-FB32-4C73-B187-F0DB2F67632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7837D9-BB6C-4A6C-A518-98C3A9E0E9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494C0E86-D3C0-4FED-8DDF-ECB55DD21F3F}">
      <dgm:prSet/>
      <dgm:spPr/>
      <dgm:t>
        <a:bodyPr/>
        <a:lstStyle/>
        <a:p>
          <a:r>
            <a:rPr lang="es-ES" b="0" i="0" dirty="0" smtClean="0"/>
            <a:t>Forman parte del</a:t>
          </a:r>
          <a:r>
            <a:rPr lang="es-ES" b="1" i="0" dirty="0" smtClean="0"/>
            <a:t> patrimonio arqueológico</a:t>
          </a:r>
          <a:r>
            <a:rPr lang="es-ES" b="0" i="0" dirty="0" smtClean="0"/>
            <a:t> los bienes muebles o inmuebles de interés histórico, susceptibles de ser estudiados con metodología arqueológica, hayan sido o no extraídos y tanto si se encuentran en la superficie o en el subsuelo, en las aguas interiores, en el mar territorial o en la plataforma continental. Asimismo, forman parte de este patrimonio los elementos geológicos y paleontológicos relacionados con la historia de la humanidad y sus orígenes y antecedentes.</a:t>
          </a:r>
        </a:p>
      </dgm:t>
    </dgm:pt>
    <dgm:pt modelId="{17503912-191A-4BD6-8FCF-59EF9ECABB4A}" type="parTrans" cxnId="{6C99037A-FEF4-4C3F-9EAF-66DA8D35BD21}">
      <dgm:prSet/>
      <dgm:spPr/>
      <dgm:t>
        <a:bodyPr/>
        <a:lstStyle/>
        <a:p>
          <a:endParaRPr lang="es-ES"/>
        </a:p>
      </dgm:t>
    </dgm:pt>
    <dgm:pt modelId="{6352110E-9EC9-4E0E-AF28-09E30932200B}" type="sibTrans" cxnId="{6C99037A-FEF4-4C3F-9EAF-66DA8D35BD21}">
      <dgm:prSet/>
      <dgm:spPr/>
      <dgm:t>
        <a:bodyPr/>
        <a:lstStyle/>
        <a:p>
          <a:endParaRPr lang="es-ES"/>
        </a:p>
      </dgm:t>
    </dgm:pt>
    <dgm:pt modelId="{1B257C4C-10D4-46BD-8A8B-BC174C4DAF15}" type="pres">
      <dgm:prSet presAssocID="{6E7837D9-BB6C-4A6C-A518-98C3A9E0E9A5}" presName="hierChild1" presStyleCnt="0">
        <dgm:presLayoutVars>
          <dgm:orgChart val="1"/>
          <dgm:chPref val="1"/>
          <dgm:dir/>
          <dgm:animOne val="branch"/>
          <dgm:animLvl val="lvl"/>
          <dgm:resizeHandles/>
        </dgm:presLayoutVars>
      </dgm:prSet>
      <dgm:spPr/>
      <dgm:t>
        <a:bodyPr/>
        <a:lstStyle/>
        <a:p>
          <a:endParaRPr lang="es-EC"/>
        </a:p>
      </dgm:t>
    </dgm:pt>
    <dgm:pt modelId="{0728070E-D7CF-4FD9-B3DD-1A7C60C5FD9B}" type="pres">
      <dgm:prSet presAssocID="{494C0E86-D3C0-4FED-8DDF-ECB55DD21F3F}" presName="hierRoot1" presStyleCnt="0">
        <dgm:presLayoutVars>
          <dgm:hierBranch val="init"/>
        </dgm:presLayoutVars>
      </dgm:prSet>
      <dgm:spPr/>
    </dgm:pt>
    <dgm:pt modelId="{EF5D204F-9BF4-4F05-B435-079AB872AC32}" type="pres">
      <dgm:prSet presAssocID="{494C0E86-D3C0-4FED-8DDF-ECB55DD21F3F}" presName="rootComposite1" presStyleCnt="0"/>
      <dgm:spPr/>
    </dgm:pt>
    <dgm:pt modelId="{D382043D-2D10-48E0-B28F-75BD8E085FBD}" type="pres">
      <dgm:prSet presAssocID="{494C0E86-D3C0-4FED-8DDF-ECB55DD21F3F}" presName="rootText1" presStyleLbl="node0" presStyleIdx="0" presStyleCnt="1">
        <dgm:presLayoutVars>
          <dgm:chPref val="3"/>
        </dgm:presLayoutVars>
      </dgm:prSet>
      <dgm:spPr/>
      <dgm:t>
        <a:bodyPr/>
        <a:lstStyle/>
        <a:p>
          <a:endParaRPr lang="es-ES"/>
        </a:p>
      </dgm:t>
    </dgm:pt>
    <dgm:pt modelId="{E9414B86-F3BE-4574-903F-A7271D68C138}" type="pres">
      <dgm:prSet presAssocID="{494C0E86-D3C0-4FED-8DDF-ECB55DD21F3F}" presName="rootConnector1" presStyleLbl="node1" presStyleIdx="0" presStyleCnt="0"/>
      <dgm:spPr/>
      <dgm:t>
        <a:bodyPr/>
        <a:lstStyle/>
        <a:p>
          <a:endParaRPr lang="es-EC"/>
        </a:p>
      </dgm:t>
    </dgm:pt>
    <dgm:pt modelId="{D64967FA-B1D9-4602-B808-52E77A2DF996}" type="pres">
      <dgm:prSet presAssocID="{494C0E86-D3C0-4FED-8DDF-ECB55DD21F3F}" presName="hierChild2" presStyleCnt="0"/>
      <dgm:spPr/>
    </dgm:pt>
    <dgm:pt modelId="{42D88FD6-FB32-4C73-B187-F0DB2F676326}" type="pres">
      <dgm:prSet presAssocID="{494C0E86-D3C0-4FED-8DDF-ECB55DD21F3F}" presName="hierChild3" presStyleCnt="0"/>
      <dgm:spPr/>
    </dgm:pt>
  </dgm:ptLst>
  <dgm:cxnLst>
    <dgm:cxn modelId="{6C99037A-FEF4-4C3F-9EAF-66DA8D35BD21}" srcId="{6E7837D9-BB6C-4A6C-A518-98C3A9E0E9A5}" destId="{494C0E86-D3C0-4FED-8DDF-ECB55DD21F3F}" srcOrd="0" destOrd="0" parTransId="{17503912-191A-4BD6-8FCF-59EF9ECABB4A}" sibTransId="{6352110E-9EC9-4E0E-AF28-09E30932200B}"/>
    <dgm:cxn modelId="{831736B7-D4AB-4DDD-A54A-41B521B3F8BF}" type="presOf" srcId="{6E7837D9-BB6C-4A6C-A518-98C3A9E0E9A5}" destId="{1B257C4C-10D4-46BD-8A8B-BC174C4DAF15}" srcOrd="0" destOrd="0" presId="urn:microsoft.com/office/officeart/2005/8/layout/orgChart1"/>
    <dgm:cxn modelId="{20F842A8-C607-4EED-8CC3-A493A514E9B1}" type="presOf" srcId="{494C0E86-D3C0-4FED-8DDF-ECB55DD21F3F}" destId="{E9414B86-F3BE-4574-903F-A7271D68C138}" srcOrd="1" destOrd="0" presId="urn:microsoft.com/office/officeart/2005/8/layout/orgChart1"/>
    <dgm:cxn modelId="{45DEA51F-66B2-4A19-A495-18B819B537EC}" type="presOf" srcId="{494C0E86-D3C0-4FED-8DDF-ECB55DD21F3F}" destId="{D382043D-2D10-48E0-B28F-75BD8E085FBD}" srcOrd="0" destOrd="0" presId="urn:microsoft.com/office/officeart/2005/8/layout/orgChart1"/>
    <dgm:cxn modelId="{7E5E4060-0E51-4919-846C-D47F556EA8C3}" type="presParOf" srcId="{1B257C4C-10D4-46BD-8A8B-BC174C4DAF15}" destId="{0728070E-D7CF-4FD9-B3DD-1A7C60C5FD9B}" srcOrd="0" destOrd="0" presId="urn:microsoft.com/office/officeart/2005/8/layout/orgChart1"/>
    <dgm:cxn modelId="{10594354-E0A2-4203-92DC-C4255A16EC8E}" type="presParOf" srcId="{0728070E-D7CF-4FD9-B3DD-1A7C60C5FD9B}" destId="{EF5D204F-9BF4-4F05-B435-079AB872AC32}" srcOrd="0" destOrd="0" presId="urn:microsoft.com/office/officeart/2005/8/layout/orgChart1"/>
    <dgm:cxn modelId="{ECE5E87C-8D8C-4AB3-B7E8-68DF02BF04B3}" type="presParOf" srcId="{EF5D204F-9BF4-4F05-B435-079AB872AC32}" destId="{D382043D-2D10-48E0-B28F-75BD8E085FBD}" srcOrd="0" destOrd="0" presId="urn:microsoft.com/office/officeart/2005/8/layout/orgChart1"/>
    <dgm:cxn modelId="{CBD49BDB-9DAB-47EA-AE13-3A8F26E21AB6}" type="presParOf" srcId="{EF5D204F-9BF4-4F05-B435-079AB872AC32}" destId="{E9414B86-F3BE-4574-903F-A7271D68C138}" srcOrd="1" destOrd="0" presId="urn:microsoft.com/office/officeart/2005/8/layout/orgChart1"/>
    <dgm:cxn modelId="{5394C79E-BD91-4B32-BC5F-11F1126D9FF1}" type="presParOf" srcId="{0728070E-D7CF-4FD9-B3DD-1A7C60C5FD9B}" destId="{D64967FA-B1D9-4602-B808-52E77A2DF996}" srcOrd="1" destOrd="0" presId="urn:microsoft.com/office/officeart/2005/8/layout/orgChart1"/>
    <dgm:cxn modelId="{8B01CBB7-FBC3-4A94-8458-41C618A897C4}" type="presParOf" srcId="{0728070E-D7CF-4FD9-B3DD-1A7C60C5FD9B}" destId="{42D88FD6-FB32-4C73-B187-F0DB2F67632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997B-4E7F-42CB-AE5F-D4DFDD65D4D4}">
      <dsp:nvSpPr>
        <dsp:cNvPr id="0" name=""/>
        <dsp:cNvSpPr/>
      </dsp:nvSpPr>
      <dsp:spPr>
        <a:xfrm>
          <a:off x="4026987" y="1409727"/>
          <a:ext cx="112685" cy="193459"/>
        </a:xfrm>
        <a:custGeom>
          <a:avLst/>
          <a:gdLst/>
          <a:ahLst/>
          <a:cxnLst/>
          <a:rect l="0" t="0" r="0" b="0"/>
          <a:pathLst>
            <a:path>
              <a:moveTo>
                <a:pt x="112685" y="0"/>
              </a:moveTo>
              <a:lnTo>
                <a:pt x="0" y="0"/>
              </a:lnTo>
              <a:lnTo>
                <a:pt x="0" y="193459"/>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81A1D-57AA-48AF-91B2-9E7699431417}">
      <dsp:nvSpPr>
        <dsp:cNvPr id="0" name=""/>
        <dsp:cNvSpPr/>
      </dsp:nvSpPr>
      <dsp:spPr>
        <a:xfrm>
          <a:off x="1152498" y="160198"/>
          <a:ext cx="5974348" cy="124952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b="1" i="0" kern="1200" dirty="0" smtClean="0"/>
            <a:t>Qué es patrimonio cultural ?</a:t>
          </a:r>
          <a:endParaRPr lang="es-ES" sz="3600" b="0" i="0" kern="1200" dirty="0"/>
        </a:p>
      </dsp:txBody>
      <dsp:txXfrm>
        <a:off x="1152498" y="160198"/>
        <a:ext cx="5974348" cy="1249528"/>
      </dsp:txXfrm>
    </dsp:sp>
    <dsp:sp modelId="{44DF2D47-3414-44B1-9FCC-E4BF37972DC7}">
      <dsp:nvSpPr>
        <dsp:cNvPr id="0" name=""/>
        <dsp:cNvSpPr/>
      </dsp:nvSpPr>
      <dsp:spPr>
        <a:xfrm>
          <a:off x="288412" y="1603186"/>
          <a:ext cx="7477149" cy="3019802"/>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 sz="2700" b="0" i="0" kern="1200" dirty="0" smtClean="0"/>
            <a:t>El concepto de</a:t>
          </a:r>
          <a:r>
            <a:rPr lang="es-ES" sz="2700" b="1" i="0" kern="1200" dirty="0" smtClean="0"/>
            <a:t> patrimonio cultural </a:t>
          </a:r>
          <a:r>
            <a:rPr lang="es-ES" sz="2700" b="0" i="0" kern="1200" dirty="0" smtClean="0"/>
            <a:t>es subjetivo y dinámico, no depende de los objetos o bienes sino de los </a:t>
          </a:r>
          <a:r>
            <a:rPr lang="es-ES" sz="2700" b="1" i="0" kern="1200" dirty="0" smtClean="0">
              <a:solidFill>
                <a:schemeClr val="tx1"/>
              </a:solidFill>
            </a:rPr>
            <a:t>valores</a:t>
          </a:r>
          <a:r>
            <a:rPr lang="es-ES" sz="2700" b="0" i="0" kern="1200" dirty="0" smtClean="0"/>
            <a:t> que la sociedad en general les atribuyen en cada momento de la historia y que determinan qué bienes son los que hay que proteger y conservar para la posteridad</a:t>
          </a:r>
          <a:endParaRPr lang="es-ES" sz="2700" b="0" i="0" kern="1200" dirty="0"/>
        </a:p>
      </dsp:txBody>
      <dsp:txXfrm>
        <a:off x="288412" y="1603186"/>
        <a:ext cx="7477149" cy="3019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043D-2D10-48E0-B28F-75BD8E085FBD}">
      <dsp:nvSpPr>
        <dsp:cNvPr id="0" name=""/>
        <dsp:cNvSpPr/>
      </dsp:nvSpPr>
      <dsp:spPr>
        <a:xfrm>
          <a:off x="966" y="503467"/>
          <a:ext cx="7919691" cy="4104815"/>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b="0" i="0" kern="1200" dirty="0" smtClean="0"/>
            <a:t>La Comisión Nacional de la UNESCO establece que el término </a:t>
          </a:r>
          <a:r>
            <a:rPr lang="es-ES" sz="2200" b="1" i="0" kern="1200" dirty="0" smtClean="0">
              <a:solidFill>
                <a:srgbClr val="C00000"/>
              </a:solidFill>
            </a:rPr>
            <a:t>bienes inmuebles</a:t>
          </a:r>
          <a:r>
            <a:rPr lang="es-ES" sz="2200" b="0" i="0" kern="1200" dirty="0" smtClean="0"/>
            <a:t> se refiere a una manifestación material, imposible de ser movida o trasladada.</a:t>
          </a:r>
        </a:p>
        <a:p>
          <a:pPr lvl="0" algn="ctr" defTabSz="977900">
            <a:lnSpc>
              <a:spcPct val="90000"/>
            </a:lnSpc>
            <a:spcBef>
              <a:spcPct val="0"/>
            </a:spcBef>
            <a:spcAft>
              <a:spcPct val="35000"/>
            </a:spcAft>
          </a:pPr>
          <a:r>
            <a:rPr lang="es-ES" sz="2200" kern="1200" dirty="0" smtClean="0">
              <a:solidFill>
                <a:schemeClr val="tx1"/>
              </a:solidFill>
              <a:effectLst/>
              <a:latin typeface="+mn-lt"/>
              <a:ea typeface="+mn-ea"/>
              <a:cs typeface="+mn-cs"/>
            </a:rPr>
            <a:t>El </a:t>
          </a:r>
          <a:r>
            <a:rPr lang="es-ES" sz="2200" b="1" kern="1200" dirty="0" smtClean="0">
              <a:solidFill>
                <a:schemeClr val="tx1"/>
              </a:solidFill>
              <a:effectLst/>
              <a:latin typeface="+mn-lt"/>
              <a:ea typeface="+mn-ea"/>
              <a:cs typeface="+mn-cs"/>
            </a:rPr>
            <a:t>patrimonio inmueble</a:t>
          </a:r>
          <a:r>
            <a:rPr lang="es-ES" sz="2200" kern="1200" dirty="0" smtClean="0">
              <a:solidFill>
                <a:schemeClr val="tx1"/>
              </a:solidFill>
              <a:effectLst/>
              <a:latin typeface="+mn-lt"/>
              <a:ea typeface="+mn-ea"/>
              <a:cs typeface="+mn-cs"/>
            </a:rPr>
            <a:t> está constituido por monumentos, obras de la arquitectura y de la ingeniería, sitios históricos y centros industriales, zonas u objetos arqueológicos, calles, puentes, viaductos... de interés o valor relevante desde el punto de vista arquitectónico, arqueológico, etnológico, histórico, artístico o científico, reconocidos y registrados como tales. Esta categoría además incorpora a los vitrales, murales, esculturas y amueblamiento que forman parte de otros bienes inmuebles</a:t>
          </a:r>
          <a:endParaRPr lang="es-ES" sz="2200" b="0" i="0" kern="1200" dirty="0"/>
        </a:p>
      </dsp:txBody>
      <dsp:txXfrm>
        <a:off x="966" y="503467"/>
        <a:ext cx="7919691" cy="41048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043D-2D10-48E0-B28F-75BD8E085FBD}">
      <dsp:nvSpPr>
        <dsp:cNvPr id="0" name=""/>
        <dsp:cNvSpPr/>
      </dsp:nvSpPr>
      <dsp:spPr>
        <a:xfrm>
          <a:off x="966" y="575952"/>
          <a:ext cx="7919691" cy="3959845"/>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b="0" i="0" kern="1200" dirty="0" smtClean="0"/>
            <a:t>Forman parte del</a:t>
          </a:r>
          <a:r>
            <a:rPr lang="es-ES" sz="2500" b="1" i="0" kern="1200" dirty="0" smtClean="0"/>
            <a:t> patrimonio arqueológico</a:t>
          </a:r>
          <a:r>
            <a:rPr lang="es-ES" sz="2500" b="0" i="0" kern="1200" dirty="0" smtClean="0"/>
            <a:t> los bienes muebles o inmuebles de interés histórico, susceptibles de ser estudiados con metodología arqueológica, hayan sido o no extraídos y tanto si se encuentran en la superficie o en el subsuelo, en las aguas interiores, en el mar territorial o en la plataforma continental. Asimismo, forman parte de este patrimonio los elementos geológicos y paleontológicos relacionados con la historia de la humanidad y sus orígenes y antecedentes.</a:t>
          </a:r>
        </a:p>
      </dsp:txBody>
      <dsp:txXfrm>
        <a:off x="966" y="575952"/>
        <a:ext cx="7919691" cy="39598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endParaRPr lang="es-ES"/>
          </a:p>
        </p:txBody>
      </p:sp>
      <p:sp>
        <p:nvSpPr>
          <p:cNvPr id="8" name="Slide Number Placeholder 7"/>
          <p:cNvSpPr>
            <a:spLocks noGrp="1"/>
          </p:cNvSpPr>
          <p:nvPr>
            <p:ph type="sldNum" sz="quarter" idx="11"/>
          </p:nvPr>
        </p:nvSpPr>
        <p:spPr/>
        <p:txBody>
          <a:bodyPr/>
          <a:lstStyle/>
          <a:p>
            <a:fld id="{8E21E9BF-9330-4E3E-BECB-4D8E7855EF60}" type="slidenum">
              <a:rPr lang="es-ES" smtClean="0"/>
              <a:pPr/>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A325B76-C988-49A8-8D7A-CCD253328B2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3C9355C-794D-464F-BCBC-053D6EDCB12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12192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85800" y="1641475"/>
            <a:ext cx="7772400" cy="4454525"/>
          </a:xfrm>
        </p:spPr>
        <p:txBody>
          <a:bodyPr/>
          <a:lstStyle/>
          <a:p>
            <a:endParaRPr lang="es-ES"/>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6237EBA6-A45A-4ED9-A611-E8CA21171C19}" type="slidenum">
              <a:rPr lang="es-ES"/>
              <a:pPr/>
              <a:t>‹Nº›</a:t>
            </a:fld>
            <a:endParaRPr lang="es-ES"/>
          </a:p>
        </p:txBody>
      </p:sp>
    </p:spTree>
    <p:extLst>
      <p:ext uri="{BB962C8B-B14F-4D97-AF65-F5344CB8AC3E}">
        <p14:creationId xmlns:p14="http://schemas.microsoft.com/office/powerpoint/2010/main" val="1263038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12192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641475"/>
            <a:ext cx="3810000" cy="4454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41475"/>
            <a:ext cx="3810000" cy="4454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07C3BC2F-FBF4-4DA3-AEA6-E0BAAA1DFFC0}" type="slidenum">
              <a:rPr lang="es-ES"/>
              <a:pPr/>
              <a:t>‹Nº›</a:t>
            </a:fld>
            <a:endParaRPr lang="es-ES"/>
          </a:p>
        </p:txBody>
      </p:sp>
    </p:spTree>
    <p:extLst>
      <p:ext uri="{BB962C8B-B14F-4D97-AF65-F5344CB8AC3E}">
        <p14:creationId xmlns:p14="http://schemas.microsoft.com/office/powerpoint/2010/main" val="18019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31B5D56-3803-47B0-A4A6-8E96FC242CF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51D7435-247A-4DDE-AC66-D137838B9C9A}" type="slidenum">
              <a:rPr lang="es-ES" smtClean="0"/>
              <a:pPr/>
              <a:t>‹Nº›</a:t>
            </a:fld>
            <a:endParaRPr lang="es-E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97D2F4C-8C8A-487F-BE34-4BA15EEE8B10}" type="slidenum">
              <a:rPr lang="es-ES" smtClean="0"/>
              <a:pPr/>
              <a:t>‹Nº›</a:t>
            </a:fld>
            <a:endParaRPr lang="es-ES"/>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B810A50-F32C-4E71-B2CC-B19E9035C45E}" type="slidenum">
              <a:rPr lang="es-ES" smtClean="0"/>
              <a:pPr/>
              <a:t>‹Nº›</a:t>
            </a:fld>
            <a:endParaRPr lang="es-ES"/>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554B610-BF53-4F87-8981-57EDF977C72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06A6B9A-89F3-416C-BE1A-3EAE3754E4E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3F1016-8EBD-48E4-8646-C1C4B548259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592CD29-E5B6-487C-8D8C-CF6F17CA6E0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s-E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6B604B9-AA2B-412E-B5C7-7E09263346E7}" type="slidenum">
              <a:rPr lang="es-ES" smtClean="0"/>
              <a:pPr/>
              <a:t>‹Nº›</a:t>
            </a:fld>
            <a:endParaRPr lang="es-E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8"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2" Type="http://schemas.openxmlformats.org/officeDocument/2006/relationships/hyperlink" Target="http://www.museosaustral.cl/index.php/animacion-juegos/infografias/sobre-patrimonio/99-como-se-protege-el-patrimonio-cultural"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85800" y="228600"/>
            <a:ext cx="7772400" cy="838200"/>
          </a:xfrm>
        </p:spPr>
        <p:txBody>
          <a:bodyPr>
            <a:normAutofit fontScale="90000"/>
          </a:bodyPr>
          <a:lstStyle/>
          <a:p>
            <a:r>
              <a:rPr lang="es-MX" sz="2800" dirty="0"/>
              <a:t>ASPECTOS </a:t>
            </a:r>
            <a:r>
              <a:rPr lang="es-MX" sz="2800" dirty="0" smtClean="0"/>
              <a:t>CONCEPTUALES</a:t>
            </a:r>
            <a:br>
              <a:rPr lang="es-MX" sz="2800" dirty="0" smtClean="0"/>
            </a:br>
            <a:endParaRPr lang="es-MX" sz="2800" dirty="0"/>
          </a:p>
        </p:txBody>
      </p:sp>
      <p:grpSp>
        <p:nvGrpSpPr>
          <p:cNvPr id="3" name="Organization Chart 8"/>
          <p:cNvGrpSpPr>
            <a:grpSpLocks noChangeAspect="1"/>
          </p:cNvGrpSpPr>
          <p:nvPr/>
        </p:nvGrpSpPr>
        <p:grpSpPr bwMode="auto">
          <a:xfrm>
            <a:off x="468313" y="1125538"/>
            <a:ext cx="8359775" cy="5256212"/>
            <a:chOff x="431" y="1020"/>
            <a:chExt cx="16242" cy="3311"/>
          </a:xfrm>
        </p:grpSpPr>
        <p:sp>
          <p:nvSpPr>
            <p:cNvPr id="4" name="AutoShape 7"/>
            <p:cNvSpPr>
              <a:spLocks noChangeAspect="1" noChangeArrowheads="1" noTextEdit="1"/>
            </p:cNvSpPr>
            <p:nvPr/>
          </p:nvSpPr>
          <p:spPr bwMode="auto">
            <a:xfrm>
              <a:off x="431" y="1020"/>
              <a:ext cx="16242" cy="3311"/>
            </a:xfrm>
            <a:prstGeom prst="rect">
              <a:avLst/>
            </a:prstGeom>
            <a:solidFill>
              <a:srgbClr val="000000"/>
            </a:solidFill>
            <a:ln w="12700" cap="sq"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2" name="1 Diagrama"/>
          <p:cNvGraphicFramePr/>
          <p:nvPr>
            <p:extLst>
              <p:ext uri="{D42A27DB-BD31-4B8C-83A1-F6EECF244321}">
                <p14:modId xmlns:p14="http://schemas.microsoft.com/office/powerpoint/2010/main" val="3247387101"/>
              </p:ext>
            </p:extLst>
          </p:nvPr>
        </p:nvGraphicFramePr>
        <p:xfrm>
          <a:off x="611188" y="1196975"/>
          <a:ext cx="7921625"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824136"/>
          </a:xfrm>
        </p:spPr>
        <p:txBody>
          <a:bodyPr/>
          <a:lstStyle/>
          <a:p>
            <a:r>
              <a:rPr lang="es-MX" sz="3600" dirty="0" smtClean="0"/>
              <a:t>CARTAS</a:t>
            </a:r>
            <a:r>
              <a:rPr lang="es-MX" dirty="0" smtClean="0"/>
              <a:t> </a:t>
            </a:r>
            <a:r>
              <a:rPr lang="es-MX" sz="3600" dirty="0" smtClean="0"/>
              <a:t>INTERNACIONALES</a:t>
            </a:r>
            <a:endParaRPr lang="es-EC" sz="3600" dirty="0"/>
          </a:p>
        </p:txBody>
      </p:sp>
      <p:sp>
        <p:nvSpPr>
          <p:cNvPr id="4" name="3 Rectángulo"/>
          <p:cNvSpPr/>
          <p:nvPr/>
        </p:nvSpPr>
        <p:spPr>
          <a:xfrm>
            <a:off x="539552" y="1916832"/>
            <a:ext cx="8208912" cy="3785652"/>
          </a:xfrm>
          <a:prstGeom prst="rect">
            <a:avLst/>
          </a:prstGeom>
        </p:spPr>
        <p:txBody>
          <a:bodyPr wrap="square">
            <a:spAutoFit/>
          </a:bodyPr>
          <a:lstStyle/>
          <a:p>
            <a:r>
              <a:rPr lang="es-MX" dirty="0"/>
              <a:t>10. La Conferencia, profundamente convencida de que la mejor garantía de </a:t>
            </a:r>
            <a:r>
              <a:rPr lang="es-MX" dirty="0" smtClean="0"/>
              <a:t>conservación de </a:t>
            </a:r>
            <a:r>
              <a:rPr lang="es-MX" dirty="0"/>
              <a:t>los monumentos y de las obras de arte viene del afecto y del respeto del pueblo, </a:t>
            </a:r>
            <a:r>
              <a:rPr lang="es-MX" dirty="0" smtClean="0"/>
              <a:t>y considerando </a:t>
            </a:r>
            <a:r>
              <a:rPr lang="es-MX" dirty="0"/>
              <a:t>que este sentimiento puede ser favorecido con una acción apropiadas </a:t>
            </a:r>
            <a:r>
              <a:rPr lang="es-MX" dirty="0" smtClean="0"/>
              <a:t>de las </a:t>
            </a:r>
            <a:r>
              <a:rPr lang="es-MX" dirty="0"/>
              <a:t>instituciones públicas, emite el voto para que los educadores pongan empeño </a:t>
            </a:r>
            <a:r>
              <a:rPr lang="es-MX" dirty="0" smtClean="0"/>
              <a:t>en habituar </a:t>
            </a:r>
            <a:r>
              <a:rPr lang="es-MX" dirty="0"/>
              <a:t>a la infancia y a la juventud a abstenerse de cualquier acto que </a:t>
            </a:r>
            <a:r>
              <a:rPr lang="es-MX" dirty="0" smtClean="0"/>
              <a:t>pueda estropear </a:t>
            </a:r>
            <a:r>
              <a:rPr lang="es-MX" dirty="0"/>
              <a:t>los monumentos, y los induzcan al entendimiento del significado y, en </a:t>
            </a:r>
            <a:r>
              <a:rPr lang="es-MX" dirty="0" smtClean="0"/>
              <a:t>general, a </a:t>
            </a:r>
            <a:r>
              <a:rPr lang="es-MX" dirty="0"/>
              <a:t>interesarse en la protección de los testimonios de todas las civilizaciones.</a:t>
            </a:r>
            <a:endParaRPr lang="es-EC" dirty="0"/>
          </a:p>
        </p:txBody>
      </p:sp>
    </p:spTree>
    <p:extLst>
      <p:ext uri="{BB962C8B-B14F-4D97-AF65-F5344CB8AC3E}">
        <p14:creationId xmlns:p14="http://schemas.microsoft.com/office/powerpoint/2010/main" val="639346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548680"/>
            <a:ext cx="7848872" cy="4893647"/>
          </a:xfrm>
          <a:prstGeom prst="rect">
            <a:avLst/>
          </a:prstGeom>
        </p:spPr>
        <p:txBody>
          <a:bodyPr wrap="square">
            <a:spAutoFit/>
          </a:bodyPr>
          <a:lstStyle/>
          <a:p>
            <a:r>
              <a:rPr lang="es-EC" b="1" dirty="0"/>
              <a:t>CARTA DE VENECIA, </a:t>
            </a:r>
            <a:r>
              <a:rPr lang="es-EC" b="1" dirty="0" smtClean="0"/>
              <a:t>1964</a:t>
            </a:r>
          </a:p>
          <a:p>
            <a:r>
              <a:rPr lang="es-MX" dirty="0" smtClean="0"/>
              <a:t>Las </a:t>
            </a:r>
            <a:r>
              <a:rPr lang="es-MX" dirty="0"/>
              <a:t>obras monumentales de los pueblos, portadoras de un mensaje espiritual del </a:t>
            </a:r>
            <a:r>
              <a:rPr lang="es-MX" dirty="0" smtClean="0"/>
              <a:t>pasado, representan </a:t>
            </a:r>
            <a:r>
              <a:rPr lang="es-MX" dirty="0"/>
              <a:t>en la vida actual el testimonio vivo de sus tradiciones seculares. La humanidad,</a:t>
            </a:r>
          </a:p>
          <a:p>
            <a:r>
              <a:rPr lang="es-MX" dirty="0"/>
              <a:t>que cada día toma conciencia de los valores humanos, las considera patrimonio </a:t>
            </a:r>
            <a:r>
              <a:rPr lang="es-MX" dirty="0" smtClean="0"/>
              <a:t>común reconociéndose </a:t>
            </a:r>
            <a:r>
              <a:rPr lang="es-MX" dirty="0"/>
              <a:t>responsable de su salvaguardia frente a las generaciones futuras. Estima</a:t>
            </a:r>
          </a:p>
          <a:p>
            <a:r>
              <a:rPr lang="es-MX" dirty="0"/>
              <a:t>que es su deber transmitirlas en su completa autenticidad.</a:t>
            </a:r>
          </a:p>
          <a:p>
            <a:r>
              <a:rPr lang="es-MX" dirty="0"/>
              <a:t>Es esencial que los principios encaminados a la conservación y restauración de </a:t>
            </a:r>
            <a:r>
              <a:rPr lang="es-MX" dirty="0" smtClean="0"/>
              <a:t>los monumentos </a:t>
            </a:r>
            <a:r>
              <a:rPr lang="es-MX" dirty="0"/>
              <a:t>sean preestablecidos y formulados a nivel internacional, dejando, sin embargo,</a:t>
            </a:r>
          </a:p>
          <a:p>
            <a:r>
              <a:rPr lang="es-MX" dirty="0"/>
              <a:t>que cada país los aplique teniendo en cuenta su propia cultura y sus propias tradiciones.</a:t>
            </a:r>
            <a:endParaRPr lang="es-EC" dirty="0"/>
          </a:p>
        </p:txBody>
      </p:sp>
    </p:spTree>
    <p:extLst>
      <p:ext uri="{BB962C8B-B14F-4D97-AF65-F5344CB8AC3E}">
        <p14:creationId xmlns:p14="http://schemas.microsoft.com/office/powerpoint/2010/main" val="2513903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59011"/>
            <a:ext cx="8352928" cy="5632311"/>
          </a:xfrm>
          <a:prstGeom prst="rect">
            <a:avLst/>
          </a:prstGeom>
        </p:spPr>
        <p:txBody>
          <a:bodyPr wrap="square">
            <a:spAutoFit/>
          </a:bodyPr>
          <a:lstStyle/>
          <a:p>
            <a:r>
              <a:rPr lang="es-MX" dirty="0"/>
              <a:t>Al definir por primera vez estos principios fundamentales, la Carta de Atenas de </a:t>
            </a:r>
            <a:r>
              <a:rPr lang="es-MX" dirty="0" smtClean="0"/>
              <a:t>1931 ha </a:t>
            </a:r>
            <a:r>
              <a:rPr lang="es-MX" dirty="0"/>
              <a:t>contribuido al desarrollo de un amplio movimiento internacional, que se ha </a:t>
            </a:r>
            <a:r>
              <a:rPr lang="es-MX" dirty="0" smtClean="0"/>
              <a:t>concretado especialmente </a:t>
            </a:r>
            <a:r>
              <a:rPr lang="es-MX" dirty="0"/>
              <a:t>en documentos nacionales, en la actividad del ICOM y de la UNESCO y en </a:t>
            </a:r>
            <a:r>
              <a:rPr lang="es-MX" dirty="0" smtClean="0"/>
              <a:t>la creación</a:t>
            </a:r>
            <a:r>
              <a:rPr lang="es-MX" dirty="0"/>
              <a:t>, como obra de la propia UNESCO, del Centro Internacional de Estudio para </a:t>
            </a:r>
            <a:r>
              <a:rPr lang="es-MX" dirty="0" smtClean="0"/>
              <a:t>la Conservación </a:t>
            </a:r>
            <a:r>
              <a:rPr lang="es-MX" dirty="0"/>
              <a:t>y Restauración de Bienes Culturales. Sensibilidad y espíritu crítico se </a:t>
            </a:r>
            <a:r>
              <a:rPr lang="es-MX" dirty="0" smtClean="0"/>
              <a:t>han dirigido </a:t>
            </a:r>
            <a:r>
              <a:rPr lang="es-MX" dirty="0"/>
              <a:t>hacia problemas cada vez más complejos </a:t>
            </a:r>
            <a:r>
              <a:rPr lang="es-MX" dirty="0" smtClean="0"/>
              <a:t>y variados</a:t>
            </a:r>
            <a:r>
              <a:rPr lang="es-MX" dirty="0"/>
              <a:t>; ha llegado, pues, el </a:t>
            </a:r>
            <a:r>
              <a:rPr lang="es-MX" dirty="0" smtClean="0"/>
              <a:t>momento de </a:t>
            </a:r>
            <a:r>
              <a:rPr lang="es-MX" dirty="0"/>
              <a:t>volver a examinar los principios de la Carta con el fin de profundizar en ellos y de </a:t>
            </a:r>
            <a:r>
              <a:rPr lang="es-MX" dirty="0" smtClean="0"/>
              <a:t>ampliar su </a:t>
            </a:r>
            <a:r>
              <a:rPr lang="es-MX" dirty="0"/>
              <a:t>operatividad en un nuevo documento.</a:t>
            </a:r>
          </a:p>
          <a:p>
            <a:r>
              <a:rPr lang="es-MX" dirty="0"/>
              <a:t>En consecuencia, el Segundo Congreso Internacional de Arquitectos y Técnicos </a:t>
            </a:r>
            <a:r>
              <a:rPr lang="es-MX" dirty="0" smtClean="0"/>
              <a:t>de Monumentos</a:t>
            </a:r>
            <a:r>
              <a:rPr lang="es-MX" dirty="0"/>
              <a:t>, reunido en Venecia del 25 al 31 de mayo de 1964, ha aprobado el siguiente</a:t>
            </a:r>
          </a:p>
          <a:p>
            <a:r>
              <a:rPr lang="es-EC" dirty="0"/>
              <a:t>texto:</a:t>
            </a:r>
          </a:p>
        </p:txBody>
      </p:sp>
    </p:spTree>
    <p:extLst>
      <p:ext uri="{BB962C8B-B14F-4D97-AF65-F5344CB8AC3E}">
        <p14:creationId xmlns:p14="http://schemas.microsoft.com/office/powerpoint/2010/main" val="777428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16632"/>
            <a:ext cx="7772400" cy="792088"/>
          </a:xfrm>
        </p:spPr>
        <p:txBody>
          <a:bodyPr>
            <a:normAutofit fontScale="90000"/>
          </a:bodyPr>
          <a:lstStyle/>
          <a:p>
            <a:r>
              <a:rPr lang="es-MX" sz="3200" dirty="0" smtClean="0"/>
              <a:t>CARTA DE VENECIA</a:t>
            </a:r>
            <a:br>
              <a:rPr lang="es-MX" sz="3200" dirty="0" smtClean="0"/>
            </a:br>
            <a:r>
              <a:rPr lang="es-MX" sz="2800" dirty="0" smtClean="0"/>
              <a:t>Definiciones:</a:t>
            </a:r>
            <a:endParaRPr lang="es-EC" sz="2800" dirty="0"/>
          </a:p>
        </p:txBody>
      </p:sp>
      <p:sp>
        <p:nvSpPr>
          <p:cNvPr id="4" name="3 Rectángulo"/>
          <p:cNvSpPr/>
          <p:nvPr/>
        </p:nvSpPr>
        <p:spPr>
          <a:xfrm>
            <a:off x="395536" y="908720"/>
            <a:ext cx="8424936" cy="4893647"/>
          </a:xfrm>
          <a:prstGeom prst="rect">
            <a:avLst/>
          </a:prstGeom>
        </p:spPr>
        <p:txBody>
          <a:bodyPr wrap="square">
            <a:spAutoFit/>
          </a:bodyPr>
          <a:lstStyle/>
          <a:p>
            <a:r>
              <a:rPr lang="es-EC" b="1" i="1" dirty="0"/>
              <a:t>Art. 1</a:t>
            </a:r>
          </a:p>
          <a:p>
            <a:pPr algn="just"/>
            <a:r>
              <a:rPr lang="es-MX" dirty="0"/>
              <a:t>La noción de monumento histórico comprende tanto la creación </a:t>
            </a:r>
            <a:r>
              <a:rPr lang="es-MX" dirty="0" smtClean="0"/>
              <a:t>arquitectónica aislada</a:t>
            </a:r>
            <a:r>
              <a:rPr lang="es-MX" dirty="0"/>
              <a:t>, como el ambiente urbano o paisajístico que constituya el testimonio de </a:t>
            </a:r>
            <a:r>
              <a:rPr lang="es-MX" dirty="0" smtClean="0"/>
              <a:t>una civilización </a:t>
            </a:r>
            <a:r>
              <a:rPr lang="es-MX" dirty="0"/>
              <a:t>particular, de una evolución significativa o de un acontecimiento histórico. Esta</a:t>
            </a:r>
          </a:p>
          <a:p>
            <a:pPr algn="just"/>
            <a:r>
              <a:rPr lang="es-MX" dirty="0"/>
              <a:t>noción se aplica no sólo a las grandes obras, sino también a las obras modestas que con </a:t>
            </a:r>
            <a:r>
              <a:rPr lang="es-MX" dirty="0" smtClean="0"/>
              <a:t>el tiempo </a:t>
            </a:r>
            <a:r>
              <a:rPr lang="es-MX" dirty="0"/>
              <a:t>hayan adquirido un significado cultural.</a:t>
            </a:r>
          </a:p>
          <a:p>
            <a:r>
              <a:rPr lang="es-EC" b="1" i="1" dirty="0"/>
              <a:t>Art. 2</a:t>
            </a:r>
          </a:p>
          <a:p>
            <a:pPr algn="just"/>
            <a:r>
              <a:rPr lang="es-MX" dirty="0"/>
              <a:t>La conservación y restauración de los monumentos constituyen una disciplina que </a:t>
            </a:r>
            <a:r>
              <a:rPr lang="es-MX" dirty="0" smtClean="0"/>
              <a:t>se sirve </a:t>
            </a:r>
            <a:r>
              <a:rPr lang="es-MX" dirty="0"/>
              <a:t>de todas las ciencias y técnicas que puedan contribuir al estudio y a la salvaguardia </a:t>
            </a:r>
            <a:r>
              <a:rPr lang="es-MX" dirty="0" smtClean="0"/>
              <a:t>del </a:t>
            </a:r>
            <a:r>
              <a:rPr lang="es-EC" dirty="0" smtClean="0"/>
              <a:t>patrimonio </a:t>
            </a:r>
            <a:r>
              <a:rPr lang="es-EC" dirty="0"/>
              <a:t>monumental.</a:t>
            </a:r>
          </a:p>
        </p:txBody>
      </p:sp>
    </p:spTree>
    <p:extLst>
      <p:ext uri="{BB962C8B-B14F-4D97-AF65-F5344CB8AC3E}">
        <p14:creationId xmlns:p14="http://schemas.microsoft.com/office/powerpoint/2010/main" val="2943372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Definiciones</a:t>
            </a:r>
            <a:endParaRPr lang="es-EC" dirty="0"/>
          </a:p>
        </p:txBody>
      </p:sp>
      <p:sp>
        <p:nvSpPr>
          <p:cNvPr id="4" name="3 Rectángulo"/>
          <p:cNvSpPr/>
          <p:nvPr/>
        </p:nvSpPr>
        <p:spPr>
          <a:xfrm>
            <a:off x="539552" y="1340768"/>
            <a:ext cx="8136904" cy="4893647"/>
          </a:xfrm>
          <a:prstGeom prst="rect">
            <a:avLst/>
          </a:prstGeom>
        </p:spPr>
        <p:txBody>
          <a:bodyPr wrap="square">
            <a:spAutoFit/>
          </a:bodyPr>
          <a:lstStyle/>
          <a:p>
            <a:r>
              <a:rPr lang="es-EC" b="1" i="1" dirty="0"/>
              <a:t>Restauración</a:t>
            </a:r>
          </a:p>
          <a:p>
            <a:r>
              <a:rPr lang="es-EC" b="1" i="1" dirty="0"/>
              <a:t>Art. 9</a:t>
            </a:r>
          </a:p>
          <a:p>
            <a:pPr algn="just"/>
            <a:r>
              <a:rPr lang="es-MX" dirty="0"/>
              <a:t>La restauración es un proceso que debe tener un carácter excepcional. Su </a:t>
            </a:r>
            <a:r>
              <a:rPr lang="es-MX" dirty="0" smtClean="0"/>
              <a:t>finalidad es </a:t>
            </a:r>
            <a:r>
              <a:rPr lang="es-MX" dirty="0"/>
              <a:t>la de conservar y poner de relieve los valores formales e históricos del monumento y se</a:t>
            </a:r>
          </a:p>
          <a:p>
            <a:pPr algn="just"/>
            <a:r>
              <a:rPr lang="es-MX" dirty="0"/>
              <a:t>fundamenta en el respeto a los elementos antiguos y a las partes auténticas. </a:t>
            </a:r>
            <a:r>
              <a:rPr lang="es-MX" dirty="0" smtClean="0"/>
              <a:t>La restauración </a:t>
            </a:r>
            <a:r>
              <a:rPr lang="es-MX" dirty="0"/>
              <a:t>debe detenerse allí donde comienzan las hipótesis: cualquier </a:t>
            </a:r>
            <a:r>
              <a:rPr lang="es-MX" dirty="0" smtClean="0"/>
              <a:t>trabajo </a:t>
            </a:r>
            <a:r>
              <a:rPr lang="es-EC" dirty="0" smtClean="0"/>
              <a:t>encaminado </a:t>
            </a:r>
            <a:r>
              <a:rPr lang="es-EC" dirty="0"/>
              <a:t>a completar, considerado como indispensable por razones estéticas y teóricas,</a:t>
            </a:r>
          </a:p>
          <a:p>
            <a:pPr algn="just"/>
            <a:r>
              <a:rPr lang="es-MX" dirty="0"/>
              <a:t>debe distinguirse del conjunto arquitectónico y deberá llevar el sello de nuestra época. </a:t>
            </a:r>
            <a:r>
              <a:rPr lang="es-MX" dirty="0" smtClean="0"/>
              <a:t>La restauración </a:t>
            </a:r>
            <a:r>
              <a:rPr lang="es-MX" dirty="0"/>
              <a:t>estará siempre precedida y acompañada de un estudio arqueológico e histórico</a:t>
            </a:r>
          </a:p>
          <a:p>
            <a:pPr algn="just"/>
            <a:r>
              <a:rPr lang="es-EC" dirty="0"/>
              <a:t>del monumento.</a:t>
            </a:r>
          </a:p>
        </p:txBody>
      </p:sp>
    </p:spTree>
    <p:extLst>
      <p:ext uri="{BB962C8B-B14F-4D97-AF65-F5344CB8AC3E}">
        <p14:creationId xmlns:p14="http://schemas.microsoft.com/office/powerpoint/2010/main" val="376076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896144"/>
          </a:xfrm>
        </p:spPr>
        <p:txBody>
          <a:bodyPr/>
          <a:lstStyle/>
          <a:p>
            <a:r>
              <a:rPr lang="es-MX" sz="3600" dirty="0" smtClean="0"/>
              <a:t>CATALOGO</a:t>
            </a:r>
            <a:endParaRPr lang="es-EC" sz="3600" dirty="0"/>
          </a:p>
        </p:txBody>
      </p:sp>
      <p:sp>
        <p:nvSpPr>
          <p:cNvPr id="4" name="3 Rectángulo"/>
          <p:cNvSpPr/>
          <p:nvPr/>
        </p:nvSpPr>
        <p:spPr>
          <a:xfrm>
            <a:off x="539552" y="1340768"/>
            <a:ext cx="8136904" cy="4524315"/>
          </a:xfrm>
          <a:prstGeom prst="rect">
            <a:avLst/>
          </a:prstGeom>
        </p:spPr>
        <p:txBody>
          <a:bodyPr wrap="square">
            <a:spAutoFit/>
          </a:bodyPr>
          <a:lstStyle/>
          <a:p>
            <a:pPr algn="just"/>
            <a:r>
              <a:rPr lang="es-MX" dirty="0" smtClean="0">
                <a:latin typeface="Calibri" pitchFamily="34" charset="0"/>
                <a:cs typeface="Times New Roman" pitchFamily="18" charset="0"/>
              </a:rPr>
              <a:t>El Catálogo es un importante instrumento de conservación indirecta o preventiva, como medio de conocimiento y valoración de los bienes culturales de un país, de una región. La conservación de los bienes culturales comienza por su registro e identificación, tarea que se realiza por medio de los inventarios y catálogos, instrumentos tradicionales para la protección del Patrimonio Histórico. Los catálogos centran su acción en la identificación, descripción y ubicación del bien cultural, establecen una lista ordenada o sistemática de los mismos e incluyen una valoración histórico-artística o cultural del objeto en cuestión, por lo que son instrumentos que llevan asociada una profunda labor de investigación.</a:t>
            </a:r>
            <a:endParaRPr lang="es-EC" dirty="0">
              <a:latin typeface="Calibri" pitchFamily="34" charset="0"/>
              <a:cs typeface="Times New Roman" pitchFamily="18" charset="0"/>
            </a:endParaRPr>
          </a:p>
        </p:txBody>
      </p:sp>
    </p:spTree>
    <p:extLst>
      <p:ext uri="{BB962C8B-B14F-4D97-AF65-F5344CB8AC3E}">
        <p14:creationId xmlns:p14="http://schemas.microsoft.com/office/powerpoint/2010/main" val="990744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CONSERVACION</a:t>
            </a:r>
            <a:endParaRPr lang="es-EC" sz="3600" dirty="0"/>
          </a:p>
        </p:txBody>
      </p:sp>
      <p:sp>
        <p:nvSpPr>
          <p:cNvPr id="4" name="3 Rectángulo"/>
          <p:cNvSpPr/>
          <p:nvPr/>
        </p:nvSpPr>
        <p:spPr>
          <a:xfrm>
            <a:off x="539552" y="1340768"/>
            <a:ext cx="8136904" cy="5262979"/>
          </a:xfrm>
          <a:prstGeom prst="rect">
            <a:avLst/>
          </a:prstGeom>
        </p:spPr>
        <p:txBody>
          <a:bodyPr wrap="square">
            <a:spAutoFit/>
          </a:bodyPr>
          <a:lstStyle/>
          <a:p>
            <a:pPr algn="just"/>
            <a:r>
              <a:rPr lang="es-MX" dirty="0" smtClean="0">
                <a:latin typeface="Calibri" pitchFamily="34" charset="0"/>
              </a:rPr>
              <a:t>Dentro de la conservación de los Bienes Culturales la definimos como aquellas operaciones cuya finalidad es prolongar y mantener el mayor tiempo posible los materiales de los que está constituido el objeto. Este objetivo puede realizarse mediante intervenciones de conservación preventiva o indirecta, esto es, que no actúan sobre la estructura física del objeto o bien mediante la intervención directa de conservación que se ejerce sobre la estructura física del objeto cultural mediante consolidación o reparaciones diversas de su estructura material.  La conservación entendida de este modo, se complementa con otros términos como </a:t>
            </a:r>
            <a:r>
              <a:rPr lang="es-MX" b="1" i="1" dirty="0" smtClean="0">
                <a:latin typeface="Calibri" pitchFamily="34" charset="0"/>
              </a:rPr>
              <a:t>mantenimiento</a:t>
            </a:r>
            <a:r>
              <a:rPr lang="es-MX" i="1" dirty="0" smtClean="0">
                <a:latin typeface="Calibri" pitchFamily="34" charset="0"/>
              </a:rPr>
              <a:t> </a:t>
            </a:r>
            <a:r>
              <a:rPr lang="es-MX" dirty="0" smtClean="0">
                <a:latin typeface="Calibri" pitchFamily="34" charset="0"/>
              </a:rPr>
              <a:t>o </a:t>
            </a:r>
            <a:r>
              <a:rPr lang="es-MX" b="1" i="1" dirty="0" smtClean="0">
                <a:latin typeface="Calibri" pitchFamily="34" charset="0"/>
              </a:rPr>
              <a:t>consolidación</a:t>
            </a:r>
            <a:r>
              <a:rPr lang="es-MX" i="1" dirty="0" smtClean="0">
                <a:latin typeface="Calibri" pitchFamily="34" charset="0"/>
              </a:rPr>
              <a:t> </a:t>
            </a:r>
            <a:r>
              <a:rPr lang="es-MX" dirty="0" smtClean="0">
                <a:latin typeface="Calibri" pitchFamily="34" charset="0"/>
              </a:rPr>
              <a:t>y es asumida como núcleo de las políticas estatales e internacionales de intervención sobre el Patrimonio Cultural.</a:t>
            </a:r>
            <a:endParaRPr lang="es-EC" i="1" dirty="0">
              <a:latin typeface="Calibri" pitchFamily="34" charset="0"/>
            </a:endParaRPr>
          </a:p>
        </p:txBody>
      </p:sp>
    </p:spTree>
    <p:extLst>
      <p:ext uri="{BB962C8B-B14F-4D97-AF65-F5344CB8AC3E}">
        <p14:creationId xmlns:p14="http://schemas.microsoft.com/office/powerpoint/2010/main" val="2179866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CONSOLIDACION</a:t>
            </a:r>
            <a:endParaRPr lang="es-EC" sz="3600" dirty="0"/>
          </a:p>
        </p:txBody>
      </p:sp>
      <p:sp>
        <p:nvSpPr>
          <p:cNvPr id="4" name="3 Rectángulo"/>
          <p:cNvSpPr/>
          <p:nvPr/>
        </p:nvSpPr>
        <p:spPr>
          <a:xfrm>
            <a:off x="539552" y="1340768"/>
            <a:ext cx="8136904" cy="5632311"/>
          </a:xfrm>
          <a:prstGeom prst="rect">
            <a:avLst/>
          </a:prstGeom>
        </p:spPr>
        <p:txBody>
          <a:bodyPr wrap="square">
            <a:spAutoFit/>
          </a:bodyPr>
          <a:lstStyle/>
          <a:p>
            <a:pPr algn="just"/>
            <a:r>
              <a:rPr lang="es-MX" dirty="0" smtClean="0">
                <a:latin typeface="Calibri" pitchFamily="34" charset="0"/>
              </a:rPr>
              <a:t>En el sentido tradicional, la </a:t>
            </a:r>
            <a:r>
              <a:rPr lang="es-MX" b="1" dirty="0" smtClean="0">
                <a:latin typeface="Calibri" pitchFamily="34" charset="0"/>
              </a:rPr>
              <a:t>«consolidación» </a:t>
            </a:r>
            <a:r>
              <a:rPr lang="es-MX" dirty="0" smtClean="0">
                <a:latin typeface="Calibri" pitchFamily="34" charset="0"/>
              </a:rPr>
              <a:t>es una practica especial de conservación que refuerza la estructura ( de un edificio, el soporte de una pintura o de cualquier objeto) y dota de consistencia a los materiales que integran el bien cultural. Los procedimientos de consolidación están siempre sometidos a debate, especialmente en el campo de la arquitectura. Se ha demostrado que las técnicas de consolidación mediante la inserción de estructuras metálicas modernas o de hormigón armado son perjudiciales y actualmente se recomienda la consolidación mediante técnicas y materiales tradicionales. De la misma manera, el problema de la consolidación se afronta no solo mediante la inserción de armaduras visibles en el organismo del bien cultural, sino que también se puede llegar a la utilización de «prótesis visibles» como medios de consolidación, cuando se estime oportuno.</a:t>
            </a:r>
            <a:endParaRPr lang="es-EC" i="1" dirty="0">
              <a:latin typeface="Calibri" pitchFamily="34" charset="0"/>
            </a:endParaRPr>
          </a:p>
        </p:txBody>
      </p:sp>
    </p:spTree>
    <p:extLst>
      <p:ext uri="{BB962C8B-B14F-4D97-AF65-F5344CB8AC3E}">
        <p14:creationId xmlns:p14="http://schemas.microsoft.com/office/powerpoint/2010/main" val="551585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INVENTARIO</a:t>
            </a:r>
            <a:endParaRPr lang="es-EC" sz="3600" dirty="0"/>
          </a:p>
        </p:txBody>
      </p:sp>
      <p:sp>
        <p:nvSpPr>
          <p:cNvPr id="4" name="3 Rectángulo"/>
          <p:cNvSpPr/>
          <p:nvPr/>
        </p:nvSpPr>
        <p:spPr>
          <a:xfrm>
            <a:off x="539552" y="1340768"/>
            <a:ext cx="8136904" cy="4524315"/>
          </a:xfrm>
          <a:prstGeom prst="rect">
            <a:avLst/>
          </a:prstGeom>
        </p:spPr>
        <p:txBody>
          <a:bodyPr wrap="square">
            <a:spAutoFit/>
          </a:bodyPr>
          <a:lstStyle/>
          <a:p>
            <a:pPr algn="just"/>
            <a:r>
              <a:rPr lang="es-MX" dirty="0" smtClean="0">
                <a:latin typeface="Calibri" pitchFamily="34" charset="0"/>
              </a:rPr>
              <a:t>El inventario, como el catalogo, es un instrumento importante de «conservación indirecta o preventiva», como medio de conocimiento y valoración de los bienes culturales de un país, de una región o de una localidad cualquiera. La conservación de los bienes culturales comienza por su registro e identificación, tarea que se realiza por medio de los inventarios y catálogos instrumentos tradicionales para la protección del patrimonio histórico. Los inventarios centran su acción en la identificación, descripción y ubicación del bien cultural, establecen una lista ordenada o sistemática de los mismos y son, por lo tanto, instrumentos de carácter más sumario o abreviado que los catálogos</a:t>
            </a:r>
            <a:endParaRPr lang="es-EC" dirty="0">
              <a:latin typeface="Calibri" pitchFamily="34" charset="0"/>
            </a:endParaRPr>
          </a:p>
        </p:txBody>
      </p:sp>
    </p:spTree>
    <p:extLst>
      <p:ext uri="{BB962C8B-B14F-4D97-AF65-F5344CB8AC3E}">
        <p14:creationId xmlns:p14="http://schemas.microsoft.com/office/powerpoint/2010/main" val="3933728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LIBERACION</a:t>
            </a:r>
            <a:endParaRPr lang="es-EC" sz="3600" dirty="0"/>
          </a:p>
        </p:txBody>
      </p:sp>
      <p:sp>
        <p:nvSpPr>
          <p:cNvPr id="4" name="3 Rectángulo"/>
          <p:cNvSpPr/>
          <p:nvPr/>
        </p:nvSpPr>
        <p:spPr>
          <a:xfrm>
            <a:off x="539552" y="836712"/>
            <a:ext cx="8136904" cy="6001643"/>
          </a:xfrm>
          <a:prstGeom prst="rect">
            <a:avLst/>
          </a:prstGeom>
        </p:spPr>
        <p:txBody>
          <a:bodyPr wrap="square">
            <a:spAutoFit/>
          </a:bodyPr>
          <a:lstStyle/>
          <a:p>
            <a:pPr algn="just"/>
            <a:r>
              <a:rPr lang="es-MX" dirty="0" smtClean="0">
                <a:latin typeface="Calibri" pitchFamily="34" charset="0"/>
              </a:rPr>
              <a:t>Es una intervención que tiene por objeto eliminar adiciones. Esta eliminación puede formar parte de la exploración o de la restauración propiamente dicha. Por razones de investigación, adiciones que no deben ser eliminadas son removidas para explorar etapas previas. En otros casos, solo la exploración completa removiendo etapas posteriores da bases suficientes para juzgar sobre la eliminación de partes removidas. La liberación es menos complicada cuando se refiere a recuperación de dimensiones originales alteradas por rellenos o sedimentos no intencionales. Esta liberación también es, en parte, exploración y en parte restauración, pues la recuperación de la métrica del espacio arquitectónico aporta datos sobre otras posibles alteraciones a resolver. En general no puede hablarse de liberación cuando se trata de etapas en la evolución de un edificio a través de la historia. La Liberación debe referirse a adiciones ajenas a la conciencia de los valores de un edificio.</a:t>
            </a:r>
            <a:endParaRPr lang="es-EC" dirty="0">
              <a:latin typeface="Calibri" pitchFamily="34" charset="0"/>
            </a:endParaRPr>
          </a:p>
        </p:txBody>
      </p:sp>
    </p:spTree>
    <p:extLst>
      <p:ext uri="{BB962C8B-B14F-4D97-AF65-F5344CB8AC3E}">
        <p14:creationId xmlns:p14="http://schemas.microsoft.com/office/powerpoint/2010/main" val="1515122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85800" y="228600"/>
            <a:ext cx="7772400" cy="838200"/>
          </a:xfrm>
        </p:spPr>
        <p:txBody>
          <a:bodyPr>
            <a:normAutofit fontScale="90000"/>
          </a:bodyPr>
          <a:lstStyle/>
          <a:p>
            <a:r>
              <a:rPr lang="es-MX" sz="2800" dirty="0"/>
              <a:t>ASPECTOS </a:t>
            </a:r>
            <a:r>
              <a:rPr lang="es-MX" sz="2800" dirty="0" smtClean="0"/>
              <a:t>CONCEPTUALES</a:t>
            </a:r>
            <a:br>
              <a:rPr lang="es-MX" sz="2800" dirty="0" smtClean="0"/>
            </a:br>
            <a:endParaRPr lang="es-MX" sz="2800" dirty="0"/>
          </a:p>
        </p:txBody>
      </p:sp>
      <p:grpSp>
        <p:nvGrpSpPr>
          <p:cNvPr id="3" name="Organization Chart 8"/>
          <p:cNvGrpSpPr>
            <a:grpSpLocks noChangeAspect="1"/>
          </p:cNvGrpSpPr>
          <p:nvPr/>
        </p:nvGrpSpPr>
        <p:grpSpPr bwMode="auto">
          <a:xfrm>
            <a:off x="468313" y="1125538"/>
            <a:ext cx="8359775" cy="5256212"/>
            <a:chOff x="431" y="1020"/>
            <a:chExt cx="16242" cy="3311"/>
          </a:xfrm>
        </p:grpSpPr>
        <p:sp>
          <p:nvSpPr>
            <p:cNvPr id="4" name="AutoShape 7"/>
            <p:cNvSpPr>
              <a:spLocks noChangeAspect="1" noChangeArrowheads="1" noTextEdit="1"/>
            </p:cNvSpPr>
            <p:nvPr/>
          </p:nvSpPr>
          <p:spPr bwMode="auto">
            <a:xfrm>
              <a:off x="431" y="1020"/>
              <a:ext cx="16242" cy="3311"/>
            </a:xfrm>
            <a:prstGeom prst="rect">
              <a:avLst/>
            </a:prstGeom>
            <a:solidFill>
              <a:srgbClr val="000000"/>
            </a:solidFill>
            <a:ln w="12700" cap="sq"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2" name="1 Diagrama"/>
          <p:cNvGraphicFramePr/>
          <p:nvPr>
            <p:extLst>
              <p:ext uri="{D42A27DB-BD31-4B8C-83A1-F6EECF244321}">
                <p14:modId xmlns:p14="http://schemas.microsoft.com/office/powerpoint/2010/main" val="1432181035"/>
              </p:ext>
            </p:extLst>
          </p:nvPr>
        </p:nvGraphicFramePr>
        <p:xfrm>
          <a:off x="611188" y="1196975"/>
          <a:ext cx="7921625"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124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MANTENIMIENTO</a:t>
            </a:r>
            <a:endParaRPr lang="es-EC" sz="3600" dirty="0"/>
          </a:p>
        </p:txBody>
      </p:sp>
      <p:sp>
        <p:nvSpPr>
          <p:cNvPr id="4" name="3 Rectángulo"/>
          <p:cNvSpPr/>
          <p:nvPr/>
        </p:nvSpPr>
        <p:spPr>
          <a:xfrm>
            <a:off x="539552" y="1340768"/>
            <a:ext cx="8136904" cy="4893647"/>
          </a:xfrm>
          <a:prstGeom prst="rect">
            <a:avLst/>
          </a:prstGeom>
        </p:spPr>
        <p:txBody>
          <a:bodyPr wrap="square">
            <a:spAutoFit/>
          </a:bodyPr>
          <a:lstStyle/>
          <a:p>
            <a:pPr algn="just"/>
            <a:r>
              <a:rPr lang="es-MX" dirty="0" smtClean="0">
                <a:latin typeface="Calibri" pitchFamily="34" charset="0"/>
              </a:rPr>
              <a:t>El término </a:t>
            </a:r>
            <a:r>
              <a:rPr lang="es-MX" b="1" i="1" dirty="0" smtClean="0">
                <a:latin typeface="Calibri" pitchFamily="34" charset="0"/>
              </a:rPr>
              <a:t>mantenimiento,</a:t>
            </a:r>
            <a:r>
              <a:rPr lang="es-MX" i="1" dirty="0" smtClean="0">
                <a:latin typeface="Calibri" pitchFamily="34" charset="0"/>
              </a:rPr>
              <a:t> </a:t>
            </a:r>
            <a:r>
              <a:rPr lang="es-MX" dirty="0" smtClean="0">
                <a:latin typeface="Calibri" pitchFamily="34" charset="0"/>
              </a:rPr>
              <a:t>como el de </a:t>
            </a:r>
            <a:r>
              <a:rPr lang="es-MX" b="1" i="1" dirty="0" smtClean="0">
                <a:latin typeface="Calibri" pitchFamily="34" charset="0"/>
              </a:rPr>
              <a:t>consolidación,</a:t>
            </a:r>
            <a:r>
              <a:rPr lang="es-MX" i="1" dirty="0" smtClean="0">
                <a:latin typeface="Calibri" pitchFamily="34" charset="0"/>
              </a:rPr>
              <a:t> </a:t>
            </a:r>
            <a:r>
              <a:rPr lang="es-MX" dirty="0" smtClean="0">
                <a:latin typeface="Calibri" pitchFamily="34" charset="0"/>
              </a:rPr>
              <a:t>es considerado por todas las cartas y documentos como uno de los procedimientos por excelencia para llevar a cabo la conservación de los bienes culturales; es un medio de conservación preventiva que posibilita retrasar o evitar las intervenciones directas sobre el objeto cultural. En muchos documentos encontramos el principio de que la conservación se realiza en primer lugar mediante el «mantenimiento» como conjunto de operaciones que permiten mantener en estado de buen uso un bien cultural determinado, sin embargo, también se utiliza en el sentido de intervención directa de conservación cuando implica la «renovación» o «sustitución» periódica de los materiales del bien cultural.</a:t>
            </a:r>
            <a:endParaRPr lang="es-EC" i="1" dirty="0">
              <a:latin typeface="Calibri" pitchFamily="34" charset="0"/>
            </a:endParaRPr>
          </a:p>
        </p:txBody>
      </p:sp>
    </p:spTree>
    <p:extLst>
      <p:ext uri="{BB962C8B-B14F-4D97-AF65-F5344CB8AC3E}">
        <p14:creationId xmlns:p14="http://schemas.microsoft.com/office/powerpoint/2010/main" val="3692965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PRESERVACION</a:t>
            </a:r>
            <a:endParaRPr lang="es-EC" sz="3600" dirty="0"/>
          </a:p>
        </p:txBody>
      </p:sp>
      <p:sp>
        <p:nvSpPr>
          <p:cNvPr id="4" name="3 Rectángulo"/>
          <p:cNvSpPr/>
          <p:nvPr/>
        </p:nvSpPr>
        <p:spPr>
          <a:xfrm>
            <a:off x="539552" y="1340768"/>
            <a:ext cx="8136904" cy="3108543"/>
          </a:xfrm>
          <a:prstGeom prst="rect">
            <a:avLst/>
          </a:prstGeom>
        </p:spPr>
        <p:txBody>
          <a:bodyPr wrap="square">
            <a:spAutoFit/>
          </a:bodyPr>
          <a:lstStyle/>
          <a:p>
            <a:pPr algn="just"/>
            <a:r>
              <a:rPr lang="es-MX" sz="2800" dirty="0" smtClean="0">
                <a:latin typeface="Calibri" pitchFamily="34" charset="0"/>
              </a:rPr>
              <a:t>El término «preservación», tanto etimológicamente como en su uso en el debate teórico y la práctica profesional, es un vocablo empleado de modo similar al de «conservación», aunque incide en el aspecto «preventivo» de la misma, en cuanto defensa, salvaguardia o articulación de medidas previas de protección frente a peligros o posibles daños.</a:t>
            </a:r>
            <a:endParaRPr lang="es-EC" sz="2800" i="1" dirty="0">
              <a:latin typeface="Calibri" pitchFamily="34" charset="0"/>
            </a:endParaRPr>
          </a:p>
        </p:txBody>
      </p:sp>
    </p:spTree>
    <p:extLst>
      <p:ext uri="{BB962C8B-B14F-4D97-AF65-F5344CB8AC3E}">
        <p14:creationId xmlns:p14="http://schemas.microsoft.com/office/powerpoint/2010/main" val="3063560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PROTECCION</a:t>
            </a:r>
            <a:endParaRPr lang="es-EC" sz="3600" dirty="0"/>
          </a:p>
        </p:txBody>
      </p:sp>
      <p:sp>
        <p:nvSpPr>
          <p:cNvPr id="4" name="3 Rectángulo"/>
          <p:cNvSpPr/>
          <p:nvPr/>
        </p:nvSpPr>
        <p:spPr>
          <a:xfrm>
            <a:off x="539552" y="1340768"/>
            <a:ext cx="8136904" cy="4524315"/>
          </a:xfrm>
          <a:prstGeom prst="rect">
            <a:avLst/>
          </a:prstGeom>
        </p:spPr>
        <p:txBody>
          <a:bodyPr wrap="square">
            <a:spAutoFit/>
          </a:bodyPr>
          <a:lstStyle/>
          <a:p>
            <a:pPr algn="just"/>
            <a:r>
              <a:rPr lang="es-MX" sz="3200" dirty="0" smtClean="0"/>
              <a:t>La «protección» del bien cultural es otra de las medidas por excelencia de la conservación preventiva de los bienes culturales ejecutada a través de los procedimientos inmateriales, como son, en especial, las normas jurídicas, o bien la elaboración de instrumentos de catalogación o inventariado, que se incluyen igualmente entre los instrumentos de «protección» de los bienes culturales</a:t>
            </a:r>
            <a:r>
              <a:rPr lang="es-EC" sz="3200" dirty="0" smtClean="0"/>
              <a:t>.</a:t>
            </a:r>
            <a:endParaRPr lang="es-EC" sz="3200" dirty="0"/>
          </a:p>
        </p:txBody>
      </p:sp>
    </p:spTree>
    <p:extLst>
      <p:ext uri="{BB962C8B-B14F-4D97-AF65-F5344CB8AC3E}">
        <p14:creationId xmlns:p14="http://schemas.microsoft.com/office/powerpoint/2010/main" val="3140280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824136"/>
          </a:xfrm>
        </p:spPr>
        <p:txBody>
          <a:bodyPr/>
          <a:lstStyle/>
          <a:p>
            <a:r>
              <a:rPr lang="es-MX" sz="3600" dirty="0" smtClean="0"/>
              <a:t>RECOMPOSICION</a:t>
            </a:r>
            <a:endParaRPr lang="es-EC" sz="3600" dirty="0"/>
          </a:p>
        </p:txBody>
      </p:sp>
      <p:sp>
        <p:nvSpPr>
          <p:cNvPr id="4" name="3 Rectángulo"/>
          <p:cNvSpPr/>
          <p:nvPr/>
        </p:nvSpPr>
        <p:spPr>
          <a:xfrm>
            <a:off x="539552" y="1340768"/>
            <a:ext cx="8136904" cy="4524315"/>
          </a:xfrm>
          <a:prstGeom prst="rect">
            <a:avLst/>
          </a:prstGeom>
        </p:spPr>
        <p:txBody>
          <a:bodyPr wrap="square">
            <a:spAutoFit/>
          </a:bodyPr>
          <a:lstStyle/>
          <a:p>
            <a:pPr algn="just"/>
            <a:r>
              <a:rPr lang="es-MX" sz="3200" dirty="0" smtClean="0"/>
              <a:t>La «recomposición» designa operaciones similares a la «anastilósis», en cuanto significa igualmente volver a poner en pie estructuras derrumbadas con los pedazos originales, pero se diferencia de la «anastilósis» en cuanto la «recomposición» implica la necesidad de añadir materiales, como argamasas o conglomerados, o incluso pedazos nuevos como elementos de unión entre los fragmentos originales.</a:t>
            </a:r>
            <a:endParaRPr lang="es-EC" sz="3200" dirty="0"/>
          </a:p>
        </p:txBody>
      </p:sp>
    </p:spTree>
    <p:extLst>
      <p:ext uri="{BB962C8B-B14F-4D97-AF65-F5344CB8AC3E}">
        <p14:creationId xmlns:p14="http://schemas.microsoft.com/office/powerpoint/2010/main" val="3640179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824136"/>
          </a:xfrm>
        </p:spPr>
        <p:txBody>
          <a:bodyPr/>
          <a:lstStyle/>
          <a:p>
            <a:r>
              <a:rPr lang="es-MX" sz="3600" dirty="0" smtClean="0"/>
              <a:t>RECONSTRUCCION</a:t>
            </a:r>
            <a:endParaRPr lang="es-EC" sz="3600" dirty="0"/>
          </a:p>
        </p:txBody>
      </p:sp>
      <p:sp>
        <p:nvSpPr>
          <p:cNvPr id="4" name="3 Rectángulo"/>
          <p:cNvSpPr/>
          <p:nvPr/>
        </p:nvSpPr>
        <p:spPr>
          <a:xfrm>
            <a:off x="539552" y="1340768"/>
            <a:ext cx="8136904" cy="5693866"/>
          </a:xfrm>
          <a:prstGeom prst="rect">
            <a:avLst/>
          </a:prstGeom>
        </p:spPr>
        <p:txBody>
          <a:bodyPr wrap="square">
            <a:spAutoFit/>
          </a:bodyPr>
          <a:lstStyle/>
          <a:p>
            <a:pPr algn="just"/>
            <a:r>
              <a:rPr lang="es-MX" sz="2800" dirty="0" smtClean="0"/>
              <a:t>La «reconstrucción» alude a un procedimiento de carácter absolutamente excepcional que se ha ejecutado en circunstancias históricas determinadas y como consecuencia de acontecimientos traumáticos como guerras, incendios, catástrofes naturales o actos vandálicos. Por ejemplo, se han realizado las célebres «reconstrucciones» del campanario de San Marcos de Venecia, o del puente de la Santa Trinidad en Florencia (Puente de arco elíptico más antiguo del mundo) tras la segunda guerra mundial, del mismo modo que se ejecutó la «reconstrucción» del Centro Histórico de Varsovia o de los principales monumentos de la ciudad alemana de Dresde.</a:t>
            </a:r>
            <a:endParaRPr lang="es-EC" sz="2800" dirty="0"/>
          </a:p>
        </p:txBody>
      </p:sp>
    </p:spTree>
    <p:extLst>
      <p:ext uri="{BB962C8B-B14F-4D97-AF65-F5344CB8AC3E}">
        <p14:creationId xmlns:p14="http://schemas.microsoft.com/office/powerpoint/2010/main" val="1269720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824136"/>
          </a:xfrm>
        </p:spPr>
        <p:txBody>
          <a:bodyPr/>
          <a:lstStyle/>
          <a:p>
            <a:r>
              <a:rPr lang="es-MX" sz="3600" dirty="0" smtClean="0"/>
              <a:t>RECONSTRUCCION</a:t>
            </a:r>
            <a:endParaRPr lang="es-EC" sz="3600" dirty="0"/>
          </a:p>
        </p:txBody>
      </p:sp>
      <p:sp>
        <p:nvSpPr>
          <p:cNvPr id="4" name="3 Rectángulo"/>
          <p:cNvSpPr/>
          <p:nvPr/>
        </p:nvSpPr>
        <p:spPr>
          <a:xfrm>
            <a:off x="539552" y="1340768"/>
            <a:ext cx="8136904" cy="5262979"/>
          </a:xfrm>
          <a:prstGeom prst="rect">
            <a:avLst/>
          </a:prstGeom>
        </p:spPr>
        <p:txBody>
          <a:bodyPr wrap="square">
            <a:spAutoFit/>
          </a:bodyPr>
          <a:lstStyle/>
          <a:p>
            <a:pPr algn="just"/>
            <a:r>
              <a:rPr lang="es-MX" sz="2800" dirty="0" smtClean="0"/>
              <a:t>En este sentido, como recuperación absolutamente excepcional de un patrimonio cultural cuya perdida definitiva supondría un  trauma para la memoria de la colectividad, que se admite la «reconstrucción» en los documentos internacionales como, por ejemplo, en la Declaración de Dresde de 1982, emitida como documento que regula la reconstrucción de monumentos tras sucesos bélicos.</a:t>
            </a:r>
          </a:p>
          <a:p>
            <a:pPr algn="just"/>
            <a:r>
              <a:rPr lang="es-MX" sz="2800" dirty="0" smtClean="0"/>
              <a:t>Sin embargo, la «reconstrucción», como línea de actuación general debe ser práctica rechazada y proscrita en cuanto implica la «falsificación» de la naturaleza histórica y documental del bien cultural.</a:t>
            </a:r>
            <a:endParaRPr lang="es-EC" sz="2800" dirty="0"/>
          </a:p>
        </p:txBody>
      </p:sp>
    </p:spTree>
    <p:extLst>
      <p:ext uri="{BB962C8B-B14F-4D97-AF65-F5344CB8AC3E}">
        <p14:creationId xmlns:p14="http://schemas.microsoft.com/office/powerpoint/2010/main" val="3415603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824136"/>
          </a:xfrm>
        </p:spPr>
        <p:txBody>
          <a:bodyPr/>
          <a:lstStyle/>
          <a:p>
            <a:r>
              <a:rPr lang="es-MX" sz="3600" dirty="0" smtClean="0"/>
              <a:t>RECUPERACION</a:t>
            </a:r>
            <a:endParaRPr lang="es-EC" sz="3600" dirty="0"/>
          </a:p>
        </p:txBody>
      </p:sp>
      <p:sp>
        <p:nvSpPr>
          <p:cNvPr id="4" name="3 Rectángulo"/>
          <p:cNvSpPr/>
          <p:nvPr/>
        </p:nvSpPr>
        <p:spPr>
          <a:xfrm>
            <a:off x="539552" y="1340768"/>
            <a:ext cx="8136904" cy="3108543"/>
          </a:xfrm>
          <a:prstGeom prst="rect">
            <a:avLst/>
          </a:prstGeom>
        </p:spPr>
        <p:txBody>
          <a:bodyPr wrap="square">
            <a:spAutoFit/>
          </a:bodyPr>
          <a:lstStyle/>
          <a:p>
            <a:pPr algn="just"/>
            <a:r>
              <a:rPr lang="es-MX" sz="2800" dirty="0" smtClean="0"/>
              <a:t>La «recuperación» significa la «readquisición» y «revalorización» de un bien cultural que se encontraba temporalmente abandonado, degradado, o privado de su funcionalidad; de este modo, alude a los métodos que posibilitan que un objeto histórico, nacido en otro contexto, satisfaga las necesidades contemporáneas mediante su reutilización.</a:t>
            </a:r>
            <a:endParaRPr lang="es-EC" sz="2800" dirty="0"/>
          </a:p>
        </p:txBody>
      </p:sp>
    </p:spTree>
    <p:extLst>
      <p:ext uri="{BB962C8B-B14F-4D97-AF65-F5344CB8AC3E}">
        <p14:creationId xmlns:p14="http://schemas.microsoft.com/office/powerpoint/2010/main" val="3581581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824136"/>
          </a:xfrm>
        </p:spPr>
        <p:txBody>
          <a:bodyPr/>
          <a:lstStyle/>
          <a:p>
            <a:r>
              <a:rPr lang="es-MX" sz="3600" dirty="0" smtClean="0"/>
              <a:t>REHABILITACION</a:t>
            </a:r>
            <a:endParaRPr lang="es-EC" sz="3600" dirty="0"/>
          </a:p>
        </p:txBody>
      </p:sp>
      <p:sp>
        <p:nvSpPr>
          <p:cNvPr id="4" name="3 Rectángulo"/>
          <p:cNvSpPr/>
          <p:nvPr/>
        </p:nvSpPr>
        <p:spPr>
          <a:xfrm>
            <a:off x="539552" y="1340768"/>
            <a:ext cx="8136904" cy="5262979"/>
          </a:xfrm>
          <a:prstGeom prst="rect">
            <a:avLst/>
          </a:prstGeom>
        </p:spPr>
        <p:txBody>
          <a:bodyPr wrap="square">
            <a:spAutoFit/>
          </a:bodyPr>
          <a:lstStyle/>
          <a:p>
            <a:pPr algn="just"/>
            <a:r>
              <a:rPr lang="es-MX" sz="2800" dirty="0" smtClean="0"/>
              <a:t>Este término es utilizado especialmente en el campo arquitectónico y urbanístico para designar las operaciones de «restauración urbana» que se integran en las llamadas «áreas de rehabilitación integrada» que, como medidas de intervención directa a escala urbana, comprenden la restauración de las estructuras físicas, sociales y económicas de los centros o conjuntos históricos. La «rehabilitación», por tanto, incluye simultáneamente la «conservación» y la «trasformación» que posibilita la actuación mediante demoliciones parciales, la sustitución o incluso la reconstrucción. </a:t>
            </a:r>
            <a:endParaRPr lang="es-EC" sz="2800" dirty="0"/>
          </a:p>
        </p:txBody>
      </p:sp>
    </p:spTree>
    <p:extLst>
      <p:ext uri="{BB962C8B-B14F-4D97-AF65-F5344CB8AC3E}">
        <p14:creationId xmlns:p14="http://schemas.microsoft.com/office/powerpoint/2010/main" val="2629800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824136"/>
          </a:xfrm>
        </p:spPr>
        <p:txBody>
          <a:bodyPr/>
          <a:lstStyle/>
          <a:p>
            <a:r>
              <a:rPr lang="es-MX" sz="3600" dirty="0" smtClean="0"/>
              <a:t>REHABILITACION</a:t>
            </a:r>
            <a:endParaRPr lang="es-EC" sz="3600" dirty="0"/>
          </a:p>
        </p:txBody>
      </p:sp>
      <p:sp>
        <p:nvSpPr>
          <p:cNvPr id="4" name="3 Rectángulo"/>
          <p:cNvSpPr/>
          <p:nvPr/>
        </p:nvSpPr>
        <p:spPr>
          <a:xfrm>
            <a:off x="539552" y="1340768"/>
            <a:ext cx="8136904" cy="3108543"/>
          </a:xfrm>
          <a:prstGeom prst="rect">
            <a:avLst/>
          </a:prstGeom>
        </p:spPr>
        <p:txBody>
          <a:bodyPr wrap="square">
            <a:spAutoFit/>
          </a:bodyPr>
          <a:lstStyle/>
          <a:p>
            <a:pPr algn="just"/>
            <a:r>
              <a:rPr lang="es-MX" sz="2800" dirty="0" smtClean="0"/>
              <a:t>El concepto de «rehabilitación»  incluye así el de renovación en cuanto implica el conjunto sistematizado de intervenciones sobre un área urbana existente con el objetivo de transformarla en todo o en parte , para dotarla de elementos adecuados a sus características arquitectónicas  y para otorgarle mejores condiciones de habitabilidad y uso.</a:t>
            </a:r>
            <a:endParaRPr lang="es-EC" sz="2800" dirty="0"/>
          </a:p>
        </p:txBody>
      </p:sp>
    </p:spTree>
    <p:extLst>
      <p:ext uri="{BB962C8B-B14F-4D97-AF65-F5344CB8AC3E}">
        <p14:creationId xmlns:p14="http://schemas.microsoft.com/office/powerpoint/2010/main" val="2080855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REINTEGRACION</a:t>
            </a:r>
            <a:endParaRPr lang="es-EC" sz="3600" dirty="0"/>
          </a:p>
        </p:txBody>
      </p:sp>
      <p:sp>
        <p:nvSpPr>
          <p:cNvPr id="4" name="3 Rectángulo"/>
          <p:cNvSpPr/>
          <p:nvPr/>
        </p:nvSpPr>
        <p:spPr>
          <a:xfrm>
            <a:off x="539552" y="1340768"/>
            <a:ext cx="8136904" cy="4832092"/>
          </a:xfrm>
          <a:prstGeom prst="rect">
            <a:avLst/>
          </a:prstGeom>
        </p:spPr>
        <p:txBody>
          <a:bodyPr wrap="square">
            <a:spAutoFit/>
          </a:bodyPr>
          <a:lstStyle/>
          <a:p>
            <a:pPr algn="just"/>
            <a:r>
              <a:rPr lang="es-MX" sz="2800" dirty="0" smtClean="0">
                <a:latin typeface="Calibri" pitchFamily="34" charset="0"/>
              </a:rPr>
              <a:t>El término «reintegración» se incluye en el campo de aplicación de la «restauración» y alude a la posibilidad de volver a recuperar la unidad potencial de la obra de arte.</a:t>
            </a:r>
          </a:p>
          <a:p>
            <a:pPr algn="just"/>
            <a:r>
              <a:rPr lang="es-MX" sz="2800" dirty="0" smtClean="0">
                <a:latin typeface="Calibri" pitchFamily="34" charset="0"/>
              </a:rPr>
              <a:t>Se puede definir como «la intervención que tiene por objeto devolver unidad a elementos deteriorados, mutilados o desubicados». La forma teórica ideal de reintegración es la llamada «anastilósis», o reubicación de un elemento desplazado de su posición. Muy pocos casos ofrecen posibilidad real para la anastilósis; ni la mampostería ni el ladrillo ni el adobe lo permiten.</a:t>
            </a:r>
            <a:endParaRPr lang="es-EC" sz="2800" dirty="0">
              <a:latin typeface="Calibri" pitchFamily="34" charset="0"/>
            </a:endParaRPr>
          </a:p>
        </p:txBody>
      </p:sp>
    </p:spTree>
    <p:extLst>
      <p:ext uri="{BB962C8B-B14F-4D97-AF65-F5344CB8AC3E}">
        <p14:creationId xmlns:p14="http://schemas.microsoft.com/office/powerpoint/2010/main" val="1515122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85800" y="228600"/>
            <a:ext cx="7772400" cy="838200"/>
          </a:xfrm>
        </p:spPr>
        <p:txBody>
          <a:bodyPr>
            <a:normAutofit fontScale="90000"/>
          </a:bodyPr>
          <a:lstStyle/>
          <a:p>
            <a:r>
              <a:rPr lang="es-MX" sz="2800" dirty="0"/>
              <a:t>ASPECTOS </a:t>
            </a:r>
            <a:r>
              <a:rPr lang="es-MX" sz="2800" dirty="0" smtClean="0"/>
              <a:t>CONCEPTUALES</a:t>
            </a:r>
            <a:br>
              <a:rPr lang="es-MX" sz="2800" dirty="0" smtClean="0"/>
            </a:br>
            <a:r>
              <a:rPr lang="es-MX" sz="2800" dirty="0" smtClean="0"/>
              <a:t>Conjuntos</a:t>
            </a:r>
            <a:endParaRPr lang="es-MX" sz="2800" dirty="0"/>
          </a:p>
        </p:txBody>
      </p:sp>
      <p:grpSp>
        <p:nvGrpSpPr>
          <p:cNvPr id="3" name="Organization Chart 8"/>
          <p:cNvGrpSpPr>
            <a:grpSpLocks noChangeAspect="1"/>
          </p:cNvGrpSpPr>
          <p:nvPr/>
        </p:nvGrpSpPr>
        <p:grpSpPr bwMode="auto">
          <a:xfrm>
            <a:off x="468313" y="1125538"/>
            <a:ext cx="8359775" cy="5256212"/>
            <a:chOff x="431" y="1020"/>
            <a:chExt cx="16242" cy="3311"/>
          </a:xfrm>
        </p:grpSpPr>
        <p:sp>
          <p:nvSpPr>
            <p:cNvPr id="4" name="AutoShape 7"/>
            <p:cNvSpPr>
              <a:spLocks noChangeAspect="1" noChangeArrowheads="1" noTextEdit="1"/>
            </p:cNvSpPr>
            <p:nvPr/>
          </p:nvSpPr>
          <p:spPr bwMode="auto">
            <a:xfrm>
              <a:off x="431" y="1020"/>
              <a:ext cx="16242" cy="3311"/>
            </a:xfrm>
            <a:prstGeom prst="rect">
              <a:avLst/>
            </a:prstGeom>
            <a:solidFill>
              <a:srgbClr val="000000"/>
            </a:solidFill>
            <a:ln w="12700" cap="sq"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2" name="1 Diagrama"/>
          <p:cNvGraphicFramePr/>
          <p:nvPr>
            <p:extLst>
              <p:ext uri="{D42A27DB-BD31-4B8C-83A1-F6EECF244321}">
                <p14:modId xmlns:p14="http://schemas.microsoft.com/office/powerpoint/2010/main" val="2765457172"/>
              </p:ext>
            </p:extLst>
          </p:nvPr>
        </p:nvGraphicFramePr>
        <p:xfrm>
          <a:off x="611188" y="1196975"/>
          <a:ext cx="7921625"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773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RENOVACION</a:t>
            </a:r>
            <a:endParaRPr lang="es-EC" sz="3600" dirty="0"/>
          </a:p>
        </p:txBody>
      </p:sp>
      <p:sp>
        <p:nvSpPr>
          <p:cNvPr id="4" name="3 Rectángulo"/>
          <p:cNvSpPr/>
          <p:nvPr/>
        </p:nvSpPr>
        <p:spPr>
          <a:xfrm>
            <a:off x="539552" y="1340768"/>
            <a:ext cx="8136904" cy="4401205"/>
          </a:xfrm>
          <a:prstGeom prst="rect">
            <a:avLst/>
          </a:prstGeom>
        </p:spPr>
        <p:txBody>
          <a:bodyPr wrap="square">
            <a:spAutoFit/>
          </a:bodyPr>
          <a:lstStyle/>
          <a:p>
            <a:pPr algn="just"/>
            <a:r>
              <a:rPr lang="es-MX" sz="2800" dirty="0" smtClean="0">
                <a:latin typeface="Calibri" pitchFamily="34" charset="0"/>
              </a:rPr>
              <a:t>El término «renovación» alude a la obtención de una condición nueva, especialmente en sentido cultural o espiritual, con una idea implícita de «mejora» o «actualización» que implica una «sustitución» de sus componentes materiales; se ha utilizado con un sentido especial en el campo urbanístico para aludir a la planificación urbanística que actualiza las características urbanas dotándolas de servicios modernos o mejoras en sus infraestructuras dentro de las políticas globales de «rehabilitación urbana».</a:t>
            </a:r>
            <a:endParaRPr lang="es-EC" sz="2800" dirty="0">
              <a:latin typeface="Calibri" pitchFamily="34" charset="0"/>
            </a:endParaRPr>
          </a:p>
        </p:txBody>
      </p:sp>
    </p:spTree>
    <p:extLst>
      <p:ext uri="{BB962C8B-B14F-4D97-AF65-F5344CB8AC3E}">
        <p14:creationId xmlns:p14="http://schemas.microsoft.com/office/powerpoint/2010/main" val="3404819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RESTAURACION</a:t>
            </a:r>
            <a:endParaRPr lang="es-EC" sz="3600" dirty="0"/>
          </a:p>
        </p:txBody>
      </p:sp>
      <p:sp>
        <p:nvSpPr>
          <p:cNvPr id="4" name="3 Rectángulo"/>
          <p:cNvSpPr/>
          <p:nvPr/>
        </p:nvSpPr>
        <p:spPr>
          <a:xfrm>
            <a:off x="539552" y="1340768"/>
            <a:ext cx="8136904" cy="5016758"/>
          </a:xfrm>
          <a:prstGeom prst="rect">
            <a:avLst/>
          </a:prstGeom>
        </p:spPr>
        <p:txBody>
          <a:bodyPr wrap="square">
            <a:spAutoFit/>
          </a:bodyPr>
          <a:lstStyle/>
          <a:p>
            <a:pPr algn="just"/>
            <a:r>
              <a:rPr lang="es-MX" dirty="0" smtClean="0">
                <a:latin typeface="Calibri" pitchFamily="34" charset="0"/>
              </a:rPr>
              <a:t>Término de los más controvertidos y polémicos utilizado en el debate teórico como en la práctica de intervención. </a:t>
            </a:r>
          </a:p>
          <a:p>
            <a:pPr algn="just"/>
            <a:r>
              <a:rPr lang="es-MX" dirty="0" smtClean="0">
                <a:latin typeface="Calibri" pitchFamily="34" charset="0"/>
              </a:rPr>
              <a:t>Designaremos a las operaciones de intervención directa sobre una obra de arte o un monumento. Su finalidad es la de conservar y poner en relieve los valores formales e históricos del Monumento y se fundamentan en el respeto a los elementos antiguos y a las partes auténticas. La «restauración» debe detenerse donde comienzan las hipótesis: cualquier trabajo encaminado a completar, considerado como indispensable por razones estéticas y teóricas, debe distinguirse del conjunto arquitectónico y deberá llevar el sello de nuestra época</a:t>
            </a:r>
            <a:r>
              <a:rPr lang="es-MX" sz="2800" dirty="0" smtClean="0">
                <a:latin typeface="Calibri" pitchFamily="34" charset="0"/>
              </a:rPr>
              <a:t>. La restauración estará siempre precedida y acompañada de un estudio histórico del Monumento.</a:t>
            </a:r>
            <a:endParaRPr lang="es-EC" sz="2800" dirty="0">
              <a:latin typeface="Calibri" pitchFamily="34" charset="0"/>
            </a:endParaRPr>
          </a:p>
        </p:txBody>
      </p:sp>
    </p:spTree>
    <p:extLst>
      <p:ext uri="{BB962C8B-B14F-4D97-AF65-F5344CB8AC3E}">
        <p14:creationId xmlns:p14="http://schemas.microsoft.com/office/powerpoint/2010/main" val="2951791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RESTITUCION</a:t>
            </a:r>
            <a:endParaRPr lang="es-EC" sz="3600" dirty="0"/>
          </a:p>
        </p:txBody>
      </p:sp>
      <p:sp>
        <p:nvSpPr>
          <p:cNvPr id="4" name="3 Rectángulo"/>
          <p:cNvSpPr/>
          <p:nvPr/>
        </p:nvSpPr>
        <p:spPr>
          <a:xfrm>
            <a:off x="539552" y="1340768"/>
            <a:ext cx="8136904" cy="1569660"/>
          </a:xfrm>
          <a:prstGeom prst="rect">
            <a:avLst/>
          </a:prstGeom>
        </p:spPr>
        <p:txBody>
          <a:bodyPr wrap="square">
            <a:spAutoFit/>
          </a:bodyPr>
          <a:lstStyle/>
          <a:p>
            <a:pPr algn="just"/>
            <a:r>
              <a:rPr lang="es-MX" dirty="0" smtClean="0">
                <a:latin typeface="Calibri" pitchFamily="34" charset="0"/>
              </a:rPr>
              <a:t>El término «restitución» es poco utilizado en la actualidad, fue rechazado ya en la Carta de Atenas por aludir a prácticas de «reconstrucción en estilo» o de «</a:t>
            </a:r>
            <a:r>
              <a:rPr lang="es-MX" dirty="0" err="1" smtClean="0">
                <a:latin typeface="Calibri" pitchFamily="34" charset="0"/>
              </a:rPr>
              <a:t>ripristino</a:t>
            </a:r>
            <a:r>
              <a:rPr lang="es-MX" dirty="0" smtClean="0">
                <a:latin typeface="Calibri" pitchFamily="34" charset="0"/>
              </a:rPr>
              <a:t>», esto es, en cuanto implica la «recuperación» del estado original de la obra de arte.</a:t>
            </a:r>
            <a:endParaRPr lang="es-EC" sz="2800" dirty="0">
              <a:latin typeface="Calibri" pitchFamily="34" charset="0"/>
            </a:endParaRPr>
          </a:p>
        </p:txBody>
      </p:sp>
    </p:spTree>
    <p:extLst>
      <p:ext uri="{BB962C8B-B14F-4D97-AF65-F5344CB8AC3E}">
        <p14:creationId xmlns:p14="http://schemas.microsoft.com/office/powerpoint/2010/main" val="2927983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REUTILIZACION</a:t>
            </a:r>
            <a:endParaRPr lang="es-EC" sz="3600" dirty="0"/>
          </a:p>
        </p:txBody>
      </p:sp>
      <p:sp>
        <p:nvSpPr>
          <p:cNvPr id="4" name="3 Rectángulo"/>
          <p:cNvSpPr/>
          <p:nvPr/>
        </p:nvSpPr>
        <p:spPr>
          <a:xfrm>
            <a:off x="539552" y="1340768"/>
            <a:ext cx="8136904" cy="3416320"/>
          </a:xfrm>
          <a:prstGeom prst="rect">
            <a:avLst/>
          </a:prstGeom>
        </p:spPr>
        <p:txBody>
          <a:bodyPr wrap="square">
            <a:spAutoFit/>
          </a:bodyPr>
          <a:lstStyle/>
          <a:p>
            <a:pPr algn="just"/>
            <a:r>
              <a:rPr lang="es-MX" sz="3600" dirty="0" smtClean="0">
                <a:latin typeface="Calibri" pitchFamily="34" charset="0"/>
              </a:rPr>
              <a:t>El término «reutilización» se utiliza para aludir a la «utilización renovada» de un edificio mediante su adaptación a las exigencias de uso contemporáneo, pero respetando su carácter y valores históricos.</a:t>
            </a:r>
            <a:endParaRPr lang="es-EC" sz="3600" dirty="0">
              <a:latin typeface="Calibri" pitchFamily="34" charset="0"/>
            </a:endParaRPr>
          </a:p>
        </p:txBody>
      </p:sp>
    </p:spTree>
    <p:extLst>
      <p:ext uri="{BB962C8B-B14F-4D97-AF65-F5344CB8AC3E}">
        <p14:creationId xmlns:p14="http://schemas.microsoft.com/office/powerpoint/2010/main" val="2474078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REVITALIZACION</a:t>
            </a:r>
            <a:endParaRPr lang="es-EC" sz="3600" dirty="0"/>
          </a:p>
        </p:txBody>
      </p:sp>
      <p:sp>
        <p:nvSpPr>
          <p:cNvPr id="4" name="3 Rectángulo"/>
          <p:cNvSpPr/>
          <p:nvPr/>
        </p:nvSpPr>
        <p:spPr>
          <a:xfrm>
            <a:off x="539552" y="1340768"/>
            <a:ext cx="8136904" cy="3416320"/>
          </a:xfrm>
          <a:prstGeom prst="rect">
            <a:avLst/>
          </a:prstGeom>
        </p:spPr>
        <p:txBody>
          <a:bodyPr wrap="square">
            <a:spAutoFit/>
          </a:bodyPr>
          <a:lstStyle/>
          <a:p>
            <a:pPr algn="just"/>
            <a:r>
              <a:rPr lang="es-MX" sz="3600" dirty="0" smtClean="0">
                <a:latin typeface="Calibri" pitchFamily="34" charset="0"/>
              </a:rPr>
              <a:t>El término «revitalización» se utiliza generalmente en un contexto de recuperación urbana para designar las medidas destinadas a dotar de nueva vitalidad económica o social a un conjunto urbano decaído o deteriorado.</a:t>
            </a:r>
            <a:endParaRPr lang="es-EC" sz="3600" dirty="0">
              <a:latin typeface="Calibri" pitchFamily="34" charset="0"/>
            </a:endParaRPr>
          </a:p>
        </p:txBody>
      </p:sp>
    </p:spTree>
    <p:extLst>
      <p:ext uri="{BB962C8B-B14F-4D97-AF65-F5344CB8AC3E}">
        <p14:creationId xmlns:p14="http://schemas.microsoft.com/office/powerpoint/2010/main" val="37283540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SALVAGUARDIA</a:t>
            </a:r>
            <a:endParaRPr lang="es-EC" sz="3600" dirty="0"/>
          </a:p>
        </p:txBody>
      </p:sp>
      <p:sp>
        <p:nvSpPr>
          <p:cNvPr id="4" name="3 Rectángulo"/>
          <p:cNvSpPr/>
          <p:nvPr/>
        </p:nvSpPr>
        <p:spPr>
          <a:xfrm>
            <a:off x="539552" y="1340768"/>
            <a:ext cx="8136904" cy="3539430"/>
          </a:xfrm>
          <a:prstGeom prst="rect">
            <a:avLst/>
          </a:prstGeom>
        </p:spPr>
        <p:txBody>
          <a:bodyPr wrap="square">
            <a:spAutoFit/>
          </a:bodyPr>
          <a:lstStyle/>
          <a:p>
            <a:pPr algn="just"/>
            <a:r>
              <a:rPr lang="es-MX" sz="3200" dirty="0" smtClean="0">
                <a:latin typeface="Calibri" pitchFamily="34" charset="0"/>
              </a:rPr>
              <a:t>El término «salvaguardia» es un vocablo genérico que se utiliza para designar todas las operaciones, materiales e inmateriales, pero que no conlleven una intervención directa sobre el objeto, destinadas a favorecer la perduración de los bienes culturales en el tiempo.</a:t>
            </a:r>
            <a:endParaRPr lang="es-EC" sz="3200" dirty="0">
              <a:latin typeface="Calibri" pitchFamily="34" charset="0"/>
            </a:endParaRPr>
          </a:p>
        </p:txBody>
      </p:sp>
    </p:spTree>
    <p:extLst>
      <p:ext uri="{BB962C8B-B14F-4D97-AF65-F5344CB8AC3E}">
        <p14:creationId xmlns:p14="http://schemas.microsoft.com/office/powerpoint/2010/main" val="2538673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3600" dirty="0" smtClean="0"/>
              <a:t>TUTELA</a:t>
            </a:r>
            <a:endParaRPr lang="es-EC" sz="3600" dirty="0"/>
          </a:p>
        </p:txBody>
      </p:sp>
      <p:sp>
        <p:nvSpPr>
          <p:cNvPr id="4" name="3 Rectángulo"/>
          <p:cNvSpPr/>
          <p:nvPr/>
        </p:nvSpPr>
        <p:spPr>
          <a:xfrm>
            <a:off x="539552" y="1340768"/>
            <a:ext cx="8136904" cy="4832092"/>
          </a:xfrm>
          <a:prstGeom prst="rect">
            <a:avLst/>
          </a:prstGeom>
        </p:spPr>
        <p:txBody>
          <a:bodyPr wrap="square">
            <a:spAutoFit/>
          </a:bodyPr>
          <a:lstStyle/>
          <a:p>
            <a:pPr algn="just"/>
            <a:r>
              <a:rPr lang="es-MX" sz="2800" dirty="0" smtClean="0">
                <a:latin typeface="Calibri" pitchFamily="34" charset="0"/>
              </a:rPr>
              <a:t>La acción de tutela ejercida sobre los bienes culturales designa las medidas inmateriales de protección, esto es, la normativa jurídica emitida para este fin, los procedimientos administrativos incoados o, en general, el conjunto de acciones que la sociedad articula y elabora con la finalidad de «conservar» los bienes culturales; generalmente la tutela se ejerce mediante acciones inmateriales preventivas, mediante técnicas jurídico-administrativas de carácter vinculante, que regulan el uso de los bienes culturales, o bien mediante medidas de «salvaguardia».</a:t>
            </a:r>
            <a:endParaRPr lang="es-EC" sz="2800" dirty="0">
              <a:latin typeface="Calibri" pitchFamily="34" charset="0"/>
            </a:endParaRPr>
          </a:p>
        </p:txBody>
      </p:sp>
    </p:spTree>
    <p:extLst>
      <p:ext uri="{BB962C8B-B14F-4D97-AF65-F5344CB8AC3E}">
        <p14:creationId xmlns:p14="http://schemas.microsoft.com/office/powerpoint/2010/main" val="42678422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752128"/>
          </a:xfrm>
        </p:spPr>
        <p:txBody>
          <a:bodyPr/>
          <a:lstStyle/>
          <a:p>
            <a:r>
              <a:rPr lang="es-MX" sz="2800" dirty="0" smtClean="0"/>
              <a:t>VALORIZACION O PUESTA EN VALOR</a:t>
            </a:r>
            <a:endParaRPr lang="es-EC" sz="2800" dirty="0"/>
          </a:p>
        </p:txBody>
      </p:sp>
      <p:sp>
        <p:nvSpPr>
          <p:cNvPr id="4" name="3 Rectángulo"/>
          <p:cNvSpPr/>
          <p:nvPr/>
        </p:nvSpPr>
        <p:spPr>
          <a:xfrm>
            <a:off x="539552" y="1340768"/>
            <a:ext cx="8136904" cy="4401205"/>
          </a:xfrm>
          <a:prstGeom prst="rect">
            <a:avLst/>
          </a:prstGeom>
        </p:spPr>
        <p:txBody>
          <a:bodyPr wrap="square">
            <a:spAutoFit/>
          </a:bodyPr>
          <a:lstStyle/>
          <a:p>
            <a:pPr algn="just"/>
            <a:r>
              <a:rPr lang="es-MX" sz="2800" dirty="0" smtClean="0">
                <a:latin typeface="Calibri" pitchFamily="34" charset="0"/>
              </a:rPr>
              <a:t>Valorizar o poner en valor un bien cultural determinado designa el conjunto de acciones inmateriales que aplican una «tutela activa» sobre ese bien cultural; generalmente confluyen en estas acciones de «valorización» medidas como la divulgación del conocimiento y de los valores del patrimonio cultural entre el público</a:t>
            </a:r>
            <a:r>
              <a:rPr lang="es-MX" sz="2800" smtClean="0">
                <a:latin typeface="Calibri" pitchFamily="34" charset="0"/>
              </a:rPr>
              <a:t>, así </a:t>
            </a:r>
            <a:r>
              <a:rPr lang="es-MX" sz="2800" dirty="0" smtClean="0">
                <a:latin typeface="Calibri" pitchFamily="34" charset="0"/>
              </a:rPr>
              <a:t>como la gestión correcta y adecuada con vistas a la expresión y  realce de las características históricas y o artísticas del bien cultural.</a:t>
            </a:r>
            <a:endParaRPr lang="es-EC" sz="2800" dirty="0">
              <a:latin typeface="Calibri" pitchFamily="34" charset="0"/>
            </a:endParaRPr>
          </a:p>
        </p:txBody>
      </p:sp>
    </p:spTree>
    <p:extLst>
      <p:ext uri="{BB962C8B-B14F-4D97-AF65-F5344CB8AC3E}">
        <p14:creationId xmlns:p14="http://schemas.microsoft.com/office/powerpoint/2010/main" val="3976600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35842" name="Picture 2"/>
          <p:cNvPicPr>
            <a:picLocks noGrp="1" noChangeAspect="1" noChangeArrowheads="1"/>
          </p:cNvPicPr>
          <p:nvPr>
            <p:ph type="dgm"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556792"/>
            <a:ext cx="6681787"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907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7" name="Picture 11" descr="mso1D19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53670" t="10538" b="10652"/>
          <a:stretch>
            <a:fillRect/>
          </a:stretch>
        </p:blipFill>
        <p:spPr>
          <a:xfrm>
            <a:off x="971601" y="1641475"/>
            <a:ext cx="2979688" cy="445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1 Marcador de texto"/>
          <p:cNvSpPr>
            <a:spLocks noGrp="1"/>
          </p:cNvSpPr>
          <p:nvPr>
            <p:ph type="body" sz="half" idx="2"/>
          </p:nvPr>
        </p:nvSpPr>
        <p:spPr/>
        <p:txBody>
          <a:bodyPr/>
          <a:lstStyle/>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checkerboard(across)">
                                      <p:cBhvr>
                                        <p:cTn id="7"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85800" y="228600"/>
            <a:ext cx="7772400" cy="838200"/>
          </a:xfrm>
        </p:spPr>
        <p:txBody>
          <a:bodyPr>
            <a:normAutofit fontScale="90000"/>
          </a:bodyPr>
          <a:lstStyle/>
          <a:p>
            <a:r>
              <a:rPr lang="es-MX" sz="2800" dirty="0"/>
              <a:t>ASPECTOS </a:t>
            </a:r>
            <a:r>
              <a:rPr lang="es-MX" sz="2800" dirty="0" smtClean="0"/>
              <a:t>CONCEPTUALES</a:t>
            </a:r>
            <a:br>
              <a:rPr lang="es-MX" sz="2800" dirty="0" smtClean="0"/>
            </a:br>
            <a:r>
              <a:rPr lang="es-MX" sz="2800" dirty="0" smtClean="0"/>
              <a:t>Lugares</a:t>
            </a:r>
            <a:endParaRPr lang="es-MX" sz="2800" dirty="0"/>
          </a:p>
        </p:txBody>
      </p:sp>
      <p:grpSp>
        <p:nvGrpSpPr>
          <p:cNvPr id="3" name="Organization Chart 8"/>
          <p:cNvGrpSpPr>
            <a:grpSpLocks noChangeAspect="1"/>
          </p:cNvGrpSpPr>
          <p:nvPr/>
        </p:nvGrpSpPr>
        <p:grpSpPr bwMode="auto">
          <a:xfrm>
            <a:off x="468313" y="1125538"/>
            <a:ext cx="8359775" cy="5256212"/>
            <a:chOff x="431" y="1020"/>
            <a:chExt cx="16242" cy="3311"/>
          </a:xfrm>
        </p:grpSpPr>
        <p:sp>
          <p:nvSpPr>
            <p:cNvPr id="4" name="AutoShape 7"/>
            <p:cNvSpPr>
              <a:spLocks noChangeAspect="1" noChangeArrowheads="1" noTextEdit="1"/>
            </p:cNvSpPr>
            <p:nvPr/>
          </p:nvSpPr>
          <p:spPr bwMode="auto">
            <a:xfrm>
              <a:off x="431" y="1020"/>
              <a:ext cx="16242" cy="3311"/>
            </a:xfrm>
            <a:prstGeom prst="rect">
              <a:avLst/>
            </a:prstGeom>
            <a:solidFill>
              <a:srgbClr val="000000"/>
            </a:solidFill>
            <a:ln w="12700" cap="sq"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2" name="1 Diagrama"/>
          <p:cNvGraphicFramePr/>
          <p:nvPr>
            <p:extLst>
              <p:ext uri="{D42A27DB-BD31-4B8C-83A1-F6EECF244321}">
                <p14:modId xmlns:p14="http://schemas.microsoft.com/office/powerpoint/2010/main" val="1271727172"/>
              </p:ext>
            </p:extLst>
          </p:nvPr>
        </p:nvGraphicFramePr>
        <p:xfrm>
          <a:off x="611188" y="1196975"/>
          <a:ext cx="7921625"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345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34818" name="Picture 2" descr="D:\ALBUNES RESTAURACION\Catedral Vieja\catedral vieja albun 2\IMAGE0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268760"/>
            <a:ext cx="3547118" cy="6851576"/>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D:\ALBUNES RESTAURACION\Catedral Vieja\catedral vieja albun 2\IMAGE01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204864"/>
            <a:ext cx="1794791" cy="34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480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CATEDRAL VIEJA</a:t>
            </a:r>
            <a:endParaRPr lang="es-EC" dirty="0"/>
          </a:p>
        </p:txBody>
      </p:sp>
      <p:sp>
        <p:nvSpPr>
          <p:cNvPr id="3" name="2 Marcador de contenido"/>
          <p:cNvSpPr>
            <a:spLocks noGrp="1"/>
          </p:cNvSpPr>
          <p:nvPr>
            <p:ph sz="half" idx="1"/>
          </p:nvPr>
        </p:nvSpPr>
        <p:spPr/>
        <p:txBody>
          <a:bodyPr/>
          <a:lstStyle/>
          <a:p>
            <a:endParaRPr lang="es-EC" dirty="0"/>
          </a:p>
        </p:txBody>
      </p:sp>
      <p:sp>
        <p:nvSpPr>
          <p:cNvPr id="4" name="3 Marcador de texto"/>
          <p:cNvSpPr>
            <a:spLocks noGrp="1"/>
          </p:cNvSpPr>
          <p:nvPr>
            <p:ph type="body" sz="half" idx="2"/>
          </p:nvPr>
        </p:nvSpPr>
        <p:spPr/>
        <p:txBody>
          <a:bodyPr/>
          <a:lstStyle/>
          <a:p>
            <a:endParaRPr lang="es-EC"/>
          </a:p>
        </p:txBody>
      </p:sp>
      <p:pic>
        <p:nvPicPr>
          <p:cNvPr id="35842" name="Picture 2" descr="E:\Altar May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628800"/>
            <a:ext cx="2934900" cy="391320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E:\Al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49604"/>
            <a:ext cx="302433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628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85800" y="228600"/>
            <a:ext cx="7772400" cy="838200"/>
          </a:xfrm>
        </p:spPr>
        <p:txBody>
          <a:bodyPr>
            <a:normAutofit fontScale="90000"/>
          </a:bodyPr>
          <a:lstStyle/>
          <a:p>
            <a:r>
              <a:rPr lang="es-MX" sz="2800" dirty="0"/>
              <a:t>ASPECTOS </a:t>
            </a:r>
            <a:r>
              <a:rPr lang="es-MX" sz="2800" dirty="0" smtClean="0"/>
              <a:t>CONCEPTUALES</a:t>
            </a:r>
            <a:br>
              <a:rPr lang="es-MX" sz="2800" dirty="0" smtClean="0"/>
            </a:br>
            <a:endParaRPr lang="es-MX" sz="2800" dirty="0"/>
          </a:p>
        </p:txBody>
      </p:sp>
      <p:grpSp>
        <p:nvGrpSpPr>
          <p:cNvPr id="3" name="Organization Chart 8"/>
          <p:cNvGrpSpPr>
            <a:grpSpLocks noChangeAspect="1"/>
          </p:cNvGrpSpPr>
          <p:nvPr/>
        </p:nvGrpSpPr>
        <p:grpSpPr bwMode="auto">
          <a:xfrm>
            <a:off x="468313" y="1125538"/>
            <a:ext cx="8359775" cy="5256212"/>
            <a:chOff x="431" y="1020"/>
            <a:chExt cx="16242" cy="3311"/>
          </a:xfrm>
        </p:grpSpPr>
        <p:sp>
          <p:nvSpPr>
            <p:cNvPr id="4" name="AutoShape 7"/>
            <p:cNvSpPr>
              <a:spLocks noChangeAspect="1" noChangeArrowheads="1" noTextEdit="1"/>
            </p:cNvSpPr>
            <p:nvPr/>
          </p:nvSpPr>
          <p:spPr bwMode="auto">
            <a:xfrm>
              <a:off x="431" y="1020"/>
              <a:ext cx="16242" cy="3311"/>
            </a:xfrm>
            <a:prstGeom prst="rect">
              <a:avLst/>
            </a:prstGeom>
            <a:solidFill>
              <a:srgbClr val="000000"/>
            </a:solidFill>
            <a:ln w="12700" cap="sq"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2" name="1 Diagrama"/>
          <p:cNvGraphicFramePr/>
          <p:nvPr>
            <p:extLst>
              <p:ext uri="{D42A27DB-BD31-4B8C-83A1-F6EECF244321}">
                <p14:modId xmlns:p14="http://schemas.microsoft.com/office/powerpoint/2010/main" val="2675119299"/>
              </p:ext>
            </p:extLst>
          </p:nvPr>
        </p:nvGraphicFramePr>
        <p:xfrm>
          <a:off x="611188" y="1196975"/>
          <a:ext cx="7921625"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16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85800" y="228600"/>
            <a:ext cx="7772400" cy="838200"/>
          </a:xfrm>
        </p:spPr>
        <p:txBody>
          <a:bodyPr>
            <a:normAutofit fontScale="90000"/>
          </a:bodyPr>
          <a:lstStyle/>
          <a:p>
            <a:r>
              <a:rPr lang="es-MX" sz="2800" dirty="0"/>
              <a:t>ASPECTOS </a:t>
            </a:r>
            <a:r>
              <a:rPr lang="es-MX" sz="2800" dirty="0" smtClean="0"/>
              <a:t>CONCEPTUALES</a:t>
            </a:r>
            <a:br>
              <a:rPr lang="es-MX" sz="2800" dirty="0" smtClean="0"/>
            </a:br>
            <a:r>
              <a:rPr lang="es-MX" sz="2800" dirty="0" smtClean="0"/>
              <a:t>Patrimonio Inmueble</a:t>
            </a:r>
            <a:endParaRPr lang="es-MX" sz="2800" dirty="0"/>
          </a:p>
        </p:txBody>
      </p:sp>
      <p:grpSp>
        <p:nvGrpSpPr>
          <p:cNvPr id="3" name="Organization Chart 8"/>
          <p:cNvGrpSpPr>
            <a:grpSpLocks noChangeAspect="1"/>
          </p:cNvGrpSpPr>
          <p:nvPr/>
        </p:nvGrpSpPr>
        <p:grpSpPr bwMode="auto">
          <a:xfrm>
            <a:off x="468313" y="1125538"/>
            <a:ext cx="8359775" cy="5256212"/>
            <a:chOff x="431" y="1020"/>
            <a:chExt cx="16242" cy="3311"/>
          </a:xfrm>
        </p:grpSpPr>
        <p:sp>
          <p:nvSpPr>
            <p:cNvPr id="4" name="AutoShape 7"/>
            <p:cNvSpPr>
              <a:spLocks noChangeAspect="1" noChangeArrowheads="1" noTextEdit="1"/>
            </p:cNvSpPr>
            <p:nvPr/>
          </p:nvSpPr>
          <p:spPr bwMode="auto">
            <a:xfrm>
              <a:off x="431" y="1020"/>
              <a:ext cx="16242" cy="3311"/>
            </a:xfrm>
            <a:prstGeom prst="rect">
              <a:avLst/>
            </a:prstGeom>
            <a:solidFill>
              <a:srgbClr val="000000"/>
            </a:solidFill>
            <a:ln w="12700" cap="sq"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2" name="1 Diagrama"/>
          <p:cNvGraphicFramePr/>
          <p:nvPr>
            <p:extLst>
              <p:ext uri="{D42A27DB-BD31-4B8C-83A1-F6EECF244321}">
                <p14:modId xmlns:p14="http://schemas.microsoft.com/office/powerpoint/2010/main" val="3550367237"/>
              </p:ext>
            </p:extLst>
          </p:nvPr>
        </p:nvGraphicFramePr>
        <p:xfrm>
          <a:off x="611188" y="1196975"/>
          <a:ext cx="7921625"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503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85800" y="228600"/>
            <a:ext cx="7772400" cy="838200"/>
          </a:xfrm>
        </p:spPr>
        <p:txBody>
          <a:bodyPr>
            <a:normAutofit fontScale="90000"/>
          </a:bodyPr>
          <a:lstStyle/>
          <a:p>
            <a:r>
              <a:rPr lang="es-MX" sz="2800" dirty="0"/>
              <a:t>ASPECTOS </a:t>
            </a:r>
            <a:r>
              <a:rPr lang="es-MX" sz="2800" dirty="0" smtClean="0"/>
              <a:t>CONCEPTUALES</a:t>
            </a:r>
            <a:br>
              <a:rPr lang="es-MX" sz="2800" dirty="0" smtClean="0"/>
            </a:br>
            <a:r>
              <a:rPr lang="es-MX" sz="2800" dirty="0" smtClean="0"/>
              <a:t>Patrimonio Arqueológico</a:t>
            </a:r>
            <a:endParaRPr lang="es-MX" sz="2800" dirty="0"/>
          </a:p>
        </p:txBody>
      </p:sp>
      <p:grpSp>
        <p:nvGrpSpPr>
          <p:cNvPr id="3" name="Organization Chart 8"/>
          <p:cNvGrpSpPr>
            <a:grpSpLocks noChangeAspect="1"/>
          </p:cNvGrpSpPr>
          <p:nvPr/>
        </p:nvGrpSpPr>
        <p:grpSpPr bwMode="auto">
          <a:xfrm>
            <a:off x="468313" y="1125538"/>
            <a:ext cx="8359775" cy="5256212"/>
            <a:chOff x="431" y="1020"/>
            <a:chExt cx="16242" cy="3311"/>
          </a:xfrm>
        </p:grpSpPr>
        <p:sp>
          <p:nvSpPr>
            <p:cNvPr id="4" name="AutoShape 7"/>
            <p:cNvSpPr>
              <a:spLocks noChangeAspect="1" noChangeArrowheads="1" noTextEdit="1"/>
            </p:cNvSpPr>
            <p:nvPr/>
          </p:nvSpPr>
          <p:spPr bwMode="auto">
            <a:xfrm>
              <a:off x="431" y="1020"/>
              <a:ext cx="16242" cy="3311"/>
            </a:xfrm>
            <a:prstGeom prst="rect">
              <a:avLst/>
            </a:prstGeom>
            <a:solidFill>
              <a:srgbClr val="000000"/>
            </a:solidFill>
            <a:ln w="12700" cap="sq" algn="ctr">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grpSp>
      <p:graphicFrame>
        <p:nvGraphicFramePr>
          <p:cNvPr id="2" name="1 Diagrama"/>
          <p:cNvGraphicFramePr/>
          <p:nvPr>
            <p:extLst>
              <p:ext uri="{D42A27DB-BD31-4B8C-83A1-F6EECF244321}">
                <p14:modId xmlns:p14="http://schemas.microsoft.com/office/powerpoint/2010/main" val="645583066"/>
              </p:ext>
            </p:extLst>
          </p:nvPr>
        </p:nvGraphicFramePr>
        <p:xfrm>
          <a:off x="611188" y="1196975"/>
          <a:ext cx="7921625"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462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1166843"/>
            <a:ext cx="7344816" cy="3539430"/>
          </a:xfrm>
          <a:prstGeom prst="rect">
            <a:avLst/>
          </a:prstGeom>
        </p:spPr>
        <p:txBody>
          <a:bodyPr wrap="square">
            <a:spAutoFit/>
          </a:bodyPr>
          <a:lstStyle/>
          <a:p>
            <a:r>
              <a:rPr lang="es-MX" sz="2800" b="1" dirty="0">
                <a:hlinkClick r:id="rId2"/>
              </a:rPr>
              <a:t>¿Cómo se protege el Patrimonio Cultural?</a:t>
            </a:r>
            <a:r>
              <a:rPr lang="es-MX" sz="2800" b="1" dirty="0"/>
              <a:t> </a:t>
            </a:r>
          </a:p>
          <a:p>
            <a:r>
              <a:rPr lang="es-MX" sz="2800" dirty="0"/>
              <a:t>La protección del patrimonio, en tanto recurso cultural de una sociedad local o nacional, es responsabilidad del Estado </a:t>
            </a:r>
            <a:r>
              <a:rPr lang="es-MX" sz="2800" dirty="0" smtClean="0"/>
              <a:t>y de </a:t>
            </a:r>
            <a:r>
              <a:rPr lang="es-MX" sz="2800" dirty="0"/>
              <a:t>cada </a:t>
            </a:r>
            <a:r>
              <a:rPr lang="es-MX" sz="2800" dirty="0" smtClean="0"/>
              <a:t>ciudadano. </a:t>
            </a:r>
            <a:r>
              <a:rPr lang="es-MX" sz="2800" dirty="0"/>
              <a:t>Para ello una primera tarea es CONOCER cuál es nuestro patrimonio que nos permitan desarrollar estrategias de USO, CONSERVACIÓN y PUESTA EN VALOR</a:t>
            </a:r>
            <a:endParaRPr lang="es-MX" sz="2800" dirty="0">
              <a:effectLst/>
            </a:endParaRPr>
          </a:p>
        </p:txBody>
      </p:sp>
    </p:spTree>
    <p:extLst>
      <p:ext uri="{BB962C8B-B14F-4D97-AF65-F5344CB8AC3E}">
        <p14:creationId xmlns:p14="http://schemas.microsoft.com/office/powerpoint/2010/main" val="2332903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CARTAS INTERNACIONALES</a:t>
            </a:r>
            <a:endParaRPr lang="es-EC" dirty="0"/>
          </a:p>
        </p:txBody>
      </p:sp>
      <p:sp>
        <p:nvSpPr>
          <p:cNvPr id="4" name="3 Rectángulo"/>
          <p:cNvSpPr/>
          <p:nvPr/>
        </p:nvSpPr>
        <p:spPr>
          <a:xfrm>
            <a:off x="1081376" y="2348880"/>
            <a:ext cx="6984776" cy="3908762"/>
          </a:xfrm>
          <a:prstGeom prst="rect">
            <a:avLst/>
          </a:prstGeom>
        </p:spPr>
        <p:txBody>
          <a:bodyPr wrap="square">
            <a:spAutoFit/>
          </a:bodyPr>
          <a:lstStyle/>
          <a:p>
            <a:r>
              <a:rPr lang="es-EC" b="1" dirty="0"/>
              <a:t>CARTA DE ATENAS, 1931</a:t>
            </a:r>
          </a:p>
          <a:p>
            <a:pPr algn="just"/>
            <a:r>
              <a:rPr lang="es-MX" sz="2800" dirty="0" smtClean="0"/>
              <a:t>1</a:t>
            </a:r>
            <a:r>
              <a:rPr lang="es-MX" sz="2800" dirty="0"/>
              <a:t>. La Conferencia, convencida de que la conservación del patrimonio artístico </a:t>
            </a:r>
            <a:r>
              <a:rPr lang="es-MX" sz="2800" dirty="0" smtClean="0"/>
              <a:t>y arqueológico </a:t>
            </a:r>
            <a:r>
              <a:rPr lang="es-MX" sz="2800" dirty="0"/>
              <a:t>de la humanidad, interesa a todos los Estados defensores de la </a:t>
            </a:r>
            <a:r>
              <a:rPr lang="es-MX" sz="2800" dirty="0" smtClean="0"/>
              <a:t>civilización, desea </a:t>
            </a:r>
            <a:r>
              <a:rPr lang="es-MX" sz="2800" dirty="0"/>
              <a:t>que los Estados se presten recíprocamente una colaboración cada vez más extensa</a:t>
            </a:r>
          </a:p>
          <a:p>
            <a:pPr algn="just"/>
            <a:r>
              <a:rPr lang="es-MX" sz="2800" dirty="0"/>
              <a:t>y concreta para favorecer la conservación de los monumentos artísticos e históricos:</a:t>
            </a:r>
            <a:endParaRPr lang="es-EC" sz="2800" dirty="0"/>
          </a:p>
        </p:txBody>
      </p:sp>
    </p:spTree>
    <p:extLst>
      <p:ext uri="{BB962C8B-B14F-4D97-AF65-F5344CB8AC3E}">
        <p14:creationId xmlns:p14="http://schemas.microsoft.com/office/powerpoint/2010/main" val="5516018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1309</TotalTime>
  <Words>2976</Words>
  <Application>Microsoft Office PowerPoint</Application>
  <PresentationFormat>Presentación en pantalla (4:3)</PresentationFormat>
  <Paragraphs>96</Paragraphs>
  <Slides>41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Arial</vt:lpstr>
      <vt:lpstr>Calibri</vt:lpstr>
      <vt:lpstr>Century Gothic</vt:lpstr>
      <vt:lpstr>Courier New</vt:lpstr>
      <vt:lpstr>Palatino Linotype</vt:lpstr>
      <vt:lpstr>Times New Roman</vt:lpstr>
      <vt:lpstr>Ejecutivo</vt:lpstr>
      <vt:lpstr>ASPECTOS CONCEPTUALES </vt:lpstr>
      <vt:lpstr>ASPECTOS CONCEPTUALES </vt:lpstr>
      <vt:lpstr>ASPECTOS CONCEPTUALES Conjuntos</vt:lpstr>
      <vt:lpstr>ASPECTOS CONCEPTUALES Lugares</vt:lpstr>
      <vt:lpstr>ASPECTOS CONCEPTUALES </vt:lpstr>
      <vt:lpstr>ASPECTOS CONCEPTUALES Patrimonio Inmueble</vt:lpstr>
      <vt:lpstr>ASPECTOS CONCEPTUALES Patrimonio Arqueológico</vt:lpstr>
      <vt:lpstr>Presentación de PowerPoint</vt:lpstr>
      <vt:lpstr>CARTAS INTERNACIONALES</vt:lpstr>
      <vt:lpstr>CARTAS INTERNACIONALES</vt:lpstr>
      <vt:lpstr>Presentación de PowerPoint</vt:lpstr>
      <vt:lpstr>Presentación de PowerPoint</vt:lpstr>
      <vt:lpstr>CARTA DE VENECIA Definiciones:</vt:lpstr>
      <vt:lpstr>Definiciones</vt:lpstr>
      <vt:lpstr>CATALOGO</vt:lpstr>
      <vt:lpstr>CONSERVACION</vt:lpstr>
      <vt:lpstr>CONSOLIDACION</vt:lpstr>
      <vt:lpstr>INVENTARIO</vt:lpstr>
      <vt:lpstr>LIBERACION</vt:lpstr>
      <vt:lpstr>MANTENIMIENTO</vt:lpstr>
      <vt:lpstr>PRESERVACION</vt:lpstr>
      <vt:lpstr>PROTECCION</vt:lpstr>
      <vt:lpstr>RECOMPOSICION</vt:lpstr>
      <vt:lpstr>RECONSTRUCCION</vt:lpstr>
      <vt:lpstr>RECONSTRUCCION</vt:lpstr>
      <vt:lpstr>RECUPERACION</vt:lpstr>
      <vt:lpstr>REHABILITACION</vt:lpstr>
      <vt:lpstr>REHABILITACION</vt:lpstr>
      <vt:lpstr>REINTEGRACION</vt:lpstr>
      <vt:lpstr>RENOVACION</vt:lpstr>
      <vt:lpstr>RESTAURACION</vt:lpstr>
      <vt:lpstr>RESTITUCION</vt:lpstr>
      <vt:lpstr>REUTILIZACION</vt:lpstr>
      <vt:lpstr>REVITALIZACION</vt:lpstr>
      <vt:lpstr>SALVAGUARDIA</vt:lpstr>
      <vt:lpstr>TUTELA</vt:lpstr>
      <vt:lpstr>VALORIZACION O PUESTA EN VALOR</vt:lpstr>
      <vt:lpstr>Presentación de PowerPoint</vt:lpstr>
      <vt:lpstr>Presentación de PowerPoint</vt:lpstr>
      <vt:lpstr>Presentación de PowerPoint</vt:lpstr>
      <vt:lpstr>CATEDRAL VIEJA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CONCEPTOS GENERALES</dc:title>
  <dc:subject>Clase uno</dc:subject>
  <dc:creator>Arq. Gustavo Lloret</dc:creator>
  <cp:lastModifiedBy>USER</cp:lastModifiedBy>
  <cp:revision>107</cp:revision>
  <dcterms:created xsi:type="dcterms:W3CDTF">2004-05-24T23:17:37Z</dcterms:created>
  <dcterms:modified xsi:type="dcterms:W3CDTF">2015-07-08T03:37:18Z</dcterms:modified>
</cp:coreProperties>
</file>