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5757" y="1665946"/>
            <a:ext cx="5447665" cy="439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8391" y="1665946"/>
            <a:ext cx="4276725" cy="4186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2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6754" y="1010869"/>
            <a:ext cx="4698491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034" y="1810893"/>
            <a:ext cx="11123930" cy="437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2261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04138" y="3888130"/>
            <a:ext cx="8190865" cy="12573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065" lvl="1" algn="just">
              <a:lnSpc>
                <a:spcPct val="100000"/>
              </a:lnSpc>
              <a:spcBef>
                <a:spcPts val="1105"/>
              </a:spcBef>
              <a:tabLst>
                <a:tab pos="462280" algn="l"/>
              </a:tabLst>
            </a:pP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Proteínas</a:t>
            </a:r>
            <a:r>
              <a:rPr sz="1600" b="1" spc="-1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0D0D0D"/>
                </a:solidFill>
                <a:latin typeface="Trebuchet MS"/>
                <a:cs typeface="Trebuchet MS"/>
              </a:rPr>
              <a:t>Totales</a:t>
            </a:r>
            <a:r>
              <a:rPr sz="1600" b="1" spc="3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y</a:t>
            </a:r>
            <a:r>
              <a:rPr sz="1600" b="1" spc="1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Trebuchet MS"/>
                <a:cs typeface="Trebuchet MS"/>
              </a:rPr>
              <a:t>Fraccionadas:</a:t>
            </a:r>
            <a:r>
              <a:rPr sz="1600" b="1" spc="-6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Albúmina/Globulinas</a:t>
            </a:r>
            <a:endParaRPr sz="1600" dirty="0">
              <a:latin typeface="Trebuchet MS"/>
              <a:cs typeface="Trebuchet MS"/>
            </a:endParaRPr>
          </a:p>
          <a:p>
            <a:pPr marL="12700" marR="5080" lvl="2" algn="just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715645" algn="l"/>
              </a:tabLst>
            </a:pP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Clasificación,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variaciones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fisiológicas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y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patológicas,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valores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 de</a:t>
            </a:r>
            <a:r>
              <a:rPr sz="1600" b="1" spc="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referencia, </a:t>
            </a:r>
            <a:r>
              <a:rPr sz="1600" b="1" spc="-47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fundamento 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de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la determinación, técnicas 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de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análisis, 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cálculo de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concentración y 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reporte</a:t>
            </a:r>
            <a:r>
              <a:rPr sz="1600" b="1" spc="5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de</a:t>
            </a:r>
            <a:r>
              <a:rPr sz="1600" b="1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Trebuchet MS"/>
                <a:cs typeface="Trebuchet MS"/>
              </a:rPr>
              <a:t>resultados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1638" y="629158"/>
            <a:ext cx="2027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3600" b="1" spc="-15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3600" b="1" dirty="0">
                <a:solidFill>
                  <a:srgbClr val="FF0000"/>
                </a:solidFill>
                <a:latin typeface="Trebuchet MS"/>
                <a:cs typeface="Trebuchet MS"/>
              </a:rPr>
              <a:t>úmina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825751"/>
            <a:ext cx="5577840" cy="4761230"/>
          </a:xfrm>
          <a:custGeom>
            <a:avLst/>
            <a:gdLst/>
            <a:ahLst/>
            <a:cxnLst/>
            <a:rect l="l" t="t" r="r" b="b"/>
            <a:pathLst>
              <a:path w="5577840" h="4761230">
                <a:moveTo>
                  <a:pt x="0" y="4760976"/>
                </a:moveTo>
                <a:lnTo>
                  <a:pt x="5577840" y="4760976"/>
                </a:lnTo>
                <a:lnTo>
                  <a:pt x="5577840" y="0"/>
                </a:lnTo>
                <a:lnTo>
                  <a:pt x="0" y="0"/>
                </a:lnTo>
                <a:lnTo>
                  <a:pt x="0" y="4760976"/>
                </a:lnTo>
                <a:close/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852929"/>
            <a:ext cx="5421630" cy="377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</a:pPr>
            <a:r>
              <a:rPr sz="1450" spc="-15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450" spc="4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Más</a:t>
            </a:r>
            <a:r>
              <a:rPr sz="1800" spc="2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importante</a:t>
            </a:r>
            <a:r>
              <a:rPr sz="1800" spc="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1800" spc="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proteínas</a:t>
            </a:r>
            <a:r>
              <a:rPr sz="1800" spc="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producidas</a:t>
            </a:r>
            <a:r>
              <a:rPr sz="1800" spc="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por </a:t>
            </a:r>
            <a:r>
              <a:rPr sz="1800" spc="-5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hígado; la síntesis hepática </a:t>
            </a:r>
            <a:r>
              <a:rPr sz="1800" b="1" dirty="0">
                <a:solidFill>
                  <a:srgbClr val="00AFEF"/>
                </a:solidFill>
                <a:latin typeface="Trebuchet MS"/>
                <a:cs typeface="Trebuchet MS"/>
              </a:rPr>
              <a:t>aumenta debido a </a:t>
            </a:r>
            <a:r>
              <a:rPr sz="1800" b="1" spc="-53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rebuchet MS"/>
                <a:cs typeface="Trebuchet MS"/>
              </a:rPr>
              <a:t>la</a:t>
            </a:r>
            <a:r>
              <a:rPr sz="1800" b="1" dirty="0">
                <a:solidFill>
                  <a:srgbClr val="00AFEF"/>
                </a:solidFill>
                <a:latin typeface="Trebuchet MS"/>
                <a:cs typeface="Trebuchet MS"/>
              </a:rPr>
              <a:t> baja</a:t>
            </a:r>
            <a:r>
              <a:rPr sz="1800" b="1" spc="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rebuchet MS"/>
                <a:cs typeface="Trebuchet MS"/>
              </a:rPr>
              <a:t>presión</a:t>
            </a:r>
            <a:r>
              <a:rPr sz="1800" b="1" spc="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rebuchet MS"/>
                <a:cs typeface="Trebuchet MS"/>
              </a:rPr>
              <a:t>oncótica</a:t>
            </a:r>
            <a:r>
              <a:rPr sz="1800" b="1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rebuchet MS"/>
                <a:cs typeface="Trebuchet MS"/>
              </a:rPr>
              <a:t>plasmática</a:t>
            </a:r>
            <a:r>
              <a:rPr sz="1800" b="1" spc="53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disminuye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en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presencia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citocinas, </a:t>
            </a:r>
            <a:r>
              <a:rPr sz="1800" b="1" spc="-5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principalmente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interleucina-6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1800"/>
              </a:spcBef>
            </a:pPr>
            <a:r>
              <a:rPr sz="1450" spc="-15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450" spc="-14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Aunque la tasa normal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síntesis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albúmina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120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mg/kg/dia, puede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llegar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prácticamente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doblarse cuando la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presión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oncótica</a:t>
            </a:r>
            <a:r>
              <a:rPr sz="1800" spc="5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plasmática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baja.</a:t>
            </a:r>
            <a:endParaRPr sz="1800">
              <a:latin typeface="Trebuchet MS"/>
              <a:cs typeface="Trebuchet MS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805"/>
              </a:spcBef>
            </a:pPr>
            <a:r>
              <a:rPr sz="1450" spc="-15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450" spc="-14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disminución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los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niveles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albúmina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 uno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los principales síntomas para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pronóstico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pacientes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cirrosis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6868" y="2061972"/>
            <a:ext cx="4485132" cy="39822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6058" y="629158"/>
            <a:ext cx="7901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Métodos</a:t>
            </a:r>
            <a:r>
              <a:rPr sz="3600" b="1" spc="-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análisis</a:t>
            </a: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proteínas</a:t>
            </a:r>
            <a:r>
              <a:rPr sz="3600" b="1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totales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302" y="1588007"/>
            <a:ext cx="8774430" cy="150495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900" spc="-17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Reacción</a:t>
            </a:r>
            <a:r>
              <a:rPr sz="2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Biuret: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Método</a:t>
            </a:r>
            <a:r>
              <a:rPr sz="2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colorimétrico</a:t>
            </a:r>
            <a:r>
              <a:rPr sz="2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punto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final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-17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Reactivo: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rebuchet MS"/>
                <a:cs typeface="Trebuchet MS"/>
              </a:rPr>
              <a:t>Sulfato</a:t>
            </a:r>
            <a:r>
              <a:rPr sz="2400" b="1" spc="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rebuchet MS"/>
                <a:cs typeface="Trebuchet MS"/>
              </a:rPr>
              <a:t>cúprico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tartrato-sódicopotásico,</a:t>
            </a:r>
            <a:r>
              <a:rPr sz="24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KI,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NaOH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-17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2400" b="1" spc="-15" dirty="0">
                <a:solidFill>
                  <a:srgbClr val="404040"/>
                </a:solidFill>
                <a:latin typeface="Trebuchet MS"/>
                <a:cs typeface="Trebuchet MS"/>
              </a:rPr>
              <a:t>Muestra: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suero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plasma heparinizado.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1383" y="3422903"/>
            <a:ext cx="7091172" cy="3040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6" y="4617719"/>
            <a:ext cx="3858895" cy="1579245"/>
          </a:xfrm>
          <a:custGeom>
            <a:avLst/>
            <a:gdLst/>
            <a:ahLst/>
            <a:cxnLst/>
            <a:rect l="l" t="t" r="r" b="b"/>
            <a:pathLst>
              <a:path w="3858895" h="1579245">
                <a:moveTo>
                  <a:pt x="0" y="1578863"/>
                </a:moveTo>
                <a:lnTo>
                  <a:pt x="3858768" y="1578863"/>
                </a:lnTo>
                <a:lnTo>
                  <a:pt x="3858768" y="0"/>
                </a:lnTo>
                <a:lnTo>
                  <a:pt x="0" y="0"/>
                </a:lnTo>
                <a:lnTo>
                  <a:pt x="0" y="1578863"/>
                </a:lnTo>
                <a:close/>
              </a:path>
            </a:pathLst>
          </a:custGeom>
          <a:ln w="9144">
            <a:solidFill>
              <a:srgbClr val="0E7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6058" y="629158"/>
            <a:ext cx="7901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Métodos</a:t>
            </a:r>
            <a:r>
              <a:rPr sz="3600" b="1" spc="-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análisis</a:t>
            </a: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proteínas</a:t>
            </a:r>
            <a:r>
              <a:rPr sz="3600" b="1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totales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172" y="1690116"/>
            <a:ext cx="6461760" cy="1362710"/>
          </a:xfrm>
          <a:prstGeom prst="rect">
            <a:avLst/>
          </a:prstGeom>
          <a:ln w="9144">
            <a:solidFill>
              <a:srgbClr val="0E769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33705" marR="83820" indent="-342900" algn="just">
              <a:lnSpc>
                <a:spcPct val="99900"/>
              </a:lnSpc>
              <a:spcBef>
                <a:spcPts val="315"/>
              </a:spcBef>
            </a:pPr>
            <a:r>
              <a:rPr sz="1500" spc="-13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500" spc="21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En la reacción se forma un quelato entre el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ión </a:t>
            </a:r>
            <a:r>
              <a:rPr sz="1900" b="1" dirty="0">
                <a:solidFill>
                  <a:srgbClr val="006FC0"/>
                </a:solidFill>
                <a:latin typeface="Trebuchet MS"/>
                <a:cs typeface="Trebuchet MS"/>
              </a:rPr>
              <a:t>Cu</a:t>
            </a:r>
            <a:r>
              <a:rPr sz="1875" b="1" baseline="26666" dirty="0">
                <a:solidFill>
                  <a:srgbClr val="006FC0"/>
                </a:solidFill>
                <a:latin typeface="Trebuchet MS"/>
                <a:cs typeface="Trebuchet MS"/>
              </a:rPr>
              <a:t>2+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los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rebuchet MS"/>
                <a:cs typeface="Trebuchet MS"/>
              </a:rPr>
              <a:t>enlaces</a:t>
            </a:r>
            <a:r>
              <a:rPr sz="19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rebuchet MS"/>
                <a:cs typeface="Trebuchet MS"/>
              </a:rPr>
              <a:t>peptídicos</a:t>
            </a:r>
            <a:r>
              <a:rPr sz="1900" b="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proteínas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medio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alcalino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con la formación de un complejo coloreado 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5" dirty="0">
                <a:solidFill>
                  <a:srgbClr val="6F2F9F"/>
                </a:solidFill>
                <a:latin typeface="Trebuchet MS"/>
                <a:cs typeface="Trebuchet MS"/>
              </a:rPr>
              <a:t>violeta</a:t>
            </a:r>
            <a:r>
              <a:rPr sz="2200" b="1" spc="1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cuya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absorbancia</a:t>
            </a:r>
            <a:r>
              <a:rPr sz="19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se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mide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fotométricamente.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2208" y="3348228"/>
            <a:ext cx="7234428" cy="30754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3600" y="4643754"/>
            <a:ext cx="368935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intensidad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del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color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producido es proporcional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concentración</a:t>
            </a:r>
            <a:r>
              <a:rPr sz="2000" spc="5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proteínas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muestra.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6058" y="629158"/>
            <a:ext cx="7901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Métodos</a:t>
            </a:r>
            <a:r>
              <a:rPr sz="3600" b="1" spc="-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análisis</a:t>
            </a: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proteínas</a:t>
            </a:r>
            <a:r>
              <a:rPr sz="3600" b="1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totales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61588" y="3663696"/>
            <a:ext cx="6003290" cy="2352040"/>
            <a:chOff x="3561588" y="3663696"/>
            <a:chExt cx="6003290" cy="2352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0732" y="3672840"/>
              <a:ext cx="5984748" cy="23332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66160" y="3668268"/>
              <a:ext cx="5994400" cy="2342515"/>
            </a:xfrm>
            <a:custGeom>
              <a:avLst/>
              <a:gdLst/>
              <a:ahLst/>
              <a:cxnLst/>
              <a:rect l="l" t="t" r="r" b="b"/>
              <a:pathLst>
                <a:path w="5994400" h="2342515">
                  <a:moveTo>
                    <a:pt x="0" y="2342387"/>
                  </a:moveTo>
                  <a:lnTo>
                    <a:pt x="5993892" y="2342387"/>
                  </a:lnTo>
                  <a:lnTo>
                    <a:pt x="5993892" y="0"/>
                  </a:lnTo>
                  <a:lnTo>
                    <a:pt x="0" y="0"/>
                  </a:lnTo>
                  <a:lnTo>
                    <a:pt x="0" y="2342387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2076" y="2372867"/>
            <a:ext cx="7906511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65376"/>
            <a:ext cx="5311140" cy="4993005"/>
            <a:chOff x="0" y="1865376"/>
            <a:chExt cx="5311140" cy="4993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047" y="1874520"/>
              <a:ext cx="4617720" cy="2282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9475" y="1869948"/>
              <a:ext cx="4627245" cy="2292350"/>
            </a:xfrm>
            <a:custGeom>
              <a:avLst/>
              <a:gdLst/>
              <a:ahLst/>
              <a:cxnLst/>
              <a:rect l="l" t="t" r="r" b="b"/>
              <a:pathLst>
                <a:path w="4627245" h="2292350">
                  <a:moveTo>
                    <a:pt x="0" y="2292096"/>
                  </a:moveTo>
                  <a:lnTo>
                    <a:pt x="4626864" y="2292096"/>
                  </a:lnTo>
                  <a:lnTo>
                    <a:pt x="4626864" y="0"/>
                  </a:lnTo>
                  <a:lnTo>
                    <a:pt x="0" y="0"/>
                  </a:lnTo>
                  <a:lnTo>
                    <a:pt x="0" y="2292096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270" y="4721321"/>
              <a:ext cx="4572000" cy="16757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4923" y="4640580"/>
              <a:ext cx="4772025" cy="1894839"/>
            </a:xfrm>
            <a:custGeom>
              <a:avLst/>
              <a:gdLst/>
              <a:ahLst/>
              <a:cxnLst/>
              <a:rect l="l" t="t" r="r" b="b"/>
              <a:pathLst>
                <a:path w="4772025" h="1894840">
                  <a:moveTo>
                    <a:pt x="0" y="1894332"/>
                  </a:moveTo>
                  <a:lnTo>
                    <a:pt x="4771644" y="1894332"/>
                  </a:lnTo>
                  <a:lnTo>
                    <a:pt x="4771644" y="0"/>
                  </a:lnTo>
                  <a:lnTo>
                    <a:pt x="0" y="0"/>
                  </a:lnTo>
                  <a:lnTo>
                    <a:pt x="0" y="1894332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43608" y="629158"/>
            <a:ext cx="70650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3525" marR="5080" indent="-2790825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solidFill>
                  <a:srgbClr val="006FC0"/>
                </a:solidFill>
                <a:latin typeface="Trebuchet MS"/>
                <a:cs typeface="Trebuchet MS"/>
              </a:rPr>
              <a:t>Valores</a:t>
            </a:r>
            <a:r>
              <a:rPr sz="3600" b="1" spc="-1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r>
              <a:rPr sz="3600" b="1" spc="-10" dirty="0">
                <a:solidFill>
                  <a:srgbClr val="006FC0"/>
                </a:solidFill>
                <a:latin typeface="Trebuchet MS"/>
                <a:cs typeface="Trebuchet MS"/>
              </a:rPr>
              <a:t> referencia</a:t>
            </a:r>
            <a:r>
              <a:rPr sz="3600" b="1" spc="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-</a:t>
            </a:r>
            <a:r>
              <a:rPr sz="3600" b="1" spc="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Proteínas </a:t>
            </a:r>
            <a:r>
              <a:rPr sz="3600" b="1" spc="-10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totales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5775" y="1810893"/>
            <a:ext cx="6092190" cy="437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hiperproteinemia (hiperalbuminemia):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mieloma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múltiple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Symbol"/>
                <a:cs typeface="Symbol"/>
              </a:rPr>
              <a:t>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[inmunoglobulinas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monoclonales]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deshidratación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(vómitos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severos,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diarrea),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enfermedad de Addison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diabetes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acidósica.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hemoconcentración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Symbol"/>
                <a:cs typeface="Symbol"/>
              </a:rPr>
              <a:t>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hiperproteinemia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relativa,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al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verse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aumentadas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el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mismo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grado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concentraciones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de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todas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las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proteínas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plasmáticas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individuales.</a:t>
            </a:r>
            <a:endParaRPr sz="2000" dirty="0">
              <a:latin typeface="Trebuchet MS"/>
              <a:cs typeface="Trebuchet MS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600"/>
              </a:spcBef>
              <a:tabLst>
                <a:tab pos="3746500" algn="l"/>
              </a:tabLst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82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Trebuchet MS"/>
                <a:cs typeface="Trebuchet MS"/>
              </a:rPr>
              <a:t>Hipoproteinemia	(hipoalbuminemia): </a:t>
            </a:r>
            <a:r>
              <a:rPr sz="2000" b="1" spc="-59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malnutrición,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edema,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síndrome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nefrótico,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mala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absorción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cirrosis hepática severa.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Al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estar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albúmina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presente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a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tan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alta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concentración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simple descenso de esta proteína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puede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ser causa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hipoproteinemia.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C0018-EE20-4E28-8C82-210729CD9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10363200" cy="830997"/>
          </a:xfrm>
        </p:spPr>
        <p:txBody>
          <a:bodyPr/>
          <a:lstStyle/>
          <a:p>
            <a:r>
              <a:rPr lang="es-MX" dirty="0">
                <a:solidFill>
                  <a:schemeClr val="accent3"/>
                </a:solidFill>
              </a:rPr>
              <a:t>Albumina </a:t>
            </a:r>
            <a:endParaRPr lang="es-EC" dirty="0">
              <a:solidFill>
                <a:schemeClr val="accent3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45194D-F1FD-4655-9173-7D59C5526AB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0378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325913-6B22-48C6-9B28-366862E57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035" y="1070024"/>
            <a:ext cx="11123930" cy="3600986"/>
          </a:xfrm>
        </p:spPr>
        <p:txBody>
          <a:bodyPr/>
          <a:lstStyle/>
          <a:p>
            <a:pPr algn="just"/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 albúmina se combina con el verde de bromocresol a pH ligeramente ácido, produciéndose un cambio</a:t>
            </a:r>
            <a:r>
              <a:rPr lang="es-ES" sz="1800" spc="-2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 color del indicador, de amarillo verdoso a verde azulado proporcional a la concentración de albúmina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presente en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8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muestra</a:t>
            </a:r>
            <a:r>
              <a:rPr lang="es-ES" sz="18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ensayada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(1).</a:t>
            </a:r>
          </a:p>
          <a:p>
            <a:pPr algn="just"/>
            <a:endParaRPr lang="es-ES" dirty="0">
              <a:latin typeface="Arial MT"/>
              <a:ea typeface="Arial MT"/>
              <a:cs typeface="Arial MT"/>
            </a:endParaRPr>
          </a:p>
          <a:p>
            <a:pPr algn="just"/>
            <a:endParaRPr lang="es-ES" sz="1800" dirty="0">
              <a:effectLst/>
              <a:latin typeface="Arial MT"/>
              <a:ea typeface="Arial MT"/>
              <a:cs typeface="Arial MT"/>
            </a:endParaRPr>
          </a:p>
          <a:p>
            <a:pPr algn="just"/>
            <a:endParaRPr lang="es-ES" dirty="0">
              <a:latin typeface="Arial MT"/>
              <a:ea typeface="Arial MT"/>
              <a:cs typeface="Arial MT"/>
            </a:endParaRPr>
          </a:p>
          <a:p>
            <a:pPr algn="just"/>
            <a:endParaRPr lang="es-ES" sz="1800" dirty="0">
              <a:effectLst/>
              <a:latin typeface="Arial MT"/>
              <a:ea typeface="Arial MT"/>
              <a:cs typeface="Arial MT"/>
            </a:endParaRPr>
          </a:p>
          <a:p>
            <a:pPr algn="just"/>
            <a:endParaRPr lang="es-ES" dirty="0">
              <a:latin typeface="Arial MT"/>
              <a:ea typeface="Arial MT"/>
              <a:cs typeface="Arial MT"/>
            </a:endParaRPr>
          </a:p>
          <a:p>
            <a:pPr algn="just"/>
            <a:endParaRPr lang="es-ES" sz="1800" dirty="0">
              <a:effectLst/>
              <a:latin typeface="Arial MT"/>
              <a:ea typeface="Arial MT"/>
              <a:cs typeface="Arial MT"/>
            </a:endParaRPr>
          </a:p>
          <a:p>
            <a:pPr algn="just"/>
            <a:endParaRPr lang="es-ES" dirty="0">
              <a:latin typeface="Arial MT"/>
              <a:ea typeface="Arial MT"/>
              <a:cs typeface="Arial MT"/>
            </a:endParaRPr>
          </a:p>
          <a:p>
            <a:pPr algn="just"/>
            <a:endParaRPr lang="es-ES" sz="1800" dirty="0">
              <a:effectLst/>
              <a:latin typeface="Arial MT"/>
              <a:ea typeface="Arial MT"/>
              <a:cs typeface="Arial MT"/>
            </a:endParaRPr>
          </a:p>
          <a:p>
            <a:pPr algn="just"/>
            <a:endParaRPr lang="es-EC" sz="1800" dirty="0">
              <a:effectLst/>
              <a:latin typeface="Arial MT"/>
              <a:ea typeface="Arial MT"/>
              <a:cs typeface="Arial MT"/>
            </a:endParaRPr>
          </a:p>
          <a:p>
            <a:endParaRPr lang="es-EC" dirty="0"/>
          </a:p>
        </p:txBody>
      </p:sp>
      <p:pic>
        <p:nvPicPr>
          <p:cNvPr id="14" name="image2.jpeg">
            <a:extLst>
              <a:ext uri="{FF2B5EF4-FFF2-40B4-BE49-F238E27FC236}">
                <a16:creationId xmlns:a16="http://schemas.microsoft.com/office/drawing/2014/main" id="{0BA367BC-29DD-49F6-B7FE-DB0B1D4CC19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209800"/>
            <a:ext cx="5177790" cy="1625282"/>
          </a:xfrm>
          <a:prstGeom prst="rect">
            <a:avLst/>
          </a:prstGeom>
        </p:spPr>
      </p:pic>
      <p:pic>
        <p:nvPicPr>
          <p:cNvPr id="16" name="image3.jpeg">
            <a:extLst>
              <a:ext uri="{FF2B5EF4-FFF2-40B4-BE49-F238E27FC236}">
                <a16:creationId xmlns:a16="http://schemas.microsoft.com/office/drawing/2014/main" id="{6BA04434-D910-47E3-833E-32F0FFDE6E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4226826"/>
            <a:ext cx="4876800" cy="225017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660CCE-ADB2-48AE-91C8-6663877852D7}"/>
              </a:ext>
            </a:extLst>
          </p:cNvPr>
          <p:cNvSpPr txBox="1"/>
          <p:nvPr/>
        </p:nvSpPr>
        <p:spPr>
          <a:xfrm>
            <a:off x="7543800" y="3200400"/>
            <a:ext cx="43434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Indicador</a:t>
            </a:r>
            <a:r>
              <a:rPr lang="es-ES" sz="1800" b="1" spc="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de</a:t>
            </a:r>
            <a:r>
              <a:rPr lang="es-ES" sz="1800" b="1" spc="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pH:</a:t>
            </a:r>
            <a:r>
              <a:rPr lang="es-ES" sz="1800" b="1" spc="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sustancia</a:t>
            </a:r>
            <a:r>
              <a:rPr lang="es-ES" sz="1800" spc="2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que</a:t>
            </a:r>
            <a:r>
              <a:rPr lang="es-ES" sz="1800" spc="2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permite</a:t>
            </a:r>
            <a:r>
              <a:rPr lang="es-ES" sz="1800" spc="2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medir</a:t>
            </a:r>
            <a:r>
              <a:rPr lang="es-ES" sz="1800" spc="2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el</a:t>
            </a:r>
            <a:r>
              <a:rPr lang="es-ES" sz="1800" spc="2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pH</a:t>
            </a:r>
            <a:r>
              <a:rPr lang="es-ES" sz="1800" spc="2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800" spc="2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un</a:t>
            </a:r>
            <a:r>
              <a:rPr lang="es-ES" sz="1800" spc="2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medio,</a:t>
            </a:r>
            <a:r>
              <a:rPr lang="es-ES" sz="1800" spc="2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Habitualmente,</a:t>
            </a:r>
            <a:r>
              <a:rPr lang="es-ES" sz="1800" spc="2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se</a:t>
            </a:r>
            <a:r>
              <a:rPr lang="es-ES" sz="1800" spc="2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utilizan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como indicador a sustancias químicas que cambian su color al cambiar el pH de la disolución. El cambio</a:t>
            </a:r>
            <a:r>
              <a:rPr lang="es-ES" sz="1800" spc="-2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color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se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debe a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un</a:t>
            </a:r>
            <a:r>
              <a:rPr lang="es-ES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cambio estructural inducido por la protonación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o </a:t>
            </a:r>
            <a:r>
              <a:rPr lang="es-ES" sz="1800" dirty="0" err="1">
                <a:effectLst/>
                <a:latin typeface="Arial MT"/>
                <a:ea typeface="Arial MT"/>
                <a:cs typeface="Arial MT"/>
              </a:rPr>
              <a:t>desprotonación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 de</a:t>
            </a:r>
            <a:r>
              <a:rPr lang="es-ES" sz="18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 especie.</a:t>
            </a:r>
            <a:endParaRPr lang="es-EC" sz="1800" dirty="0">
              <a:effectLst/>
              <a:latin typeface="Arial MT"/>
              <a:ea typeface="Arial MT"/>
              <a:cs typeface="Arial MT"/>
            </a:endParaRP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402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D5E05-1201-4A04-A536-5C0F11B0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9600"/>
            <a:ext cx="9448800" cy="1661993"/>
          </a:xfrm>
        </p:spPr>
        <p:txBody>
          <a:bodyPr/>
          <a:lstStyle/>
          <a:p>
            <a:pPr algn="ctr"/>
            <a:r>
              <a:rPr lang="es-ES" sz="54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Arial MT"/>
                <a:cs typeface="Arial MT"/>
              </a:rPr>
              <a:t>SIGNIFICADO</a:t>
            </a:r>
            <a:r>
              <a:rPr lang="es-ES" sz="5400" b="1" spc="-15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s-ES" sz="54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Arial MT"/>
                <a:cs typeface="Arial MT"/>
              </a:rPr>
              <a:t>CLÍNICO</a:t>
            </a:r>
            <a:br>
              <a:rPr lang="es-EC" sz="5400" dirty="0">
                <a:effectLst/>
                <a:latin typeface="Arial MT"/>
                <a:ea typeface="Arial MT"/>
                <a:cs typeface="Arial MT"/>
              </a:rPr>
            </a:b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4F5773-2B58-4854-9D10-0B120A57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034" y="1810892"/>
            <a:ext cx="8533766" cy="3277820"/>
          </a:xfrm>
        </p:spPr>
        <p:txBody>
          <a:bodyPr/>
          <a:lstStyle/>
          <a:p>
            <a:pPr marL="306705" marR="81915" indent="-285750" algn="just">
              <a:spcBef>
                <a:spcPts val="6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 albúmina es una de las más importantes proteínas plasmáticas producidas en el hígado. </a:t>
            </a:r>
          </a:p>
          <a:p>
            <a:pPr marL="306705" marR="81915" indent="-285750" algn="just">
              <a:spcBef>
                <a:spcPts val="6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Entre sus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múltiples funciones se incluye nutrición, mantenimiento de la presión oncótica y transporte de sustancias</a:t>
            </a:r>
            <a:r>
              <a:rPr lang="es-ES" sz="1800" spc="-2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como Ca++, bilirrubina, ácidos grasos, drogas y esteroides. </a:t>
            </a:r>
          </a:p>
          <a:p>
            <a:pPr marL="306705" marR="81915" indent="-285750" algn="just">
              <a:spcBef>
                <a:spcPts val="6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Alteraciones en los valores de albúmina indican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enfermedades del hígado, desnutrición, lesiones de la piel como dermatitis, quemaduras severas o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deshidratación. </a:t>
            </a:r>
          </a:p>
          <a:p>
            <a:pPr marL="306705" marR="81915" indent="-285750" algn="just">
              <a:spcBef>
                <a:spcPts val="6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El diagnóstico clínico debe realizarse teniendo en cuenta todos los datos clínicos y de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laboratorio.</a:t>
            </a:r>
            <a:endParaRPr lang="es-EC" sz="1800" dirty="0">
              <a:effectLst/>
              <a:latin typeface="Arial MT"/>
              <a:ea typeface="Arial MT"/>
              <a:cs typeface="Arial MT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468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CADA1-3856-4EEE-8021-C841E1BE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10869"/>
            <a:ext cx="7073645" cy="830997"/>
          </a:xfrm>
        </p:spPr>
        <p:txBody>
          <a:bodyPr/>
          <a:lstStyle/>
          <a:p>
            <a:r>
              <a:rPr lang="es-MX" dirty="0">
                <a:solidFill>
                  <a:schemeClr val="accent3"/>
                </a:solidFill>
              </a:rPr>
              <a:t>VALOR DE REFERENCIA </a:t>
            </a:r>
            <a:endParaRPr lang="es-EC" dirty="0">
              <a:solidFill>
                <a:schemeClr val="accent3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6A4E2F-784F-419A-9DB8-4A6F7AD40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0B1D5-7D94-477D-8BDB-3D8426314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2771775"/>
            <a:ext cx="6400800" cy="19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3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2261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BIBLIOGRAFÍA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5629" y="2882010"/>
            <a:ext cx="10527665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5FCAEE"/>
              </a:buClr>
              <a:buSzPct val="79166"/>
              <a:buAutoNum type="arabicPeriod"/>
              <a:tabLst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Henry</a:t>
            </a:r>
            <a:r>
              <a:rPr sz="2400" spc="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JB.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El</a:t>
            </a:r>
            <a:r>
              <a:rPr sz="2400" spc="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Laboratorio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en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el</a:t>
            </a:r>
            <a:r>
              <a:rPr sz="2400" spc="8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Diagnóstico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Clínico.</a:t>
            </a:r>
            <a:r>
              <a:rPr sz="2400" spc="7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Madrid: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Marban;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2005. </a:t>
            </a:r>
            <a:r>
              <a:rPr sz="2400" spc="-70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1504 </a:t>
            </a:r>
            <a:r>
              <a:rPr sz="2400" spc="-5" dirty="0">
                <a:latin typeface="Trebuchet MS"/>
                <a:cs typeface="Trebuchet MS"/>
              </a:rPr>
              <a:t>p.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FCAEE"/>
              </a:buClr>
              <a:buSzPct val="79166"/>
              <a:buAutoNum type="arabicPeriod"/>
              <a:tabLst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Balcells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Gorma,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A.</a:t>
            </a:r>
            <a:r>
              <a:rPr sz="2400" spc="-5" dirty="0">
                <a:latin typeface="Trebuchet MS"/>
                <a:cs typeface="Trebuchet MS"/>
              </a:rPr>
              <a:t> La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Clínica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el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Laboratorio.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Edición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Masson.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28871"/>
            <a:ext cx="3197352" cy="24795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2188" y="629158"/>
            <a:ext cx="692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rebuchet MS"/>
                <a:cs typeface="Trebuchet MS"/>
              </a:rPr>
              <a:t>PRUEBAS</a:t>
            </a:r>
            <a:r>
              <a:rPr sz="3600" b="1" spc="-4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DE</a:t>
            </a:r>
            <a:r>
              <a:rPr sz="3600" b="1" spc="-30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FUNCIÓN</a:t>
            </a:r>
            <a:r>
              <a:rPr sz="3600" b="1" spc="-3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HEPÁTICA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33025" y="2676622"/>
            <a:ext cx="8569325" cy="3935095"/>
            <a:chOff x="3633025" y="2676622"/>
            <a:chExt cx="8569325" cy="39350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2360" y="2923031"/>
              <a:ext cx="6742176" cy="36789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37788" y="2918459"/>
              <a:ext cx="6751320" cy="3688079"/>
            </a:xfrm>
            <a:custGeom>
              <a:avLst/>
              <a:gdLst/>
              <a:ahLst/>
              <a:cxnLst/>
              <a:rect l="l" t="t" r="r" b="b"/>
              <a:pathLst>
                <a:path w="6751320" h="3688079">
                  <a:moveTo>
                    <a:pt x="0" y="3688079"/>
                  </a:moveTo>
                  <a:lnTo>
                    <a:pt x="6751319" y="3688079"/>
                  </a:lnTo>
                  <a:lnTo>
                    <a:pt x="6751319" y="0"/>
                  </a:lnTo>
                  <a:lnTo>
                    <a:pt x="0" y="0"/>
                  </a:lnTo>
                  <a:lnTo>
                    <a:pt x="0" y="36880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71987" y="2686782"/>
              <a:ext cx="2920365" cy="2084705"/>
            </a:xfrm>
            <a:custGeom>
              <a:avLst/>
              <a:gdLst/>
              <a:ahLst/>
              <a:cxnLst/>
              <a:rect l="l" t="t" r="r" b="b"/>
              <a:pathLst>
                <a:path w="2920365" h="2084704">
                  <a:moveTo>
                    <a:pt x="294287" y="686210"/>
                  </a:moveTo>
                  <a:lnTo>
                    <a:pt x="289913" y="640995"/>
                  </a:lnTo>
                  <a:lnTo>
                    <a:pt x="290742" y="596480"/>
                  </a:lnTo>
                  <a:lnTo>
                    <a:pt x="296556" y="552915"/>
                  </a:lnTo>
                  <a:lnTo>
                    <a:pt x="307140" y="510553"/>
                  </a:lnTo>
                  <a:lnTo>
                    <a:pt x="322276" y="469643"/>
                  </a:lnTo>
                  <a:lnTo>
                    <a:pt x="341747" y="430437"/>
                  </a:lnTo>
                  <a:lnTo>
                    <a:pt x="365335" y="393185"/>
                  </a:lnTo>
                  <a:lnTo>
                    <a:pt x="392824" y="358137"/>
                  </a:lnTo>
                  <a:lnTo>
                    <a:pt x="423996" y="325545"/>
                  </a:lnTo>
                  <a:lnTo>
                    <a:pt x="458635" y="295660"/>
                  </a:lnTo>
                  <a:lnTo>
                    <a:pt x="496523" y="268732"/>
                  </a:lnTo>
                  <a:lnTo>
                    <a:pt x="537443" y="245012"/>
                  </a:lnTo>
                  <a:lnTo>
                    <a:pt x="581178" y="224751"/>
                  </a:lnTo>
                  <a:lnTo>
                    <a:pt x="627511" y="208199"/>
                  </a:lnTo>
                  <a:lnTo>
                    <a:pt x="676226" y="195607"/>
                  </a:lnTo>
                  <a:lnTo>
                    <a:pt x="727103" y="187227"/>
                  </a:lnTo>
                  <a:lnTo>
                    <a:pt x="775180" y="183547"/>
                  </a:lnTo>
                  <a:lnTo>
                    <a:pt x="823181" y="183897"/>
                  </a:lnTo>
                  <a:lnTo>
                    <a:pt x="870782" y="188217"/>
                  </a:lnTo>
                  <a:lnTo>
                    <a:pt x="917658" y="196447"/>
                  </a:lnTo>
                  <a:lnTo>
                    <a:pt x="963486" y="208526"/>
                  </a:lnTo>
                  <a:lnTo>
                    <a:pt x="1007942" y="224396"/>
                  </a:lnTo>
                  <a:lnTo>
                    <a:pt x="1050699" y="243996"/>
                  </a:lnTo>
                  <a:lnTo>
                    <a:pt x="1076954" y="206453"/>
                  </a:lnTo>
                  <a:lnTo>
                    <a:pt x="1107608" y="172810"/>
                  </a:lnTo>
                  <a:lnTo>
                    <a:pt x="1142157" y="143204"/>
                  </a:lnTo>
                  <a:lnTo>
                    <a:pt x="1180094" y="117769"/>
                  </a:lnTo>
                  <a:lnTo>
                    <a:pt x="1220914" y="96642"/>
                  </a:lnTo>
                  <a:lnTo>
                    <a:pt x="1264111" y="79958"/>
                  </a:lnTo>
                  <a:lnTo>
                    <a:pt x="1309180" y="67852"/>
                  </a:lnTo>
                  <a:lnTo>
                    <a:pt x="1355615" y="60460"/>
                  </a:lnTo>
                  <a:lnTo>
                    <a:pt x="1402909" y="57918"/>
                  </a:lnTo>
                  <a:lnTo>
                    <a:pt x="1450559" y="60362"/>
                  </a:lnTo>
                  <a:lnTo>
                    <a:pt x="1498057" y="67927"/>
                  </a:lnTo>
                  <a:lnTo>
                    <a:pt x="1544898" y="80748"/>
                  </a:lnTo>
                  <a:lnTo>
                    <a:pt x="1590576" y="98962"/>
                  </a:lnTo>
                  <a:lnTo>
                    <a:pt x="1639424" y="125854"/>
                  </a:lnTo>
                  <a:lnTo>
                    <a:pt x="1683413" y="158652"/>
                  </a:lnTo>
                  <a:lnTo>
                    <a:pt x="1708128" y="122147"/>
                  </a:lnTo>
                  <a:lnTo>
                    <a:pt x="1737902" y="90005"/>
                  </a:lnTo>
                  <a:lnTo>
                    <a:pt x="1772056" y="62427"/>
                  </a:lnTo>
                  <a:lnTo>
                    <a:pt x="1809911" y="39612"/>
                  </a:lnTo>
                  <a:lnTo>
                    <a:pt x="1850790" y="21762"/>
                  </a:lnTo>
                  <a:lnTo>
                    <a:pt x="1894014" y="9076"/>
                  </a:lnTo>
                  <a:lnTo>
                    <a:pt x="1938904" y="1755"/>
                  </a:lnTo>
                  <a:lnTo>
                    <a:pt x="1984783" y="0"/>
                  </a:lnTo>
                  <a:lnTo>
                    <a:pt x="2030971" y="4009"/>
                  </a:lnTo>
                  <a:lnTo>
                    <a:pt x="2076791" y="13986"/>
                  </a:lnTo>
                  <a:lnTo>
                    <a:pt x="2121563" y="30128"/>
                  </a:lnTo>
                  <a:lnTo>
                    <a:pt x="2183968" y="65751"/>
                  </a:lnTo>
                  <a:lnTo>
                    <a:pt x="2235609" y="112805"/>
                  </a:lnTo>
                  <a:lnTo>
                    <a:pt x="2270033" y="81763"/>
                  </a:lnTo>
                  <a:lnTo>
                    <a:pt x="2307999" y="55660"/>
                  </a:lnTo>
                  <a:lnTo>
                    <a:pt x="2348897" y="34539"/>
                  </a:lnTo>
                  <a:lnTo>
                    <a:pt x="2392116" y="18444"/>
                  </a:lnTo>
                  <a:lnTo>
                    <a:pt x="2437043" y="7418"/>
                  </a:lnTo>
                  <a:lnTo>
                    <a:pt x="2483069" y="1505"/>
                  </a:lnTo>
                  <a:lnTo>
                    <a:pt x="2529581" y="749"/>
                  </a:lnTo>
                  <a:lnTo>
                    <a:pt x="2575969" y="5194"/>
                  </a:lnTo>
                  <a:lnTo>
                    <a:pt x="2621622" y="14882"/>
                  </a:lnTo>
                  <a:lnTo>
                    <a:pt x="2665928" y="29858"/>
                  </a:lnTo>
                  <a:lnTo>
                    <a:pt x="2708276" y="50166"/>
                  </a:lnTo>
                  <a:lnTo>
                    <a:pt x="2748054" y="75848"/>
                  </a:lnTo>
                  <a:lnTo>
                    <a:pt x="2784112" y="106574"/>
                  </a:lnTo>
                  <a:lnTo>
                    <a:pt x="2814775" y="141091"/>
                  </a:lnTo>
                  <a:lnTo>
                    <a:pt x="2839677" y="178864"/>
                  </a:lnTo>
                  <a:lnTo>
                    <a:pt x="2858453" y="219356"/>
                  </a:lnTo>
                  <a:lnTo>
                    <a:pt x="2870736" y="262030"/>
                  </a:lnTo>
                  <a:lnTo>
                    <a:pt x="2918261" y="276233"/>
                  </a:lnTo>
                  <a:lnTo>
                    <a:pt x="2920012" y="276980"/>
                  </a:lnTo>
                </a:path>
                <a:path w="2920365" h="2084704">
                  <a:moveTo>
                    <a:pt x="2920012" y="1421460"/>
                  </a:moveTo>
                  <a:lnTo>
                    <a:pt x="2903228" y="1427656"/>
                  </a:lnTo>
                  <a:lnTo>
                    <a:pt x="2853551" y="1440951"/>
                  </a:lnTo>
                  <a:lnTo>
                    <a:pt x="2802410" y="1449734"/>
                  </a:lnTo>
                  <a:lnTo>
                    <a:pt x="2799094" y="1493961"/>
                  </a:lnTo>
                  <a:lnTo>
                    <a:pt x="2790181" y="1536646"/>
                  </a:lnTo>
                  <a:lnTo>
                    <a:pt x="2775998" y="1577508"/>
                  </a:lnTo>
                  <a:lnTo>
                    <a:pt x="2756873" y="1616265"/>
                  </a:lnTo>
                  <a:lnTo>
                    <a:pt x="2733134" y="1652634"/>
                  </a:lnTo>
                  <a:lnTo>
                    <a:pt x="2705109" y="1686335"/>
                  </a:lnTo>
                  <a:lnTo>
                    <a:pt x="2673124" y="1717085"/>
                  </a:lnTo>
                  <a:lnTo>
                    <a:pt x="2637509" y="1744602"/>
                  </a:lnTo>
                  <a:lnTo>
                    <a:pt x="2598590" y="1768605"/>
                  </a:lnTo>
                  <a:lnTo>
                    <a:pt x="2556695" y="1788811"/>
                  </a:lnTo>
                  <a:lnTo>
                    <a:pt x="2512152" y="1804939"/>
                  </a:lnTo>
                  <a:lnTo>
                    <a:pt x="2465289" y="1816707"/>
                  </a:lnTo>
                  <a:lnTo>
                    <a:pt x="2416433" y="1823833"/>
                  </a:lnTo>
                  <a:lnTo>
                    <a:pt x="2365911" y="1826035"/>
                  </a:lnTo>
                  <a:lnTo>
                    <a:pt x="2318201" y="1823417"/>
                  </a:lnTo>
                  <a:lnTo>
                    <a:pt x="2271350" y="1816245"/>
                  </a:lnTo>
                  <a:lnTo>
                    <a:pt x="2225761" y="1804629"/>
                  </a:lnTo>
                  <a:lnTo>
                    <a:pt x="2181837" y="1788679"/>
                  </a:lnTo>
                  <a:lnTo>
                    <a:pt x="2139978" y="1768504"/>
                  </a:lnTo>
                  <a:lnTo>
                    <a:pt x="2122504" y="1811313"/>
                  </a:lnTo>
                  <a:lnTo>
                    <a:pt x="2100628" y="1851583"/>
                  </a:lnTo>
                  <a:lnTo>
                    <a:pt x="2074669" y="1889164"/>
                  </a:lnTo>
                  <a:lnTo>
                    <a:pt x="2044943" y="1923906"/>
                  </a:lnTo>
                  <a:lnTo>
                    <a:pt x="2011767" y="1955661"/>
                  </a:lnTo>
                  <a:lnTo>
                    <a:pt x="1975458" y="1984279"/>
                  </a:lnTo>
                  <a:lnTo>
                    <a:pt x="1936333" y="2009610"/>
                  </a:lnTo>
                  <a:lnTo>
                    <a:pt x="1894710" y="2031505"/>
                  </a:lnTo>
                  <a:lnTo>
                    <a:pt x="1850904" y="2049815"/>
                  </a:lnTo>
                  <a:lnTo>
                    <a:pt x="1805234" y="2064390"/>
                  </a:lnTo>
                  <a:lnTo>
                    <a:pt x="1758016" y="2075082"/>
                  </a:lnTo>
                  <a:lnTo>
                    <a:pt x="1709568" y="2081740"/>
                  </a:lnTo>
                  <a:lnTo>
                    <a:pt x="1660205" y="2084215"/>
                  </a:lnTo>
                  <a:lnTo>
                    <a:pt x="1610246" y="2082357"/>
                  </a:lnTo>
                  <a:lnTo>
                    <a:pt x="1560006" y="2076019"/>
                  </a:lnTo>
                  <a:lnTo>
                    <a:pt x="1509804" y="2065049"/>
                  </a:lnTo>
                  <a:lnTo>
                    <a:pt x="1462780" y="2050260"/>
                  </a:lnTo>
                  <a:lnTo>
                    <a:pt x="1417910" y="2031596"/>
                  </a:lnTo>
                  <a:lnTo>
                    <a:pt x="1375484" y="2009242"/>
                  </a:lnTo>
                  <a:lnTo>
                    <a:pt x="1335790" y="1983382"/>
                  </a:lnTo>
                  <a:lnTo>
                    <a:pt x="1299118" y="1954202"/>
                  </a:lnTo>
                  <a:lnTo>
                    <a:pt x="1265756" y="1921884"/>
                  </a:lnTo>
                  <a:lnTo>
                    <a:pt x="1235992" y="1886614"/>
                  </a:lnTo>
                  <a:lnTo>
                    <a:pt x="1192162" y="1907633"/>
                  </a:lnTo>
                  <a:lnTo>
                    <a:pt x="1147217" y="1925003"/>
                  </a:lnTo>
                  <a:lnTo>
                    <a:pt x="1101394" y="1938778"/>
                  </a:lnTo>
                  <a:lnTo>
                    <a:pt x="1054932" y="1949010"/>
                  </a:lnTo>
                  <a:lnTo>
                    <a:pt x="1008068" y="1955751"/>
                  </a:lnTo>
                  <a:lnTo>
                    <a:pt x="961041" y="1959053"/>
                  </a:lnTo>
                  <a:lnTo>
                    <a:pt x="914087" y="1958969"/>
                  </a:lnTo>
                  <a:lnTo>
                    <a:pt x="867446" y="1955551"/>
                  </a:lnTo>
                  <a:lnTo>
                    <a:pt x="821354" y="1948852"/>
                  </a:lnTo>
                  <a:lnTo>
                    <a:pt x="776050" y="1938923"/>
                  </a:lnTo>
                  <a:lnTo>
                    <a:pt x="731771" y="1925817"/>
                  </a:lnTo>
                  <a:lnTo>
                    <a:pt x="688756" y="1909587"/>
                  </a:lnTo>
                  <a:lnTo>
                    <a:pt x="647242" y="1890284"/>
                  </a:lnTo>
                  <a:lnTo>
                    <a:pt x="607468" y="1867961"/>
                  </a:lnTo>
                  <a:lnTo>
                    <a:pt x="569670" y="1842670"/>
                  </a:lnTo>
                  <a:lnTo>
                    <a:pt x="534087" y="1814465"/>
                  </a:lnTo>
                  <a:lnTo>
                    <a:pt x="500956" y="1783396"/>
                  </a:lnTo>
                  <a:lnTo>
                    <a:pt x="470516" y="1749516"/>
                  </a:lnTo>
                  <a:lnTo>
                    <a:pt x="443004" y="1712878"/>
                  </a:lnTo>
                  <a:lnTo>
                    <a:pt x="436908" y="1703734"/>
                  </a:lnTo>
                  <a:lnTo>
                    <a:pt x="388583" y="1705555"/>
                  </a:lnTo>
                  <a:lnTo>
                    <a:pt x="341656" y="1701303"/>
                  </a:lnTo>
                  <a:lnTo>
                    <a:pt x="296688" y="1691363"/>
                  </a:lnTo>
                  <a:lnTo>
                    <a:pt x="254238" y="1676123"/>
                  </a:lnTo>
                  <a:lnTo>
                    <a:pt x="214868" y="1655969"/>
                  </a:lnTo>
                  <a:lnTo>
                    <a:pt x="179138" y="1631290"/>
                  </a:lnTo>
                  <a:lnTo>
                    <a:pt x="147609" y="1602471"/>
                  </a:lnTo>
                  <a:lnTo>
                    <a:pt x="120840" y="1569900"/>
                  </a:lnTo>
                  <a:lnTo>
                    <a:pt x="99393" y="1533964"/>
                  </a:lnTo>
                  <a:lnTo>
                    <a:pt x="83827" y="1495049"/>
                  </a:lnTo>
                  <a:lnTo>
                    <a:pt x="74704" y="1453544"/>
                  </a:lnTo>
                  <a:lnTo>
                    <a:pt x="72989" y="1403644"/>
                  </a:lnTo>
                  <a:lnTo>
                    <a:pt x="81132" y="1354787"/>
                  </a:lnTo>
                  <a:lnTo>
                    <a:pt x="98717" y="1308045"/>
                  </a:lnTo>
                  <a:lnTo>
                    <a:pt x="125330" y="1264491"/>
                  </a:lnTo>
                  <a:lnTo>
                    <a:pt x="160556" y="1225198"/>
                  </a:lnTo>
                  <a:lnTo>
                    <a:pt x="117166" y="1198461"/>
                  </a:lnTo>
                  <a:lnTo>
                    <a:pt x="80195" y="1166793"/>
                  </a:lnTo>
                  <a:lnTo>
                    <a:pt x="49882" y="1131003"/>
                  </a:lnTo>
                  <a:lnTo>
                    <a:pt x="26467" y="1091899"/>
                  </a:lnTo>
                  <a:lnTo>
                    <a:pt x="10188" y="1050287"/>
                  </a:lnTo>
                  <a:lnTo>
                    <a:pt x="1286" y="1006976"/>
                  </a:lnTo>
                  <a:lnTo>
                    <a:pt x="0" y="962774"/>
                  </a:lnTo>
                  <a:lnTo>
                    <a:pt x="6567" y="918488"/>
                  </a:lnTo>
                  <a:lnTo>
                    <a:pt x="21229" y="874926"/>
                  </a:lnTo>
                  <a:lnTo>
                    <a:pt x="44224" y="832895"/>
                  </a:lnTo>
                  <a:lnTo>
                    <a:pt x="73556" y="795813"/>
                  </a:lnTo>
                  <a:lnTo>
                    <a:pt x="108698" y="763609"/>
                  </a:lnTo>
                  <a:lnTo>
                    <a:pt x="148857" y="736740"/>
                  </a:lnTo>
                  <a:lnTo>
                    <a:pt x="193238" y="715660"/>
                  </a:lnTo>
                  <a:lnTo>
                    <a:pt x="241048" y="700824"/>
                  </a:lnTo>
                  <a:lnTo>
                    <a:pt x="291493" y="692687"/>
                  </a:lnTo>
                  <a:lnTo>
                    <a:pt x="294287" y="686210"/>
                  </a:lnTo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8250" y="4827650"/>
              <a:ext cx="251332" cy="2637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169906" y="4606544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347218" y="173608"/>
                  </a:moveTo>
                  <a:lnTo>
                    <a:pt x="341016" y="219762"/>
                  </a:lnTo>
                  <a:lnTo>
                    <a:pt x="323516" y="261234"/>
                  </a:lnTo>
                  <a:lnTo>
                    <a:pt x="296370" y="296370"/>
                  </a:lnTo>
                  <a:lnTo>
                    <a:pt x="261234" y="323516"/>
                  </a:lnTo>
                  <a:lnTo>
                    <a:pt x="219762" y="341016"/>
                  </a:lnTo>
                  <a:lnTo>
                    <a:pt x="173609" y="347217"/>
                  </a:lnTo>
                  <a:lnTo>
                    <a:pt x="127455" y="341016"/>
                  </a:lnTo>
                  <a:lnTo>
                    <a:pt x="85983" y="323516"/>
                  </a:lnTo>
                  <a:lnTo>
                    <a:pt x="50847" y="296370"/>
                  </a:lnTo>
                  <a:lnTo>
                    <a:pt x="23701" y="261234"/>
                  </a:lnTo>
                  <a:lnTo>
                    <a:pt x="6201" y="219762"/>
                  </a:lnTo>
                  <a:lnTo>
                    <a:pt x="0" y="173608"/>
                  </a:lnTo>
                  <a:lnTo>
                    <a:pt x="6201" y="127455"/>
                  </a:lnTo>
                  <a:lnTo>
                    <a:pt x="23701" y="85983"/>
                  </a:lnTo>
                  <a:lnTo>
                    <a:pt x="50847" y="50847"/>
                  </a:lnTo>
                  <a:lnTo>
                    <a:pt x="85983" y="23701"/>
                  </a:lnTo>
                  <a:lnTo>
                    <a:pt x="127455" y="6201"/>
                  </a:lnTo>
                  <a:lnTo>
                    <a:pt x="173609" y="0"/>
                  </a:lnTo>
                  <a:lnTo>
                    <a:pt x="219762" y="6201"/>
                  </a:lnTo>
                  <a:lnTo>
                    <a:pt x="261234" y="23701"/>
                  </a:lnTo>
                  <a:lnTo>
                    <a:pt x="296370" y="50847"/>
                  </a:lnTo>
                  <a:lnTo>
                    <a:pt x="323516" y="85983"/>
                  </a:lnTo>
                  <a:lnTo>
                    <a:pt x="341016" y="127455"/>
                  </a:lnTo>
                  <a:lnTo>
                    <a:pt x="347218" y="173608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35972" y="2792856"/>
              <a:ext cx="2713355" cy="1772285"/>
            </a:xfrm>
            <a:custGeom>
              <a:avLst/>
              <a:gdLst/>
              <a:ahLst/>
              <a:cxnLst/>
              <a:rect l="l" t="t" r="r" b="b"/>
              <a:pathLst>
                <a:path w="2713354" h="1772285">
                  <a:moveTo>
                    <a:pt x="189610" y="1149476"/>
                  </a:moveTo>
                  <a:lnTo>
                    <a:pt x="140124" y="1149554"/>
                  </a:lnTo>
                  <a:lnTo>
                    <a:pt x="91471" y="1143047"/>
                  </a:lnTo>
                  <a:lnTo>
                    <a:pt x="44485" y="1130135"/>
                  </a:lnTo>
                  <a:lnTo>
                    <a:pt x="0" y="1110995"/>
                  </a:lnTo>
                </a:path>
                <a:path w="2713354" h="1772285">
                  <a:moveTo>
                    <a:pt x="356997" y="1570100"/>
                  </a:moveTo>
                  <a:lnTo>
                    <a:pt x="336768" y="1576478"/>
                  </a:lnTo>
                  <a:lnTo>
                    <a:pt x="316134" y="1581689"/>
                  </a:lnTo>
                  <a:lnTo>
                    <a:pt x="295167" y="1585710"/>
                  </a:lnTo>
                  <a:lnTo>
                    <a:pt x="273938" y="1588515"/>
                  </a:lnTo>
                </a:path>
                <a:path w="2713354" h="1772285">
                  <a:moveTo>
                    <a:pt x="1071879" y="1772157"/>
                  </a:moveTo>
                  <a:lnTo>
                    <a:pt x="1057453" y="1752113"/>
                  </a:lnTo>
                  <a:lnTo>
                    <a:pt x="1044289" y="1731438"/>
                  </a:lnTo>
                  <a:lnTo>
                    <a:pt x="1032410" y="1710168"/>
                  </a:lnTo>
                  <a:lnTo>
                    <a:pt x="1021842" y="1688337"/>
                  </a:lnTo>
                </a:path>
                <a:path w="2713354" h="1772285">
                  <a:moveTo>
                    <a:pt x="1996312" y="1562988"/>
                  </a:moveTo>
                  <a:lnTo>
                    <a:pt x="1993411" y="1586341"/>
                  </a:lnTo>
                  <a:lnTo>
                    <a:pt x="1989105" y="1609502"/>
                  </a:lnTo>
                  <a:lnTo>
                    <a:pt x="1983418" y="1632426"/>
                  </a:lnTo>
                  <a:lnTo>
                    <a:pt x="1976374" y="1655063"/>
                  </a:lnTo>
                </a:path>
                <a:path w="2713354" h="1772285">
                  <a:moveTo>
                    <a:pt x="2393187" y="994028"/>
                  </a:moveTo>
                  <a:lnTo>
                    <a:pt x="2441115" y="1017873"/>
                  </a:lnTo>
                  <a:lnTo>
                    <a:pt x="2484598" y="1046419"/>
                  </a:lnTo>
                  <a:lnTo>
                    <a:pt x="2523306" y="1079194"/>
                  </a:lnTo>
                  <a:lnTo>
                    <a:pt x="2556906" y="1115726"/>
                  </a:lnTo>
                  <a:lnTo>
                    <a:pt x="2585065" y="1155541"/>
                  </a:lnTo>
                  <a:lnTo>
                    <a:pt x="2607451" y="1198169"/>
                  </a:lnTo>
                  <a:lnTo>
                    <a:pt x="2623731" y="1243136"/>
                  </a:lnTo>
                  <a:lnTo>
                    <a:pt x="2633574" y="1289970"/>
                  </a:lnTo>
                  <a:lnTo>
                    <a:pt x="2636647" y="1338198"/>
                  </a:lnTo>
                </a:path>
                <a:path w="2713354" h="1772285">
                  <a:moveTo>
                    <a:pt x="2707258" y="148716"/>
                  </a:moveTo>
                  <a:lnTo>
                    <a:pt x="2709920" y="163885"/>
                  </a:lnTo>
                  <a:lnTo>
                    <a:pt x="2711783" y="179101"/>
                  </a:lnTo>
                  <a:lnTo>
                    <a:pt x="2712813" y="194365"/>
                  </a:lnTo>
                  <a:lnTo>
                    <a:pt x="2712974" y="209676"/>
                  </a:lnTo>
                </a:path>
                <a:path w="2713354" h="1772285">
                  <a:moveTo>
                    <a:pt x="2015108" y="77723"/>
                  </a:moveTo>
                  <a:lnTo>
                    <a:pt x="2026531" y="56971"/>
                  </a:lnTo>
                  <a:lnTo>
                    <a:pt x="2039619" y="37052"/>
                  </a:lnTo>
                  <a:lnTo>
                    <a:pt x="2054328" y="18037"/>
                  </a:lnTo>
                  <a:lnTo>
                    <a:pt x="2070607" y="0"/>
                  </a:lnTo>
                </a:path>
                <a:path w="2713354" h="1772285">
                  <a:moveTo>
                    <a:pt x="1495805" y="114680"/>
                  </a:moveTo>
                  <a:lnTo>
                    <a:pt x="1500709" y="97401"/>
                  </a:lnTo>
                  <a:lnTo>
                    <a:pt x="1506839" y="80454"/>
                  </a:lnTo>
                  <a:lnTo>
                    <a:pt x="1514183" y="63888"/>
                  </a:lnTo>
                  <a:lnTo>
                    <a:pt x="1522729" y="47751"/>
                  </a:lnTo>
                </a:path>
                <a:path w="2713354" h="1772285">
                  <a:moveTo>
                    <a:pt x="886332" y="137540"/>
                  </a:moveTo>
                  <a:lnTo>
                    <a:pt x="912320" y="151772"/>
                  </a:lnTo>
                  <a:lnTo>
                    <a:pt x="937259" y="167386"/>
                  </a:lnTo>
                  <a:lnTo>
                    <a:pt x="961056" y="184332"/>
                  </a:lnTo>
                  <a:lnTo>
                    <a:pt x="983615" y="202564"/>
                  </a:lnTo>
                </a:path>
                <a:path w="2713354" h="1772285">
                  <a:moveTo>
                    <a:pt x="147320" y="648462"/>
                  </a:moveTo>
                  <a:lnTo>
                    <a:pt x="141892" y="631606"/>
                  </a:lnTo>
                  <a:lnTo>
                    <a:pt x="137239" y="614584"/>
                  </a:lnTo>
                  <a:lnTo>
                    <a:pt x="133371" y="597419"/>
                  </a:lnTo>
                  <a:lnTo>
                    <a:pt x="130301" y="580135"/>
                  </a:lnTo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1720" y="3180587"/>
              <a:ext cx="1408176" cy="513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52047" y="3180587"/>
              <a:ext cx="694944" cy="513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77400" y="3454907"/>
              <a:ext cx="2276855" cy="51358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09372" y="1804416"/>
            <a:ext cx="2668905" cy="1385570"/>
          </a:xfrm>
          <a:prstGeom prst="rect">
            <a:avLst/>
          </a:prstGeom>
          <a:ln w="9144">
            <a:solidFill>
              <a:srgbClr val="5FCAEE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5730" marR="120650" algn="ctr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Al</a:t>
            </a:r>
            <a:r>
              <a:rPr sz="1400" b="1" spc="-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hígado</a:t>
            </a:r>
            <a:r>
              <a:rPr sz="1400" b="1" spc="-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se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le</a:t>
            </a:r>
            <a:r>
              <a:rPr sz="1400" b="1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puede</a:t>
            </a:r>
            <a:r>
              <a:rPr sz="1400" b="1" spc="-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asignar </a:t>
            </a:r>
            <a:r>
              <a:rPr sz="1400" b="1" spc="-40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la función de un </a:t>
            </a:r>
            <a:r>
              <a:rPr sz="1400" b="1" spc="-15" dirty="0">
                <a:solidFill>
                  <a:srgbClr val="006FC0"/>
                </a:solidFill>
                <a:latin typeface="Trebuchet MS"/>
                <a:cs typeface="Trebuchet MS"/>
              </a:rPr>
              <a:t>gran </a:t>
            </a:r>
            <a:r>
              <a:rPr sz="1400" b="1" spc="-10" dirty="0">
                <a:solidFill>
                  <a:srgbClr val="006FC0"/>
                </a:solidFill>
                <a:latin typeface="Trebuchet MS"/>
                <a:cs typeface="Trebuchet MS"/>
              </a:rPr>
              <a:t> laboratorio</a:t>
            </a:r>
            <a:r>
              <a:rPr sz="1400" b="1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endParaRPr sz="1400">
              <a:latin typeface="Trebuchet MS"/>
              <a:cs typeface="Trebuchet MS"/>
            </a:endParaRPr>
          </a:p>
          <a:p>
            <a:pPr marL="255270" marR="248285" indent="-635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complejas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actividades </a:t>
            </a:r>
            <a:r>
              <a:rPr sz="1400" b="1" spc="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íntimamente relacionadas </a:t>
            </a:r>
            <a:r>
              <a:rPr sz="1400" b="1" spc="-409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entre</a:t>
            </a:r>
            <a:r>
              <a:rPr sz="1400" b="1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sí</a:t>
            </a:r>
            <a:r>
              <a:rPr sz="1400" b="1" spc="-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(1).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4507" y="3517138"/>
            <a:ext cx="1374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de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bilis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hacia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59923" y="3729228"/>
            <a:ext cx="499872" cy="51358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826752" y="3242817"/>
            <a:ext cx="17068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743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Detención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del </a:t>
            </a:r>
            <a:r>
              <a:rPr sz="1800" spc="-5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flujo</a:t>
            </a:r>
            <a:endParaRPr sz="1800">
              <a:latin typeface="Trebuchet MS"/>
              <a:cs typeface="Trebuchet MS"/>
            </a:endParaRPr>
          </a:p>
          <a:p>
            <a:pPr marL="38227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el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20528" y="3729228"/>
            <a:ext cx="1182624" cy="51358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457180" y="3791457"/>
            <a:ext cx="90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d</a:t>
            </a:r>
            <a:r>
              <a:rPr sz="1800" spc="-5" dirty="0">
                <a:latin typeface="Trebuchet MS"/>
                <a:cs typeface="Trebuchet MS"/>
              </a:rPr>
              <a:t>uodeno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87090" y="6047994"/>
            <a:ext cx="7254240" cy="544195"/>
          </a:xfrm>
          <a:custGeom>
            <a:avLst/>
            <a:gdLst/>
            <a:ahLst/>
            <a:cxnLst/>
            <a:rect l="l" t="t" r="r" b="b"/>
            <a:pathLst>
              <a:path w="7254240" h="544195">
                <a:moveTo>
                  <a:pt x="0" y="544067"/>
                </a:moveTo>
                <a:lnTo>
                  <a:pt x="7254240" y="544067"/>
                </a:lnTo>
                <a:lnTo>
                  <a:pt x="7254240" y="0"/>
                </a:lnTo>
                <a:lnTo>
                  <a:pt x="0" y="0"/>
                </a:lnTo>
                <a:lnTo>
                  <a:pt x="0" y="544067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3250" y="629158"/>
            <a:ext cx="36690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Proteínas</a:t>
            </a:r>
            <a:r>
              <a:rPr sz="3600" b="1" spc="-1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70" dirty="0">
                <a:solidFill>
                  <a:srgbClr val="006FC0"/>
                </a:solidFill>
                <a:latin typeface="Trebuchet MS"/>
                <a:cs typeface="Trebuchet MS"/>
              </a:rPr>
              <a:t>Totales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9575" y="1539239"/>
            <a:ext cx="5097780" cy="4685030"/>
          </a:xfrm>
          <a:custGeom>
            <a:avLst/>
            <a:gdLst/>
            <a:ahLst/>
            <a:cxnLst/>
            <a:rect l="l" t="t" r="r" b="b"/>
            <a:pathLst>
              <a:path w="5097780" h="4685030">
                <a:moveTo>
                  <a:pt x="0" y="4684776"/>
                </a:moveTo>
                <a:lnTo>
                  <a:pt x="5097780" y="4684776"/>
                </a:lnTo>
                <a:lnTo>
                  <a:pt x="5097780" y="0"/>
                </a:lnTo>
                <a:lnTo>
                  <a:pt x="0" y="0"/>
                </a:lnTo>
                <a:lnTo>
                  <a:pt x="0" y="4684776"/>
                </a:lnTo>
                <a:close/>
              </a:path>
            </a:pathLst>
          </a:custGeom>
          <a:ln w="9143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0761" y="1565528"/>
            <a:ext cx="492760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Trebuchet MS"/>
                <a:cs typeface="Trebuchet MS"/>
              </a:rPr>
              <a:t>Proteína</a:t>
            </a:r>
            <a:r>
              <a:rPr sz="2000" b="1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Trebuchet MS"/>
                <a:cs typeface="Trebuchet MS"/>
              </a:rPr>
              <a:t>séricas:</a:t>
            </a:r>
            <a:r>
              <a:rPr sz="2000" b="1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componentes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más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significativos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contribuyen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a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presión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osmótica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dentro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del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espacio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vascular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y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reduce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al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mínimo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extravasación del líquido, además 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del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transporte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 muchas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sustancias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0761" y="3520897"/>
            <a:ext cx="21316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42265" algn="l"/>
                <a:tab pos="1029969" algn="l"/>
              </a:tabLst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	</a:t>
            </a:r>
            <a:r>
              <a:rPr sz="2000" b="1" spc="-5" dirty="0">
                <a:solidFill>
                  <a:srgbClr val="006FC0"/>
                </a:solidFill>
                <a:latin typeface="Trebuchet MS"/>
                <a:cs typeface="Trebuchet MS"/>
              </a:rPr>
              <a:t>albúmina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3661" y="3826255"/>
            <a:ext cx="180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83055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n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4071" y="3520897"/>
            <a:ext cx="25742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  <a:tabLst>
                <a:tab pos="549910" algn="l"/>
                <a:tab pos="11811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y	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la	</a:t>
            </a:r>
            <a:r>
              <a:rPr sz="2000" b="1" spc="-5" dirty="0">
                <a:solidFill>
                  <a:srgbClr val="006FC0"/>
                </a:solidFill>
                <a:latin typeface="Trebuchet MS"/>
                <a:cs typeface="Trebuchet MS"/>
              </a:rPr>
              <a:t>globulinas</a:t>
            </a:r>
            <a:endParaRPr sz="20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tabLst>
                <a:tab pos="922019" algn="l"/>
                <a:tab pos="1752600" algn="l"/>
                <a:tab pos="224917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par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	las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3661" y="4131055"/>
            <a:ext cx="45847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327150" algn="l"/>
                <a:tab pos="2366645" algn="l"/>
                <a:tab pos="2755265" algn="l"/>
                <a:tab pos="326009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teí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	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ér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	y	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det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rmi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  juntas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como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Trebuchet MS"/>
                <a:cs typeface="Trebuchet MS"/>
              </a:rPr>
              <a:t>proteínas</a:t>
            </a:r>
            <a:r>
              <a:rPr sz="2000" b="1" spc="-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Trebuchet MS"/>
                <a:cs typeface="Trebuchet MS"/>
              </a:rPr>
              <a:t>totales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4140" y="2359151"/>
            <a:ext cx="3930396" cy="3044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8617" y="629158"/>
            <a:ext cx="4635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Globulinas</a:t>
            </a:r>
            <a:r>
              <a:rPr sz="3600" b="1" spc="-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en</a:t>
            </a:r>
            <a:r>
              <a:rPr sz="3600" b="1" spc="-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general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655" y="1708404"/>
            <a:ext cx="4204970" cy="2519680"/>
          </a:xfrm>
          <a:custGeom>
            <a:avLst/>
            <a:gdLst/>
            <a:ahLst/>
            <a:cxnLst/>
            <a:rect l="l" t="t" r="r" b="b"/>
            <a:pathLst>
              <a:path w="4204970" h="2519679">
                <a:moveTo>
                  <a:pt x="0" y="2519172"/>
                </a:moveTo>
                <a:lnTo>
                  <a:pt x="4204716" y="2519172"/>
                </a:lnTo>
                <a:lnTo>
                  <a:pt x="4204716" y="0"/>
                </a:lnTo>
                <a:lnTo>
                  <a:pt x="0" y="0"/>
                </a:lnTo>
                <a:lnTo>
                  <a:pt x="0" y="2519172"/>
                </a:lnTo>
                <a:close/>
              </a:path>
            </a:pathLst>
          </a:custGeom>
          <a:ln w="9144">
            <a:solidFill>
              <a:srgbClr val="0E7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9010" y="1735023"/>
            <a:ext cx="4033520" cy="125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1457960" algn="l"/>
                <a:tab pos="2325370" algn="l"/>
                <a:tab pos="3398520" algn="l"/>
                <a:tab pos="3831590" algn="l"/>
              </a:tabLst>
            </a:pPr>
            <a:r>
              <a:rPr sz="1450" spc="-145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eín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	séricas	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distintas	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d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e	</a:t>
            </a: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la</a:t>
            </a:r>
            <a:endParaRPr sz="1800">
              <a:latin typeface="Trebuchet MS"/>
              <a:cs typeface="Trebuchet MS"/>
            </a:endParaRPr>
          </a:p>
          <a:p>
            <a:pPr marL="3429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C00000"/>
                </a:solidFill>
                <a:latin typeface="Trebuchet MS"/>
                <a:cs typeface="Trebuchet MS"/>
              </a:rPr>
              <a:t>albúmina</a:t>
            </a:r>
            <a:endParaRPr sz="1800">
              <a:latin typeface="Trebuchet MS"/>
              <a:cs typeface="Trebuchet MS"/>
            </a:endParaRPr>
          </a:p>
          <a:p>
            <a:pPr marL="342900" marR="5715" indent="-342900">
              <a:lnSpc>
                <a:spcPct val="100000"/>
              </a:lnSpc>
              <a:spcBef>
                <a:spcPts val="994"/>
              </a:spcBef>
              <a:tabLst>
                <a:tab pos="342265" algn="l"/>
                <a:tab pos="1416685" algn="l"/>
                <a:tab pos="1903095" algn="l"/>
                <a:tab pos="2621280" algn="l"/>
                <a:tab pos="2971800" algn="l"/>
              </a:tabLst>
            </a:pPr>
            <a:r>
              <a:rPr sz="1450" spc="-15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1800" spc="-15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lubles	en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agu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	y	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luci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nes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salinas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010" y="3085541"/>
            <a:ext cx="403415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42265" algn="l"/>
                <a:tab pos="2195830" algn="l"/>
                <a:tab pos="2769235" algn="l"/>
                <a:tab pos="3275329" algn="l"/>
              </a:tabLst>
            </a:pPr>
            <a:r>
              <a:rPr sz="1450" spc="-145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ni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ient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	de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resi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ó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010" y="3232530"/>
            <a:ext cx="3969385" cy="8305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10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osmótica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&lt;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albúmina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342265" algn="l"/>
              </a:tabLst>
            </a:pPr>
            <a:r>
              <a:rPr sz="1450" spc="-15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Vehículos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transporte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&lt;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albúmina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091" y="4611623"/>
            <a:ext cx="4145279" cy="1708785"/>
          </a:xfrm>
          <a:prstGeom prst="rect">
            <a:avLst/>
          </a:prstGeom>
          <a:ln w="9144">
            <a:solidFill>
              <a:srgbClr val="0E769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  <a:tabLst>
                <a:tab pos="2768600" algn="l"/>
              </a:tabLst>
            </a:pPr>
            <a:r>
              <a:rPr sz="2000" b="1" spc="-5" dirty="0">
                <a:solidFill>
                  <a:srgbClr val="006FC0"/>
                </a:solidFill>
                <a:latin typeface="Trebuchet MS"/>
                <a:cs typeface="Trebuchet MS"/>
              </a:rPr>
              <a:t>Globulinas</a:t>
            </a:r>
            <a:r>
              <a:rPr sz="2000" b="1" spc="-1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rebuchet MS"/>
                <a:cs typeface="Trebuchet MS"/>
              </a:rPr>
              <a:t>se</a:t>
            </a:r>
            <a:r>
              <a:rPr sz="2000" b="1" spc="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spc="5" dirty="0">
                <a:solidFill>
                  <a:srgbClr val="006FC0"/>
                </a:solidFill>
                <a:latin typeface="Trebuchet MS"/>
                <a:cs typeface="Trebuchet MS"/>
              </a:rPr>
              <a:t>dividen	</a:t>
            </a:r>
            <a:r>
              <a:rPr sz="2000" b="1" dirty="0">
                <a:solidFill>
                  <a:srgbClr val="006FC0"/>
                </a:solidFill>
                <a:latin typeface="Trebuchet MS"/>
                <a:cs typeface="Trebuchet MS"/>
              </a:rPr>
              <a:t>en:</a:t>
            </a:r>
            <a:endParaRPr sz="20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  <a:spcBef>
                <a:spcPts val="1010"/>
              </a:spcBef>
              <a:tabLst>
                <a:tab pos="434975" algn="l"/>
              </a:tabLst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globulinas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Symbol"/>
                <a:cs typeface="Symbol"/>
              </a:rPr>
              <a:t></a:t>
            </a:r>
            <a:r>
              <a:rPr sz="20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(1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  <a:spcBef>
                <a:spcPts val="985"/>
              </a:spcBef>
              <a:tabLst>
                <a:tab pos="434975" algn="l"/>
              </a:tabLst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globulinas</a:t>
            </a:r>
            <a:r>
              <a:rPr sz="20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β</a:t>
            </a:r>
            <a:endParaRPr sz="20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  <a:spcBef>
                <a:spcPts val="1005"/>
              </a:spcBef>
              <a:tabLst>
                <a:tab pos="434975" algn="l"/>
              </a:tabLst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globulinas</a:t>
            </a:r>
            <a:r>
              <a:rPr sz="20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γ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2535" y="1708404"/>
            <a:ext cx="5207508" cy="4668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03" y="465582"/>
            <a:ext cx="9490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Clasificación</a:t>
            </a:r>
            <a:r>
              <a:rPr sz="3600" b="1" spc="-4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r>
              <a:rPr sz="3600" b="1" spc="-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las</a:t>
            </a:r>
            <a:r>
              <a:rPr sz="3600" b="1" spc="-1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globulinas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en</a:t>
            </a:r>
            <a:r>
              <a:rPr sz="3600" b="1" spc="-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general</a:t>
            </a:r>
            <a:r>
              <a:rPr sz="3600" b="1" spc="1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(2)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pc="-5" dirty="0"/>
              <a:t>globulinas</a:t>
            </a:r>
            <a:r>
              <a:rPr spc="5" dirty="0"/>
              <a:t> </a:t>
            </a:r>
            <a:r>
              <a:rPr spc="-5" dirty="0"/>
              <a:t>-</a:t>
            </a:r>
            <a:r>
              <a:rPr spc="-15" dirty="0"/>
              <a:t> </a:t>
            </a:r>
            <a:r>
              <a:rPr b="0" dirty="0">
                <a:latin typeface="Symbol"/>
                <a:cs typeface="Symbol"/>
              </a:rPr>
              <a:t></a:t>
            </a:r>
            <a:r>
              <a:rPr dirty="0"/>
              <a:t>1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10" dirty="0">
                <a:solidFill>
                  <a:srgbClr val="FF0000"/>
                </a:solidFill>
                <a:latin typeface="Trebuchet MS"/>
                <a:cs typeface="Trebuchet MS"/>
              </a:rPr>
              <a:t>α1-antitripsina:</a:t>
            </a:r>
            <a:r>
              <a:rPr b="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FF0000"/>
                </a:solidFill>
                <a:latin typeface="Trebuchet MS"/>
                <a:cs typeface="Trebuchet MS"/>
              </a:rPr>
              <a:t>inhibidor</a:t>
            </a:r>
            <a:r>
              <a:rPr b="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0" spc="-5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b="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0" spc="-5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b="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FF0000"/>
                </a:solidFill>
                <a:latin typeface="Trebuchet MS"/>
                <a:cs typeface="Trebuchet MS"/>
              </a:rPr>
              <a:t>proteasa</a:t>
            </a:r>
            <a:endParaRPr sz="175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  <a:tab pos="1685925" algn="l"/>
                <a:tab pos="2858135" algn="l"/>
                <a:tab pos="3185795" algn="l"/>
                <a:tab pos="4064000" algn="l"/>
                <a:tab pos="4400550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globulina	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tiroide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b="0" spc="5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nid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cortiso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l:  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proteínas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transportadoras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pc="-5" dirty="0"/>
              <a:t>globulinas </a:t>
            </a:r>
            <a:r>
              <a:rPr b="0" dirty="0">
                <a:latin typeface="Symbol"/>
                <a:cs typeface="Symbol"/>
              </a:rPr>
              <a:t></a:t>
            </a:r>
            <a:r>
              <a:rPr dirty="0"/>
              <a:t>2</a:t>
            </a:r>
          </a:p>
          <a:p>
            <a:pPr marL="354965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2327275" algn="l"/>
                <a:tab pos="2729865" algn="l"/>
                <a:tab pos="3477895" algn="l"/>
                <a:tab pos="3844290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hap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toglobina</a:t>
            </a:r>
            <a:r>
              <a:rPr b="0" spc="-1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une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hemoglobina  durante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hemólisis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5" dirty="0">
                <a:solidFill>
                  <a:srgbClr val="FF0000"/>
                </a:solidFill>
                <a:latin typeface="Trebuchet MS"/>
                <a:cs typeface="Trebuchet MS"/>
              </a:rPr>
              <a:t>ceruloplasmina: </a:t>
            </a:r>
            <a:r>
              <a:rPr b="0" spc="-10" dirty="0">
                <a:solidFill>
                  <a:srgbClr val="FF0000"/>
                </a:solidFill>
                <a:latin typeface="Trebuchet MS"/>
                <a:cs typeface="Trebuchet MS"/>
              </a:rPr>
              <a:t>transporta cobre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protrombina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colinesterasa: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catabolismo</a:t>
            </a:r>
            <a:r>
              <a:rPr b="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b="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acetilcolina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pc="-5" dirty="0"/>
              <a:t>globulinas β1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lipoproteínas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transferrina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plasminógeno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proteínas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complementarias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pc="-5" dirty="0"/>
              <a:t>globulinas β</a:t>
            </a: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5" dirty="0">
                <a:solidFill>
                  <a:srgbClr val="404040"/>
                </a:solidFill>
                <a:latin typeface="Trebuchet MS"/>
                <a:cs typeface="Trebuchet MS"/>
              </a:rPr>
              <a:t>fibrinógeno.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pc="-5" dirty="0"/>
              <a:t>gammaglobulinas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b="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inmunoglobulinas</a:t>
            </a:r>
            <a:r>
              <a:rPr b="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0" spc="-10" dirty="0">
                <a:solidFill>
                  <a:srgbClr val="404040"/>
                </a:solidFill>
                <a:latin typeface="Trebuchet MS"/>
                <a:cs typeface="Trebuchet MS"/>
              </a:rPr>
              <a:t>(anticuerpos</a:t>
            </a:r>
            <a:r>
              <a:rPr sz="2000" b="0" spc="-1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534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Trebuchet MS"/>
                <a:cs typeface="Trebuchet MS"/>
              </a:rPr>
              <a:t>Funciones</a:t>
            </a:r>
            <a:r>
              <a:rPr sz="3600" b="1" spc="-3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de</a:t>
            </a:r>
            <a:r>
              <a:rPr sz="3600" b="1" spc="-2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síntesis</a:t>
            </a:r>
            <a:r>
              <a:rPr sz="3600" b="1" spc="-2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hepática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655" y="1930907"/>
            <a:ext cx="8237220" cy="4927600"/>
          </a:xfrm>
          <a:custGeom>
            <a:avLst/>
            <a:gdLst/>
            <a:ahLst/>
            <a:cxnLst/>
            <a:rect l="l" t="t" r="r" b="b"/>
            <a:pathLst>
              <a:path w="8237220" h="4927600">
                <a:moveTo>
                  <a:pt x="8237220" y="4927089"/>
                </a:moveTo>
                <a:lnTo>
                  <a:pt x="8237220" y="0"/>
                </a:lnTo>
                <a:lnTo>
                  <a:pt x="0" y="0"/>
                </a:lnTo>
                <a:lnTo>
                  <a:pt x="0" y="492708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310" y="1960879"/>
            <a:ext cx="8080375" cy="439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FC0"/>
                </a:solidFill>
                <a:latin typeface="Trebuchet MS"/>
                <a:cs typeface="Trebuchet MS"/>
              </a:rPr>
              <a:t>Síntesis</a:t>
            </a:r>
            <a:r>
              <a:rPr sz="2800" b="1" spc="-1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r>
              <a:rPr sz="2800" b="1" spc="-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rebuchet MS"/>
                <a:cs typeface="Trebuchet MS"/>
              </a:rPr>
              <a:t>proteínas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  <a:tabLst>
                <a:tab pos="354965" algn="l"/>
                <a:tab pos="1420495" algn="l"/>
                <a:tab pos="2159635" algn="l"/>
                <a:tab pos="2606675" algn="l"/>
                <a:tab pos="3606165" algn="l"/>
                <a:tab pos="4054475" algn="l"/>
                <a:tab pos="4429125" algn="l"/>
                <a:tab pos="5302885" algn="l"/>
                <a:tab pos="6081395" algn="l"/>
                <a:tab pos="6526530" algn="l"/>
                <a:tab pos="7006590" algn="l"/>
              </a:tabLst>
            </a:pP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2000" b="1" dirty="0">
                <a:solidFill>
                  <a:srgbClr val="006FC0"/>
                </a:solidFill>
                <a:latin typeface="Trebuchet MS"/>
                <a:cs typeface="Trebuchet MS"/>
              </a:rPr>
              <a:t>Hígado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: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lugar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de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síntesis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de	la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mayor	parte	de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las	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proteínas</a:t>
            </a:r>
            <a:endParaRPr sz="20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plasmáticas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  <a:tabLst>
                <a:tab pos="354965" algn="l"/>
              </a:tabLst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Excepciones:</a:t>
            </a:r>
            <a:r>
              <a:rPr sz="20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inmunoglobulinas</a:t>
            </a:r>
            <a:r>
              <a:rPr sz="20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sz="20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factor</a:t>
            </a:r>
            <a:r>
              <a:rPr sz="20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Trebuchet MS"/>
                <a:cs typeface="Trebuchet MS"/>
              </a:rPr>
              <a:t>Von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 Willenbrand.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10100"/>
              </a:lnSpc>
              <a:spcBef>
                <a:spcPts val="1800"/>
              </a:spcBef>
            </a:pP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Enfermedades hepáticas: </a:t>
            </a:r>
            <a:r>
              <a:rPr sz="2000" dirty="0">
                <a:solidFill>
                  <a:srgbClr val="404040"/>
                </a:solidFill>
                <a:latin typeface="Symbol"/>
                <a:cs typeface="Symbol"/>
              </a:rPr>
              <a:t>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los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niveles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plasma de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proteínas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sintetizadas, el descenso es mayor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en las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enfermedades hepáticas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crónicas,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sobre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todo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cirrosis.</a:t>
            </a:r>
            <a:endParaRPr sz="2000">
              <a:latin typeface="Trebuchet MS"/>
              <a:cs typeface="Trebuchet MS"/>
            </a:endParaRPr>
          </a:p>
          <a:p>
            <a:pPr marL="12700" marR="5715" algn="just">
              <a:lnSpc>
                <a:spcPct val="110100"/>
              </a:lnSpc>
              <a:spcBef>
                <a:spcPts val="179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000" spc="5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disparidad</a:t>
            </a:r>
            <a:r>
              <a:rPr sz="2000" spc="5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000" spc="5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los</a:t>
            </a:r>
            <a:r>
              <a:rPr sz="2000" spc="5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niveles</a:t>
            </a:r>
            <a:r>
              <a:rPr sz="2000" spc="5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5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proteínas</a:t>
            </a:r>
            <a:r>
              <a:rPr sz="2000" spc="5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entre</a:t>
            </a:r>
            <a:r>
              <a:rPr sz="2000" spc="5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2000" spc="5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enfermedades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hepáticas agudas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crónicas se debe en parte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las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diferencias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vida</a:t>
            </a:r>
            <a:r>
              <a:rPr sz="2000" b="1" i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media</a:t>
            </a:r>
            <a:r>
              <a:rPr sz="2000" b="1" i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2000" b="1" i="1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2000" b="1" i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404040"/>
                </a:solidFill>
                <a:latin typeface="Trebuchet MS"/>
                <a:cs typeface="Trebuchet MS"/>
              </a:rPr>
              <a:t>proteínas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4940" y="0"/>
            <a:ext cx="2932176" cy="2270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534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Funciones</a:t>
            </a:r>
            <a:r>
              <a:rPr sz="3600" b="1" spc="-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síntesis</a:t>
            </a:r>
            <a:r>
              <a:rPr sz="3600" b="1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hepática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655" y="2269235"/>
            <a:ext cx="8369934" cy="3558540"/>
          </a:xfrm>
          <a:custGeom>
            <a:avLst/>
            <a:gdLst/>
            <a:ahLst/>
            <a:cxnLst/>
            <a:rect l="l" t="t" r="r" b="b"/>
            <a:pathLst>
              <a:path w="8369934" h="3558540">
                <a:moveTo>
                  <a:pt x="0" y="3558540"/>
                </a:moveTo>
                <a:lnTo>
                  <a:pt x="8369808" y="3558540"/>
                </a:lnTo>
                <a:lnTo>
                  <a:pt x="8369808" y="0"/>
                </a:lnTo>
                <a:lnTo>
                  <a:pt x="0" y="0"/>
                </a:lnTo>
                <a:lnTo>
                  <a:pt x="0" y="3558540"/>
                </a:lnTo>
                <a:close/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310" y="2261361"/>
            <a:ext cx="8214359" cy="332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00AFEF"/>
                </a:solidFill>
                <a:latin typeface="Trebuchet MS"/>
                <a:cs typeface="Trebuchet MS"/>
              </a:rPr>
              <a:t>Tiempo</a:t>
            </a:r>
            <a:r>
              <a:rPr sz="2200" b="1" spc="3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AFEF"/>
                </a:solidFill>
                <a:latin typeface="Trebuchet MS"/>
                <a:cs typeface="Trebuchet MS"/>
              </a:rPr>
              <a:t>de</a:t>
            </a:r>
            <a:r>
              <a:rPr sz="2200" b="1" spc="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200" b="1" spc="10" dirty="0">
                <a:solidFill>
                  <a:srgbClr val="00AFEF"/>
                </a:solidFill>
                <a:latin typeface="Trebuchet MS"/>
                <a:cs typeface="Trebuchet MS"/>
              </a:rPr>
              <a:t>vida</a:t>
            </a:r>
            <a:r>
              <a:rPr sz="2200" b="1" spc="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00AFEF"/>
                </a:solidFill>
                <a:latin typeface="Trebuchet MS"/>
                <a:cs typeface="Trebuchet MS"/>
              </a:rPr>
              <a:t>media</a:t>
            </a:r>
            <a:r>
              <a:rPr sz="2200" b="1" spc="1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AFEF"/>
                </a:solidFill>
                <a:latin typeface="Trebuchet MS"/>
                <a:cs typeface="Trebuchet MS"/>
              </a:rPr>
              <a:t>proteínas</a:t>
            </a:r>
            <a:r>
              <a:rPr sz="2200" b="1" spc="3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AFEF"/>
                </a:solidFill>
                <a:latin typeface="Trebuchet MS"/>
                <a:cs typeface="Trebuchet MS"/>
              </a:rPr>
              <a:t>de síntesis</a:t>
            </a:r>
            <a:r>
              <a:rPr sz="2200" b="1" spc="2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AFEF"/>
                </a:solidFill>
                <a:latin typeface="Trebuchet MS"/>
                <a:cs typeface="Trebuchet MS"/>
              </a:rPr>
              <a:t>hepáticas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354965" algn="l"/>
                <a:tab pos="2504440" algn="l"/>
              </a:tabLst>
            </a:pPr>
            <a:r>
              <a:rPr sz="1500" spc="-13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Albúmina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9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vida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½	20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días</a:t>
            </a:r>
            <a:r>
              <a:rPr sz="19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Symbol"/>
                <a:cs typeface="Symbol"/>
              </a:rPr>
              <a:t></a:t>
            </a:r>
            <a:r>
              <a:rPr sz="190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los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cambios,</a:t>
            </a:r>
            <a:r>
              <a:rPr sz="19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se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producen</a:t>
            </a:r>
            <a:r>
              <a:rPr sz="19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lentamente.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354965" algn="l"/>
                <a:tab pos="2536190" algn="l"/>
              </a:tabLst>
            </a:pPr>
            <a:r>
              <a:rPr sz="1500" spc="-13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Factor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VII</a:t>
            </a:r>
            <a:r>
              <a:rPr sz="19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9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vida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½	4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horas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  <a:tabLst>
                <a:tab pos="354965" algn="l"/>
                <a:tab pos="4658360" algn="l"/>
              </a:tabLst>
            </a:pPr>
            <a:r>
              <a:rPr sz="1500" spc="-13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Transtirretina</a:t>
            </a:r>
            <a:r>
              <a:rPr sz="19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(pre-albumina)</a:t>
            </a:r>
            <a:r>
              <a:rPr sz="19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9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vida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½	de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dos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días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354965" algn="l"/>
              </a:tabLst>
            </a:pPr>
            <a:r>
              <a:rPr sz="1500" spc="-13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1900" spc="-25" dirty="0">
                <a:solidFill>
                  <a:srgbClr val="404040"/>
                </a:solidFill>
                <a:latin typeface="Trebuchet MS"/>
                <a:cs typeface="Trebuchet MS"/>
              </a:rPr>
              <a:t>Transferrina</a:t>
            </a:r>
            <a:r>
              <a:rPr sz="19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9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vida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½ 6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días</a:t>
            </a:r>
            <a:endParaRPr sz="1900">
              <a:latin typeface="Trebuchet MS"/>
              <a:cs typeface="Trebuchet MS"/>
            </a:endParaRPr>
          </a:p>
          <a:p>
            <a:pPr marL="12700" marR="5080" algn="just">
              <a:lnSpc>
                <a:spcPts val="2050"/>
              </a:lnSpc>
              <a:spcBef>
                <a:spcPts val="1830"/>
              </a:spcBef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Otro factor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importante en el descenso de los niveles de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proteínas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9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cirrosis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es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la</a:t>
            </a:r>
            <a:r>
              <a:rPr sz="19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hipertensión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portal,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disminuye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liberación</a:t>
            </a:r>
            <a:r>
              <a:rPr sz="19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 aminoácidos</a:t>
            </a:r>
            <a:r>
              <a:rPr sz="19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al</a:t>
            </a:r>
            <a:r>
              <a:rPr sz="19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hígado.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4940" y="0"/>
            <a:ext cx="2932176" cy="2270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534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Trebuchet MS"/>
                <a:cs typeface="Trebuchet MS"/>
              </a:rPr>
              <a:t>Funciones</a:t>
            </a:r>
            <a:r>
              <a:rPr sz="3600" b="1" spc="-3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de</a:t>
            </a:r>
            <a:r>
              <a:rPr sz="3600" b="1" spc="-2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síntesis</a:t>
            </a:r>
            <a:r>
              <a:rPr sz="3600" b="1" spc="-2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hepática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655" y="1827276"/>
            <a:ext cx="4874260" cy="3782695"/>
          </a:xfrm>
          <a:custGeom>
            <a:avLst/>
            <a:gdLst/>
            <a:ahLst/>
            <a:cxnLst/>
            <a:rect l="l" t="t" r="r" b="b"/>
            <a:pathLst>
              <a:path w="4874260" h="3782695">
                <a:moveTo>
                  <a:pt x="0" y="3782568"/>
                </a:moveTo>
                <a:lnTo>
                  <a:pt x="4873752" y="3782568"/>
                </a:lnTo>
                <a:lnTo>
                  <a:pt x="4873752" y="0"/>
                </a:lnTo>
                <a:lnTo>
                  <a:pt x="0" y="0"/>
                </a:lnTo>
                <a:lnTo>
                  <a:pt x="0" y="3782568"/>
                </a:lnTo>
                <a:close/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9010" y="1853945"/>
            <a:ext cx="47047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080" indent="-342900">
              <a:lnSpc>
                <a:spcPct val="100000"/>
              </a:lnSpc>
              <a:spcBef>
                <a:spcPts val="105"/>
              </a:spcBef>
              <a:tabLst>
                <a:tab pos="342265" algn="l"/>
                <a:tab pos="1176020" algn="l"/>
                <a:tab pos="2093595" algn="l"/>
                <a:tab pos="2685415" algn="l"/>
              </a:tabLst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0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electroforesis</a:t>
            </a:r>
            <a:r>
              <a:rPr sz="2000" b="1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proteínas</a:t>
            </a:r>
            <a:r>
              <a:rPr sz="20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séricas </a:t>
            </a:r>
            <a:r>
              <a:rPr sz="2000" spc="-5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y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	cuantificación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inmunoglobulinas	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pueden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041" y="2158745"/>
            <a:ext cx="8185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523875" algn="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ve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ar</a:t>
            </a:r>
            <a:endParaRPr sz="20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daño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1910" y="2768345"/>
            <a:ext cx="35267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  <a:tabLst>
                <a:tab pos="1208405" algn="l"/>
                <a:tab pos="3157855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cambio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	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ca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ct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rísti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os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del  hepático.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010" y="3606800"/>
            <a:ext cx="470408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Puesto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daño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hepático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normalmente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progresa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forma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rápida,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un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cuadro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típico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incluiría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niveles bajos de globulinas </a:t>
            </a:r>
            <a:r>
              <a:rPr sz="2000" dirty="0">
                <a:solidFill>
                  <a:srgbClr val="404040"/>
                </a:solidFill>
                <a:latin typeface="Symbol"/>
                <a:cs typeface="Symbol"/>
              </a:rPr>
              <a:t>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1, </a:t>
            </a:r>
            <a:r>
              <a:rPr sz="2000" dirty="0">
                <a:solidFill>
                  <a:srgbClr val="404040"/>
                </a:solidFill>
                <a:latin typeface="Symbol"/>
                <a:cs typeface="Symbol"/>
              </a:rPr>
              <a:t>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2 y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B,</a:t>
            </a:r>
            <a:r>
              <a:rPr sz="2000" spc="2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con</a:t>
            </a:r>
            <a:r>
              <a:rPr sz="2000" spc="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niveles</a:t>
            </a:r>
            <a:r>
              <a:rPr sz="2000" spc="2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normales</a:t>
            </a:r>
            <a:r>
              <a:rPr sz="2000" spc="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2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albúmina </a:t>
            </a:r>
            <a:r>
              <a:rPr sz="2000" spc="-5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γ-globulinas.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21679" y="1827276"/>
            <a:ext cx="6200140" cy="4651375"/>
            <a:chOff x="5821679" y="1827276"/>
            <a:chExt cx="6200140" cy="46513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1679" y="1827276"/>
              <a:ext cx="6199632" cy="4651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2835" y="3515867"/>
              <a:ext cx="2122931" cy="16459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59" y="1402080"/>
            <a:ext cx="4843780" cy="5029200"/>
          </a:xfrm>
          <a:custGeom>
            <a:avLst/>
            <a:gdLst/>
            <a:ahLst/>
            <a:cxnLst/>
            <a:rect l="l" t="t" r="r" b="b"/>
            <a:pathLst>
              <a:path w="4843780" h="5029200">
                <a:moveTo>
                  <a:pt x="0" y="5029200"/>
                </a:moveTo>
                <a:lnTo>
                  <a:pt x="4843272" y="5029200"/>
                </a:lnTo>
                <a:lnTo>
                  <a:pt x="4843272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9143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534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Trebuchet MS"/>
                <a:cs typeface="Trebuchet MS"/>
              </a:rPr>
              <a:t>Funciones</a:t>
            </a:r>
            <a:r>
              <a:rPr sz="3600" b="1" spc="-3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de</a:t>
            </a:r>
            <a:r>
              <a:rPr sz="3600" b="1" spc="-2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síntesis</a:t>
            </a:r>
            <a:r>
              <a:rPr sz="3600" b="1" spc="-2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hepática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009" y="1427480"/>
            <a:ext cx="4673600" cy="444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cirrosis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bandas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correspondientes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 albúmina, las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globulinas </a:t>
            </a:r>
            <a:r>
              <a:rPr sz="2000" spc="-5" dirty="0">
                <a:solidFill>
                  <a:srgbClr val="404040"/>
                </a:solidFill>
                <a:latin typeface="Symbol"/>
                <a:cs typeface="Symbol"/>
              </a:rPr>
              <a:t>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1, </a:t>
            </a:r>
            <a:r>
              <a:rPr sz="2000" dirty="0">
                <a:solidFill>
                  <a:srgbClr val="404040"/>
                </a:solidFill>
                <a:latin typeface="Symbol"/>
                <a:cs typeface="Symbol"/>
              </a:rPr>
              <a:t>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y la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transferrina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disminuyen;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sin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embargo,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produce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normalmente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un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aumento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las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inmuno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globulinas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(IgG)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0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(IgA).</a:t>
            </a:r>
            <a:endParaRPr sz="2000">
              <a:latin typeface="Trebuchet MS"/>
              <a:cs typeface="Trebuchet MS"/>
            </a:endParaRPr>
          </a:p>
          <a:p>
            <a:pPr marL="342900" marR="5080" indent="-342900" algn="just">
              <a:lnSpc>
                <a:spcPct val="100000"/>
              </a:lnSpc>
              <a:spcBef>
                <a:spcPts val="1800"/>
              </a:spcBef>
            </a:pP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la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hepatitis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autoinmune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albúmina normalmente disminuye, lo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que va acompañado de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un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importante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aumento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IgG.</a:t>
            </a:r>
            <a:endParaRPr sz="2000">
              <a:latin typeface="Trebuchet MS"/>
              <a:cs typeface="Trebuchet MS"/>
            </a:endParaRPr>
          </a:p>
          <a:p>
            <a:pPr marL="342900" marR="5080" indent="-342900" algn="just">
              <a:lnSpc>
                <a:spcPct val="100000"/>
              </a:lnSpc>
              <a:spcBef>
                <a:spcPts val="1805"/>
              </a:spcBef>
            </a:pP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cirrosis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 biliar</a:t>
            </a:r>
            <a:r>
              <a:rPr sz="20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primaria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va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acompañada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un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aumento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2000" spc="5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IgM.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19928" y="1549907"/>
            <a:ext cx="5931535" cy="4448810"/>
            <a:chOff x="5519928" y="1549907"/>
            <a:chExt cx="5931535" cy="44488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9928" y="1549907"/>
              <a:ext cx="5931408" cy="44485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2484" y="3067811"/>
              <a:ext cx="2200655" cy="1705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1155</Words>
  <Application>Microsoft Office PowerPoint</Application>
  <PresentationFormat>Panorámica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MT</vt:lpstr>
      <vt:lpstr>Calibri</vt:lpstr>
      <vt:lpstr>Lucida Sans Unicode</vt:lpstr>
      <vt:lpstr>Symbol</vt:lpstr>
      <vt:lpstr>Times New Roman</vt:lpstr>
      <vt:lpstr>Trebuchet MS</vt:lpstr>
      <vt:lpstr>Office Theme</vt:lpstr>
      <vt:lpstr>Presentación de PowerPoint</vt:lpstr>
      <vt:lpstr>PRUEBAS DE FUNCIÓN HEPÁTICA</vt:lpstr>
      <vt:lpstr>Proteínas Totales</vt:lpstr>
      <vt:lpstr>Globulinas en general</vt:lpstr>
      <vt:lpstr>Clasificación de las globulinas en general (2)</vt:lpstr>
      <vt:lpstr>Funciones de síntesis hepática</vt:lpstr>
      <vt:lpstr>Funciones de síntesis hepática</vt:lpstr>
      <vt:lpstr>Funciones de síntesis hepática</vt:lpstr>
      <vt:lpstr>Funciones de síntesis hepática</vt:lpstr>
      <vt:lpstr>Albúmina</vt:lpstr>
      <vt:lpstr>Métodos de análisis proteínas totales</vt:lpstr>
      <vt:lpstr>Métodos de análisis proteínas totales</vt:lpstr>
      <vt:lpstr>Métodos de análisis proteínas totales</vt:lpstr>
      <vt:lpstr>Valores de referencia - Proteínas  totales</vt:lpstr>
      <vt:lpstr>Albumina </vt:lpstr>
      <vt:lpstr>Presentación de PowerPoint</vt:lpstr>
      <vt:lpstr>SIGNIFICADO CLÍNICO </vt:lpstr>
      <vt:lpstr>VALOR DE REFERENCIA 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2:PERFIL HEPÁTICO</dc:title>
  <dc:creator>WinUser</dc:creator>
  <cp:lastModifiedBy>Rosa Elisa Cruz Tenempaguay</cp:lastModifiedBy>
  <cp:revision>3</cp:revision>
  <dcterms:created xsi:type="dcterms:W3CDTF">2022-01-07T19:25:31Z</dcterms:created>
  <dcterms:modified xsi:type="dcterms:W3CDTF">2024-12-18T22:48:13Z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2022-01-07T00:00:00Z</vt:filetime>
  </property>
</Properties>
</file>