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69" r:id="rId4"/>
    <p:sldId id="270" r:id="rId5"/>
    <p:sldId id="272" r:id="rId6"/>
    <p:sldId id="273" r:id="rId7"/>
    <p:sldId id="261" r:id="rId8"/>
    <p:sldId id="274" r:id="rId9"/>
    <p:sldId id="275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79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305332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80b3d2ef6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80b3d2ef6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0b3d2ef64_0_4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0b3d2ef64_0_4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0b3d2ef64_0_4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0b3d2ef64_0_4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4871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0b3d2ef64_0_4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0b3d2ef64_0_4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9550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s-ES"/>
              <a:t>Haga clic para editar el estilo de subtítulo del patrón</a:t>
            </a: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1">
  <p:cSld name="AUTOLAYOUT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3"/>
          <p:cNvSpPr/>
          <p:nvPr/>
        </p:nvSpPr>
        <p:spPr>
          <a:xfrm>
            <a:off x="0" y="0"/>
            <a:ext cx="9144000" cy="1853400"/>
          </a:xfrm>
          <a:prstGeom prst="rect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3"/>
          <p:cNvSpPr/>
          <p:nvPr/>
        </p:nvSpPr>
        <p:spPr>
          <a:xfrm rot="-5400000">
            <a:off x="8350500" y="4274700"/>
            <a:ext cx="792600" cy="7926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3"/>
          <p:cNvSpPr/>
          <p:nvPr/>
        </p:nvSpPr>
        <p:spPr>
          <a:xfrm rot="-5400000">
            <a:off x="7289700" y="0"/>
            <a:ext cx="1853400" cy="1853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311700" y="751700"/>
            <a:ext cx="6721500" cy="1007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311700" y="2069750"/>
            <a:ext cx="8520600" cy="2499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2">
  <p:cSld name="AUTOLAYOUT_2"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4"/>
          <p:cNvSpPr/>
          <p:nvPr/>
        </p:nvSpPr>
        <p:spPr>
          <a:xfrm>
            <a:off x="0" y="0"/>
            <a:ext cx="3585000" cy="5143500"/>
          </a:xfrm>
          <a:prstGeom prst="rect">
            <a:avLst/>
          </a:prstGeom>
          <a:solidFill>
            <a:srgbClr val="2121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4108825" y="636500"/>
            <a:ext cx="1944900" cy="5790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388425" y="636500"/>
            <a:ext cx="2789700" cy="57900"/>
          </a:xfrm>
          <a:prstGeom prst="rect">
            <a:avLst/>
          </a:prstGeom>
          <a:solidFill>
            <a:srgbClr val="FF98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08775" y="770525"/>
            <a:ext cx="2866800" cy="375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4022850" y="770525"/>
            <a:ext cx="4919400" cy="381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5" name="Google Shape;65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r>
              <a:rPr lang="es-ES"/>
              <a:t>Haga clic para editar el estilo de subtítulo del patrón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FyCzO8Oh5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>
            <a:hlinkClick r:id="rId4"/>
          </p:cNvPr>
          <p:cNvSpPr txBox="1"/>
          <p:nvPr/>
        </p:nvSpPr>
        <p:spPr>
          <a:xfrm>
            <a:off x="5673200" y="3359300"/>
            <a:ext cx="738900" cy="3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530325" y="332775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dirty="0"/>
              <a:t>LABORATORIO DE QUIMICA </a:t>
            </a:r>
            <a:r>
              <a:rPr lang="es-EC" dirty="0"/>
              <a:t>ORGÁNICA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751700"/>
            <a:ext cx="6721500" cy="10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dirty="0"/>
              <a:t>PRÁCTICA</a:t>
            </a:r>
            <a:r>
              <a:rPr lang="x-none" dirty="0"/>
              <a:t> DE LABORATORIO</a:t>
            </a:r>
            <a:endParaRPr dirty="0"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492389" y="2157981"/>
            <a:ext cx="8075216" cy="24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s-EC" b="1" dirty="0"/>
              <a:t>Tema: Química de los alcoholes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s-EC" b="1" dirty="0"/>
              <a:t>Objetivo</a:t>
            </a:r>
            <a:r>
              <a:rPr lang="en-US" b="1" dirty="0"/>
              <a:t>:</a:t>
            </a:r>
          </a:p>
          <a:p>
            <a:pPr marL="1200150" lvl="1" indent="-285750">
              <a:buFont typeface="Wingdings" panose="05000000000000000000" pitchFamily="2" charset="2"/>
              <a:buChar char="§"/>
            </a:pPr>
            <a:r>
              <a:rPr lang="es-EC" dirty="0"/>
              <a:t>Comprobar algunas de las propiedades de los alcoholes</a:t>
            </a:r>
            <a:r>
              <a:rPr lang="en-US" dirty="0"/>
              <a:t>.</a:t>
            </a:r>
          </a:p>
          <a:p>
            <a:pPr marL="1200150" lvl="1" indent="-285750">
              <a:buFont typeface="Wingdings" panose="05000000000000000000" pitchFamily="2" charset="2"/>
              <a:buChar char="§"/>
            </a:pPr>
            <a:r>
              <a:rPr lang="es-EC" dirty="0"/>
              <a:t>Sintetizar un éster a partir de un alcohol.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Procedimiento 1.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44056" y="1152475"/>
            <a:ext cx="7696862" cy="3416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EC" sz="1600" b="1" dirty="0">
                <a:solidFill>
                  <a:schemeClr val="tx1"/>
                </a:solidFill>
              </a:rPr>
              <a:t>Solubilidad de alcoholes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Rotular 3 tubos de ensayo con los siguientes nombres:  alcohol butílico, </a:t>
            </a:r>
            <a:r>
              <a:rPr lang="es-ES" sz="1600" dirty="0" err="1">
                <a:solidFill>
                  <a:schemeClr val="tx1"/>
                </a:solidFill>
              </a:rPr>
              <a:t>sec</a:t>
            </a:r>
            <a:r>
              <a:rPr lang="es-ES" sz="1600" dirty="0">
                <a:solidFill>
                  <a:schemeClr val="tx1"/>
                </a:solidFill>
              </a:rPr>
              <a:t>-butílico y ter-butílico.</a:t>
            </a:r>
            <a:endParaRPr lang="es-EC" sz="1600" dirty="0">
              <a:solidFill>
                <a:schemeClr val="tx1"/>
              </a:solidFill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Añadir 3 ml de cada uno de los alcoholes a los tubos correspondientes utilizando una pipeta.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Luego agregar, mediante una pipeta, unas gotas de agua destilada, se agita y se observa.</a:t>
            </a:r>
            <a:endParaRPr lang="en-US" sz="1600" dirty="0">
              <a:solidFill>
                <a:schemeClr val="tx1"/>
              </a:solidFill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Registrar si es soluble, no soluble o parcialmente soluble. </a:t>
            </a:r>
            <a:endParaRPr lang="en-US" sz="1600" dirty="0">
              <a:solidFill>
                <a:schemeClr val="tx1"/>
              </a:solidFill>
            </a:endParaRPr>
          </a:p>
          <a:p>
            <a:pPr marL="114300" lvl="0" indent="0" algn="just">
              <a:lnSpc>
                <a:spcPct val="150000"/>
              </a:lnSpc>
              <a:buNone/>
            </a:pPr>
            <a:endParaRPr lang="es-EC" sz="1600" dirty="0">
              <a:solidFill>
                <a:schemeClr val="tx1"/>
              </a:solidFill>
            </a:endParaRPr>
          </a:p>
          <a:p>
            <a:pPr marL="596900" lvl="1" indent="0">
              <a:lnSpc>
                <a:spcPct val="150000"/>
              </a:lnSpc>
              <a:buNone/>
            </a:pPr>
            <a:endParaRPr lang="es-ES" sz="1600" dirty="0"/>
          </a:p>
          <a:p>
            <a:pPr marL="596900" lvl="1" indent="0">
              <a:buNone/>
            </a:pPr>
            <a:endParaRPr lang="es-ES" dirty="0"/>
          </a:p>
          <a:p>
            <a:pPr lvl="1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65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Procedimiento 2.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44056" y="1152475"/>
            <a:ext cx="7696862" cy="3416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EC" sz="1600" b="1" dirty="0">
                <a:solidFill>
                  <a:schemeClr val="tx1"/>
                </a:solidFill>
              </a:rPr>
              <a:t>Formación de ésteres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En un tubo de ensayo se calienta cuidadosamente una mezcla de 1 ml de etanol, 1 ml de ácido acético glacial y 2 ml de ácido sulfúrico.</a:t>
            </a:r>
            <a:endParaRPr lang="en-US" dirty="0">
              <a:solidFill>
                <a:schemeClr val="tx1"/>
              </a:solidFill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Percibir un olor característico agradable de acetato de etilo.</a:t>
            </a:r>
            <a:endParaRPr lang="en-US" dirty="0">
              <a:solidFill>
                <a:schemeClr val="tx1"/>
              </a:solidFill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Enfriar la solución por debajo de 20°C, utilizando un baño de hielo.</a:t>
            </a:r>
            <a:endParaRPr lang="en-US" dirty="0">
              <a:solidFill>
                <a:schemeClr val="tx1"/>
              </a:solidFill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Añadir 5 ml de solución diluida de sal común.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Observar.</a:t>
            </a:r>
            <a:r>
              <a:rPr lang="es-ES" sz="1600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pPr marL="114300" lvl="0" indent="0" algn="just">
              <a:lnSpc>
                <a:spcPct val="150000"/>
              </a:lnSpc>
              <a:buNone/>
            </a:pPr>
            <a:endParaRPr lang="es-EC" sz="1600" dirty="0">
              <a:solidFill>
                <a:schemeClr val="tx1"/>
              </a:solidFill>
            </a:endParaRPr>
          </a:p>
          <a:p>
            <a:pPr marL="596900" lvl="1" indent="0">
              <a:lnSpc>
                <a:spcPct val="150000"/>
              </a:lnSpc>
              <a:buNone/>
            </a:pPr>
            <a:endParaRPr lang="es-ES" sz="1600" dirty="0"/>
          </a:p>
          <a:p>
            <a:pPr marL="596900" lvl="1" indent="0">
              <a:buNone/>
            </a:pPr>
            <a:endParaRPr lang="es-ES" dirty="0"/>
          </a:p>
          <a:p>
            <a:pPr lvl="1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45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8943" y="934584"/>
            <a:ext cx="2866800" cy="3753600"/>
          </a:xfrm>
        </p:spPr>
        <p:txBody>
          <a:bodyPr/>
          <a:lstStyle/>
          <a:p>
            <a:r>
              <a:rPr lang="x-none" dirty="0"/>
              <a:t>Procedimiento</a:t>
            </a:r>
            <a:endParaRPr lang="en-US" dirty="0"/>
          </a:p>
        </p:txBody>
      </p:sp>
      <p:sp>
        <p:nvSpPr>
          <p:cNvPr id="7" name="Rectángulo 6"/>
          <p:cNvSpPr/>
          <p:nvPr/>
        </p:nvSpPr>
        <p:spPr>
          <a:xfrm>
            <a:off x="4070555" y="1031321"/>
            <a:ext cx="4412096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200" dirty="0">
              <a:solidFill>
                <a:schemeClr val="tx1"/>
              </a:solidFill>
            </a:endParaRPr>
          </a:p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200" dirty="0">
              <a:solidFill>
                <a:schemeClr val="tx1"/>
              </a:solidFill>
            </a:endParaRPr>
          </a:p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200" dirty="0">
              <a:solidFill>
                <a:schemeClr val="tx1"/>
              </a:solidFill>
            </a:endParaRPr>
          </a:p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200" dirty="0">
              <a:solidFill>
                <a:schemeClr val="tx1"/>
              </a:solidFill>
            </a:endParaRPr>
          </a:p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200" dirty="0">
              <a:solidFill>
                <a:schemeClr val="tx1"/>
              </a:solidFill>
            </a:endParaRPr>
          </a:p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200" dirty="0">
              <a:solidFill>
                <a:schemeClr val="tx1"/>
              </a:solidFill>
            </a:endParaRPr>
          </a:p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200" dirty="0">
              <a:solidFill>
                <a:schemeClr val="tx1"/>
              </a:solidFill>
            </a:endParaRPr>
          </a:p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200" dirty="0">
              <a:solidFill>
                <a:schemeClr val="tx1"/>
              </a:solidFill>
            </a:endParaRPr>
          </a:p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200" dirty="0">
              <a:solidFill>
                <a:schemeClr val="tx1"/>
              </a:solidFill>
            </a:endParaRPr>
          </a:p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200" dirty="0">
              <a:solidFill>
                <a:schemeClr val="tx1"/>
              </a:solidFill>
            </a:endParaRPr>
          </a:p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200" dirty="0">
              <a:solidFill>
                <a:schemeClr val="tx1"/>
              </a:solidFill>
            </a:endParaRPr>
          </a:p>
          <a:p>
            <a:pPr marL="114300" lvl="0" algn="just">
              <a:lnSpc>
                <a:spcPct val="150000"/>
              </a:lnSpc>
              <a:buClr>
                <a:srgbClr val="595959"/>
              </a:buClr>
              <a:buSzPts val="1800"/>
            </a:pPr>
            <a:endParaRPr lang="es-EC" sz="1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Test de Lucas negativo – positivo para alcoho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45" y="1964263"/>
            <a:ext cx="2286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990603" y="934584"/>
            <a:ext cx="4572000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C" sz="1200" b="1" dirty="0">
                <a:solidFill>
                  <a:schemeClr val="tx1"/>
                </a:solidFill>
              </a:rPr>
              <a:t> </a:t>
            </a:r>
            <a:r>
              <a:rPr lang="es-EC" b="1" dirty="0">
                <a:solidFill>
                  <a:schemeClr val="tx1"/>
                </a:solidFill>
              </a:rPr>
              <a:t>Reactivo de Lucas (identificación de alcoholes)</a:t>
            </a:r>
          </a:p>
          <a:p>
            <a:pPr lvl="0" algn="just">
              <a:lnSpc>
                <a:spcPct val="200000"/>
              </a:lnSpc>
              <a:buFont typeface="+mj-lt"/>
              <a:buAutoNum type="arabicPeriod"/>
            </a:pPr>
            <a:r>
              <a:rPr lang="es-ES" sz="1200" dirty="0">
                <a:solidFill>
                  <a:schemeClr val="tx1"/>
                </a:solidFill>
              </a:rPr>
              <a:t> Se disuelve 11 gramos de cloruro de Zn en 7 ml de </a:t>
            </a:r>
            <a:r>
              <a:rPr lang="es-ES" sz="1200" dirty="0" err="1">
                <a:solidFill>
                  <a:schemeClr val="tx1"/>
                </a:solidFill>
              </a:rPr>
              <a:t>HCl</a:t>
            </a:r>
            <a:r>
              <a:rPr lang="es-ES" sz="1200" dirty="0">
                <a:solidFill>
                  <a:schemeClr val="tx1"/>
                </a:solidFill>
              </a:rPr>
              <a:t> </a:t>
            </a:r>
            <a:r>
              <a:rPr lang="es-ES" sz="1200" baseline="-25000" dirty="0">
                <a:solidFill>
                  <a:schemeClr val="tx1"/>
                </a:solidFill>
              </a:rPr>
              <a:t>(c )</a:t>
            </a:r>
            <a:r>
              <a:rPr lang="es-ES" sz="1200" dirty="0">
                <a:solidFill>
                  <a:schemeClr val="tx1"/>
                </a:solidFill>
              </a:rPr>
              <a:t> (Reactivo de Lucas)</a:t>
            </a:r>
            <a:r>
              <a:rPr lang="es-ES" sz="1200" baseline="-25000" dirty="0">
                <a:solidFill>
                  <a:schemeClr val="tx1"/>
                </a:solidFill>
              </a:rPr>
              <a:t>.</a:t>
            </a:r>
            <a:endParaRPr lang="en-US" sz="1200" dirty="0">
              <a:solidFill>
                <a:schemeClr val="tx1"/>
              </a:solidFill>
            </a:endParaRPr>
          </a:p>
          <a:p>
            <a:pPr lvl="0" algn="just">
              <a:lnSpc>
                <a:spcPct val="200000"/>
              </a:lnSpc>
              <a:buFont typeface="+mj-lt"/>
              <a:buAutoNum type="arabicPeriod"/>
            </a:pPr>
            <a:r>
              <a:rPr lang="es-ES" sz="1200" dirty="0">
                <a:solidFill>
                  <a:schemeClr val="tx1"/>
                </a:solidFill>
              </a:rPr>
              <a:t> Enfriar la solución a 25°C y agitar.</a:t>
            </a:r>
            <a:endParaRPr lang="en-US" sz="1200" dirty="0">
              <a:solidFill>
                <a:schemeClr val="tx1"/>
              </a:solidFill>
            </a:endParaRPr>
          </a:p>
          <a:p>
            <a:pPr algn="just">
              <a:lnSpc>
                <a:spcPct val="200000"/>
              </a:lnSpc>
              <a:buFont typeface="+mj-lt"/>
              <a:buAutoNum type="arabicPeriod"/>
            </a:pPr>
            <a:r>
              <a:rPr lang="es-ES" sz="1200" dirty="0">
                <a:solidFill>
                  <a:schemeClr val="tx1"/>
                </a:solidFill>
              </a:rPr>
              <a:t> Se dispone de tres tubos de ensayo con 5ml</a:t>
            </a:r>
            <a:r>
              <a:rPr lang="es-ES" sz="1200" dirty="0">
                <a:solidFill>
                  <a:srgbClr val="FF0000"/>
                </a:solidFill>
              </a:rPr>
              <a:t> </a:t>
            </a:r>
            <a:r>
              <a:rPr lang="es-ES" sz="1200" dirty="0">
                <a:solidFill>
                  <a:schemeClr val="tx1"/>
                </a:solidFill>
              </a:rPr>
              <a:t>de los siguientes alcoholes:  butílico, </a:t>
            </a:r>
            <a:r>
              <a:rPr lang="es-ES" sz="1200" dirty="0" err="1">
                <a:solidFill>
                  <a:schemeClr val="tx1"/>
                </a:solidFill>
              </a:rPr>
              <a:t>sec</a:t>
            </a:r>
            <a:r>
              <a:rPr lang="es-ES" sz="1200" dirty="0">
                <a:solidFill>
                  <a:schemeClr val="tx1"/>
                </a:solidFill>
              </a:rPr>
              <a:t>- butílico y ter- butílico. </a:t>
            </a:r>
          </a:p>
          <a:p>
            <a:pPr algn="just">
              <a:lnSpc>
                <a:spcPct val="200000"/>
              </a:lnSpc>
              <a:buFont typeface="+mj-lt"/>
              <a:buAutoNum type="arabicPeriod"/>
            </a:pPr>
            <a:r>
              <a:rPr lang="es-ES" sz="1200" dirty="0">
                <a:solidFill>
                  <a:schemeClr val="tx1"/>
                </a:solidFill>
              </a:rPr>
              <a:t> Añadir 1ml del reactivo de Lucas a cada tubo de ensayo, se tapan los tubos con un tapón de corcho, </a:t>
            </a:r>
          </a:p>
          <a:p>
            <a:pPr algn="just">
              <a:lnSpc>
                <a:spcPct val="200000"/>
              </a:lnSpc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s-EC" sz="1200" dirty="0">
                <a:solidFill>
                  <a:schemeClr val="tx1"/>
                </a:solidFill>
              </a:rPr>
              <a:t>Determinar si se formó un enturbiamiento</a:t>
            </a:r>
            <a:r>
              <a:rPr lang="en-US" sz="1200" dirty="0">
                <a:solidFill>
                  <a:schemeClr val="tx1"/>
                </a:solidFill>
              </a:rPr>
              <a:t>, e</a:t>
            </a:r>
            <a:r>
              <a:rPr lang="es-ES" sz="1200" dirty="0">
                <a:solidFill>
                  <a:schemeClr val="tx1"/>
                </a:solidFill>
              </a:rPr>
              <a:t>n caso de que se forme, registrar el tiempo en que lo hace.</a:t>
            </a:r>
            <a:endParaRPr lang="es-EC" sz="12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98943" y="3746321"/>
            <a:ext cx="28905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Open Sans"/>
              </a:rPr>
              <a:t>Test de Lucas </a:t>
            </a:r>
            <a:r>
              <a:rPr lang="es-EC" dirty="0">
                <a:solidFill>
                  <a:schemeClr val="bg1"/>
                </a:solidFill>
                <a:latin typeface="Open Sans"/>
              </a:rPr>
              <a:t>negativo – positivo </a:t>
            </a:r>
          </a:p>
          <a:p>
            <a:pPr algn="ctr"/>
            <a:r>
              <a:rPr lang="es-EC" dirty="0">
                <a:solidFill>
                  <a:schemeClr val="bg1"/>
                </a:solidFill>
                <a:latin typeface="Open Sans"/>
              </a:rPr>
              <a:t>para alcoholes</a:t>
            </a:r>
            <a:endParaRPr lang="es-EC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5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Procedimiento 4.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EC" b="1" dirty="0">
                <a:solidFill>
                  <a:schemeClr val="tx1"/>
                </a:solidFill>
              </a:rPr>
              <a:t>Oxidación de alcoholes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Preparar la solución oxidante: Se prepara disolviendo 5 gramos de dicromato de potasio en 50 ml de agua y se añade 5ml de ácido sulfúrico concentrado.</a:t>
            </a:r>
            <a:endParaRPr lang="en-US" sz="1600" dirty="0">
              <a:solidFill>
                <a:schemeClr val="tx1"/>
              </a:solidFill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es-MX" sz="1600" dirty="0">
                <a:solidFill>
                  <a:schemeClr val="tx1"/>
                </a:solidFill>
              </a:rPr>
              <a:t>Añadir 2 ml de alcohol: alcohol butílico</a:t>
            </a:r>
            <a:r>
              <a:rPr lang="es-ES" sz="1600" dirty="0">
                <a:solidFill>
                  <a:schemeClr val="tx1"/>
                </a:solidFill>
              </a:rPr>
              <a:t>, </a:t>
            </a:r>
            <a:r>
              <a:rPr lang="es-ES" sz="1600" dirty="0" err="1">
                <a:solidFill>
                  <a:schemeClr val="tx1"/>
                </a:solidFill>
              </a:rPr>
              <a:t>sec-butilico</a:t>
            </a:r>
            <a:r>
              <a:rPr lang="es-ES" sz="1600" dirty="0">
                <a:solidFill>
                  <a:schemeClr val="tx1"/>
                </a:solidFill>
              </a:rPr>
              <a:t> y ter-butílico, en tres tubos de ensayo respectivamente y rotular.</a:t>
            </a:r>
            <a:endParaRPr lang="en-US" sz="1600" dirty="0">
              <a:solidFill>
                <a:schemeClr val="tx1"/>
              </a:solidFill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Añadir a cada tubo 5 ml de la solución oxidante; el tubo se agita y se observa si se produce un aumento de temperatura o cambio de color.</a:t>
            </a:r>
            <a:endParaRPr lang="en-US" sz="16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es-MX" sz="1600" dirty="0">
                <a:solidFill>
                  <a:schemeClr val="tx1"/>
                </a:solidFill>
              </a:rPr>
              <a:t>Si no se observan cambios visibles, caliente ligeramente y con sumo cuidado olfatee el olor para cada producto.</a:t>
            </a:r>
            <a:endParaRPr lang="es-EC" sz="1600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60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dirty="0"/>
              <a:t>Resultados</a:t>
            </a:r>
            <a:endParaRPr dirty="0"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727586" y="1152474"/>
            <a:ext cx="7541771" cy="36061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algn="just"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Escribir las reacciones químicas correspondientes a las pruebas realizadas.</a:t>
            </a:r>
          </a:p>
          <a:p>
            <a:pPr marL="342900" algn="just">
              <a:buFont typeface="+mj-lt"/>
              <a:buAutoNum type="arabicPeriod"/>
            </a:pPr>
            <a:endParaRPr lang="es-ES" sz="1600" b="1" dirty="0">
              <a:solidFill>
                <a:schemeClr val="tx1"/>
              </a:solidFill>
            </a:endParaRPr>
          </a:p>
          <a:p>
            <a:pPr marL="342900" algn="just">
              <a:buFont typeface="+mj-lt"/>
              <a:buAutoNum type="arabicPeriod"/>
            </a:pPr>
            <a:r>
              <a:rPr lang="es-EC" sz="1600" dirty="0">
                <a:solidFill>
                  <a:schemeClr val="tx1"/>
                </a:solidFill>
              </a:rPr>
              <a:t>Llenar las tablas siguientes: </a:t>
            </a:r>
          </a:p>
          <a:p>
            <a:pPr marL="0" indent="0" algn="just">
              <a:buNone/>
            </a:pPr>
            <a:endParaRPr lang="es-EC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C" sz="1600" dirty="0">
                <a:solidFill>
                  <a:schemeClr val="tx1"/>
                </a:solidFill>
              </a:rPr>
              <a:t>       </a:t>
            </a:r>
            <a:r>
              <a:rPr lang="es-EC" sz="1400" dirty="0">
                <a:solidFill>
                  <a:schemeClr val="tx1"/>
                </a:solidFill>
              </a:rPr>
              <a:t>Tabla 1: Solubilidad</a:t>
            </a:r>
            <a:endParaRPr lang="es-EC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C" sz="1600" dirty="0">
              <a:solidFill>
                <a:schemeClr val="tx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C" sz="15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C" sz="15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C" sz="15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C" sz="1500" dirty="0">
              <a:solidFill>
                <a:srgbClr val="00000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034068"/>
              </p:ext>
            </p:extLst>
          </p:nvPr>
        </p:nvGraphicFramePr>
        <p:xfrm>
          <a:off x="1275343" y="2673350"/>
          <a:ext cx="649705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264">
                  <a:extLst>
                    <a:ext uri="{9D8B030D-6E8A-4147-A177-3AD203B41FA5}">
                      <a16:colId xmlns:a16="http://schemas.microsoft.com/office/drawing/2014/main" val="3661407073"/>
                    </a:ext>
                  </a:extLst>
                </a:gridCol>
                <a:gridCol w="1624264">
                  <a:extLst>
                    <a:ext uri="{9D8B030D-6E8A-4147-A177-3AD203B41FA5}">
                      <a16:colId xmlns:a16="http://schemas.microsoft.com/office/drawing/2014/main" val="2464264856"/>
                    </a:ext>
                  </a:extLst>
                </a:gridCol>
                <a:gridCol w="1435771">
                  <a:extLst>
                    <a:ext uri="{9D8B030D-6E8A-4147-A177-3AD203B41FA5}">
                      <a16:colId xmlns:a16="http://schemas.microsoft.com/office/drawing/2014/main" val="3187026828"/>
                    </a:ext>
                  </a:extLst>
                </a:gridCol>
                <a:gridCol w="1812757">
                  <a:extLst>
                    <a:ext uri="{9D8B030D-6E8A-4147-A177-3AD203B41FA5}">
                      <a16:colId xmlns:a16="http://schemas.microsoft.com/office/drawing/2014/main" val="1241997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ALCOHOL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SOLVENTE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MISCIBILIDAD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OBSERVACIONES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6088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n-butílico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agua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7379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 err="1"/>
                        <a:t>sec</a:t>
                      </a:r>
                      <a:r>
                        <a:rPr lang="es-EC" sz="1200" dirty="0"/>
                        <a:t>-butílico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agua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7176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ter-butílico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agua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34424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dirty="0"/>
              <a:t>Resultados</a:t>
            </a:r>
            <a:endParaRPr dirty="0"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727586" y="1152474"/>
            <a:ext cx="7541771" cy="36061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buNone/>
            </a:pPr>
            <a:r>
              <a:rPr lang="es-EC" sz="1600" dirty="0">
                <a:solidFill>
                  <a:schemeClr val="tx1"/>
                </a:solidFill>
              </a:rPr>
              <a:t>       </a:t>
            </a:r>
            <a:r>
              <a:rPr lang="es-EC" sz="1400" dirty="0">
                <a:solidFill>
                  <a:schemeClr val="tx1"/>
                </a:solidFill>
              </a:rPr>
              <a:t>Tabla 2: Formación de ésteres</a:t>
            </a:r>
            <a:endParaRPr lang="es-EC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C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C" sz="1600" dirty="0">
              <a:solidFill>
                <a:schemeClr val="tx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C" sz="15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C" sz="15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1500" dirty="0">
                <a:solidFill>
                  <a:srgbClr val="000000"/>
                </a:solidFill>
              </a:rPr>
              <a:t>        </a:t>
            </a:r>
            <a:r>
              <a:rPr lang="es-EC" sz="1400" dirty="0">
                <a:solidFill>
                  <a:srgbClr val="000000"/>
                </a:solidFill>
              </a:rPr>
              <a:t>Tabla 3: Prueba de Lucas</a:t>
            </a:r>
            <a:endParaRPr lang="es-EC" sz="1600" dirty="0">
              <a:solidFill>
                <a:srgbClr val="000000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421329"/>
              </p:ext>
            </p:extLst>
          </p:nvPr>
        </p:nvGraphicFramePr>
        <p:xfrm>
          <a:off x="1307431" y="174290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422">
                  <a:extLst>
                    <a:ext uri="{9D8B030D-6E8A-4147-A177-3AD203B41FA5}">
                      <a16:colId xmlns:a16="http://schemas.microsoft.com/office/drawing/2014/main" val="1587576826"/>
                    </a:ext>
                  </a:extLst>
                </a:gridCol>
                <a:gridCol w="2379578">
                  <a:extLst>
                    <a:ext uri="{9D8B030D-6E8A-4147-A177-3AD203B41FA5}">
                      <a16:colId xmlns:a16="http://schemas.microsoft.com/office/drawing/2014/main" val="15512702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382388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ALCOHOL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COMPUESTO FORMADO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OBSERVACIONES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56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Etanol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2205358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740446"/>
              </p:ext>
            </p:extLst>
          </p:nvPr>
        </p:nvGraphicFramePr>
        <p:xfrm>
          <a:off x="1278018" y="3075022"/>
          <a:ext cx="6440906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864">
                  <a:extLst>
                    <a:ext uri="{9D8B030D-6E8A-4147-A177-3AD203B41FA5}">
                      <a16:colId xmlns:a16="http://schemas.microsoft.com/office/drawing/2014/main" val="1111605987"/>
                    </a:ext>
                  </a:extLst>
                </a:gridCol>
                <a:gridCol w="1347536">
                  <a:extLst>
                    <a:ext uri="{9D8B030D-6E8A-4147-A177-3AD203B41FA5}">
                      <a16:colId xmlns:a16="http://schemas.microsoft.com/office/drawing/2014/main" val="206378785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9672245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516092"/>
                    </a:ext>
                  </a:extLst>
                </a:gridCol>
                <a:gridCol w="1564106">
                  <a:extLst>
                    <a:ext uri="{9D8B030D-6E8A-4147-A177-3AD203B41FA5}">
                      <a16:colId xmlns:a16="http://schemas.microsoft.com/office/drawing/2014/main" val="1693183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ALCOHOL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COMPUESTO FORMADO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ORDEN</a:t>
                      </a:r>
                      <a:r>
                        <a:rPr lang="es-EC" sz="1200" baseline="0" dirty="0">
                          <a:solidFill>
                            <a:schemeClr val="tx1"/>
                          </a:solidFill>
                        </a:rPr>
                        <a:t> DE REACCIÓN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TIPO DE ALCOHOL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OBSERVACIONES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518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n-butílico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27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 err="1"/>
                        <a:t>sec</a:t>
                      </a:r>
                      <a:r>
                        <a:rPr lang="es-EC" sz="1200" dirty="0"/>
                        <a:t>-butílico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788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ter-butílico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3677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306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dirty="0"/>
              <a:t>Resultados</a:t>
            </a:r>
            <a:endParaRPr dirty="0"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727586" y="1152474"/>
            <a:ext cx="7541771" cy="36061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buNone/>
            </a:pPr>
            <a:r>
              <a:rPr lang="es-EC" sz="1600" dirty="0">
                <a:solidFill>
                  <a:schemeClr val="tx1"/>
                </a:solidFill>
              </a:rPr>
              <a:t>       </a:t>
            </a:r>
            <a:r>
              <a:rPr lang="es-EC" sz="1400" dirty="0">
                <a:solidFill>
                  <a:schemeClr val="tx1"/>
                </a:solidFill>
              </a:rPr>
              <a:t>Tabla 4: Oxidación de alcoholes</a:t>
            </a:r>
            <a:endParaRPr lang="es-EC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C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C" sz="1600" dirty="0">
              <a:solidFill>
                <a:schemeClr val="tx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C" sz="15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C" sz="15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C" sz="15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1500" dirty="0">
                <a:solidFill>
                  <a:srgbClr val="000000"/>
                </a:solidFill>
              </a:rPr>
              <a:t>        </a:t>
            </a:r>
            <a:endParaRPr lang="es-EC" sz="16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EC" sz="1600" dirty="0">
              <a:solidFill>
                <a:srgbClr val="000000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667772"/>
              </p:ext>
            </p:extLst>
          </p:nvPr>
        </p:nvGraphicFramePr>
        <p:xfrm>
          <a:off x="1203157" y="1783013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4542017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7652668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43119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ALCOHOL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COMPUESTO FORMADO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>
                          <a:solidFill>
                            <a:schemeClr val="tx1"/>
                          </a:solidFill>
                        </a:rPr>
                        <a:t>OBSERVACIONES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1104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n-butílico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306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 err="1"/>
                        <a:t>sec</a:t>
                      </a:r>
                      <a:r>
                        <a:rPr lang="es-EC" sz="1200" dirty="0"/>
                        <a:t>-butílico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962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ter-butílico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842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27739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SOLUBILIDAD DE COMPUESTOS ORGÁNICOS</Template>
  <TotalTime>139</TotalTime>
  <Words>483</Words>
  <Application>Microsoft Office PowerPoint</Application>
  <PresentationFormat>Presentación en pantalla (16:9)</PresentationFormat>
  <Paragraphs>100</Paragraphs>
  <Slides>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Open Sans</vt:lpstr>
      <vt:lpstr>Wingdings</vt:lpstr>
      <vt:lpstr>Simple Light</vt:lpstr>
      <vt:lpstr>LABORATORIO DE QUIMICA ORGÁNICA</vt:lpstr>
      <vt:lpstr>PRÁCTICA DE LABORATORIO</vt:lpstr>
      <vt:lpstr>Procedimiento 1.</vt:lpstr>
      <vt:lpstr>Procedimiento 2.</vt:lpstr>
      <vt:lpstr>Procedimiento</vt:lpstr>
      <vt:lpstr>Procedimiento 4.</vt:lpstr>
      <vt:lpstr>Resultados</vt:lpstr>
      <vt:lpstr>Resultados</vt:lpstr>
      <vt:lpstr>Resultados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DE QUIMICA ORGÁNICA</dc:title>
  <dc:creator>Nancy Patricia Orozco Idrovo</dc:creator>
  <cp:lastModifiedBy>julia calahorrano</cp:lastModifiedBy>
  <cp:revision>16</cp:revision>
  <dcterms:created xsi:type="dcterms:W3CDTF">2021-03-20T22:13:51Z</dcterms:created>
  <dcterms:modified xsi:type="dcterms:W3CDTF">2025-06-26T16:39:38Z</dcterms:modified>
</cp:coreProperties>
</file>