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6" r:id="rId2"/>
    <p:sldId id="358" r:id="rId3"/>
    <p:sldId id="357" r:id="rId4"/>
    <p:sldId id="354" r:id="rId5"/>
    <p:sldId id="359" r:id="rId6"/>
    <p:sldId id="355" r:id="rId7"/>
    <p:sldId id="356" r:id="rId8"/>
    <p:sldId id="360" r:id="rId9"/>
    <p:sldId id="361" r:id="rId10"/>
    <p:sldId id="362" r:id="rId11"/>
    <p:sldId id="363" r:id="rId12"/>
    <p:sldId id="3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dkWJrTwgk" TargetMode="External"/><Relationship Id="rId2" Type="http://schemas.openxmlformats.org/officeDocument/2006/relationships/hyperlink" Target="https://www.youtube.com/watch?v=vMrF8-M0A2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KKIEIbzJ2s" TargetMode="External"/><Relationship Id="rId4" Type="http://schemas.openxmlformats.org/officeDocument/2006/relationships/hyperlink" Target="https://www.youtube.com/watch?v=JV2gVWqu7I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530" y="2249375"/>
            <a:ext cx="8881205" cy="2065047"/>
          </a:xfrm>
        </p:spPr>
        <p:txBody>
          <a:bodyPr/>
          <a:lstStyle/>
          <a:p>
            <a:r>
              <a:rPr lang="es-EC" sz="4400" dirty="0">
                <a:latin typeface="Book Antiqua" panose="02040602050305030304" pitchFamily="18" charset="0"/>
              </a:rPr>
              <a:t>Conceptos normas para saber hablar, técnicas necesarias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27565-72BD-41E5-84E2-F9886E82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1180"/>
          </a:xfrm>
        </p:spPr>
        <p:txBody>
          <a:bodyPr>
            <a:noAutofit/>
          </a:bodyPr>
          <a:lstStyle/>
          <a:p>
            <a:r>
              <a:rPr lang="es-ES" sz="4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Redacción</a:t>
            </a:r>
            <a:r>
              <a:rPr lang="es-ES" sz="40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40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texto</a:t>
            </a:r>
            <a:r>
              <a:rPr lang="es-ES" sz="40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40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guión</a:t>
            </a:r>
            <a:br>
              <a:rPr lang="es-EC" sz="4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B0382-8DBF-4E8C-B6B5-F510395B7D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378" y="1596980"/>
            <a:ext cx="2531618" cy="151897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20E4B9-0502-4AFD-BA10-7E037ACB46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E1"/>
              </a:clrFrom>
              <a:clrTo>
                <a:srgbClr val="FAFA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105786"/>
            <a:ext cx="1842689" cy="18426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13050E-D234-4F8E-9CFA-73E5B36B48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218" y="1408959"/>
            <a:ext cx="6811536" cy="55987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F0D51D-6961-490F-B2A8-6944FE7D9904}"/>
              </a:ext>
            </a:extLst>
          </p:cNvPr>
          <p:cNvSpPr txBox="1"/>
          <p:nvPr/>
        </p:nvSpPr>
        <p:spPr>
          <a:xfrm>
            <a:off x="4355572" y="1596980"/>
            <a:ext cx="413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POWER POINT, SLIDE SHARE, GENIALLY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52381-14E5-4350-87F3-84E17E57DD6E}"/>
              </a:ext>
            </a:extLst>
          </p:cNvPr>
          <p:cNvSpPr txBox="1"/>
          <p:nvPr/>
        </p:nvSpPr>
        <p:spPr>
          <a:xfrm>
            <a:off x="5331854" y="2166717"/>
            <a:ext cx="28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MANEJO DEL VOCABULARIO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8B5E11-15AD-4379-A7CF-CA5A742B32FC}"/>
              </a:ext>
            </a:extLst>
          </p:cNvPr>
          <p:cNvSpPr txBox="1"/>
          <p:nvPr/>
        </p:nvSpPr>
        <p:spPr>
          <a:xfrm>
            <a:off x="5589356" y="2746619"/>
            <a:ext cx="365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EXPRESARSE SIN NECESIDAD LEER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B6A0F1-F0F4-4C35-8662-9CCD9D8026F4}"/>
              </a:ext>
            </a:extLst>
          </p:cNvPr>
          <p:cNvSpPr txBox="1"/>
          <p:nvPr/>
        </p:nvSpPr>
        <p:spPr>
          <a:xfrm>
            <a:off x="6416780" y="3278795"/>
            <a:ext cx="28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CONTROLAR EL AMBIENTE </a:t>
            </a:r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04BEC6-AA71-4751-9117-242298158D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5969" y="3879800"/>
            <a:ext cx="3819123" cy="287601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0EBE26-79F7-4DC7-82DC-72BBEF4E5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481" y="4993757"/>
            <a:ext cx="1286104" cy="18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5D41BD0-50C0-45C6-9CC1-11A63105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8149"/>
          </a:xfrm>
        </p:spPr>
        <p:txBody>
          <a:bodyPr>
            <a:noAutofit/>
          </a:bodyPr>
          <a:lstStyle/>
          <a:p>
            <a:r>
              <a:rPr lang="es-ES" sz="40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Propiedades de la exposición</a:t>
            </a:r>
            <a:br>
              <a:rPr lang="es-EC" sz="4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6A0FE7-A71F-4E5E-8D33-E3CA5C838FA3}"/>
              </a:ext>
            </a:extLst>
          </p:cNvPr>
          <p:cNvSpPr txBox="1"/>
          <p:nvPr/>
        </p:nvSpPr>
        <p:spPr>
          <a:xfrm>
            <a:off x="2253803" y="1918952"/>
            <a:ext cx="193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Bahnschrift SemiBold Condensed" panose="020B0502040204020203" pitchFamily="34" charset="0"/>
              </a:rPr>
              <a:t>CLARIDAD</a:t>
            </a:r>
            <a:r>
              <a:rPr lang="es-ES" sz="3600" dirty="0">
                <a:latin typeface="Bahnschrift SemiBold Condensed" panose="020B0502040204020203" pitchFamily="34" charset="0"/>
              </a:rPr>
              <a:t> </a:t>
            </a:r>
            <a:endParaRPr lang="es-EC" sz="36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52E151-B0BE-4729-99B6-E00225BF02DA}"/>
              </a:ext>
            </a:extLst>
          </p:cNvPr>
          <p:cNvSpPr txBox="1"/>
          <p:nvPr/>
        </p:nvSpPr>
        <p:spPr>
          <a:xfrm>
            <a:off x="2253802" y="2921358"/>
            <a:ext cx="193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CONCISIÓN</a:t>
            </a:r>
            <a:r>
              <a:rPr lang="es-ES" sz="4000" dirty="0">
                <a:latin typeface="Bahnschrift SemiBold Condensed" panose="020B0502040204020203" pitchFamily="34" charset="0"/>
              </a:rPr>
              <a:t> </a:t>
            </a:r>
            <a:endParaRPr lang="es-EC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EE6BF1-42B6-4151-ACC2-12A327523C90}"/>
              </a:ext>
            </a:extLst>
          </p:cNvPr>
          <p:cNvSpPr txBox="1"/>
          <p:nvPr/>
        </p:nvSpPr>
        <p:spPr>
          <a:xfrm>
            <a:off x="2253801" y="3882527"/>
            <a:ext cx="231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COHERENCIA</a:t>
            </a:r>
            <a:r>
              <a:rPr lang="es-ES" sz="4000" dirty="0">
                <a:latin typeface="Bahnschrift SemiBold Condensed" panose="020B0502040204020203" pitchFamily="34" charset="0"/>
              </a:rPr>
              <a:t> </a:t>
            </a:r>
            <a:endParaRPr lang="es-EC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799548-1513-454C-B401-54FAA8069145}"/>
              </a:ext>
            </a:extLst>
          </p:cNvPr>
          <p:cNvSpPr txBox="1"/>
          <p:nvPr/>
        </p:nvSpPr>
        <p:spPr>
          <a:xfrm>
            <a:off x="2253801" y="4962660"/>
            <a:ext cx="193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SENCILLEZ</a:t>
            </a:r>
            <a:r>
              <a:rPr lang="es-ES" sz="4000" dirty="0">
                <a:latin typeface="Bahnschrift SemiBold Condensed" panose="020B0502040204020203" pitchFamily="34" charset="0"/>
              </a:rPr>
              <a:t> </a:t>
            </a:r>
            <a:endParaRPr lang="es-EC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A11D2B-0125-449B-BCC2-5FF695F2FA1A}"/>
              </a:ext>
            </a:extLst>
          </p:cNvPr>
          <p:cNvSpPr txBox="1"/>
          <p:nvPr/>
        </p:nvSpPr>
        <p:spPr>
          <a:xfrm>
            <a:off x="5430592" y="2064094"/>
            <a:ext cx="257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NATURALIDAD</a:t>
            </a:r>
            <a:r>
              <a:rPr lang="es-ES" sz="4000" dirty="0">
                <a:latin typeface="Bahnschrift SemiBold Condensed" panose="020B0502040204020203" pitchFamily="34" charset="0"/>
              </a:rPr>
              <a:t> </a:t>
            </a:r>
            <a:endParaRPr lang="es-EC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BAE20E-CA14-46B1-83B4-616181B16C30}"/>
              </a:ext>
            </a:extLst>
          </p:cNvPr>
          <p:cNvSpPr txBox="1"/>
          <p:nvPr/>
        </p:nvSpPr>
        <p:spPr>
          <a:xfrm>
            <a:off x="5366197" y="3091156"/>
            <a:ext cx="257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AMABI</a:t>
            </a:r>
            <a:r>
              <a:rPr lang="es-ES" sz="4000" dirty="0">
                <a:effectLst/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LIDAD</a:t>
            </a:r>
            <a:r>
              <a:rPr lang="es-ES" sz="4000" dirty="0">
                <a:latin typeface="Bahnschrift SemiBold Condensed" panose="020B0502040204020203" pitchFamily="34" charset="0"/>
              </a:rPr>
              <a:t> </a:t>
            </a:r>
            <a:endParaRPr lang="es-EC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DD09BD-02C2-4124-B646-B6DFC890ECE8}"/>
              </a:ext>
            </a:extLst>
          </p:cNvPr>
          <p:cNvSpPr txBox="1"/>
          <p:nvPr/>
        </p:nvSpPr>
        <p:spPr>
          <a:xfrm>
            <a:off x="5387660" y="4125405"/>
            <a:ext cx="257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Bahnschrift SemiBold Condensed" panose="020B0502040204020203" pitchFamily="34" charset="0"/>
                <a:ea typeface="Times New Roman" panose="02020603050405020304" pitchFamily="18" charset="0"/>
              </a:rPr>
              <a:t>SIMPATÍA</a:t>
            </a:r>
            <a:r>
              <a:rPr lang="es-ES" sz="4000" dirty="0">
                <a:latin typeface="Bahnschrift SemiBold Condensed" panose="020B0502040204020203" pitchFamily="34" charset="0"/>
              </a:rPr>
              <a:t> </a:t>
            </a:r>
            <a:endParaRPr lang="es-EC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F3EA7DF-802B-47BD-97EB-571656F0C237}"/>
              </a:ext>
            </a:extLst>
          </p:cNvPr>
          <p:cNvSpPr/>
          <p:nvPr/>
        </p:nvSpPr>
        <p:spPr>
          <a:xfrm>
            <a:off x="2150767" y="1968575"/>
            <a:ext cx="2034865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37D9F67-A86E-4F25-9209-068B06EB5363}"/>
              </a:ext>
            </a:extLst>
          </p:cNvPr>
          <p:cNvSpPr/>
          <p:nvPr/>
        </p:nvSpPr>
        <p:spPr>
          <a:xfrm>
            <a:off x="2150767" y="2946169"/>
            <a:ext cx="2034865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75D282E-5644-4F56-B526-59B91EB78476}"/>
              </a:ext>
            </a:extLst>
          </p:cNvPr>
          <p:cNvSpPr/>
          <p:nvPr/>
        </p:nvSpPr>
        <p:spPr>
          <a:xfrm>
            <a:off x="2150767" y="3913777"/>
            <a:ext cx="2421233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C5DB582-FA97-42C9-837E-F58C912BE4E9}"/>
              </a:ext>
            </a:extLst>
          </p:cNvPr>
          <p:cNvSpPr/>
          <p:nvPr/>
        </p:nvSpPr>
        <p:spPr>
          <a:xfrm>
            <a:off x="2150768" y="4987471"/>
            <a:ext cx="2137898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275FF43-9A8B-4A60-8B75-ED71F739389C}"/>
              </a:ext>
            </a:extLst>
          </p:cNvPr>
          <p:cNvSpPr/>
          <p:nvPr/>
        </p:nvSpPr>
        <p:spPr>
          <a:xfrm>
            <a:off x="5252430" y="2091024"/>
            <a:ext cx="2575776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8697047-0D60-4658-98D7-292CEFDBAE0B}"/>
              </a:ext>
            </a:extLst>
          </p:cNvPr>
          <p:cNvSpPr/>
          <p:nvPr/>
        </p:nvSpPr>
        <p:spPr>
          <a:xfrm>
            <a:off x="5306095" y="3115868"/>
            <a:ext cx="2361126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436A5BC-721F-4DD0-BC48-7AE4356B0D5B}"/>
              </a:ext>
            </a:extLst>
          </p:cNvPr>
          <p:cNvSpPr/>
          <p:nvPr/>
        </p:nvSpPr>
        <p:spPr>
          <a:xfrm>
            <a:off x="5306095" y="4165623"/>
            <a:ext cx="1897487" cy="6582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D10F889-3AFD-4DC0-B709-AC4A85EE9EB8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3168200" y="2626838"/>
            <a:ext cx="0" cy="319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8396CBC-BB31-4C42-91AC-832FBF1222ED}"/>
              </a:ext>
            </a:extLst>
          </p:cNvPr>
          <p:cNvCxnSpPr/>
          <p:nvPr/>
        </p:nvCxnSpPr>
        <p:spPr>
          <a:xfrm>
            <a:off x="3168200" y="3629244"/>
            <a:ext cx="0" cy="319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8D7E622-A094-4E02-8965-F76AC58E2459}"/>
              </a:ext>
            </a:extLst>
          </p:cNvPr>
          <p:cNvCxnSpPr>
            <a:cxnSpLocks/>
          </p:cNvCxnSpPr>
          <p:nvPr/>
        </p:nvCxnSpPr>
        <p:spPr>
          <a:xfrm>
            <a:off x="3168200" y="4590061"/>
            <a:ext cx="0" cy="397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E0D8B66-EDE3-4C03-84A4-75F5E5A0561C}"/>
              </a:ext>
            </a:extLst>
          </p:cNvPr>
          <p:cNvCxnSpPr>
            <a:cxnSpLocks/>
          </p:cNvCxnSpPr>
          <p:nvPr/>
        </p:nvCxnSpPr>
        <p:spPr>
          <a:xfrm>
            <a:off x="6538168" y="2771980"/>
            <a:ext cx="0" cy="343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3640C81-7AB2-4E3D-8F95-67F52A2D34C0}"/>
              </a:ext>
            </a:extLst>
          </p:cNvPr>
          <p:cNvCxnSpPr>
            <a:cxnSpLocks/>
          </p:cNvCxnSpPr>
          <p:nvPr/>
        </p:nvCxnSpPr>
        <p:spPr>
          <a:xfrm>
            <a:off x="6557481" y="3799042"/>
            <a:ext cx="0" cy="343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F873EF38-3D6F-47EA-B8C9-222097091302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288666" y="2369713"/>
            <a:ext cx="914397" cy="294689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B36E5867-144B-4C6C-B010-123F685D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9450" y="2326553"/>
            <a:ext cx="1897494" cy="189749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558B646-66AF-49EA-AF80-7CAA17813F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5181" y="4253402"/>
            <a:ext cx="2426035" cy="242603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5D1FA85-9BCB-4430-BB87-AB78F2ADCAF1}"/>
              </a:ext>
            </a:extLst>
          </p:cNvPr>
          <p:cNvSpPr txBox="1"/>
          <p:nvPr/>
        </p:nvSpPr>
        <p:spPr>
          <a:xfrm>
            <a:off x="8789672" y="1479319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hnschrift SemiBold Condensed" panose="020B0502040204020203" pitchFamily="34" charset="0"/>
              </a:rPr>
              <a:t>NO ES LO MISMO</a:t>
            </a:r>
            <a:endParaRPr lang="es-EC" sz="3200" dirty="0">
              <a:latin typeface="Bahnschrift SemiBold Condensed" panose="020B0502040204020203" pitchFamily="34" charset="0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0B9775C-4C18-456C-A4A5-7DF4F1E85C36}"/>
              </a:ext>
            </a:extLst>
          </p:cNvPr>
          <p:cNvCxnSpPr/>
          <p:nvPr/>
        </p:nvCxnSpPr>
        <p:spPr>
          <a:xfrm flipV="1">
            <a:off x="8789672" y="2064094"/>
            <a:ext cx="2183128" cy="269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4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0F8DE3-BA00-4D01-8B33-14CFBC6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11" y="336749"/>
            <a:ext cx="9601200" cy="808149"/>
          </a:xfrm>
        </p:spPr>
        <p:txBody>
          <a:bodyPr>
            <a:noAutofit/>
          </a:bodyPr>
          <a:lstStyle/>
          <a:p>
            <a:r>
              <a:rPr lang="es-ES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Presentación</a:t>
            </a:r>
            <a:r>
              <a:rPr lang="es-ES" sz="3200" b="1" kern="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s-ES" sz="3200" b="1" kern="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acompañamiento</a:t>
            </a:r>
            <a:r>
              <a:rPr lang="es-ES" sz="3200" b="1" kern="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3200" b="1" kern="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medios</a:t>
            </a:r>
            <a:r>
              <a:rPr lang="es-ES" sz="3200" b="1" kern="0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audiovisuales</a:t>
            </a:r>
            <a:br>
              <a:rPr lang="es-EC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C" sz="32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AD2606-00A1-4ECB-B480-0443D99543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00" y="2280037"/>
            <a:ext cx="6468832" cy="434804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280186-1162-4874-A8B3-183FD6C68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7" b="11229"/>
          <a:stretch/>
        </p:blipFill>
        <p:spPr>
          <a:xfrm>
            <a:off x="7752882" y="3521247"/>
            <a:ext cx="4160076" cy="177912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E13FF29-FEE1-4CFE-80EF-08D64E60E363}"/>
              </a:ext>
            </a:extLst>
          </p:cNvPr>
          <p:cNvSpPr txBox="1"/>
          <p:nvPr/>
        </p:nvSpPr>
        <p:spPr>
          <a:xfrm>
            <a:off x="1522717" y="1432019"/>
            <a:ext cx="666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spc="-10" dirty="0">
                <a:effectLst/>
                <a:latin typeface="+mn-lt"/>
                <a:ea typeface="Times New Roman" panose="02020603050405020304" pitchFamily="18" charset="0"/>
              </a:rPr>
              <a:t>Siguiendo</a:t>
            </a:r>
            <a:r>
              <a:rPr lang="es-ES" sz="18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s-ES" sz="18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10" dirty="0" err="1">
                <a:effectLst/>
                <a:latin typeface="+mn-lt"/>
                <a:ea typeface="Times New Roman" panose="02020603050405020304" pitchFamily="18" charset="0"/>
              </a:rPr>
              <a:t>Studer</a:t>
            </a:r>
            <a:r>
              <a:rPr lang="es-ES" sz="1800" spc="-1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s-ES" sz="18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las</a:t>
            </a:r>
            <a:r>
              <a:rPr lang="es-ES" sz="18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principales</a:t>
            </a:r>
            <a:r>
              <a:rPr lang="es-ES" sz="1800" spc="-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ventajas</a:t>
            </a:r>
            <a:r>
              <a:rPr lang="es-ES" sz="18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para</a:t>
            </a:r>
            <a:r>
              <a:rPr lang="es-ES" sz="18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la</a:t>
            </a:r>
            <a:r>
              <a:rPr lang="es-ES" sz="1800" spc="-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utilización</a:t>
            </a:r>
            <a:r>
              <a:rPr lang="es-ES" sz="18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de</a:t>
            </a:r>
            <a:r>
              <a:rPr lang="es-ES" sz="1800" spc="-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los</a:t>
            </a:r>
            <a:r>
              <a:rPr lang="es-ES" sz="18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medios</a:t>
            </a:r>
            <a:r>
              <a:rPr lang="es-ES" sz="1800" spc="-2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audiovisuales</a:t>
            </a:r>
            <a:r>
              <a:rPr lang="es-ES" sz="1800" spc="-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+mn-lt"/>
                <a:ea typeface="Times New Roman" panose="02020603050405020304" pitchFamily="18" charset="0"/>
              </a:rPr>
              <a:t>son</a:t>
            </a:r>
            <a:r>
              <a:rPr lang="es-ES" sz="1400" dirty="0"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DC4246-0B6C-47FD-806E-BAC8EAF28F21}"/>
              </a:ext>
            </a:extLst>
          </p:cNvPr>
          <p:cNvSpPr txBox="1"/>
          <p:nvPr/>
        </p:nvSpPr>
        <p:spPr>
          <a:xfrm>
            <a:off x="6761408" y="2587795"/>
            <a:ext cx="54305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ser humano capta el 80% de</a:t>
            </a:r>
            <a:r>
              <a:rPr lang="es-ES" sz="1800" i="1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a</a:t>
            </a:r>
            <a:r>
              <a:rPr lang="es-ES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través de la</a:t>
            </a:r>
            <a:r>
              <a:rPr lang="es-ES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vista y el</a:t>
            </a:r>
            <a:r>
              <a:rPr lang="es-ES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10%</a:t>
            </a:r>
            <a:r>
              <a:rPr lang="es-ES" sz="1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medio</a:t>
            </a:r>
            <a:r>
              <a:rPr lang="es-ES" sz="18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 oído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15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288" y="1978919"/>
            <a:ext cx="8881205" cy="2065047"/>
          </a:xfrm>
        </p:spPr>
        <p:txBody>
          <a:bodyPr/>
          <a:lstStyle/>
          <a:p>
            <a:r>
              <a:rPr lang="es-ES" sz="6600" dirty="0">
                <a:latin typeface="Book Antiqua" panose="02040602050305030304" pitchFamily="18" charset="0"/>
              </a:rPr>
              <a:t>i</a:t>
            </a:r>
            <a:r>
              <a:rPr lang="es-EC" sz="6600" dirty="0" err="1">
                <a:latin typeface="Book Antiqua" panose="02040602050305030304" pitchFamily="18" charset="0"/>
              </a:rPr>
              <a:t>ntroducción</a:t>
            </a:r>
            <a:endParaRPr lang="es-EC" sz="6600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0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BA53F-5026-41F5-9734-9DB85EE8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pPr algn="ctr"/>
            <a:r>
              <a:rPr lang="es-ES" b="1" dirty="0"/>
              <a:t>Origen de la oratoria: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78A09F-EFB9-4E9D-B439-73F59742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638299"/>
            <a:ext cx="10178604" cy="4556439"/>
          </a:xfrm>
        </p:spPr>
        <p:txBody>
          <a:bodyPr/>
          <a:lstStyle/>
          <a:p>
            <a:pPr marL="86360" marR="71120" indent="180340" algn="just">
              <a:spcBef>
                <a:spcPts val="450"/>
              </a:spcBef>
              <a:spcAft>
                <a:spcPts val="0"/>
              </a:spcAft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oratoria,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antes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decía,</a:t>
            </a:r>
            <a:r>
              <a:rPr lang="es-ES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proviene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ES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griegos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romanos,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es-ES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mínimo, pues de ellos </a:t>
            </a:r>
            <a:r>
              <a:rPr lang="es-E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 han llegado testimonios. La psicología, para conocernos</a:t>
            </a:r>
            <a:r>
              <a:rPr lang="es-ES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mejor a nosotros mismos y conocer a nuestro auditorio, y el lenguaje son</a:t>
            </a:r>
            <a:r>
              <a:rPr lang="es-ES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otros complementos fundamentales como seguidamente veremos en este arte</a:t>
            </a:r>
            <a:r>
              <a:rPr lang="es-ES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saber hablar bien.</a:t>
            </a:r>
          </a:p>
          <a:p>
            <a:pPr marL="86360" marR="71120" indent="180340" algn="just">
              <a:spcBef>
                <a:spcPts val="450"/>
              </a:spcBef>
              <a:spcAft>
                <a:spcPts val="0"/>
              </a:spcAft>
            </a:pP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360" marR="71120" indent="0" algn="r">
              <a:spcBef>
                <a:spcPts val="45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 Platón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(…)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oratoria significaba “ganarse la voluntad humana</a:t>
            </a:r>
            <a:r>
              <a:rPr lang="es-ES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través de la palabra”, mientras que su alumno Aristóteles entendía</a:t>
            </a:r>
            <a:r>
              <a:rPr lang="es-ES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la oratoria consistía en “la capacidad de, llegado el caso elegir</a:t>
            </a:r>
            <a:r>
              <a:rPr lang="es-ES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según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circunstancias</a:t>
            </a:r>
            <a:r>
              <a:rPr lang="es-ES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método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más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adecuado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</a:t>
            </a:r>
            <a:r>
              <a:rPr lang="es-ES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convencer</a:t>
            </a:r>
            <a:r>
              <a:rPr lang="es-ES" i="1" spc="-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s-ES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contrario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pPr marL="86360" marR="71120" indent="0" algn="r">
              <a:spcBef>
                <a:spcPts val="450"/>
              </a:spcBef>
              <a:spcAft>
                <a:spcPts val="0"/>
              </a:spcAft>
              <a:buNone/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360" marR="71120" indent="0" algn="just">
              <a:spcBef>
                <a:spcPts val="45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“Por oratoria también se entiende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ciencia que se ocupa del arte del</a:t>
            </a:r>
            <a:r>
              <a:rPr lang="es-ES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discurso</a:t>
            </a:r>
            <a:r>
              <a:rPr lang="es-ES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o, más brevemente,</a:t>
            </a:r>
            <a:r>
              <a:rPr lang="es-ES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“del arte de hablar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360" marR="71120" indent="0" algn="r">
              <a:spcBef>
                <a:spcPts val="450"/>
              </a:spcBef>
              <a:spcAft>
                <a:spcPts val="0"/>
              </a:spcAft>
              <a:buNone/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360" marR="71120" indent="0" algn="just">
              <a:spcBef>
                <a:spcPts val="450"/>
              </a:spcBef>
              <a:spcAft>
                <a:spcPts val="0"/>
              </a:spcAft>
              <a:buNone/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360" marR="71120" indent="180340" algn="just">
              <a:spcBef>
                <a:spcPts val="450"/>
              </a:spcBef>
              <a:spcAft>
                <a:spcPts val="0"/>
              </a:spcAf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2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7E561-4BC3-4B4A-B856-F8EFA968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9928"/>
            <a:ext cx="10232266" cy="911180"/>
          </a:xfrm>
        </p:spPr>
        <p:txBody>
          <a:bodyPr>
            <a:normAutofit fontScale="90000"/>
          </a:bodyPr>
          <a:lstStyle/>
          <a:p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Podríamos</a:t>
            </a:r>
            <a:r>
              <a:rPr lang="es-ES" sz="40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afirmar</a:t>
            </a:r>
            <a:r>
              <a:rPr lang="es-ES" sz="4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4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existen</a:t>
            </a:r>
            <a:r>
              <a:rPr lang="es-ES" sz="4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tres</a:t>
            </a:r>
            <a:r>
              <a:rPr lang="es-ES" sz="40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formas</a:t>
            </a:r>
            <a:r>
              <a:rPr lang="es-ES" sz="40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principales</a:t>
            </a:r>
            <a:r>
              <a:rPr lang="es-ES" sz="40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sz="40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aprender</a:t>
            </a:r>
            <a:r>
              <a:rPr lang="es-ES" sz="40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ES" sz="4000" b="1" spc="-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hablar</a:t>
            </a:r>
            <a:r>
              <a:rPr lang="es-ES" sz="40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40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público:</a:t>
            </a:r>
            <a:b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9F804-4482-45EF-919D-EE0845D69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4407"/>
            <a:ext cx="9936051" cy="4713666"/>
          </a:xfrm>
        </p:spPr>
        <p:txBody>
          <a:bodyPr/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modelo de la oratoria clásica </a:t>
            </a:r>
          </a:p>
          <a:p>
            <a:pPr marL="0" indent="0" algn="ctr"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https://www.youtube.com/watch?v=vMrF8-M0A2A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https://www.youtube.com/watch?v=A3dkWJrTwgk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oratoria</a:t>
            </a:r>
            <a:r>
              <a:rPr lang="es-ES" sz="18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r>
              <a:rPr lang="es-ES" sz="18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técnica</a:t>
            </a:r>
            <a:r>
              <a:rPr lang="es-ES" sz="18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persuasión</a:t>
            </a:r>
          </a:p>
          <a:p>
            <a:pPr marL="0" indent="0" algn="ctr">
              <a:buNone/>
            </a:pP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https://www.youtube.com/watch?v=JV2gVWqu7IU</a:t>
            </a:r>
            <a:endParaRPr lang="es-ES" sz="18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800" b="1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8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mejoramiento de la capacidad </a:t>
            </a:r>
            <a:r>
              <a:rPr lang="es-ES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comunicación como aspecto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 desarrollo de la propia personalidad</a:t>
            </a:r>
          </a:p>
          <a:p>
            <a:pPr marL="0" indent="0" algn="ctr">
              <a:buNone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https://www.youtube.com/watch?v=XKKIEIbzJ2s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06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288" y="1978919"/>
            <a:ext cx="8881205" cy="2065047"/>
          </a:xfrm>
        </p:spPr>
        <p:txBody>
          <a:bodyPr/>
          <a:lstStyle/>
          <a:p>
            <a:r>
              <a:rPr lang="es-ES" sz="6600" dirty="0">
                <a:latin typeface="Book Antiqua" panose="02040602050305030304" pitchFamily="18" charset="0"/>
              </a:rPr>
              <a:t>La exposición </a:t>
            </a:r>
            <a:endParaRPr lang="es-EC" sz="6600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7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EE41E-630B-454F-8376-18B16BA2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7845"/>
          </a:xfrm>
        </p:spPr>
        <p:txBody>
          <a:bodyPr>
            <a:noAutofit/>
          </a:bodyPr>
          <a:lstStyle/>
          <a:p>
            <a:r>
              <a:rPr lang="es-ES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Preparación</a:t>
            </a:r>
            <a:r>
              <a:rPr lang="es-ES" sz="36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36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exposición:</a:t>
            </a:r>
            <a:br>
              <a:rPr lang="es-EC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79C554-CBBF-4BC6-8BB3-80F2B375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1344" y="1463832"/>
            <a:ext cx="2000250" cy="27765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7761EFB-93C4-4D43-9BB3-C9375CD5A9FA}"/>
              </a:ext>
            </a:extLst>
          </p:cNvPr>
          <p:cNvSpPr/>
          <p:nvPr/>
        </p:nvSpPr>
        <p:spPr>
          <a:xfrm>
            <a:off x="5473521" y="2253803"/>
            <a:ext cx="4893972" cy="927279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7D226A-C3EB-423A-8ADD-7B54F1EDDE72}"/>
              </a:ext>
            </a:extLst>
          </p:cNvPr>
          <p:cNvSpPr txBox="1"/>
          <p:nvPr/>
        </p:nvSpPr>
        <p:spPr>
          <a:xfrm>
            <a:off x="5677663" y="2387984"/>
            <a:ext cx="454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ACERCA DE USTED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5DCFC6-A03A-4500-BDBB-82F21824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75" y="4243387"/>
            <a:ext cx="3810001" cy="1928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146ED17-9474-4F1B-9971-3BC0C73D1A75}"/>
              </a:ext>
            </a:extLst>
          </p:cNvPr>
          <p:cNvCxnSpPr/>
          <p:nvPr/>
        </p:nvCxnSpPr>
        <p:spPr>
          <a:xfrm>
            <a:off x="7804597" y="3181082"/>
            <a:ext cx="0" cy="915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5ED94-B5E1-4026-A860-3F8C615C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cinco puntos que un orador debe prestar atención:</a:t>
            </a:r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AC72B8-E5D8-4305-BA5D-EAFBD8F33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59864"/>
            <a:ext cx="8532254" cy="292833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5"/>
              </a:spcBef>
              <a:spcAft>
                <a:spcPts val="0"/>
              </a:spcAft>
              <a:buSzPts val="1100"/>
              <a:buNone/>
              <a:tabLst>
                <a:tab pos="628015" algn="l"/>
              </a:tabLst>
            </a:pPr>
            <a:r>
              <a:rPr lang="es-E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Recopilación</a:t>
            </a:r>
            <a:r>
              <a:rPr lang="es-ES" sz="36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36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materiales</a:t>
            </a:r>
            <a:r>
              <a:rPr lang="es-ES" sz="36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inventio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s-EC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95"/>
              </a:spcBef>
              <a:spcAft>
                <a:spcPts val="0"/>
              </a:spcAft>
              <a:buSzPts val="1100"/>
              <a:buNone/>
              <a:tabLst>
                <a:tab pos="628015" algn="l"/>
              </a:tabLst>
            </a:pPr>
            <a:r>
              <a:rPr lang="es-E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.Estructuración</a:t>
            </a:r>
            <a:r>
              <a:rPr lang="es-ES" sz="36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dispositio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s-EC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105"/>
              </a:spcBef>
              <a:spcAft>
                <a:spcPts val="0"/>
              </a:spcAft>
              <a:buSzPts val="1100"/>
              <a:buNone/>
              <a:tabLst>
                <a:tab pos="628015" algn="l"/>
              </a:tabLst>
            </a:pPr>
            <a:r>
              <a:rPr lang="es-E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.Formulación</a:t>
            </a:r>
            <a:r>
              <a:rPr lang="es-ES" sz="36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elocutio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</a:p>
          <a:p>
            <a:pPr marL="457200" lvl="1" indent="0">
              <a:spcBef>
                <a:spcPts val="105"/>
              </a:spcBef>
              <a:spcAft>
                <a:spcPts val="0"/>
              </a:spcAft>
              <a:buSzPts val="1100"/>
              <a:buNone/>
              <a:tabLst>
                <a:tab pos="628015" algn="l"/>
              </a:tabLst>
            </a:pPr>
            <a:r>
              <a:rPr lang="es-E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Memorización</a:t>
            </a:r>
            <a:r>
              <a:rPr lang="es-ES" sz="36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36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discurso</a:t>
            </a:r>
            <a:r>
              <a:rPr lang="es-ES" sz="36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(memoria).</a:t>
            </a:r>
            <a:endParaRPr lang="es-EC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100"/>
              </a:spcBef>
              <a:spcAft>
                <a:spcPts val="0"/>
              </a:spcAft>
              <a:buSzPts val="1100"/>
              <a:buNone/>
              <a:tabLst>
                <a:tab pos="628015" algn="l"/>
              </a:tabLst>
            </a:pPr>
            <a:r>
              <a:rPr lang="es-E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36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acto</a:t>
            </a:r>
            <a:r>
              <a:rPr lang="es-ES" sz="36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36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pronunciarlo</a:t>
            </a:r>
            <a:r>
              <a:rPr lang="es-E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s-EC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35"/>
              </a:spcBef>
              <a:buNone/>
            </a:pPr>
            <a:r>
              <a:rPr lang="es-E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C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BE9C7D-8080-4204-BD1F-89B9A5CA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336" y="4337211"/>
            <a:ext cx="2969453" cy="21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DA90B-08FC-44A7-AB02-DCB6848D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6634"/>
          </a:xfrm>
        </p:spPr>
        <p:txBody>
          <a:bodyPr>
            <a:normAutofit fontScale="90000"/>
          </a:bodyPr>
          <a:lstStyle/>
          <a:p>
            <a:r>
              <a:rPr lang="es-ES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</a:t>
            </a:r>
            <a:r>
              <a:rPr lang="es-ES" sz="36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6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s-ES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 De La Presentación:</a:t>
            </a:r>
            <a:br>
              <a:rPr lang="es-ES" sz="36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C" sz="18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4FC2D0F-B5EF-44B4-935F-ADAFB571ED50}"/>
              </a:ext>
            </a:extLst>
          </p:cNvPr>
          <p:cNvSpPr/>
          <p:nvPr/>
        </p:nvSpPr>
        <p:spPr>
          <a:xfrm>
            <a:off x="1954852" y="2156985"/>
            <a:ext cx="2756078" cy="10560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377C1A-4DBC-4850-8C01-D4B32466B1D2}"/>
              </a:ext>
            </a:extLst>
          </p:cNvPr>
          <p:cNvSpPr txBox="1"/>
          <p:nvPr/>
        </p:nvSpPr>
        <p:spPr>
          <a:xfrm>
            <a:off x="2060620" y="2331076"/>
            <a:ext cx="2544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INFORMAR</a:t>
            </a:r>
            <a:endParaRPr lang="es-EC" sz="4000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DE5B15E-05E8-4A26-A60F-10ED3B573CB1}"/>
              </a:ext>
            </a:extLst>
          </p:cNvPr>
          <p:cNvCxnSpPr/>
          <p:nvPr/>
        </p:nvCxnSpPr>
        <p:spPr>
          <a:xfrm>
            <a:off x="4803820" y="2685019"/>
            <a:ext cx="1944710" cy="528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8C49C64-4FD9-4FF7-839A-CA8C943EAA78}"/>
              </a:ext>
            </a:extLst>
          </p:cNvPr>
          <p:cNvSpPr/>
          <p:nvPr/>
        </p:nvSpPr>
        <p:spPr>
          <a:xfrm>
            <a:off x="6841419" y="2949036"/>
            <a:ext cx="3049555" cy="10560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/>
              <a:t>TRANSMITIR</a:t>
            </a:r>
            <a:endParaRPr lang="es-EC" sz="40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6ADD079-8504-44E0-9721-3383895F7A0B}"/>
              </a:ext>
            </a:extLst>
          </p:cNvPr>
          <p:cNvCxnSpPr>
            <a:cxnSpLocks/>
          </p:cNvCxnSpPr>
          <p:nvPr/>
        </p:nvCxnSpPr>
        <p:spPr>
          <a:xfrm flipH="1">
            <a:off x="4803820" y="4005104"/>
            <a:ext cx="1854557" cy="554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FA5B8E3-0F29-4CD1-AA12-A75ACBA93B34}"/>
              </a:ext>
            </a:extLst>
          </p:cNvPr>
          <p:cNvSpPr/>
          <p:nvPr/>
        </p:nvSpPr>
        <p:spPr>
          <a:xfrm>
            <a:off x="1954852" y="4031087"/>
            <a:ext cx="2756078" cy="10560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/>
              <a:t>MENSAJE</a:t>
            </a:r>
            <a:endParaRPr lang="es-EC" sz="400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4838565-353E-4A46-AE14-3019F69B0E34}"/>
              </a:ext>
            </a:extLst>
          </p:cNvPr>
          <p:cNvSpPr/>
          <p:nvPr/>
        </p:nvSpPr>
        <p:spPr>
          <a:xfrm>
            <a:off x="6841418" y="5116132"/>
            <a:ext cx="3049555" cy="10560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/>
              <a:t>PÚBLICO</a:t>
            </a:r>
            <a:endParaRPr lang="es-EC" sz="4000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E6D55AF-A153-4486-A663-9E4FAE6F7DE2}"/>
              </a:ext>
            </a:extLst>
          </p:cNvPr>
          <p:cNvCxnSpPr/>
          <p:nvPr/>
        </p:nvCxnSpPr>
        <p:spPr>
          <a:xfrm>
            <a:off x="4803820" y="5245768"/>
            <a:ext cx="1944710" cy="528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DCC9A95B-6525-4471-B63A-778E8493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877" y="4282112"/>
            <a:ext cx="746372" cy="7463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B62498B-33FD-4C43-B36B-C1D89BED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973" y="4913402"/>
            <a:ext cx="1468193" cy="146819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C11C7D5-C06D-49BA-A0E9-63F6FA2EB8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863" y="2610004"/>
            <a:ext cx="1421083" cy="14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18B6E-0841-4D2E-9B9B-5E90E1C3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0876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público: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1F5FB7-567B-41D4-92CA-819211DB80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6141" y="1142774"/>
            <a:ext cx="3039416" cy="3039416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42FC503-26F4-4032-9FF7-247F67383EB6}"/>
              </a:ext>
            </a:extLst>
          </p:cNvPr>
          <p:cNvSpPr/>
          <p:nvPr/>
        </p:nvSpPr>
        <p:spPr>
          <a:xfrm>
            <a:off x="1815921" y="3896156"/>
            <a:ext cx="3618963" cy="137129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/>
              <a:t>Por el tema</a:t>
            </a:r>
            <a:endParaRPr lang="es-EC" sz="3600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8397FEA-A326-4EB1-88DA-CB96CCB5F060}"/>
              </a:ext>
            </a:extLst>
          </p:cNvPr>
          <p:cNvSpPr/>
          <p:nvPr/>
        </p:nvSpPr>
        <p:spPr>
          <a:xfrm flipH="1">
            <a:off x="6757117" y="3896158"/>
            <a:ext cx="3618962" cy="137129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/>
              <a:t>Por la persona </a:t>
            </a:r>
            <a:endParaRPr lang="es-EC" sz="3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48A8D0-A001-4A7E-972D-FE0F0E561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38" t="44882" r="11538" b="19249"/>
          <a:stretch/>
        </p:blipFill>
        <p:spPr>
          <a:xfrm>
            <a:off x="5489620" y="4074518"/>
            <a:ext cx="1154603" cy="8580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9EED5E-80B5-4824-B8F3-AA3A393D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2196" y="5112913"/>
            <a:ext cx="1707305" cy="154875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D94F7E0-AC0E-4CA7-87AB-EACD178CC60E}"/>
              </a:ext>
            </a:extLst>
          </p:cNvPr>
          <p:cNvSpPr/>
          <p:nvPr/>
        </p:nvSpPr>
        <p:spPr>
          <a:xfrm>
            <a:off x="7525557" y="5281982"/>
            <a:ext cx="2607103" cy="1210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Curriculum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28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33EA2F-211E-4688-AEDE-C2564C0D118A}"/>
              </a:ext>
            </a:extLst>
          </p:cNvPr>
          <p:cNvSpPr/>
          <p:nvPr/>
        </p:nvSpPr>
        <p:spPr>
          <a:xfrm>
            <a:off x="2059340" y="5267455"/>
            <a:ext cx="2607103" cy="1210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Interés del Oyente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313939804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1833</TotalTime>
  <Words>419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Bahnschrift SemiBold Condensed</vt:lpstr>
      <vt:lpstr>Book Antiqua</vt:lpstr>
      <vt:lpstr>Franklin Gothic Book</vt:lpstr>
      <vt:lpstr>Times New Roman</vt:lpstr>
      <vt:lpstr>Wingdings</vt:lpstr>
      <vt:lpstr>Recorte</vt:lpstr>
      <vt:lpstr>Conceptos normas para saber hablar, técnicas necesarias</vt:lpstr>
      <vt:lpstr>introducción</vt:lpstr>
      <vt:lpstr>Origen de la oratoria:</vt:lpstr>
      <vt:lpstr>Podríamos afirmar que existen tres formas principales para aprender a hablar en público: </vt:lpstr>
      <vt:lpstr>La exposición </vt:lpstr>
      <vt:lpstr>Preparación de la exposición: </vt:lpstr>
      <vt:lpstr>Los cinco puntos que un orador debe prestar atención:</vt:lpstr>
      <vt:lpstr>Objetivo u Objetivos De La Presentación:  </vt:lpstr>
      <vt:lpstr>El público:</vt:lpstr>
      <vt:lpstr>Redacción del texto o guión </vt:lpstr>
      <vt:lpstr>Propiedades de la exposición </vt:lpstr>
      <vt:lpstr>Presentación con acompañamiento de medios audiovisuales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User</cp:lastModifiedBy>
  <cp:revision>162</cp:revision>
  <cp:lastPrinted>2020-08-24T05:44:40Z</cp:lastPrinted>
  <dcterms:created xsi:type="dcterms:W3CDTF">2020-08-17T04:29:40Z</dcterms:created>
  <dcterms:modified xsi:type="dcterms:W3CDTF">2021-06-28T02:47:50Z</dcterms:modified>
</cp:coreProperties>
</file>