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36EA4-6529-4A3A-B4D5-7622D00FC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ÁCIDOS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18B387-7659-40A5-93BB-CBAA27A26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QUÍMICA </a:t>
            </a:r>
            <a:endParaRPr lang="es-EC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620012-701F-4534-BF9B-11825FDC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731443"/>
            <a:ext cx="4382767" cy="29165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30BBDC-2DED-4075-85BC-265765D3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61" y="752057"/>
            <a:ext cx="4382768" cy="29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6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11AB1-B879-4149-82F5-472D362E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E39E4-FA12-4CF2-A704-42A4EE4E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2175309"/>
            <a:ext cx="11011301" cy="449499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s-EC" sz="1400" b="1" i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Parte 2: Ácidos Oxácidos</a:t>
            </a:r>
          </a:p>
          <a:p>
            <a:r>
              <a:rPr lang="es-EC" sz="1400" b="1" dirty="0">
                <a:effectLst/>
                <a:latin typeface="+mj-lt"/>
                <a:ea typeface="Times New Roman" panose="02020603050405020304" pitchFamily="18" charset="0"/>
              </a:rPr>
              <a:t>Nomenclatura y Formulación:</a:t>
            </a:r>
            <a:endParaRPr lang="es-EC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6"/>
              <a:tabLst>
                <a:tab pos="457200" algn="l"/>
              </a:tabLst>
            </a:pPr>
            <a:r>
              <a:rPr lang="es-EC" sz="1400" b="1" dirty="0">
                <a:effectLst/>
                <a:latin typeface="+mj-lt"/>
                <a:ea typeface="Times New Roman" panose="02020603050405020304" pitchFamily="18" charset="0"/>
              </a:rPr>
              <a:t>Nombra los siguientes ácidos oxácidos (usando nomenclatura tradicional o stock, según sea más apropiado o común):</a:t>
            </a:r>
            <a:endParaRPr lang="es-EC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HNO3​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H2​SO4​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c) H3​PO4​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s-EC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HClO</a:t>
            </a: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H2​CO3​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HBrO3​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g) HIO4​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h) H2​CrO4​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</a:tabLst>
            </a:pP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6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FF2F5-6DA1-47BE-98FA-3338D9CC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3E641-FE83-4375-BFFD-BB345267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8681"/>
          </a:xfrm>
        </p:spPr>
        <p:txBody>
          <a:bodyPr/>
          <a:lstStyle/>
          <a:p>
            <a:pPr marL="342900" lvl="0" indent="-342900">
              <a:buFont typeface="+mj-lt"/>
              <a:buAutoNum type="arabicPeriod" startAt="6"/>
              <a:tabLst>
                <a:tab pos="457200" algn="l"/>
              </a:tabLst>
            </a:pPr>
            <a:r>
              <a:rPr lang="es-EC" sz="1600" b="1" dirty="0">
                <a:effectLst/>
                <a:latin typeface="+mj-lt"/>
                <a:ea typeface="Times New Roman" panose="02020603050405020304" pitchFamily="18" charset="0"/>
              </a:rPr>
              <a:t>Formula los siguientes ácidos oxácidos:</a:t>
            </a:r>
            <a:endParaRPr lang="es-EC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Ácido sulfuroso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Ácido perclórico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Ácido nitroso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Ácido fosforoso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Ácido mangánico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Ácido hipocloroso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g) Ácido silícico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625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C60AB-9EDE-4392-B7D0-2B562CE1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5DD96-DE65-489E-ABFE-CE4F0655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0063"/>
            <a:ext cx="8825659" cy="37097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8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Preguntas de Concepto y Relación: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8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¿Qué elementos componen un ácido oxácido? ¿De dónde proviene el oxígeno en su estructura?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8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Explica cómo se forman los ácidos oxácidos a partir de un óxido no metálico (anhídrido). Da un ejemplo.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8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Indica la valencia o número de oxidación del elemento central en cada uno de los siguientes ácidos: </a:t>
            </a:r>
          </a:p>
          <a:p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H2​SO3​ b) HNO2​ c) H3​PO4​ d) HClO4​ </a:t>
            </a:r>
            <a:endParaRPr lang="es-EC" dirty="0">
              <a:latin typeface="+mj-lt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029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14043-A153-4C92-A75D-9C651FA9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5FE124-9E56-488E-9625-E0F57598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99" y="2603500"/>
            <a:ext cx="10183527" cy="387430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es-EC" sz="1800" b="1" i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Parte 3: Identificación y Comparación (Hidrácidos vs. Oxácidos)</a:t>
            </a:r>
          </a:p>
          <a:p>
            <a:pPr marL="342900" lvl="0" indent="-342900" algn="just">
              <a:buFont typeface="+mj-lt"/>
              <a:buAutoNum type="arabicPeriod" startAt="11"/>
              <a:tabLst>
                <a:tab pos="457200" algn="l"/>
              </a:tabLst>
            </a:pPr>
            <a:r>
              <a:rPr lang="es-EC" b="1" dirty="0">
                <a:effectLst/>
                <a:latin typeface="+mj-lt"/>
                <a:ea typeface="Times New Roman" panose="02020603050405020304" pitchFamily="18" charset="0"/>
              </a:rPr>
              <a:t>Clasifica cada compuesto como Ácido Hidrácido (AH) o Ácido Oxácido (AO):</a:t>
            </a:r>
            <a:endParaRPr lang="es-EC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11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H2​Se(ac)​ b) H2​SO3​ c) HF(ac)​ d) H2​Cr2​O7​ e) HCN(ac)​ f) HNO3​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11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Compara y contrasta:</a:t>
            </a: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Nombra al menos dos diferencias estructurales y dos diferencias en la nomenclatura entre un ácido hidrácido y un ácido oxácido.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11"/>
              <a:tabLst>
                <a:tab pos="914400" algn="l"/>
                <a:tab pos="914400" algn="l"/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estudiante tiene una disolución acuosa de un ácido. No tiene oxígeno en su fórmula. ¿Es muy probable que sea un ácido hidrácido o un ácido oxácido? Justifica tu respuesta.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834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E881C-A866-43E7-A90B-7CD263C9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ÁCIDOS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AA3760-15E4-44DC-82D6-3BE03961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0" i="0" dirty="0">
                <a:solidFill>
                  <a:srgbClr val="001D35"/>
                </a:solidFill>
                <a:effectLst/>
              </a:rPr>
              <a:t>Los ácidos son sustancias químicas que, al disolverse en agua, liberan iones de hidrógeno (H+) y tienen un pH menor de 7. Son conocidos por su sabor agrio, su capacidad corrosiva, su reacción con metales y su capacidad para conducir electricidad en solución acuosa. </a:t>
            </a:r>
          </a:p>
          <a:p>
            <a:pPr algn="just"/>
            <a:r>
              <a:rPr lang="es-EC" sz="1800" dirty="0">
                <a:effectLst/>
                <a:ea typeface="Times New Roman" panose="02020603050405020304" pitchFamily="18" charset="0"/>
              </a:rPr>
              <a:t>Los ácidos son compuestos químicos que tienen un carácter ácido, lo que significa que liberan iones de hidrógeno (H+) en solución. Se dividen en dos categorías principales: </a:t>
            </a:r>
            <a:r>
              <a:rPr lang="es-EC" sz="1800" b="1" dirty="0">
                <a:effectLst/>
                <a:ea typeface="Times New Roman" panose="02020603050405020304" pitchFamily="18" charset="0"/>
              </a:rPr>
              <a:t>ácidos hidrácidos</a:t>
            </a:r>
            <a:r>
              <a:rPr lang="es-EC" sz="1800" dirty="0">
                <a:effectLst/>
                <a:ea typeface="Times New Roman" panose="02020603050405020304" pitchFamily="18" charset="0"/>
              </a:rPr>
              <a:t> y </a:t>
            </a:r>
            <a:r>
              <a:rPr lang="es-EC" sz="1800" b="1" dirty="0">
                <a:effectLst/>
                <a:ea typeface="Times New Roman" panose="02020603050405020304" pitchFamily="18" charset="0"/>
              </a:rPr>
              <a:t>ácidos oxácidos</a:t>
            </a:r>
            <a:r>
              <a:rPr lang="es-EC" sz="1800" dirty="0">
                <a:effectLst/>
                <a:ea typeface="Times New Roman" panose="02020603050405020304" pitchFamily="18" charset="0"/>
              </a:rPr>
              <a:t>, y su formación difiere significativamente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BB582-8246-42F1-AED6-4D9BED5A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67" y="5097717"/>
            <a:ext cx="3209925" cy="1419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43384C-9697-4164-B755-08C27395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13" y="5102699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94586-EE22-47F8-87F5-06415F09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27873"/>
          </a:xfrm>
        </p:spPr>
        <p:txBody>
          <a:bodyPr/>
          <a:lstStyle/>
          <a:p>
            <a:r>
              <a:rPr lang="es-ES" dirty="0"/>
              <a:t>ÁCIDOS HIDRÁCIDOS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02665-EC27-4CD7-95A4-8D8176C2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1809549"/>
            <a:ext cx="11357809" cy="49570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1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Formación de Ácidos Hidrácidos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ácidos hidrácidos son compuestos binarios, lo que significa que están formados por solo dos elementos: </a:t>
            </a: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hidrógeno y un no metal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No contienen oxígeno.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Elementos que los forman: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Principalmente se forman con los no metales de los grupos 16 (calcógenos como azufre, selenio y teluro) y 17 (halógenos, como flúor, cloro, bromo y yodo) de la tabla periódica.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Proceso de formación: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obtienen por la combinación directa de un no metal con hidrógeno, seguido de la disolución del compuesto resultante en agua.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Paso 1: Formación del hidruro no metálico (en estado gaseoso)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El hidrógeno se combina con el no metal. El hidrógeno actúa con valencia +1 y el no metal con su valencia negativa (la menor, para formar el hidruro).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Ejemplo: H2​+Cl2​→2HCl(g)​ (cloruro de hidrógeno en estado gaseoso)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Paso 2: Disolución en agua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El hidruro no metálico gaseoso se disuelve en agua para formar la solución ácida. Cuando se disuelve en agua, se ioniza, liberando iones H+ y el anión del no metal.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Ejemplo: HCl(g)​H2​O​HCl(</a:t>
            </a:r>
            <a:r>
              <a:rPr lang="es-EC" sz="21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 (ácido clorhídrico en solución acuosa)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58DD1B-1AD1-48A8-BD9A-09DFFBBC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14" y="54458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6E027-4C22-4D55-914C-439F4193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ÁCIDOS HIDRÁCIDOS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F3931-3FC3-4A0A-BBAC-BEDA3A3E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1187"/>
            <a:ext cx="10616743" cy="42832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Ejemplos comunes: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fluorhídrico (HF(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)​)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clorhídrico (HCl(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)​)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bromhídrico 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)​)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yodhídrico (HI(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)​)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sulfhídrico (H2​S(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)​)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Nomenclatura: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 estado gaseoso: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nombra como "nombre del no metal terminado en -uro de hidrógeno" 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cloruro de hidrógeno).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 disolución acuosa: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nombra como "ácido" seguido del nombre del no metal terminado en "-hídrico" (</a:t>
            </a:r>
            <a:r>
              <a:rPr lang="es-EC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ácido clorhídrico).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32FFC9-15C6-4FA9-B27C-ABBD30BA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12" y="2549040"/>
            <a:ext cx="2679858" cy="22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3107-FA9C-41EC-A31B-BAA712AA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ÁCIDOS OXÁCIDOS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F1E41-4DF2-49D7-A56C-7FBC794F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2184935"/>
            <a:ext cx="11174931" cy="4408370"/>
          </a:xfrm>
        </p:spPr>
        <p:txBody>
          <a:bodyPr>
            <a:normAutofit/>
          </a:bodyPr>
          <a:lstStyle/>
          <a:p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ácidos oxácidos son compuestos ternarios, lo que significa que están formados por tres elementos: </a:t>
            </a:r>
            <a:r>
              <a:rPr lang="es-EC" sz="15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hidrógeno, un no metal (o en algunos casos, un metal de transición con alto estado de oxidación) y oxígeno</a:t>
            </a:r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5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Formación de Ácidos Oxácidos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5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Proceso de formación:</a:t>
            </a:r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obtienen principalmente por la reacción de un óxido ácido (también llamado anhídrido, que es un óxido de un no metal) con agua.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5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Paso 1: Formación del óxido ácido (anhídrido)</a:t>
            </a:r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 no metal reacciona con oxígeno. El no metal puede tener diferentes estados de oxidación, lo que dará lugar a diferentes óxidos y, por lo tanto, a diferentes ácidos oxácidos.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Ejemplo: S+O2​→SO2​ (dióxido de azufre, anhídrido sulfuroso)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Ejemplo: S+O2​→SO3​ (trióxido de azufre, anhídrido sulfúrico)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364240-4F64-4DEA-952D-9D00AC22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27" y="4574707"/>
            <a:ext cx="2247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6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04E34-BC63-4872-A53C-9F2DA008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ÁCIDOS OXÁCIDOS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C108E-2DA5-43FC-BA61-846D721B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2271562"/>
            <a:ext cx="11049802" cy="430249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Paso 2: Reacción del óxido ácido con agua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El óxido ácido reacciona con una molécula de agua (H2​O) para formar el ácido oxácido.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 con SO2​: SO2​+H2​O→H2​SO3​ (ácido sulfuroso)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 con SO3​: SO3​+H2​O→H2​SO4​ (ácido sulfúrico)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Fórmula general: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 fórmula general para los ácidos oxácidos es Ha​</a:t>
            </a:r>
            <a:r>
              <a:rPr lang="es-EC" sz="21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s-EC" sz="21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​, donde H es hidrógeno, X es el no metal (o metal de transición) y O es oxígeno.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1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Ejemplos comunes: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nítrico (HNO3​) (del N2​O5​+H2​O)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carbónico (H2​CO3​) (del CO2​+H2​O)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fosfórico (H3​PO4​) (del P2​O5​+3H2​O, en este caso se añade más de una molécula de agua para el ácido </a:t>
            </a:r>
            <a:r>
              <a:rPr lang="es-EC" sz="21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ortofosfórico</a:t>
            </a: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el más común)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Ácido perclórico (HClO4​) (del Cl2​O7​+H2​O)</a:t>
            </a:r>
            <a:endParaRPr lang="es-EC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630F7D-60E0-4AD7-821B-EA8E2435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2" y="3970270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8F47-6689-4ED5-A3A1-69F20C7E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ÁCIDOS OXÁCIDOS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6BB40-5E23-404A-96FF-CAE9B124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7065"/>
            <a:ext cx="10703370" cy="421586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Nomenclatura: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 nomenclatura de los ácidos oxácidos es más compleja y depende del estado de oxidación del no metal, utilizando prefijos y sufijos como: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Hipo...oso: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el menor estado de oxidación.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...oso: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un estado de oxidación bajo.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s-EC" sz="18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un estado de oxidación alto.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Per...</a:t>
            </a:r>
            <a:r>
              <a:rPr lang="es-EC" sz="18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s-EC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el mayor estado de oxidación.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 resumen, los ácidos hidrácidos son compuestos binarios de hidrógeno y un no metal (sin oxígeno) que se forman por disolución del hidruro gaseoso en agua. Los ácidos oxácidos son compuestos ternarios de hidrógeno, un no metal y oxígeno, y se forman generalmente por la reacción de un óxido ácido con agua.</a:t>
            </a:r>
            <a:endParaRPr lang="es-EC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AE6AAE-C43B-4836-8A51-1362E4B3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06" y="2953702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A9CE0-A482-4A29-A53D-E6C31448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860C8-C465-42E0-A5A7-B871FA53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7065"/>
            <a:ext cx="9904473" cy="363273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s-EC" b="1" i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Parte 1: Ácidos Hidrácidos</a:t>
            </a:r>
          </a:p>
          <a:p>
            <a:r>
              <a:rPr lang="es-EC" b="1" dirty="0">
                <a:effectLst/>
                <a:latin typeface="+mj-lt"/>
                <a:ea typeface="Times New Roman" panose="02020603050405020304" pitchFamily="18" charset="0"/>
              </a:rPr>
              <a:t>Nomenclatura y Formulación:</a:t>
            </a:r>
            <a:endParaRPr lang="es-EC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s-EC" b="1" dirty="0">
                <a:effectLst/>
                <a:latin typeface="+mj-lt"/>
                <a:ea typeface="Times New Roman" panose="02020603050405020304" pitchFamily="18" charset="0"/>
              </a:rPr>
              <a:t>Nombra los siguientes ácidos hidrácidos:</a:t>
            </a:r>
            <a:endParaRPr lang="es-EC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HCl(ac)​ b) H2​S(ac)​ c) </a:t>
            </a:r>
            <a:r>
              <a:rPr lang="es-EC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HBr</a:t>
            </a:r>
            <a:r>
              <a:rPr lang="es-EC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(ac)​ d) HI(ac)​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Formula los siguientes ácidos hidrácidos:</a:t>
            </a:r>
            <a:endParaRPr lang="es-EC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Ácido fluorhídrico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Ácido selenhídrico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Ácido cianhídrico (considera el grupo CN como un no metal en este caso)</a:t>
            </a:r>
          </a:p>
          <a:p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076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739BF-8EED-4D45-A8AD-0EE09209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EJERCICIOS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3F7584-C0B4-4773-849E-A955C18B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2600" cy="4037932"/>
          </a:xfrm>
        </p:spPr>
        <p:txBody>
          <a:bodyPr/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  <a:tab pos="914400" algn="l"/>
                <a:tab pos="914400" algn="l"/>
                <a:tab pos="914400" algn="l"/>
              </a:tabLst>
            </a:pPr>
            <a:r>
              <a:rPr lang="es-EC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Preguntas de Concepto:</a:t>
            </a:r>
            <a:endParaRPr lang="es-EC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3"/>
              <a:tabLst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¿Qué elementos (aparte del hidrógeno) forman comúnmente los ácidos hidrácidos? ¿Son metales o no metales?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3"/>
              <a:tabLst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¿Cuál es la principal característica distintiva en la nomenclatura de un ácido hidrácido comparado con un ácido oxácido?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 startAt="3"/>
              <a:tabLst>
                <a:tab pos="914400" algn="l"/>
                <a:tab pos="914400" algn="l"/>
                <a:tab pos="914400" algn="l"/>
                <a:tab pos="914400" algn="l"/>
                <a:tab pos="457200" algn="l"/>
              </a:tabLst>
            </a:pPr>
            <a:r>
              <a:rPr lang="es-EC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¿Por qué es importante especificar (ac) en la fórmula de un hidrácido como HCl(ac)​? ¿Qué implicaría HCl(g)​?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162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{A9EA203D-FD53-45CD-868F-E5D3BE7A2831}tf02900722</Template>
  <TotalTime>50</TotalTime>
  <Words>1400</Words>
  <Application>Microsoft Office PowerPoint</Application>
  <PresentationFormat>Panorámica</PresentationFormat>
  <Paragraphs>96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Courier New</vt:lpstr>
      <vt:lpstr>Symbol</vt:lpstr>
      <vt:lpstr>Wingdings 3</vt:lpstr>
      <vt:lpstr>Sala de reuniones Ion</vt:lpstr>
      <vt:lpstr>ÁCIDOS </vt:lpstr>
      <vt:lpstr>ÁCIDOS</vt:lpstr>
      <vt:lpstr>ÁCIDOS HIDRÁCIDOS </vt:lpstr>
      <vt:lpstr>ÁCIDOS HIDRÁCIDOS </vt:lpstr>
      <vt:lpstr>ÁCIDOS OXÁCIDOS </vt:lpstr>
      <vt:lpstr>ÁCIDOS OXÁCIDOS </vt:lpstr>
      <vt:lpstr>ÁCIDOS OXÁCIDOS </vt:lpstr>
      <vt:lpstr>EJERCICIOS </vt:lpstr>
      <vt:lpstr>EJERCICIOS </vt:lpstr>
      <vt:lpstr>EJERCICIOS </vt:lpstr>
      <vt:lpstr>EJERCICIOS </vt:lpstr>
      <vt:lpstr>EJERCICIOS </vt:lpstr>
      <vt:lpstr>EJERCICIOS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</dc:title>
  <dc:creator>Ximena Del Rocio Robalino Flores</dc:creator>
  <cp:lastModifiedBy>Ximena Del Rocio Robalino Flores</cp:lastModifiedBy>
  <cp:revision>8</cp:revision>
  <dcterms:created xsi:type="dcterms:W3CDTF">2025-06-13T11:22:01Z</dcterms:created>
  <dcterms:modified xsi:type="dcterms:W3CDTF">2025-06-13T12:14:04Z</dcterms:modified>
</cp:coreProperties>
</file>