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302" r:id="rId12"/>
    <p:sldId id="297" r:id="rId13"/>
    <p:sldId id="298" r:id="rId14"/>
    <p:sldId id="299" r:id="rId15"/>
    <p:sldId id="300" r:id="rId16"/>
    <p:sldId id="304" r:id="rId17"/>
    <p:sldId id="301" r:id="rId18"/>
    <p:sldId id="257" r:id="rId19"/>
    <p:sldId id="261" r:id="rId20"/>
    <p:sldId id="267" r:id="rId21"/>
    <p:sldId id="294" r:id="rId22"/>
    <p:sldId id="295" r:id="rId23"/>
    <p:sldId id="262" r:id="rId24"/>
    <p:sldId id="306" r:id="rId25"/>
    <p:sldId id="307" r:id="rId26"/>
    <p:sldId id="308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305" r:id="rId3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9365A2-1958-427E-BD85-B66C03F824FE}" type="datetimeFigureOut">
              <a:rPr lang="es-ES" smtClean="0"/>
              <a:t>08/01/2022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F1907E-DFF7-43AC-A834-7E9C1F2A7A9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370781" y="8951256"/>
            <a:ext cx="6073768" cy="76097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418011"/>
            <a:ext cx="9144000" cy="1267098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s-ES" sz="3200" i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DEPRESION ;MANIFESTACIONES CLINICAS Y CRITERIOS DIAGNOSTICOS</a:t>
            </a:r>
            <a:endParaRPr lang="es-ES" sz="3200" i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1028" name="Picture 4" descr="https://image.shutterstock.com/display_pic_with_logo/3215744/381189358/stock-photo-sad-woman-hug-her-knee-and-cry-3811893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70181"/>
            <a:ext cx="9292045" cy="458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97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97614"/>
          </a:xfrm>
        </p:spPr>
        <p:txBody>
          <a:bodyPr>
            <a:normAutofit/>
          </a:bodyPr>
          <a:lstStyle/>
          <a:p>
            <a:pPr algn="ctr"/>
            <a:r>
              <a:rPr lang="es-ES" sz="3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DIAGNOSTICO DIFERENCIAL</a:t>
            </a:r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300446" y="1084218"/>
            <a:ext cx="10855234" cy="4784876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smtClean="0"/>
              <a:t> </a:t>
            </a:r>
            <a:r>
              <a:rPr lang="es-ES_tradnl" b="1" dirty="0"/>
              <a:t>E</a:t>
            </a:r>
            <a:r>
              <a:rPr lang="es-ES_tradnl" b="1" dirty="0" smtClean="0"/>
              <a:t>squizofrenia </a:t>
            </a:r>
            <a:r>
              <a:rPr lang="es-ES_tradnl" b="1" dirty="0"/>
              <a:t>catatónica </a:t>
            </a:r>
            <a:r>
              <a:rPr lang="es-ES_tradnl" b="1" dirty="0" smtClean="0"/>
              <a:t>: </a:t>
            </a:r>
          </a:p>
          <a:p>
            <a:r>
              <a:rPr lang="es-ES_tradnl" dirty="0" smtClean="0"/>
              <a:t>-Se instala bruscamente</a:t>
            </a:r>
          </a:p>
          <a:p>
            <a:r>
              <a:rPr lang="es-ES_tradnl" dirty="0" smtClean="0"/>
              <a:t>- El paciente no responde a estímulos dolorosos</a:t>
            </a:r>
          </a:p>
          <a:p>
            <a:r>
              <a:rPr lang="es-ES_tradnl" dirty="0" smtClean="0"/>
              <a:t>-Se acompaña de intensa de actividades alucinatoria auditiva cenestésica y delirante.</a:t>
            </a:r>
          </a:p>
          <a:p>
            <a:r>
              <a:rPr lang="es-ES_tradnl" dirty="0" smtClean="0"/>
              <a:t>-Aparente desconexión del entorno.</a:t>
            </a:r>
          </a:p>
          <a:p>
            <a:r>
              <a:rPr lang="es-ES_tradnl" dirty="0" smtClean="0"/>
              <a:t>-En la forma estuporosa como la agitada el comportamiento del paciente parece no estar relacionada con factores ambientales.</a:t>
            </a:r>
          </a:p>
          <a:p>
            <a:r>
              <a:rPr lang="es-ES_tradnl" b="1" dirty="0" err="1" smtClean="0"/>
              <a:t>Distimia</a:t>
            </a:r>
            <a:endParaRPr lang="es-ES_tradnl" b="1" dirty="0" smtClean="0"/>
          </a:p>
          <a:p>
            <a:r>
              <a:rPr lang="es-ES" dirty="0"/>
              <a:t>E</a:t>
            </a:r>
            <a:r>
              <a:rPr lang="es-ES" dirty="0" smtClean="0"/>
              <a:t>s </a:t>
            </a:r>
            <a:r>
              <a:rPr lang="es-ES" dirty="0"/>
              <a:t>un trastorno afectivo de carácter depresivo crónico, caracterizado por la baja </a:t>
            </a:r>
            <a:r>
              <a:rPr lang="es-ES" dirty="0" smtClean="0"/>
              <a:t>autoestima</a:t>
            </a:r>
            <a:r>
              <a:rPr lang="es-ES" dirty="0"/>
              <a:t> y aparición de un estado de </a:t>
            </a:r>
            <a:r>
              <a:rPr lang="es-ES" dirty="0" smtClean="0"/>
              <a:t>ánimo melancólico(</a:t>
            </a:r>
            <a:r>
              <a:rPr lang="es-ES" dirty="0"/>
              <a:t>e trata de la </a:t>
            </a:r>
            <a:r>
              <a:rPr lang="es-ES" b="1" dirty="0"/>
              <a:t>tristeza vaga, permanente y profunda</a:t>
            </a:r>
            <a:r>
              <a:rPr lang="es-ES" dirty="0"/>
              <a:t>, </a:t>
            </a:r>
            <a:r>
              <a:rPr lang="es-ES" dirty="0" smtClean="0"/>
              <a:t>que </a:t>
            </a:r>
            <a:r>
              <a:rPr lang="es-ES" dirty="0"/>
              <a:t>hace que el sujeto que la padece no se encuentre a gusto ni disfrute de la </a:t>
            </a:r>
            <a:r>
              <a:rPr lang="es-ES" dirty="0" smtClean="0"/>
              <a:t>vida), </a:t>
            </a:r>
            <a:r>
              <a:rPr lang="es-ES" dirty="0"/>
              <a:t>triste y apesadumbrado, </a:t>
            </a:r>
            <a:endParaRPr lang="es-ES" dirty="0" smtClean="0"/>
          </a:p>
          <a:p>
            <a:r>
              <a:rPr lang="es-ES" dirty="0" smtClean="0"/>
              <a:t>No </a:t>
            </a:r>
            <a:r>
              <a:rPr lang="es-ES" dirty="0"/>
              <a:t>cumple todos los patrones diagnósticos de la </a:t>
            </a:r>
            <a:r>
              <a:rPr lang="es-ES" dirty="0" smtClean="0"/>
              <a:t>depresión. </a:t>
            </a:r>
          </a:p>
          <a:p>
            <a:r>
              <a:rPr lang="es-ES" dirty="0" smtClean="0"/>
              <a:t>Se </a:t>
            </a:r>
            <a:r>
              <a:rPr lang="es-ES" dirty="0"/>
              <a:t>cree que su origen es de tipo genético-hereditario y que en su desarrollo influirían factores psicosociales como el desarraigo o la falta de estímulos y premios en la infancia, entre otras causas.</a:t>
            </a:r>
            <a:endParaRPr lang="es-ES_tradnl" dirty="0" smtClean="0"/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369131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TIPOS DE DEPRESION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796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600" dirty="0" smtClean="0"/>
              <a:t>DEPRESION ENDOGENA  VS REACTIVA</a:t>
            </a:r>
            <a:endParaRPr lang="es-EC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s-EC" dirty="0" smtClean="0"/>
              <a:t>-Distinción entre depresiones biológicas o endógenas y depresiones psicosociales o reactivas en función de su etiología.</a:t>
            </a:r>
          </a:p>
          <a:p>
            <a:pPr marL="45720" indent="0">
              <a:buNone/>
            </a:pPr>
            <a:endParaRPr lang="es-EC" dirty="0" smtClean="0"/>
          </a:p>
          <a:p>
            <a:pPr marL="45720" indent="0">
              <a:buNone/>
            </a:pPr>
            <a:r>
              <a:rPr lang="es-EC" dirty="0" smtClean="0"/>
              <a:t>-Las endógenas presentan sintomatología vegetativa y mayor gravedad clínica, así como de riesgo de suicidio.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4204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3200" dirty="0" smtClean="0"/>
              <a:t>DEPRESION PSICOTICA VS NEUROTICA</a:t>
            </a:r>
            <a:endParaRPr lang="es-EC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C" dirty="0"/>
              <a:t>H</a:t>
            </a:r>
            <a:r>
              <a:rPr lang="es-EC" dirty="0" smtClean="0"/>
              <a:t>ace referencia a la gravedad clínica.</a:t>
            </a:r>
          </a:p>
          <a:p>
            <a:r>
              <a:rPr lang="es-EC" dirty="0" smtClean="0"/>
              <a:t>En la primera existe </a:t>
            </a:r>
            <a:r>
              <a:rPr lang="es-EC" dirty="0" err="1" smtClean="0"/>
              <a:t>clinica</a:t>
            </a:r>
            <a:r>
              <a:rPr lang="es-EC" dirty="0" smtClean="0"/>
              <a:t> </a:t>
            </a:r>
            <a:r>
              <a:rPr lang="es-EC" dirty="0" err="1" smtClean="0"/>
              <a:t>psicotica</a:t>
            </a:r>
            <a:r>
              <a:rPr lang="es-EC" dirty="0" smtClean="0"/>
              <a:t> con delirios de culpa, ruina, enfermedad y alucinaciones  (voces )</a:t>
            </a:r>
          </a:p>
          <a:p>
            <a:r>
              <a:rPr lang="es-EC" dirty="0" smtClean="0"/>
              <a:t>En la segunda depresiones ¨ligeras¨, secundarias a trastornos de personalidad, u otro tipo de trastorno. (Poco utilizada esta </a:t>
            </a:r>
            <a:r>
              <a:rPr lang="es-EC" dirty="0" err="1" smtClean="0"/>
              <a:t>distincion</a:t>
            </a:r>
            <a:r>
              <a:rPr lang="es-EC" dirty="0" smtClean="0"/>
              <a:t> en la actualidad).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2216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200" dirty="0" smtClean="0"/>
              <a:t>DEPRESION UNIPOLAR VS BIPOLAR</a:t>
            </a:r>
            <a:endParaRPr lang="es-EC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C" dirty="0" smtClean="0"/>
              <a:t>Es meramente descriptiva.</a:t>
            </a:r>
          </a:p>
          <a:p>
            <a:r>
              <a:rPr lang="es-EC" dirty="0" smtClean="0"/>
              <a:t>En los trastornos unipolares únicamente hay episodios depresivos, sin que existan episodios de manía.</a:t>
            </a:r>
          </a:p>
          <a:p>
            <a:r>
              <a:rPr lang="es-EC" dirty="0" smtClean="0"/>
              <a:t>La depresión bipolar tiene mas riesgo de psicosis y suicidio que la unipolar.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413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200" dirty="0" smtClean="0"/>
              <a:t>DEPRESION PRIMARIA O SECUNDARIA</a:t>
            </a:r>
            <a:endParaRPr lang="es-EC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C" dirty="0" smtClean="0"/>
              <a:t>Primario es que aparece de forma independiente a un cuadro clínico afectivo.</a:t>
            </a:r>
          </a:p>
          <a:p>
            <a:r>
              <a:rPr lang="es-EC" dirty="0" smtClean="0"/>
              <a:t>Secundario se refiere a que aparece tras una alteración medica o psicológica.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0336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1441"/>
            <a:ext cx="10515600" cy="718456"/>
          </a:xfrm>
        </p:spPr>
        <p:txBody>
          <a:bodyPr/>
          <a:lstStyle/>
          <a:p>
            <a:pPr algn="ctr"/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Depresión Secundaria</a:t>
            </a:r>
            <a:endParaRPr lang="es-E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838200" y="809625"/>
          <a:ext cx="10515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5140790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257958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Enfermedades que cursan con Depresión</a:t>
                      </a:r>
                      <a:endParaRPr lang="es-ES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Fármacos causantes</a:t>
                      </a:r>
                      <a:r>
                        <a:rPr lang="es-ES" baseline="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 de Depresión</a:t>
                      </a:r>
                      <a:endParaRPr lang="es-ES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81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-Neoplasias especialmente de páncreas.</a:t>
                      </a:r>
                    </a:p>
                    <a:p>
                      <a:r>
                        <a:rPr lang="es-ES" dirty="0" smtClean="0"/>
                        <a:t>-Ictus en hemisferio izquierdo.</a:t>
                      </a:r>
                    </a:p>
                    <a:p>
                      <a:r>
                        <a:rPr lang="es-ES" dirty="0" smtClean="0"/>
                        <a:t>-Demencias</a:t>
                      </a:r>
                      <a:r>
                        <a:rPr lang="es-ES" baseline="0" dirty="0" smtClean="0"/>
                        <a:t> en fases iniciales, especialmente la vascular.</a:t>
                      </a:r>
                    </a:p>
                    <a:p>
                      <a:r>
                        <a:rPr lang="es-ES" baseline="0" dirty="0" smtClean="0"/>
                        <a:t>-Enfermedad de Parkinson.</a:t>
                      </a:r>
                    </a:p>
                    <a:p>
                      <a:r>
                        <a:rPr lang="es-ES" baseline="0" dirty="0" smtClean="0"/>
                        <a:t>-Esclerosis múltiple.</a:t>
                      </a:r>
                    </a:p>
                    <a:p>
                      <a:r>
                        <a:rPr lang="es-ES" baseline="0" dirty="0" smtClean="0"/>
                        <a:t>-Hidrocefalia normotensiva.</a:t>
                      </a:r>
                    </a:p>
                    <a:p>
                      <a:r>
                        <a:rPr lang="es-ES" baseline="0" dirty="0" smtClean="0"/>
                        <a:t>-Enfermedades reumáticas.</a:t>
                      </a:r>
                    </a:p>
                    <a:p>
                      <a:r>
                        <a:rPr lang="es-ES" baseline="0" dirty="0" smtClean="0"/>
                        <a:t>-Enfermedades de causa autoinmune.</a:t>
                      </a:r>
                    </a:p>
                    <a:p>
                      <a:r>
                        <a:rPr lang="es-ES" baseline="0" dirty="0" smtClean="0"/>
                        <a:t>-Hipotiroidismo menos frecuente hipertiroidismo.</a:t>
                      </a:r>
                    </a:p>
                    <a:p>
                      <a:r>
                        <a:rPr lang="es-ES" baseline="0" dirty="0" smtClean="0"/>
                        <a:t>-Diabetes.</a:t>
                      </a:r>
                    </a:p>
                    <a:p>
                      <a:r>
                        <a:rPr lang="es-ES" baseline="0" dirty="0" smtClean="0"/>
                        <a:t>-Enfermedad de Cushing.</a:t>
                      </a:r>
                    </a:p>
                    <a:p>
                      <a:r>
                        <a:rPr lang="es-ES" baseline="0" dirty="0" smtClean="0"/>
                        <a:t>-Infecciones especialmente víricas.</a:t>
                      </a:r>
                    </a:p>
                    <a:p>
                      <a:r>
                        <a:rPr lang="es-ES" baseline="0" dirty="0" smtClean="0"/>
                        <a:t>-SIDA.</a:t>
                      </a:r>
                    </a:p>
                    <a:p>
                      <a:r>
                        <a:rPr lang="es-ES" baseline="0" dirty="0" smtClean="0"/>
                        <a:t>-TBC.</a:t>
                      </a:r>
                    </a:p>
                    <a:p>
                      <a:r>
                        <a:rPr lang="es-ES" baseline="0" dirty="0" smtClean="0"/>
                        <a:t>-Mononucleosis infecciosa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-Corticoides,</a:t>
                      </a:r>
                    </a:p>
                    <a:p>
                      <a:r>
                        <a:rPr lang="es-ES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-ANTI:</a:t>
                      </a:r>
                    </a:p>
                    <a:p>
                      <a:r>
                        <a:rPr lang="es-ES" dirty="0" smtClean="0"/>
                        <a:t>.Anticonceptivos</a:t>
                      </a:r>
                      <a:r>
                        <a:rPr lang="es-ES" baseline="0" dirty="0" smtClean="0"/>
                        <a:t> orales.</a:t>
                      </a:r>
                    </a:p>
                    <a:p>
                      <a:r>
                        <a:rPr lang="es-ES" baseline="0" dirty="0" smtClean="0"/>
                        <a:t>.AntiHTA:Metildopa</a:t>
                      </a:r>
                    </a:p>
                    <a:p>
                      <a:r>
                        <a:rPr lang="es-ES" baseline="0" dirty="0" smtClean="0"/>
                        <a:t>.a y B-bloqueantes.</a:t>
                      </a:r>
                    </a:p>
                    <a:p>
                      <a:r>
                        <a:rPr lang="es-ES" baseline="0" dirty="0" smtClean="0"/>
                        <a:t>.Antiparkinsonianos:L-dopa.</a:t>
                      </a:r>
                    </a:p>
                    <a:p>
                      <a:r>
                        <a:rPr lang="es-ES" baseline="0" dirty="0" smtClean="0"/>
                        <a:t>.Antineoplásicos.</a:t>
                      </a:r>
                    </a:p>
                    <a:p>
                      <a:r>
                        <a:rPr lang="es-ES" baseline="0" dirty="0" smtClean="0"/>
                        <a:t>-Indometacina y AINE.</a:t>
                      </a:r>
                    </a:p>
                    <a:p>
                      <a:r>
                        <a:rPr lang="es-ES" baseline="0" dirty="0" smtClean="0"/>
                        <a:t>-Procainamida( antiarritmico cardiaco)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882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6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3200" dirty="0"/>
              <a:t>Episodio depresivo mayor</a:t>
            </a:r>
            <a:br>
              <a:rPr lang="es-EC" sz="3200" dirty="0"/>
            </a:br>
            <a:endParaRPr lang="es-EC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C" dirty="0" smtClean="0"/>
              <a:t>Según CIE10 o según DSM 5</a:t>
            </a:r>
          </a:p>
          <a:p>
            <a:r>
              <a:rPr lang="es-EC" dirty="0" smtClean="0"/>
              <a:t>Duración de al menos  2 semanas.</a:t>
            </a:r>
          </a:p>
          <a:p>
            <a:r>
              <a:rPr lang="es-EC" dirty="0" smtClean="0"/>
              <a:t>Un mínimo de 5 síntomas depresivos.</a:t>
            </a:r>
          </a:p>
          <a:p>
            <a:r>
              <a:rPr lang="es-EC" dirty="0" smtClean="0"/>
              <a:t>Con una intensidad suficiente para producir un deterioro del funcionamiento global del paciente.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2478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383" y="104503"/>
            <a:ext cx="11066417" cy="873907"/>
          </a:xfrm>
        </p:spPr>
        <p:txBody>
          <a:bodyPr>
            <a:normAutofit/>
          </a:bodyPr>
          <a:lstStyle/>
          <a:p>
            <a:pPr algn="l"/>
            <a:r>
              <a:rPr lang="es-ES" sz="3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DEPRESIÓN CON SÍNTOMAS ATÍPICOS</a:t>
            </a:r>
            <a:endParaRPr lang="es-ES" sz="32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838200" y="978410"/>
            <a:ext cx="11231880" cy="5762023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Caracterizado por</a:t>
            </a:r>
          </a:p>
          <a:p>
            <a:pPr marL="0" indent="0">
              <a:buNone/>
            </a:pPr>
            <a:r>
              <a:rPr lang="es-ES" dirty="0" smtClean="0"/>
              <a:t>-</a:t>
            </a:r>
            <a:r>
              <a:rPr lang="es-ES" b="1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Reactividad </a:t>
            </a:r>
            <a:r>
              <a:rPr lang="es-ES" dirty="0" smtClean="0"/>
              <a:t>del estado de animo              dentro de la tristeza el sujeto es capaz de 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alegrarse</a:t>
            </a:r>
            <a:r>
              <a:rPr lang="es-ES" dirty="0" smtClean="0"/>
              <a:t> o 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entristecerse</a:t>
            </a:r>
            <a:r>
              <a:rPr lang="es-ES" dirty="0" smtClean="0"/>
              <a:t> según los acontecimientos de su entorno.</a:t>
            </a:r>
          </a:p>
          <a:p>
            <a:pPr marL="0" indent="0">
              <a:buNone/>
            </a:pPr>
            <a:r>
              <a:rPr lang="es-ES" dirty="0" smtClean="0"/>
              <a:t>-Depresiones de baja intensidad, en personas con rasgos de personalidad anómalas( dependiente, histriónica)</a:t>
            </a:r>
            <a:endParaRPr lang="es-ES" dirty="0"/>
          </a:p>
        </p:txBody>
      </p:sp>
      <p:sp>
        <p:nvSpPr>
          <p:cNvPr id="5" name="Flecha derecha 4"/>
          <p:cNvSpPr/>
          <p:nvPr/>
        </p:nvSpPr>
        <p:spPr>
          <a:xfrm>
            <a:off x="5408198" y="2218625"/>
            <a:ext cx="69538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lecha abajo 5"/>
          <p:cNvSpPr/>
          <p:nvPr/>
        </p:nvSpPr>
        <p:spPr>
          <a:xfrm>
            <a:off x="6519453" y="3841574"/>
            <a:ext cx="484632" cy="582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redondeado 6"/>
          <p:cNvSpPr/>
          <p:nvPr/>
        </p:nvSpPr>
        <p:spPr>
          <a:xfrm>
            <a:off x="1094705" y="4569874"/>
            <a:ext cx="8564450" cy="2198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dirty="0" smtClean="0"/>
              <a:t>-</a:t>
            </a:r>
            <a:r>
              <a:rPr lang="es-ES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Aumento de peso o del apetito</a:t>
            </a:r>
          </a:p>
          <a:p>
            <a:r>
              <a:rPr lang="es-ES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-Hipersomnia</a:t>
            </a:r>
          </a:p>
          <a:p>
            <a:r>
              <a:rPr lang="es-ES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-Sensación de pesadez corporal</a:t>
            </a:r>
          </a:p>
          <a:p>
            <a:r>
              <a:rPr lang="es-ES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-Sensibilidad al rechazo social</a:t>
            </a:r>
          </a:p>
          <a:p>
            <a:r>
              <a:rPr lang="es-ES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-Cansancio excesivo o sensación de pesadez corporal</a:t>
            </a:r>
            <a:endParaRPr lang="es-ES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77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943" y="156755"/>
            <a:ext cx="11157857" cy="1005839"/>
          </a:xfrm>
        </p:spPr>
        <p:txBody>
          <a:bodyPr/>
          <a:lstStyle/>
          <a:p>
            <a:pPr algn="l"/>
            <a:r>
              <a:rPr lang="es-ES" sz="3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Trastorno </a:t>
            </a:r>
            <a:r>
              <a:rPr lang="es-ES" sz="32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D</a:t>
            </a:r>
            <a:r>
              <a:rPr lang="es-ES" sz="3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epresivo Recurrente</a:t>
            </a:r>
            <a:endParaRPr lang="es-ES" sz="32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3618" y="1776549"/>
            <a:ext cx="10515600" cy="431074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Episodios de </a:t>
            </a:r>
            <a:r>
              <a:rPr lang="es-ES" sz="32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ritmo recurrente</a:t>
            </a:r>
            <a:r>
              <a:rPr lang="es-ES" sz="3200" dirty="0" smtClean="0"/>
              <a:t>.</a:t>
            </a:r>
          </a:p>
          <a:p>
            <a:r>
              <a:rPr lang="es-ES" sz="3200" dirty="0" smtClean="0"/>
              <a:t>Normalmente de mas de </a:t>
            </a:r>
            <a:r>
              <a:rPr lang="es-ES" sz="32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2 meses de duración</a:t>
            </a:r>
            <a:r>
              <a:rPr lang="es-ES" sz="3200" dirty="0" smtClean="0"/>
              <a:t>.</a:t>
            </a:r>
          </a:p>
          <a:p>
            <a:r>
              <a:rPr lang="es-ES" sz="3200" dirty="0" smtClean="0"/>
              <a:t>Con </a:t>
            </a:r>
            <a:r>
              <a:rPr lang="es-ES" sz="32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recuperación</a:t>
            </a:r>
            <a:r>
              <a:rPr lang="es-ES" sz="3200" dirty="0" smtClean="0"/>
              <a:t> entre ellas </a:t>
            </a:r>
            <a:r>
              <a:rPr lang="es-ES" sz="32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completa</a:t>
            </a:r>
            <a:r>
              <a:rPr lang="es-ES" sz="3200" dirty="0" smtClean="0"/>
              <a:t>.</a:t>
            </a:r>
          </a:p>
          <a:p>
            <a:r>
              <a:rPr lang="es-ES" sz="32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Sin síntomas residuales</a:t>
            </a:r>
            <a:r>
              <a:rPr lang="es-ES" sz="3200" dirty="0" smtClean="0"/>
              <a:t>.</a:t>
            </a:r>
          </a:p>
          <a:p>
            <a:r>
              <a:rPr lang="es-ES" sz="3200" dirty="0" smtClean="0"/>
              <a:t>Separados por periodos </a:t>
            </a:r>
            <a:r>
              <a:rPr lang="es-ES" sz="32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libres de síntomas</a:t>
            </a:r>
            <a:r>
              <a:rPr lang="es-E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s-ES" sz="3200" dirty="0" smtClean="0"/>
              <a:t>de al menos </a:t>
            </a:r>
            <a:r>
              <a:rPr lang="es-ES" sz="32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12 meses</a:t>
            </a:r>
            <a:endParaRPr lang="es-ES" sz="3200" b="1" dirty="0">
              <a:ln w="22225">
                <a:solidFill>
                  <a:schemeClr val="accent2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4547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718456"/>
          </a:xfrm>
        </p:spPr>
        <p:txBody>
          <a:bodyPr>
            <a:normAutofit fontScale="90000"/>
          </a:bodyPr>
          <a:lstStyle/>
          <a:p>
            <a:pPr algn="l"/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CRITERIOS DIAGNOSTICOS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838200" y="953590"/>
            <a:ext cx="10515600" cy="5786844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/>
              <a:t>En los episodios depresivos típicos de cada una de </a:t>
            </a:r>
            <a:r>
              <a:rPr lang="es-ES_tradnl" dirty="0" smtClean="0"/>
              <a:t>las </a:t>
            </a:r>
          </a:p>
          <a:p>
            <a:pPr marL="0" indent="0">
              <a:buNone/>
            </a:pPr>
            <a:r>
              <a:rPr lang="es-ES_tradnl" dirty="0" smtClean="0"/>
              <a:t>tres </a:t>
            </a:r>
            <a:r>
              <a:rPr lang="es-ES_tradnl" dirty="0"/>
              <a:t>formas descritas a </a:t>
            </a:r>
            <a:r>
              <a:rPr lang="es-ES_tradnl" dirty="0" smtClean="0"/>
              <a:t>continuación:</a:t>
            </a:r>
          </a:p>
          <a:p>
            <a:pPr marL="0" indent="0">
              <a:buNone/>
            </a:pPr>
            <a:r>
              <a:rPr lang="es-ES_tradnl" dirty="0" smtClean="0"/>
              <a:t>- </a:t>
            </a:r>
            <a:r>
              <a:rPr lang="es-ES_tradnl" dirty="0" smtClean="0">
                <a:solidFill>
                  <a:srgbClr val="FF0000"/>
                </a:solidFill>
              </a:rPr>
              <a:t>LEVE </a:t>
            </a:r>
          </a:p>
          <a:p>
            <a:pPr marL="0" indent="0">
              <a:buNone/>
            </a:pPr>
            <a:r>
              <a:rPr lang="es-ES_tradnl" dirty="0" smtClean="0">
                <a:solidFill>
                  <a:srgbClr val="FF0000"/>
                </a:solidFill>
              </a:rPr>
              <a:t>- MODERADA </a:t>
            </a:r>
          </a:p>
          <a:p>
            <a:pPr marL="0" indent="0">
              <a:buNone/>
            </a:pPr>
            <a:r>
              <a:rPr lang="es-ES_tradnl" dirty="0" smtClean="0">
                <a:solidFill>
                  <a:srgbClr val="FF0000"/>
                </a:solidFill>
              </a:rPr>
              <a:t>- GRAVE </a:t>
            </a:r>
          </a:p>
          <a:p>
            <a:r>
              <a:rPr lang="es-ES_tradnl" dirty="0" smtClean="0"/>
              <a:t>Por </a:t>
            </a:r>
            <a:r>
              <a:rPr lang="es-ES_tradnl" dirty="0"/>
              <a:t>lo general, el enfermo que las padece sufre un humor depresivo, </a:t>
            </a:r>
            <a:endParaRPr lang="es-ES_tradnl" dirty="0" smtClean="0"/>
          </a:p>
          <a:p>
            <a:r>
              <a:rPr lang="es-ES_tradnl" dirty="0"/>
              <a:t>U</a:t>
            </a:r>
            <a:r>
              <a:rPr lang="es-ES_tradnl" dirty="0" smtClean="0"/>
              <a:t>na </a:t>
            </a:r>
            <a:r>
              <a:rPr lang="es-ES_tradnl" dirty="0"/>
              <a:t>pérdida de la capacidad de interesarse y disfrutar de las cosas, </a:t>
            </a:r>
            <a:endParaRPr lang="es-ES_tradnl" dirty="0" smtClean="0"/>
          </a:p>
          <a:p>
            <a:r>
              <a:rPr lang="es-ES_tradnl" dirty="0"/>
              <a:t>U</a:t>
            </a:r>
            <a:r>
              <a:rPr lang="es-ES_tradnl" dirty="0" smtClean="0"/>
              <a:t>na </a:t>
            </a:r>
            <a:r>
              <a:rPr lang="es-ES_tradnl" dirty="0"/>
              <a:t>disminución de su vitalidad que lleva a una reducción de su nivel de actividad y a un cansancio exagerado, que aparece incluso tras un esfuerzo mínimo</a:t>
            </a:r>
            <a:r>
              <a:rPr lang="es-ES_tradnl" dirty="0" smtClean="0"/>
              <a:t>.</a:t>
            </a:r>
          </a:p>
          <a:p>
            <a:pPr marL="0" indent="0">
              <a:buNone/>
            </a:pPr>
            <a:r>
              <a:rPr lang="es-ES_tradnl" dirty="0" smtClean="0"/>
              <a:t> </a:t>
            </a:r>
            <a:r>
              <a:rPr lang="es-ES_tradnl" dirty="0"/>
              <a:t>También son manifestaciones de los episodios depresivos:</a:t>
            </a:r>
            <a:endParaRPr lang="es-ES" dirty="0"/>
          </a:p>
          <a:p>
            <a:r>
              <a:rPr lang="es-ES_tradnl" dirty="0"/>
              <a:t>a) L</a:t>
            </a:r>
            <a:r>
              <a:rPr lang="es-ES_tradnl" dirty="0" smtClean="0"/>
              <a:t>a </a:t>
            </a:r>
            <a:r>
              <a:rPr lang="es-ES_tradnl" dirty="0"/>
              <a:t>disminución de la atención y concentración</a:t>
            </a:r>
            <a:br>
              <a:rPr lang="es-ES_tradnl" dirty="0"/>
            </a:br>
            <a:r>
              <a:rPr lang="es-ES_tradnl" dirty="0" smtClean="0"/>
              <a:t>b)La </a:t>
            </a:r>
            <a:r>
              <a:rPr lang="es-ES_tradnl" dirty="0"/>
              <a:t>pérdida de la confianza en sí mismo y sentimientos de inferioridad</a:t>
            </a:r>
            <a:br>
              <a:rPr lang="es-ES_tradnl" dirty="0"/>
            </a:br>
            <a:r>
              <a:rPr lang="es-ES_tradnl" dirty="0"/>
              <a:t>c) </a:t>
            </a:r>
            <a:r>
              <a:rPr lang="es-ES_tradnl" dirty="0" smtClean="0"/>
              <a:t>Las </a:t>
            </a:r>
            <a:r>
              <a:rPr lang="es-ES_tradnl" dirty="0"/>
              <a:t>ideas de culpa y de ser inútil (incluso en las episodios leves)</a:t>
            </a:r>
            <a:br>
              <a:rPr lang="es-ES_tradnl" dirty="0"/>
            </a:br>
            <a:r>
              <a:rPr lang="es-ES_tradnl" dirty="0"/>
              <a:t>d) </a:t>
            </a:r>
            <a:r>
              <a:rPr lang="es-ES_tradnl" dirty="0" smtClean="0"/>
              <a:t>Una </a:t>
            </a:r>
            <a:r>
              <a:rPr lang="es-ES_tradnl" dirty="0"/>
              <a:t>perspectiva sombría del futuro</a:t>
            </a:r>
            <a:br>
              <a:rPr lang="es-ES_tradnl" dirty="0"/>
            </a:br>
            <a:r>
              <a:rPr lang="es-ES_tradnl" dirty="0" smtClean="0"/>
              <a:t>e)Los </a:t>
            </a:r>
            <a:r>
              <a:rPr lang="es-ES_tradnl" dirty="0"/>
              <a:t>pensamientos y actos suicidas o de autoagresiones</a:t>
            </a:r>
            <a:br>
              <a:rPr lang="es-ES_tradnl" dirty="0"/>
            </a:br>
            <a:r>
              <a:rPr lang="es-ES_tradnl" dirty="0"/>
              <a:t>f) </a:t>
            </a:r>
            <a:r>
              <a:rPr lang="es-ES_tradnl" dirty="0" smtClean="0"/>
              <a:t>Los </a:t>
            </a:r>
            <a:r>
              <a:rPr lang="es-ES_tradnl" dirty="0"/>
              <a:t>trastornos del sueño y</a:t>
            </a:r>
            <a:br>
              <a:rPr lang="es-ES_tradnl" dirty="0"/>
            </a:br>
            <a:r>
              <a:rPr lang="es-ES_tradnl" dirty="0"/>
              <a:t>g) </a:t>
            </a:r>
            <a:r>
              <a:rPr lang="es-ES_tradnl" dirty="0" smtClean="0"/>
              <a:t>La </a:t>
            </a:r>
            <a:r>
              <a:rPr lang="es-ES_tradnl" dirty="0"/>
              <a:t>pérdida del apetito.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496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4384906"/>
          </a:xfrm>
        </p:spPr>
        <p:txBody>
          <a:bodyPr/>
          <a:lstStyle/>
          <a:p>
            <a:pPr algn="ctr"/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DEPRESION PUERPERAL</a:t>
            </a:r>
            <a:endParaRPr lang="es-ES" b="1" i="1" dirty="0">
              <a:solidFill>
                <a:srgbClr val="C00000"/>
              </a:solidFill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1123407" y="145840"/>
            <a:ext cx="9543076" cy="45008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dirty="0" smtClean="0">
                <a:solidFill>
                  <a:schemeClr val="tx1"/>
                </a:solidFill>
              </a:rPr>
              <a:t>-INICIA DESPUES DEL PARTO</a:t>
            </a:r>
          </a:p>
          <a:p>
            <a:r>
              <a:rPr lang="es-ES" sz="2400" dirty="0" smtClean="0">
                <a:solidFill>
                  <a:schemeClr val="tx1"/>
                </a:solidFill>
              </a:rPr>
              <a:t>-EN GENERAL SE EVIDENCIA  DE LA SEGUNDA A TERCERA SEMANAS DESPUES DEL PARTO.</a:t>
            </a:r>
          </a:p>
          <a:p>
            <a:r>
              <a:rPr lang="es-ES" sz="2400" dirty="0" smtClean="0">
                <a:solidFill>
                  <a:schemeClr val="tx1"/>
                </a:solidFill>
              </a:rPr>
              <a:t>-PUEDE PRESENTARSE UN AÑO DESPUES DEL PARTO.</a:t>
            </a:r>
          </a:p>
          <a:p>
            <a:r>
              <a:rPr lang="es-ES" sz="2400" dirty="0" smtClean="0">
                <a:solidFill>
                  <a:schemeClr val="tx1"/>
                </a:solidFill>
              </a:rPr>
              <a:t>-ES IMPORTANTE DESCARTAR SINTOMAS PSICOTICOS( PSICOSIS PUERPERAL)</a:t>
            </a:r>
          </a:p>
          <a:p>
            <a:r>
              <a:rPr lang="es-ES" sz="2400" dirty="0" smtClean="0">
                <a:solidFill>
                  <a:schemeClr val="tx1"/>
                </a:solidFill>
              </a:rPr>
              <a:t>-ES IMPORTANTE PROTEGER AL BEBE DE POSIBLES AGRESIONES DE LA MAMA.</a:t>
            </a:r>
          </a:p>
        </p:txBody>
      </p:sp>
    </p:spTree>
    <p:extLst>
      <p:ext uri="{BB962C8B-B14F-4D97-AF65-F5344CB8AC3E}">
        <p14:creationId xmlns:p14="http://schemas.microsoft.com/office/powerpoint/2010/main" val="37046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92776"/>
          </a:xfrm>
        </p:spPr>
        <p:txBody>
          <a:bodyPr/>
          <a:lstStyle/>
          <a:p>
            <a:pPr algn="ctr"/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Distimia</a:t>
            </a:r>
            <a:endParaRPr lang="es-E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418011" y="809897"/>
            <a:ext cx="10935789" cy="5367066"/>
          </a:xfrm>
        </p:spPr>
        <p:txBody>
          <a:bodyPr/>
          <a:lstStyle/>
          <a:p>
            <a:r>
              <a:rPr lang="es-ES" dirty="0" smtClean="0"/>
              <a:t>Presencia de síntomas de 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menor intensidad </a:t>
            </a:r>
            <a:r>
              <a:rPr lang="es-ES" dirty="0" smtClean="0"/>
              <a:t>que en la depresión mayor.</a:t>
            </a:r>
          </a:p>
          <a:p>
            <a:r>
              <a:rPr lang="es-ES" dirty="0" smtClean="0"/>
              <a:t>Durante un 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periodo continuo de 2 años </a:t>
            </a:r>
            <a:r>
              <a:rPr lang="es-ES" dirty="0" smtClean="0"/>
              <a:t>en el que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nunca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s-ES" dirty="0" smtClean="0"/>
              <a:t>se llega a una 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recuperación completa</a:t>
            </a:r>
            <a:r>
              <a:rPr lang="es-E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s-ES" dirty="0" smtClean="0"/>
              <a:t>Persiste un 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humor crónicamente deprimido</a:t>
            </a:r>
            <a:r>
              <a:rPr lang="es-ES" dirty="0" smtClean="0"/>
              <a:t>( o irritable en niños y adolescentes)</a:t>
            </a:r>
          </a:p>
          <a:p>
            <a:r>
              <a:rPr lang="es-ES" dirty="0" smtClean="0"/>
              <a:t>Niños y adolescentes clínica presente al menos un año.</a:t>
            </a:r>
          </a:p>
          <a:p>
            <a:r>
              <a:rPr lang="es-ES" dirty="0" smtClean="0"/>
              <a:t>A menudo estos pacientes presentan, en el curso de la enfermedad episodios depresivos mayores superpuestos, con agravamiento de sus síntomas habituales, lo que se conoce como 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depresiones dobles</a:t>
            </a:r>
            <a:r>
              <a:rPr lang="es-E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s-ES" dirty="0" smtClean="0"/>
              <a:t>La DISTIMIA corresponde  a la llamada ¨DEPRESION NEUROTICA¨.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474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DEPRESION DOBLE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4400" dirty="0" smtClean="0"/>
              <a:t>SOBRE UN CUADRO DE DISTIMIA SE SOBREPONE UN EPISODIO DEPRESIVO MAYOR</a:t>
            </a:r>
            <a:endParaRPr lang="es-ES" sz="4400" dirty="0"/>
          </a:p>
        </p:txBody>
      </p:sp>
      <p:cxnSp>
        <p:nvCxnSpPr>
          <p:cNvPr id="6" name="Conector angular 5"/>
          <p:cNvCxnSpPr/>
          <p:nvPr/>
        </p:nvCxnSpPr>
        <p:spPr>
          <a:xfrm>
            <a:off x="3670663" y="365125"/>
            <a:ext cx="914400" cy="9144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76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4504"/>
            <a:ext cx="10515600" cy="770708"/>
          </a:xfrm>
        </p:spPr>
        <p:txBody>
          <a:bodyPr/>
          <a:lstStyle/>
          <a:p>
            <a:pPr algn="ctr"/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Trastorno Afectivo Estacional</a:t>
            </a:r>
            <a:endParaRPr lang="es-E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104503" y="875212"/>
            <a:ext cx="11926387" cy="5812971"/>
          </a:xfrm>
        </p:spPr>
        <p:txBody>
          <a:bodyPr/>
          <a:lstStyle/>
          <a:p>
            <a:r>
              <a:rPr lang="es-ES" dirty="0" smtClean="0"/>
              <a:t>Episodios Depresivos recurrentes.</a:t>
            </a:r>
          </a:p>
          <a:p>
            <a:r>
              <a:rPr lang="es-ES" dirty="0" smtClean="0"/>
              <a:t>Aparecen en 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meses de invierno</a:t>
            </a:r>
            <a:r>
              <a:rPr lang="es-ES" dirty="0" smtClean="0"/>
              <a:t>, en que hay menos horas de sol.</a:t>
            </a:r>
          </a:p>
          <a:p>
            <a:r>
              <a:rPr lang="es-ES" dirty="0" smtClean="0"/>
              <a:t>Mas frecuente en 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países del hemisferio norte.</a:t>
            </a:r>
          </a:p>
          <a:p>
            <a:r>
              <a:rPr lang="es-ES" dirty="0" smtClean="0"/>
              <a:t>Responde  terapia 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lumínica</a:t>
            </a:r>
            <a:r>
              <a:rPr lang="es-ES" dirty="0" smtClean="0"/>
              <a:t> y a antidepresivos</a:t>
            </a:r>
          </a:p>
          <a:p>
            <a:pPr marL="0" indent="0">
              <a:buNone/>
            </a:pPr>
            <a:r>
              <a:rPr lang="es-ES" dirty="0" smtClean="0"/>
              <a:t>                                 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545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" y="1"/>
            <a:ext cx="10972800" cy="888273"/>
          </a:xfrm>
        </p:spPr>
        <p:txBody>
          <a:bodyPr>
            <a:normAutofit fontScale="90000"/>
          </a:bodyPr>
          <a:lstStyle/>
          <a:p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DEPRESION Y ABUSO DE SUSTANCIAS PSICOACTIVAS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1097280" y="1845734"/>
            <a:ext cx="10058400" cy="4346060"/>
          </a:xfrm>
        </p:spPr>
        <p:txBody>
          <a:bodyPr>
            <a:normAutofit/>
          </a:bodyPr>
          <a:lstStyle/>
          <a:p>
            <a:r>
              <a:rPr lang="es-MX" dirty="0" smtClean="0"/>
              <a:t>La </a:t>
            </a:r>
            <a:r>
              <a:rPr lang="es-MX" dirty="0"/>
              <a:t>depresión puede preceder o resultar del abuso de una variedad de sustancias </a:t>
            </a:r>
            <a:r>
              <a:rPr lang="es-MX" dirty="0" smtClean="0"/>
              <a:t>químicas</a:t>
            </a:r>
          </a:p>
          <a:p>
            <a:r>
              <a:rPr lang="es-MX" dirty="0" smtClean="0"/>
              <a:t> </a:t>
            </a:r>
            <a:r>
              <a:rPr lang="es-MX" dirty="0"/>
              <a:t>En tales pacientes el tratamiento de la depresión puede disminuir el abuso. </a:t>
            </a:r>
            <a:endParaRPr lang="es-MX" dirty="0" smtClean="0"/>
          </a:p>
          <a:p>
            <a:r>
              <a:rPr lang="es-MX" dirty="0" smtClean="0"/>
              <a:t>Pacientes </a:t>
            </a:r>
            <a:r>
              <a:rPr lang="es-MX" dirty="0"/>
              <a:t>con dependencia a opiáceos sufre de disforia crónica y frecuentemente experimenta depresión mayor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El abuso de benzodiazepinas ocurre en muchos pacientes adictos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Los pacientes geriátricos usan con más frecuencia los narcóticos, sedantes, analgésicos y </a:t>
            </a:r>
            <a:r>
              <a:rPr lang="es-MX" dirty="0" smtClean="0"/>
              <a:t>benzodiazepinas.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420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744582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DEPRESIONES CRONICAS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130629" y="744583"/>
            <a:ext cx="11900262" cy="5564777"/>
          </a:xfrm>
        </p:spPr>
        <p:txBody>
          <a:bodyPr>
            <a:normAutofit/>
          </a:bodyPr>
          <a:lstStyle/>
          <a:p>
            <a:r>
              <a:rPr lang="es-MX" dirty="0" smtClean="0"/>
              <a:t>La depresión crónica afecta del 10</a:t>
            </a:r>
            <a:r>
              <a:rPr lang="es-MX" dirty="0"/>
              <a:t>% al 20% de los pacientes depresivos</a:t>
            </a:r>
            <a:r>
              <a:rPr lang="es-MX" dirty="0" smtClean="0"/>
              <a:t>.</a:t>
            </a:r>
          </a:p>
          <a:p>
            <a:r>
              <a:rPr lang="es-MX" dirty="0" smtClean="0"/>
              <a:t> Cuadros </a:t>
            </a:r>
            <a:r>
              <a:rPr lang="es-MX" dirty="0" err="1"/>
              <a:t>distímicos</a:t>
            </a:r>
            <a:r>
              <a:rPr lang="es-MX" dirty="0"/>
              <a:t>, depresión residual, unipolar o bipolar que no han mejorado totalmente, y también a </a:t>
            </a:r>
            <a:r>
              <a:rPr lang="es-MX" dirty="0" err="1"/>
              <a:t>distimia</a:t>
            </a:r>
            <a:r>
              <a:rPr lang="es-MX" dirty="0"/>
              <a:t> complicada con depresión mayor (llamada depresión doble). </a:t>
            </a:r>
            <a:endParaRPr lang="es-MX" dirty="0" smtClean="0"/>
          </a:p>
          <a:p>
            <a:r>
              <a:rPr lang="es-MX" dirty="0"/>
              <a:t>L</a:t>
            </a:r>
            <a:r>
              <a:rPr lang="es-MX" dirty="0" smtClean="0"/>
              <a:t>a </a:t>
            </a:r>
            <a:r>
              <a:rPr lang="es-MX" dirty="0"/>
              <a:t>depresión crónica pueden resultar de una enfermedad física o ser consecuencia de medicación; </a:t>
            </a:r>
            <a:r>
              <a:rPr lang="es-MX" dirty="0" smtClean="0"/>
              <a:t>así </a:t>
            </a:r>
            <a:r>
              <a:rPr lang="es-MX" dirty="0"/>
              <a:t>como del uso del alcohol, sedantes, opiáceos o cocaína.</a:t>
            </a:r>
            <a:r>
              <a:rPr lang="es-MX" b="1" dirty="0"/>
              <a:t> </a:t>
            </a:r>
            <a:endParaRPr lang="es-MX" b="1" dirty="0" smtClean="0"/>
          </a:p>
          <a:p>
            <a:r>
              <a:rPr lang="es-MX" dirty="0" smtClean="0"/>
              <a:t>Más </a:t>
            </a:r>
            <a:r>
              <a:rPr lang="es-MX" dirty="0"/>
              <a:t>allá de la clasificación psiquiátrica, es importante averiguar qué factores han llevado al paciente a desarrollar una condición crónica. </a:t>
            </a:r>
            <a:endParaRPr lang="es-MX" dirty="0" smtClean="0"/>
          </a:p>
          <a:p>
            <a:r>
              <a:rPr lang="es-MX" dirty="0" smtClean="0">
                <a:solidFill>
                  <a:srgbClr val="FF0000"/>
                </a:solidFill>
              </a:rPr>
              <a:t>Son </a:t>
            </a:r>
            <a:r>
              <a:rPr lang="es-MX" dirty="0">
                <a:solidFill>
                  <a:srgbClr val="FF0000"/>
                </a:solidFill>
              </a:rPr>
              <a:t>importantes: el inicio del cuadro en la infancia o adolescencia sin recuperación total, desacuerdo marital, pérdida de soporte social, alteraciones cognoscitivas; abuso de sustancias químicas, etc. </a:t>
            </a:r>
            <a:endParaRPr lang="es-MX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5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744582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DEPRESIONES CRONICAS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130629" y="744583"/>
            <a:ext cx="11900262" cy="5564777"/>
          </a:xfrm>
        </p:spPr>
        <p:txBody>
          <a:bodyPr>
            <a:normAutofit/>
          </a:bodyPr>
          <a:lstStyle/>
          <a:p>
            <a:r>
              <a:rPr lang="es-MX" dirty="0" smtClean="0"/>
              <a:t>La depresión crónica afecta del 10</a:t>
            </a:r>
            <a:r>
              <a:rPr lang="es-MX" dirty="0"/>
              <a:t>% al 20% de los pacientes depresivos</a:t>
            </a:r>
            <a:r>
              <a:rPr lang="es-MX" dirty="0" smtClean="0"/>
              <a:t>.</a:t>
            </a:r>
          </a:p>
          <a:p>
            <a:r>
              <a:rPr lang="es-MX" dirty="0" smtClean="0"/>
              <a:t> Cuadros </a:t>
            </a:r>
            <a:r>
              <a:rPr lang="es-MX" dirty="0" err="1"/>
              <a:t>distímicos</a:t>
            </a:r>
            <a:r>
              <a:rPr lang="es-MX" dirty="0"/>
              <a:t>, depresión residual, unipolar o bipolar que no han mejorado totalmente, y también a </a:t>
            </a:r>
            <a:r>
              <a:rPr lang="es-MX" dirty="0" err="1"/>
              <a:t>distimia</a:t>
            </a:r>
            <a:r>
              <a:rPr lang="es-MX" dirty="0"/>
              <a:t> complicada con depresión mayor (llamada depresión doble). </a:t>
            </a:r>
            <a:endParaRPr lang="es-MX" dirty="0" smtClean="0"/>
          </a:p>
          <a:p>
            <a:r>
              <a:rPr lang="es-MX" dirty="0"/>
              <a:t>L</a:t>
            </a:r>
            <a:r>
              <a:rPr lang="es-MX" dirty="0" smtClean="0"/>
              <a:t>a </a:t>
            </a:r>
            <a:r>
              <a:rPr lang="es-MX" dirty="0"/>
              <a:t>depresión crónica pueden resultar de una enfermedad física o ser consecuencia de medicación; </a:t>
            </a:r>
            <a:r>
              <a:rPr lang="es-MX" dirty="0" smtClean="0"/>
              <a:t>así </a:t>
            </a:r>
            <a:r>
              <a:rPr lang="es-MX" dirty="0"/>
              <a:t>como del uso del alcohol, sedantes, opiáceos o cocaína.</a:t>
            </a:r>
            <a:r>
              <a:rPr lang="es-MX" b="1" dirty="0"/>
              <a:t> </a:t>
            </a:r>
            <a:endParaRPr lang="es-MX" b="1" dirty="0" smtClean="0"/>
          </a:p>
          <a:p>
            <a:r>
              <a:rPr lang="es-MX" dirty="0" smtClean="0"/>
              <a:t>Más </a:t>
            </a:r>
            <a:r>
              <a:rPr lang="es-MX" dirty="0"/>
              <a:t>allá de la clasificación psiquiátrica, es importante averiguar qué factores han llevado al paciente a desarrollar una condición crónica. </a:t>
            </a:r>
            <a:endParaRPr lang="es-MX" dirty="0" smtClean="0"/>
          </a:p>
          <a:p>
            <a:r>
              <a:rPr lang="es-MX" dirty="0" smtClean="0">
                <a:solidFill>
                  <a:srgbClr val="FF0000"/>
                </a:solidFill>
              </a:rPr>
              <a:t>Son </a:t>
            </a:r>
            <a:r>
              <a:rPr lang="es-MX" dirty="0">
                <a:solidFill>
                  <a:srgbClr val="FF0000"/>
                </a:solidFill>
              </a:rPr>
              <a:t>importantes: el inicio del cuadro en la infancia o adolescencia sin recuperación total, desacuerdo marital, pérdida de soporte social, alteraciones cognoscitivas; abuso de sustancias químicas, etc. </a:t>
            </a:r>
            <a:endParaRPr lang="es-MX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29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5187" y="116633"/>
            <a:ext cx="7772400" cy="9117854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s-ES" sz="28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TRASTORNOS DEPRESIVOS EN PERSONAS DE EDAD AVANZADA</a:t>
            </a:r>
            <a:endParaRPr lang="es-ES_tradnl" alt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06281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890714" y="481013"/>
            <a:ext cx="833278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250" tIns="47625" rIns="95250" bIns="47625" anchor="ctr"/>
          <a:lstStyle>
            <a:lvl1pPr defTabSz="9429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1488" defTabSz="9429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42975" defTabSz="9429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12875" defTabSz="9429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4363" defTabSz="9429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41563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98763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55963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3163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" sz="4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DEPRESION EN LA EDAD TARDIA</a:t>
            </a:r>
            <a:endParaRPr lang="es-ES_tradnl" altLang="es-ES" sz="3700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898650" y="1600201"/>
            <a:ext cx="8769350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250" tIns="47625" rIns="95250" bIns="47625"/>
          <a:lstStyle>
            <a:lvl1pPr marL="352425" indent="-352425" defTabSz="9429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5175" indent="-293688" defTabSz="9429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6338" indent="-233363" defTabSz="9429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34950" defTabSz="9429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9313" indent="-234950" defTabSz="9429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6513" indent="-23495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3713" indent="-23495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0913" indent="-23495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8113" indent="-23495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  <a:spcBef>
                <a:spcPts val="2400"/>
              </a:spcBef>
              <a:buClr>
                <a:schemeClr val="tx1"/>
              </a:buClr>
              <a:buSzPct val="65000"/>
              <a:buFont typeface="Marlett" pitchFamily="2" charset="2"/>
              <a:buChar char="i"/>
            </a:pPr>
            <a:r>
              <a:rPr lang="es-ES_tradnl" altLang="es-ES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Frecuencia de depresión mayor oscila entre el 5  y el 25%, según diversas fuentes</a:t>
            </a:r>
          </a:p>
          <a:p>
            <a:pPr>
              <a:lnSpc>
                <a:spcPct val="105000"/>
              </a:lnSpc>
              <a:spcBef>
                <a:spcPct val="90000"/>
              </a:spcBef>
              <a:buClr>
                <a:schemeClr val="tx1"/>
              </a:buClr>
              <a:buFontTx/>
              <a:buChar char="•"/>
            </a:pPr>
            <a:r>
              <a:rPr lang="es-ES_tradnl" altLang="es-ES" sz="3200"/>
              <a:t>En residencias de la 3ª edad la prevalencia puede ser hasta del 40%</a:t>
            </a:r>
          </a:p>
          <a:p>
            <a:pPr>
              <a:lnSpc>
                <a:spcPct val="105000"/>
              </a:lnSpc>
              <a:spcBef>
                <a:spcPct val="80000"/>
              </a:spcBef>
              <a:buClr>
                <a:schemeClr val="tx1"/>
              </a:buClr>
              <a:buFontTx/>
              <a:buChar char="•"/>
            </a:pPr>
            <a:r>
              <a:rPr lang="es-ES_tradnl" altLang="es-ES" sz="3200"/>
              <a:t>Cerca del 40% de los pacientes ancianos hospitalizados por patologías médicas presentan una depresión</a:t>
            </a:r>
            <a:endParaRPr lang="es-ES_tradnl" altLang="es-E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221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9144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s-ES" sz="3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DATOS EPIDEMIOLOGICOS</a:t>
            </a:r>
            <a:endParaRPr lang="es-ES_tradnl" altLang="es-ES" sz="32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985964" y="1249363"/>
            <a:ext cx="8167687" cy="47625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>
              <a:lnSpc>
                <a:spcPct val="90000"/>
              </a:lnSpc>
              <a:spcBef>
                <a:spcPct val="90000"/>
              </a:spcBef>
              <a:buFont typeface="Marlett" pitchFamily="2" charset="2"/>
              <a:buChar char="a"/>
            </a:pPr>
            <a:r>
              <a:rPr lang="es-ES_tradnl" altLang="es-ES" dirty="0"/>
              <a:t>La mayoría no presentan un trastorno  específico, sino s</a:t>
            </a:r>
            <a:r>
              <a:rPr lang="es-ES_tradnl" altLang="es-ES_tradnl" dirty="0"/>
              <a:t>íntomas depresivos aislados</a:t>
            </a:r>
            <a:r>
              <a:rPr lang="es-ES_tradnl" altLang="es-ES" dirty="0"/>
              <a:t> </a:t>
            </a:r>
          </a:p>
          <a:p>
            <a:pPr>
              <a:lnSpc>
                <a:spcPct val="90000"/>
              </a:lnSpc>
              <a:spcBef>
                <a:spcPct val="90000"/>
              </a:spcBef>
              <a:buFont typeface="Marlett" pitchFamily="2" charset="2"/>
              <a:buChar char="a"/>
            </a:pPr>
            <a:r>
              <a:rPr lang="es-ES_tradnl" altLang="es-ES" dirty="0"/>
              <a:t>Se asocian con mayor riesgo de depresión grave, más enfermedades somáticas, más alteración funcional y más alto gasto sanitario</a:t>
            </a:r>
            <a:endParaRPr lang="es-ES_tradnl" altLang="es-E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spcBef>
                <a:spcPts val="2400"/>
              </a:spcBef>
              <a:buClr>
                <a:schemeClr val="tx1"/>
              </a:buClr>
              <a:buSzPct val="65000"/>
              <a:buFont typeface="Marlett" pitchFamily="2" charset="2"/>
              <a:buChar char="8"/>
            </a:pPr>
            <a:r>
              <a:rPr lang="es-ES_tradnl" altLang="es-E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Tasas de suicidio más altas que en cualquier otro grupo de edad </a:t>
            </a:r>
          </a:p>
          <a:p>
            <a:pPr>
              <a:spcBef>
                <a:spcPts val="2400"/>
              </a:spcBef>
              <a:buClr>
                <a:schemeClr val="tx1"/>
              </a:buClr>
              <a:buSzPct val="65000"/>
              <a:buFont typeface="Marlett" pitchFamily="2" charset="2"/>
              <a:buChar char="8"/>
            </a:pPr>
            <a:r>
              <a:rPr lang="es-ES_tradnl" altLang="es-E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Las enfermedades médicas son un factor desencadenante habitual   </a:t>
            </a:r>
            <a:endParaRPr lang="es-ES_tradnl" altLang="es-ES" i="1" dirty="0"/>
          </a:p>
          <a:p>
            <a:pPr>
              <a:lnSpc>
                <a:spcPct val="90000"/>
              </a:lnSpc>
              <a:spcBef>
                <a:spcPct val="90000"/>
              </a:spcBef>
              <a:buFont typeface="Marlett" pitchFamily="2" charset="2"/>
              <a:buChar char="a"/>
            </a:pPr>
            <a:endParaRPr lang="es-ES_tradnl" altLang="es-ES" dirty="0"/>
          </a:p>
        </p:txBody>
      </p:sp>
    </p:spTree>
    <p:extLst>
      <p:ext uri="{BB962C8B-B14F-4D97-AF65-F5344CB8AC3E}">
        <p14:creationId xmlns:p14="http://schemas.microsoft.com/office/powerpoint/2010/main" val="33752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0109" y="669702"/>
            <a:ext cx="9567135" cy="1429554"/>
          </a:xfrm>
        </p:spPr>
        <p:txBody>
          <a:bodyPr>
            <a:normAutofit fontScale="90000"/>
          </a:bodyPr>
          <a:lstStyle/>
          <a:p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CRITERIOS DIAGNOSTICOS DE LA DEPRESION- CIE 10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76200"/>
            <a:ext cx="9142413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s-ES" sz="3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FACTORES DE RIESGO DE LA DEPRESION EN EL ANCIANO</a:t>
            </a:r>
            <a:endParaRPr lang="es-ES_tradnl" altLang="es-ES" sz="3200" b="1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212975" y="1741489"/>
            <a:ext cx="7513638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s-ES" sz="3200"/>
              <a:t>Historia personal o familiar de Depresión</a:t>
            </a:r>
          </a:p>
          <a:p>
            <a:pPr>
              <a:spcBef>
                <a:spcPct val="50000"/>
              </a:spcBef>
            </a:pPr>
            <a:r>
              <a:rPr lang="es-ES_tradnl" altLang="es-ES" sz="3200"/>
              <a:t>Enfermedad somática crónica</a:t>
            </a:r>
          </a:p>
          <a:p>
            <a:pPr>
              <a:spcBef>
                <a:spcPct val="50000"/>
              </a:spcBef>
            </a:pPr>
            <a:r>
              <a:rPr lang="es-ES_tradnl" altLang="es-ES" sz="3200"/>
              <a:t>Soledad (particularmente viudez)</a:t>
            </a:r>
          </a:p>
          <a:p>
            <a:pPr>
              <a:spcBef>
                <a:spcPct val="50000"/>
              </a:spcBef>
            </a:pPr>
            <a:r>
              <a:rPr lang="es-ES_tradnl" altLang="es-ES" sz="3200"/>
              <a:t>Problemas Económicos</a:t>
            </a:r>
          </a:p>
          <a:p>
            <a:pPr>
              <a:spcBef>
                <a:spcPct val="50000"/>
              </a:spcBef>
            </a:pPr>
            <a:r>
              <a:rPr lang="es-ES_tradnl" altLang="es-ES" sz="3200"/>
              <a:t>Falta de Apoyo Social</a:t>
            </a:r>
          </a:p>
          <a:p>
            <a:pPr>
              <a:spcBef>
                <a:spcPct val="50000"/>
              </a:spcBef>
            </a:pPr>
            <a:r>
              <a:rPr lang="es-ES_tradnl" altLang="es-ES" sz="3200"/>
              <a:t>Sexo Femenino</a:t>
            </a:r>
          </a:p>
        </p:txBody>
      </p:sp>
    </p:spTree>
    <p:extLst>
      <p:ext uri="{BB962C8B-B14F-4D97-AF65-F5344CB8AC3E}">
        <p14:creationId xmlns:p14="http://schemas.microsoft.com/office/powerpoint/2010/main" val="17863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425450"/>
            <a:ext cx="9142413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s-ES" sz="28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CONSECUENCIAS DEL BAJO RECONOCIMIENTO DE TRATAMIENTO DE LA DEPRESION EN EL ANCIANO</a:t>
            </a:r>
            <a:endParaRPr lang="es-ES_tradnl" altLang="es-ES" sz="28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828800" y="1752601"/>
            <a:ext cx="8420100" cy="4437063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es-ES_tradnl" altLang="es-ES" dirty="0"/>
              <a:t>Aumento riesgo de muerte </a:t>
            </a:r>
          </a:p>
          <a:p>
            <a:pPr>
              <a:lnSpc>
                <a:spcPct val="110000"/>
              </a:lnSpc>
            </a:pPr>
            <a:r>
              <a:rPr lang="es-ES_tradnl" altLang="es-ES" dirty="0"/>
              <a:t>Aumento incidencia suicidio</a:t>
            </a:r>
          </a:p>
          <a:p>
            <a:pPr>
              <a:lnSpc>
                <a:spcPct val="110000"/>
              </a:lnSpc>
            </a:pPr>
            <a:r>
              <a:rPr lang="es-ES_tradnl" altLang="es-ES" dirty="0"/>
              <a:t>Mayor sufrimiento y alteraciones en su vida previa </a:t>
            </a:r>
            <a:r>
              <a:rPr lang="es-ES_tradnl" altLang="es-ES" sz="2600" dirty="0"/>
              <a:t>(Más ingresos en residencias/asilos)</a:t>
            </a:r>
          </a:p>
          <a:p>
            <a:pPr>
              <a:lnSpc>
                <a:spcPct val="110000"/>
              </a:lnSpc>
            </a:pPr>
            <a:r>
              <a:rPr lang="es-ES_tradnl" altLang="es-ES" dirty="0"/>
              <a:t>Mayor frecuencia de desarrollo de una enfermedad somática</a:t>
            </a:r>
          </a:p>
        </p:txBody>
      </p:sp>
    </p:spTree>
    <p:extLst>
      <p:ext uri="{BB962C8B-B14F-4D97-AF65-F5344CB8AC3E}">
        <p14:creationId xmlns:p14="http://schemas.microsoft.com/office/powerpoint/2010/main" val="132487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620688"/>
            <a:ext cx="7772400" cy="6237312"/>
          </a:xfrm>
        </p:spPr>
        <p:txBody>
          <a:bodyPr anchor="ctr"/>
          <a:lstStyle/>
          <a:p>
            <a:r>
              <a:rPr lang="es-ES_tradnl" altLang="es-ES" sz="4000" b="1" dirty="0"/>
              <a:t/>
            </a:r>
            <a:br>
              <a:rPr lang="es-ES_tradnl" altLang="es-ES" sz="4000" b="1" dirty="0"/>
            </a:br>
            <a:r>
              <a:rPr lang="es-ES_tradnl" altLang="es-ES" sz="4000" b="1" dirty="0"/>
              <a:t/>
            </a:r>
            <a:br>
              <a:rPr lang="es-ES_tradnl" altLang="es-ES" sz="4000" b="1" dirty="0"/>
            </a:br>
            <a:r>
              <a:rPr lang="es-ES_tradnl" altLang="es-ES" sz="4000" b="1" dirty="0"/>
              <a:t/>
            </a:r>
            <a:br>
              <a:rPr lang="es-ES_tradnl" altLang="es-ES" sz="4000" b="1" dirty="0"/>
            </a:br>
            <a:r>
              <a:rPr lang="es-ES" sz="4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TRASTORNOS DEPRESIVOS EN </a:t>
            </a:r>
            <a:r>
              <a:rPr lang="es-ES" sz="4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ADOLESCENTES</a:t>
            </a:r>
            <a:endParaRPr lang="es-ES_tradnl" alt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157807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DEPRESION Y SUICIDIO EN ADOLESCENTES</a:t>
            </a:r>
            <a:endParaRPr lang="es-ES_tradnl" altLang="es-E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209800" y="1043189"/>
            <a:ext cx="7772400" cy="3206839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s-ES_tradnl" altLang="es-ES" dirty="0"/>
              <a:t>Es la principal complicación de la depresión en adolescentes</a:t>
            </a:r>
          </a:p>
          <a:p>
            <a:pPr>
              <a:lnSpc>
                <a:spcPct val="130000"/>
              </a:lnSpc>
            </a:pPr>
            <a:r>
              <a:rPr lang="es-ES_tradnl" altLang="es-ES" dirty="0"/>
              <a:t>Elevada prevalencia de los intentos de suicidio y gestos </a:t>
            </a:r>
            <a:r>
              <a:rPr lang="es-ES_tradnl" altLang="es-ES" dirty="0" smtClean="0"/>
              <a:t>suicidas</a:t>
            </a:r>
            <a:endParaRPr lang="es-ES_tradnl" altLang="es-ES" dirty="0"/>
          </a:p>
          <a:p>
            <a:pPr>
              <a:lnSpc>
                <a:spcPct val="130000"/>
              </a:lnSpc>
            </a:pPr>
            <a:r>
              <a:rPr lang="es-ES_tradnl" altLang="es-ES" dirty="0"/>
              <a:t>Una de las principales causas de muerte en jóvenes</a:t>
            </a:r>
          </a:p>
        </p:txBody>
      </p:sp>
    </p:spTree>
    <p:extLst>
      <p:ext uri="{BB962C8B-B14F-4D97-AF65-F5344CB8AC3E}">
        <p14:creationId xmlns:p14="http://schemas.microsoft.com/office/powerpoint/2010/main" val="38930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053" y="4983914"/>
            <a:ext cx="8683348" cy="979004"/>
          </a:xfrm>
        </p:spPr>
        <p:txBody>
          <a:bodyPr>
            <a:normAutofit/>
          </a:bodyPr>
          <a:lstStyle/>
          <a:p>
            <a:pPr lvl="0" algn="ctr"/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PRONOSTICO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209558" y="119965"/>
            <a:ext cx="10907486" cy="4023360"/>
          </a:xfrm>
        </p:spPr>
        <p:txBody>
          <a:bodyPr>
            <a:noAutofit/>
          </a:bodyPr>
          <a:lstStyle/>
          <a:p>
            <a:r>
              <a:rPr lang="es-ES_tradnl" sz="2800" dirty="0" smtClean="0"/>
              <a:t>Estudios </a:t>
            </a:r>
            <a:r>
              <a:rPr lang="es-ES_tradnl" sz="2800" dirty="0"/>
              <a:t>recientes afirman que un 15%  de los pacientes con </a:t>
            </a:r>
            <a:r>
              <a:rPr lang="es-ES_tradnl" sz="2800" dirty="0" smtClean="0"/>
              <a:t>depresión </a:t>
            </a:r>
            <a:r>
              <a:rPr lang="es-ES_tradnl" sz="2800" dirty="0"/>
              <a:t>evolucionan a la cronicidad. </a:t>
            </a:r>
            <a:endParaRPr lang="es-ES_tradnl" sz="2800" dirty="0" smtClean="0"/>
          </a:p>
          <a:p>
            <a:r>
              <a:rPr lang="es-ES_tradnl" sz="2800" dirty="0" smtClean="0"/>
              <a:t>No </a:t>
            </a:r>
            <a:r>
              <a:rPr lang="es-ES_tradnl" sz="2800" dirty="0"/>
              <a:t>obstante, el tratamiento con psicofármacos y/o psicoterapia consiguen en la inmensa </a:t>
            </a:r>
            <a:r>
              <a:rPr lang="es-ES_tradnl" sz="2800" dirty="0" err="1"/>
              <a:t>mayoria</a:t>
            </a:r>
            <a:r>
              <a:rPr lang="es-ES_tradnl" sz="2800" dirty="0"/>
              <a:t> de los casos, aliviar parcialmente o en su totalidad los síntomas. </a:t>
            </a:r>
            <a:endParaRPr lang="es-ES_tradnl" sz="2800" dirty="0" smtClean="0"/>
          </a:p>
          <a:p>
            <a:r>
              <a:rPr lang="es-ES_tradnl" sz="2800" dirty="0" smtClean="0"/>
              <a:t>Una </a:t>
            </a:r>
            <a:r>
              <a:rPr lang="es-ES_tradnl" sz="2800" dirty="0"/>
              <a:t>vez que se han superado estos </a:t>
            </a:r>
            <a:r>
              <a:rPr lang="es-ES_tradnl" sz="2800" dirty="0" smtClean="0"/>
              <a:t>convendrá </a:t>
            </a:r>
            <a:r>
              <a:rPr lang="es-ES_tradnl" sz="2800" dirty="0"/>
              <a:t>seguir bajo tratamiento antidepresivo e tiempo que sea necesario para evitar posibles </a:t>
            </a:r>
            <a:r>
              <a:rPr lang="es-ES_tradnl" sz="2800" dirty="0" smtClean="0"/>
              <a:t>recaídas. </a:t>
            </a:r>
          </a:p>
          <a:p>
            <a:r>
              <a:rPr lang="es-ES_tradnl" sz="2800" dirty="0" smtClean="0"/>
              <a:t>En </a:t>
            </a:r>
            <a:r>
              <a:rPr lang="es-ES_tradnl" sz="2800" dirty="0"/>
              <a:t>algunos casos el tratamiento </a:t>
            </a:r>
            <a:r>
              <a:rPr lang="es-ES_tradnl" sz="2800" dirty="0" err="1"/>
              <a:t>debera</a:t>
            </a:r>
            <a:r>
              <a:rPr lang="es-ES_tradnl" sz="2800" dirty="0"/>
              <a:t> prolongarse de por vida.</a:t>
            </a:r>
            <a:endParaRPr lang="es-ES" sz="2800" dirty="0"/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50541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069" y="0"/>
            <a:ext cx="11969931" cy="1149532"/>
          </a:xfrm>
        </p:spPr>
        <p:txBody>
          <a:bodyPr>
            <a:normAutofit/>
          </a:bodyPr>
          <a:lstStyle/>
          <a:p>
            <a:r>
              <a:rPr lang="es-ES" sz="3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ENFERMEDADES QUE SE ACOMPAÑAN FRECUENTEMENTE DE DEPRESION</a:t>
            </a:r>
            <a:endParaRPr lang="es-ES" sz="31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496389" y="1149532"/>
            <a:ext cx="10659291" cy="5042261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 smtClean="0"/>
              <a:t>ACCIDENTES CEREBROVASCULARES (ACV): </a:t>
            </a:r>
          </a:p>
          <a:p>
            <a:r>
              <a:rPr lang="es-MX" dirty="0" smtClean="0"/>
              <a:t>La </a:t>
            </a:r>
            <a:r>
              <a:rPr lang="es-MX" dirty="0"/>
              <a:t>depresión post-ACV ha sido aceptada, en la última década, como una complicación común de tales accidentes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En general, es más frecuente cuando el infarto está en el hemisferio izquierdo y lo más cercano al polo frontal; pudiendo presentarse como un cuadro depresivo mayor o </a:t>
            </a:r>
            <a:r>
              <a:rPr lang="es-MX" dirty="0" err="1"/>
              <a:t>distímico</a:t>
            </a:r>
            <a:r>
              <a:rPr lang="es-MX" dirty="0"/>
              <a:t>. </a:t>
            </a:r>
            <a:endParaRPr lang="es-MX" dirty="0" smtClean="0"/>
          </a:p>
          <a:p>
            <a:r>
              <a:rPr lang="es-MX" dirty="0" smtClean="0"/>
              <a:t>Infartos </a:t>
            </a:r>
            <a:r>
              <a:rPr lang="es-MX" dirty="0"/>
              <a:t>del hemisferio derecho tienden a acompañarse </a:t>
            </a:r>
            <a:r>
              <a:rPr lang="es-MX" dirty="0" smtClean="0"/>
              <a:t>de, </a:t>
            </a:r>
            <a:r>
              <a:rPr lang="es-MX" dirty="0"/>
              <a:t>apatía, síntomas depresivos o maníacos.</a:t>
            </a:r>
            <a:r>
              <a:rPr lang="es-MX" u="sng" dirty="0"/>
              <a:t> </a:t>
            </a:r>
            <a:endParaRPr lang="es-ES" dirty="0"/>
          </a:p>
          <a:p>
            <a:r>
              <a:rPr lang="es-MX" b="1" dirty="0"/>
              <a:t>Demencia</a:t>
            </a:r>
            <a:r>
              <a:rPr lang="es-MX" b="1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La demencia primaria del tipo Alzheimer y la vascular incrementan la vulnerabilidad del paciente a hacer depresión mayor. </a:t>
            </a:r>
            <a:endParaRPr lang="es-MX" dirty="0" smtClean="0"/>
          </a:p>
          <a:p>
            <a:r>
              <a:rPr lang="es-MX" dirty="0" smtClean="0"/>
              <a:t>La </a:t>
            </a:r>
            <a:r>
              <a:rPr lang="es-MX" dirty="0"/>
              <a:t>depresión puede aparecer, también, con encefalopatía debido al efecto </a:t>
            </a:r>
            <a:r>
              <a:rPr lang="es-MX" dirty="0" smtClean="0"/>
              <a:t>del </a:t>
            </a:r>
            <a:r>
              <a:rPr lang="es-MX" dirty="0"/>
              <a:t>Virus de Inmunodeficiencia Humana (VIH), aunque los signos precoces más sutiles, tales como la falla de concentración, queja de mala memoria, pérdida del interés, y letargo, son pasibles de responder directamente al tratamiento antidepresivo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Entre las demencias subcorticales, la enfermedad de Parkinson y la Corea de Huntington, comúnmente incluyen depresión dentro de su sintomatología.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556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265113" y="0"/>
            <a:ext cx="11926887" cy="6230938"/>
          </a:xfrm>
        </p:spPr>
        <p:txBody>
          <a:bodyPr>
            <a:normAutofit fontScale="92500" lnSpcReduction="20000"/>
          </a:bodyPr>
          <a:lstStyle/>
          <a:p>
            <a:r>
              <a:rPr lang="es-MX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Condiciones Cardiovasculares. </a:t>
            </a:r>
            <a:endParaRPr lang="es-MX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dirty="0" smtClean="0"/>
              <a:t>En </a:t>
            </a:r>
            <a:r>
              <a:rPr lang="es-MX" dirty="0"/>
              <a:t>enfermos en quienes está indicada la cirugía </a:t>
            </a:r>
            <a:r>
              <a:rPr lang="es-MX" dirty="0" err="1"/>
              <a:t>intracardíaca</a:t>
            </a:r>
            <a:r>
              <a:rPr lang="es-MX" dirty="0"/>
              <a:t> y son intervenidos con técnicas de </a:t>
            </a:r>
            <a:r>
              <a:rPr lang="es-MX" dirty="0" err="1"/>
              <a:t>by-pass</a:t>
            </a:r>
            <a:r>
              <a:rPr lang="es-MX" dirty="0"/>
              <a:t> de las arterias coronarias, se ha encontrado depresión en el 18% de los casos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Con el aumento de la sobrevivencia de pacientes con trasplante de corazón, se ha detectado una alta incidencia de síndromes psiquiátricos post operatorios, incluyendo trastornos del ajuste con humor depresivo y depresión mayor. </a:t>
            </a:r>
            <a:endParaRPr lang="es-MX" dirty="0" smtClean="0"/>
          </a:p>
          <a:p>
            <a:r>
              <a:rPr lang="es-MX" dirty="0" smtClean="0"/>
              <a:t>En </a:t>
            </a:r>
            <a:r>
              <a:rPr lang="es-MX" dirty="0"/>
              <a:t>pacientes con infarto agudo del miocardio se ha encontrado depresión mayor en el 18% y </a:t>
            </a:r>
            <a:r>
              <a:rPr lang="es-MX" dirty="0" err="1"/>
              <a:t>distimia</a:t>
            </a:r>
            <a:r>
              <a:rPr lang="es-MX" dirty="0"/>
              <a:t> en el 27% de los casos.</a:t>
            </a:r>
            <a:endParaRPr lang="es-ES" dirty="0"/>
          </a:p>
          <a:p>
            <a:r>
              <a:rPr lang="es-MX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Condiciones Endocrinológicas</a:t>
            </a:r>
            <a:r>
              <a:rPr lang="es-MX" dirty="0"/>
              <a:t>. </a:t>
            </a:r>
            <a:endParaRPr lang="es-MX" dirty="0" smtClean="0"/>
          </a:p>
          <a:p>
            <a:r>
              <a:rPr lang="es-MX" dirty="0" smtClean="0"/>
              <a:t>Hipotiroidismo</a:t>
            </a:r>
            <a:r>
              <a:rPr lang="es-MX" dirty="0"/>
              <a:t>, hipertiroidismo, enfermedad de Cushing y diabetes mellitus, a menudo se presentan con depresión. </a:t>
            </a:r>
            <a:endParaRPr lang="es-MX" dirty="0" smtClean="0"/>
          </a:p>
          <a:p>
            <a:r>
              <a:rPr lang="es-MX" dirty="0" smtClean="0"/>
              <a:t>En </a:t>
            </a:r>
            <a:r>
              <a:rPr lang="es-MX" dirty="0"/>
              <a:t>la enfermedad tiroidea es muy frecuente la manifestación depresiva con síntomas de retardo psicomotor</a:t>
            </a:r>
            <a:r>
              <a:rPr lang="es-MX" dirty="0" smtClean="0"/>
              <a:t>.</a:t>
            </a:r>
          </a:p>
          <a:p>
            <a:r>
              <a:rPr lang="es-MX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Cáncer y Dolor Crónico</a:t>
            </a:r>
            <a:r>
              <a:rPr lang="es-MX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s-MX" b="1" dirty="0" smtClean="0"/>
              <a:t> </a:t>
            </a:r>
            <a:r>
              <a:rPr lang="es-MX" dirty="0"/>
              <a:t>La incidencia de depresión mayor en pacientes con cáncer alcanza el 42</a:t>
            </a:r>
            <a:r>
              <a:rPr lang="es-MX" dirty="0" smtClean="0"/>
              <a:t>%.</a:t>
            </a:r>
          </a:p>
          <a:p>
            <a:r>
              <a:rPr lang="es-MX" dirty="0" smtClean="0"/>
              <a:t> </a:t>
            </a:r>
            <a:r>
              <a:rPr lang="es-MX" dirty="0"/>
              <a:t>Se ha informado depresión concomitante en el 20% de casos de cáncer gastrointestinal, 23% en cánceres ginecológicos, y en un tercio de los casos con carcinoma de páncreas. </a:t>
            </a:r>
            <a:endParaRPr lang="es-MX" dirty="0" smtClean="0"/>
          </a:p>
          <a:p>
            <a:r>
              <a:rPr lang="es-MX" dirty="0" smtClean="0"/>
              <a:t>Un </a:t>
            </a:r>
            <a:r>
              <a:rPr lang="es-MX" dirty="0"/>
              <a:t>tercio de los pacientes que presentan dolor crónico sufren de depresión y muchos de ellos se alivian con tratamiento antidepresivo.</a:t>
            </a:r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386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" y="1"/>
            <a:ext cx="10972800" cy="888273"/>
          </a:xfrm>
        </p:spPr>
        <p:txBody>
          <a:bodyPr>
            <a:normAutofit fontScale="90000"/>
          </a:bodyPr>
          <a:lstStyle/>
          <a:p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DEPRESION Y ABUSO DE SUSTANCIAS PSICOACTIVAS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1097280" y="1845734"/>
            <a:ext cx="10058400" cy="4346060"/>
          </a:xfrm>
        </p:spPr>
        <p:txBody>
          <a:bodyPr>
            <a:normAutofit/>
          </a:bodyPr>
          <a:lstStyle/>
          <a:p>
            <a:r>
              <a:rPr lang="es-MX" dirty="0" smtClean="0"/>
              <a:t>La </a:t>
            </a:r>
            <a:r>
              <a:rPr lang="es-MX" dirty="0"/>
              <a:t>depresión puede preceder o resultar del abuso de una variedad de sustancias </a:t>
            </a:r>
            <a:r>
              <a:rPr lang="es-MX" dirty="0" smtClean="0"/>
              <a:t>químicas</a:t>
            </a:r>
          </a:p>
          <a:p>
            <a:r>
              <a:rPr lang="es-MX" dirty="0" smtClean="0"/>
              <a:t>. </a:t>
            </a:r>
            <a:r>
              <a:rPr lang="es-MX" dirty="0"/>
              <a:t>En tales pacientes el tratamiento de la depresión puede disminuir el abuso. </a:t>
            </a:r>
            <a:endParaRPr lang="es-MX" dirty="0" smtClean="0"/>
          </a:p>
          <a:p>
            <a:r>
              <a:rPr lang="es-MX" dirty="0" smtClean="0"/>
              <a:t>.Pacientes </a:t>
            </a:r>
            <a:r>
              <a:rPr lang="es-MX" dirty="0"/>
              <a:t>con dependencia a opiáceos sufre de disforia crónica y frecuentemente experimenta depresión mayor</a:t>
            </a:r>
            <a:r>
              <a:rPr lang="es-MX" dirty="0" smtClean="0"/>
              <a:t>.</a:t>
            </a:r>
          </a:p>
          <a:p>
            <a:r>
              <a:rPr lang="es-MX" dirty="0" smtClean="0"/>
              <a:t>. </a:t>
            </a:r>
            <a:r>
              <a:rPr lang="es-MX" dirty="0"/>
              <a:t>El abuso de benzodiazepinas ocurre en muchos pacientes adictos</a:t>
            </a:r>
            <a:r>
              <a:rPr lang="es-MX" dirty="0" smtClean="0"/>
              <a:t>.</a:t>
            </a:r>
          </a:p>
          <a:p>
            <a:r>
              <a:rPr lang="es-MX" dirty="0" smtClean="0"/>
              <a:t>. </a:t>
            </a:r>
            <a:r>
              <a:rPr lang="es-MX" dirty="0"/>
              <a:t>Los pacientes geriátricos usan con más frecuencia los narcóticos, sedantes, analgésicos y </a:t>
            </a:r>
            <a:r>
              <a:rPr lang="es-MX" dirty="0" smtClean="0"/>
              <a:t>benzodiazepinas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678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-1" y="1825625"/>
            <a:ext cx="11462197" cy="2746375"/>
          </a:xfrm>
        </p:spPr>
        <p:txBody>
          <a:bodyPr/>
          <a:lstStyle/>
          <a:p>
            <a:pPr marL="0" indent="0" algn="ctr">
              <a:buNone/>
            </a:pPr>
            <a:r>
              <a:rPr lang="es-ES" b="1" dirty="0" smtClean="0">
                <a:latin typeface="Informal Roman" panose="030604020304060B0204" pitchFamily="66" charset="0"/>
              </a:rPr>
              <a:t>¨</a:t>
            </a:r>
            <a:r>
              <a:rPr lang="es-ES" sz="2400" b="1" dirty="0" smtClean="0">
                <a:solidFill>
                  <a:srgbClr val="0070C0"/>
                </a:solidFill>
                <a:latin typeface="Informal Roman" panose="030604020304060B0204" pitchFamily="66" charset="0"/>
              </a:rPr>
              <a:t>LA OSCURIDAD NOS ENVUELVE A TODOS,PERO MIENTRAS EL SABIO TROPIEZA EN ALGUNA PARED, EL IGNORANTE PERMANECE TRANQUILO EN EL CENTRO DE LA ESTANCIA¨.</a:t>
            </a:r>
          </a:p>
          <a:p>
            <a:pPr marL="0" indent="0" algn="ctr">
              <a:buNone/>
            </a:pPr>
            <a:r>
              <a:rPr lang="es-ES" sz="2400" b="1" dirty="0">
                <a:solidFill>
                  <a:srgbClr val="0070C0"/>
                </a:solidFill>
                <a:latin typeface="Informal Roman" panose="030604020304060B0204" pitchFamily="66" charset="0"/>
              </a:rPr>
              <a:t> </a:t>
            </a:r>
            <a:r>
              <a:rPr lang="es-ES" sz="2400" b="1" dirty="0" smtClean="0">
                <a:solidFill>
                  <a:srgbClr val="0070C0"/>
                </a:solidFill>
                <a:latin typeface="Informal Roman" panose="030604020304060B0204" pitchFamily="66" charset="0"/>
              </a:rPr>
              <a:t>                                                      ANATOLE FRANCE</a:t>
            </a:r>
          </a:p>
        </p:txBody>
      </p:sp>
    </p:spTree>
    <p:extLst>
      <p:ext uri="{BB962C8B-B14F-4D97-AF65-F5344CB8AC3E}">
        <p14:creationId xmlns:p14="http://schemas.microsoft.com/office/powerpoint/2010/main" val="13993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0310" y="334852"/>
            <a:ext cx="10044091" cy="1416676"/>
          </a:xfrm>
        </p:spPr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ALTERACION DEL ESTADO DE ANIMO PUEDE ESTAR ENMASCARADA POR OTROS SINTOMAS</a:t>
            </a:r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79714" y="2601532"/>
            <a:ext cx="10175966" cy="3734874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- </a:t>
            </a:r>
            <a:r>
              <a:rPr lang="es-ES_tradnl" dirty="0"/>
              <a:t>I</a:t>
            </a:r>
            <a:r>
              <a:rPr lang="es-ES_tradnl" dirty="0" smtClean="0"/>
              <a:t>rritabilidad</a:t>
            </a:r>
            <a:r>
              <a:rPr lang="es-ES_tradnl" dirty="0"/>
              <a:t>, </a:t>
            </a:r>
            <a:endParaRPr lang="es-ES_tradnl" dirty="0" smtClean="0"/>
          </a:p>
          <a:p>
            <a:r>
              <a:rPr lang="es-ES_tradnl" dirty="0" smtClean="0"/>
              <a:t>-Consumo </a:t>
            </a:r>
            <a:r>
              <a:rPr lang="es-ES_tradnl" dirty="0"/>
              <a:t>excesivo de alcohol, </a:t>
            </a:r>
            <a:endParaRPr lang="es-ES_tradnl" dirty="0" smtClean="0"/>
          </a:p>
          <a:p>
            <a:r>
              <a:rPr lang="es-ES_tradnl" dirty="0" smtClean="0"/>
              <a:t>-Comportamiento histriónico</a:t>
            </a:r>
          </a:p>
          <a:p>
            <a:r>
              <a:rPr lang="es-ES_tradnl" dirty="0" smtClean="0"/>
              <a:t>-</a:t>
            </a:r>
            <a:r>
              <a:rPr lang="es-ES_tradnl" dirty="0"/>
              <a:t>E</a:t>
            </a:r>
            <a:r>
              <a:rPr lang="es-ES_tradnl" dirty="0" smtClean="0"/>
              <a:t>xacerbación </a:t>
            </a:r>
            <a:r>
              <a:rPr lang="es-ES_tradnl" dirty="0"/>
              <a:t>de fobias o síntomas obsesivos preexistentes o por preocupaciones hipocondriacas. </a:t>
            </a:r>
            <a:endParaRPr lang="es-ES_tradnl" dirty="0" smtClean="0"/>
          </a:p>
          <a:p>
            <a:r>
              <a:rPr lang="es-ES_tradnl" dirty="0" smtClean="0"/>
              <a:t>-</a:t>
            </a:r>
            <a:r>
              <a:rPr lang="es-ES_tradnl" b="1" dirty="0" smtClean="0">
                <a:solidFill>
                  <a:schemeClr val="tx1"/>
                </a:solidFill>
              </a:rPr>
              <a:t>Para </a:t>
            </a:r>
            <a:r>
              <a:rPr lang="es-ES_tradnl" b="1" dirty="0">
                <a:solidFill>
                  <a:schemeClr val="tx1"/>
                </a:solidFill>
              </a:rPr>
              <a:t>el diagnóstico de episodio depresivo de cualquiera de los tres niveles de gravedad habitualmente se requiere una duración de al menos dos </a:t>
            </a:r>
            <a:r>
              <a:rPr lang="es-ES_tradnl" b="1" dirty="0" smtClean="0">
                <a:solidFill>
                  <a:schemeClr val="tx1"/>
                </a:solidFill>
              </a:rPr>
              <a:t>semanas</a:t>
            </a:r>
          </a:p>
          <a:p>
            <a:r>
              <a:rPr lang="es-ES_tradnl" b="1" dirty="0" smtClean="0">
                <a:solidFill>
                  <a:schemeClr val="tx1"/>
                </a:solidFill>
              </a:rPr>
              <a:t>- </a:t>
            </a:r>
            <a:r>
              <a:rPr lang="es-ES_tradnl" b="1" dirty="0">
                <a:solidFill>
                  <a:schemeClr val="tx1"/>
                </a:solidFill>
              </a:rPr>
              <a:t>A</a:t>
            </a:r>
            <a:r>
              <a:rPr lang="es-ES_tradnl" b="1" dirty="0" smtClean="0">
                <a:solidFill>
                  <a:schemeClr val="tx1"/>
                </a:solidFill>
              </a:rPr>
              <a:t>unque </a:t>
            </a:r>
            <a:r>
              <a:rPr lang="es-ES_tradnl" b="1" dirty="0">
                <a:solidFill>
                  <a:schemeClr val="tx1"/>
                </a:solidFill>
              </a:rPr>
              <a:t>períodos más cortos pueden ser aceptados si los síntomas son excepcionalmente graves o de comienzo brusco</a:t>
            </a:r>
            <a:r>
              <a:rPr lang="es-ES_tradnl" dirty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380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5915" y="270456"/>
            <a:ext cx="10108486" cy="785612"/>
          </a:xfrm>
        </p:spPr>
        <p:txBody>
          <a:bodyPr/>
          <a:lstStyle/>
          <a:p>
            <a:pPr algn="ctr"/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SINTOMAS SOMATICOS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248194" y="1442434"/>
            <a:ext cx="10907486" cy="4426659"/>
          </a:xfrm>
        </p:spPr>
        <p:txBody>
          <a:bodyPr>
            <a:normAutofit lnSpcReduction="10000"/>
          </a:bodyPr>
          <a:lstStyle/>
          <a:p>
            <a:r>
              <a:rPr lang="es-ES_tradnl" sz="2400" dirty="0"/>
              <a:t>a) </a:t>
            </a:r>
            <a:r>
              <a:rPr lang="es-ES_tradnl" sz="2400" dirty="0" smtClean="0"/>
              <a:t>Pérdida </a:t>
            </a:r>
            <a:r>
              <a:rPr lang="es-ES_tradnl" sz="2400" dirty="0"/>
              <a:t>del interés o de la capacidad de disfrutar de actividades que anteriormente eran placenteras</a:t>
            </a:r>
            <a:br>
              <a:rPr lang="es-ES_tradnl" sz="2400" dirty="0"/>
            </a:br>
            <a:r>
              <a:rPr lang="es-ES_tradnl" sz="2400" dirty="0"/>
              <a:t>b) </a:t>
            </a:r>
            <a:r>
              <a:rPr lang="es-ES_tradnl" sz="2400" dirty="0" smtClean="0"/>
              <a:t>Pérdida </a:t>
            </a:r>
            <a:r>
              <a:rPr lang="es-ES_tradnl" sz="2400" dirty="0"/>
              <a:t>de reactividad emocional a acontecimientos y circunstancias ambientales placenteras</a:t>
            </a:r>
            <a:br>
              <a:rPr lang="es-ES_tradnl" sz="2400" dirty="0"/>
            </a:br>
            <a:r>
              <a:rPr lang="es-ES_tradnl" sz="2400" dirty="0"/>
              <a:t>c) D</a:t>
            </a:r>
            <a:r>
              <a:rPr lang="es-ES_tradnl" sz="2400" dirty="0" smtClean="0"/>
              <a:t>espertarse </a:t>
            </a:r>
            <a:r>
              <a:rPr lang="es-ES_tradnl" sz="2400" dirty="0"/>
              <a:t>por la mañana dos o más horas antes de lo habitual</a:t>
            </a:r>
            <a:br>
              <a:rPr lang="es-ES_tradnl" sz="2400" dirty="0"/>
            </a:br>
            <a:r>
              <a:rPr lang="es-ES_tradnl" sz="2400" dirty="0"/>
              <a:t>d) </a:t>
            </a:r>
            <a:r>
              <a:rPr lang="es-ES_tradnl" sz="2400" dirty="0" smtClean="0"/>
              <a:t>Empeoramiento </a:t>
            </a:r>
            <a:r>
              <a:rPr lang="es-ES_tradnl" sz="2400" dirty="0"/>
              <a:t>matutino del humor depresivo</a:t>
            </a:r>
            <a:br>
              <a:rPr lang="es-ES_tradnl" sz="2400" dirty="0"/>
            </a:br>
            <a:r>
              <a:rPr lang="es-ES_tradnl" sz="2400" dirty="0" smtClean="0"/>
              <a:t>e)Presencia </a:t>
            </a:r>
            <a:r>
              <a:rPr lang="es-ES_tradnl" sz="2400" dirty="0"/>
              <a:t>objetiva de inhibición o agitación psicomotrices claras (observadas o referidas por terceras personas)</a:t>
            </a:r>
            <a:br>
              <a:rPr lang="es-ES_tradnl" sz="2400" dirty="0"/>
            </a:br>
            <a:r>
              <a:rPr lang="es-ES_tradnl" sz="2400" dirty="0"/>
              <a:t>f) </a:t>
            </a:r>
            <a:r>
              <a:rPr lang="es-ES_tradnl" sz="2400" dirty="0" smtClean="0"/>
              <a:t>Pérdida </a:t>
            </a:r>
            <a:r>
              <a:rPr lang="es-ES_tradnl" sz="2400" dirty="0"/>
              <a:t>marcada de apetito</a:t>
            </a:r>
            <a:br>
              <a:rPr lang="es-ES_tradnl" sz="2400" dirty="0"/>
            </a:br>
            <a:r>
              <a:rPr lang="es-ES_tradnl" sz="2400" dirty="0"/>
              <a:t>g) </a:t>
            </a:r>
            <a:r>
              <a:rPr lang="es-ES_tradnl" sz="2400" dirty="0" smtClean="0"/>
              <a:t>Pérdida </a:t>
            </a:r>
            <a:r>
              <a:rPr lang="es-ES_tradnl" sz="2400" dirty="0"/>
              <a:t>de peso (del orden del 5% o más del peso corporal en el último mes) </a:t>
            </a:r>
            <a:br>
              <a:rPr lang="es-ES_tradnl" sz="2400" dirty="0"/>
            </a:br>
            <a:r>
              <a:rPr lang="es-ES_tradnl" sz="2400" dirty="0"/>
              <a:t>h) </a:t>
            </a:r>
            <a:r>
              <a:rPr lang="es-ES_tradnl" sz="2400" dirty="0" smtClean="0"/>
              <a:t>Pérdida </a:t>
            </a:r>
            <a:r>
              <a:rPr lang="es-ES_tradnl" sz="2400" dirty="0"/>
              <a:t>marcada de la libido.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4013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577" y="1"/>
            <a:ext cx="10620103" cy="705393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EPISODIO DEPRESIVO LEVE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235131" y="705394"/>
            <a:ext cx="10920549" cy="5826035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smtClean="0"/>
              <a:t> </a:t>
            </a:r>
            <a:r>
              <a:rPr lang="es-ES_tradnl" u="sng" dirty="0" smtClean="0"/>
              <a:t>Pautas </a:t>
            </a:r>
            <a:r>
              <a:rPr lang="es-ES_tradnl" u="sng" dirty="0"/>
              <a:t>para el </a:t>
            </a:r>
            <a:r>
              <a:rPr lang="es-ES_tradnl" u="sng" dirty="0" smtClean="0"/>
              <a:t>diagnóstico</a:t>
            </a:r>
            <a:endParaRPr lang="es-ES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>
                <a:solidFill>
                  <a:schemeClr val="tx1"/>
                </a:solidFill>
              </a:rPr>
              <a:t>El ánimo depresivo</a:t>
            </a:r>
            <a:r>
              <a:rPr lang="es-ES_tradnl" dirty="0" smtClean="0">
                <a:solidFill>
                  <a:schemeClr val="tx1"/>
                </a:solidFill>
              </a:rPr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>
                <a:solidFill>
                  <a:schemeClr val="tx1"/>
                </a:solidFill>
              </a:rPr>
              <a:t>la pérdida de interés y de la capacidad de disfrutar, </a:t>
            </a:r>
            <a:endParaRPr lang="es-ES_tradnl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ES_tradnl" dirty="0" smtClean="0">
                <a:solidFill>
                  <a:schemeClr val="tx1"/>
                </a:solidFill>
              </a:rPr>
              <a:t>el </a:t>
            </a:r>
            <a:r>
              <a:rPr lang="es-ES_tradnl" dirty="0">
                <a:solidFill>
                  <a:schemeClr val="tx1"/>
                </a:solidFill>
              </a:rPr>
              <a:t>aumento de la fatigabilidad suelen considerarse como los síntomas más típicos de la depresión, </a:t>
            </a:r>
            <a:endParaRPr lang="es-ES_tradnl" dirty="0" smtClean="0">
              <a:solidFill>
                <a:schemeClr val="tx1"/>
              </a:solidFill>
            </a:endParaRPr>
          </a:p>
          <a:p>
            <a:r>
              <a:rPr lang="es-ES_tradnl" dirty="0" smtClean="0">
                <a:solidFill>
                  <a:schemeClr val="tx1"/>
                </a:solidFill>
              </a:rPr>
              <a:t> Al </a:t>
            </a:r>
            <a:r>
              <a:rPr lang="es-ES_tradnl" dirty="0">
                <a:solidFill>
                  <a:schemeClr val="tx1"/>
                </a:solidFill>
              </a:rPr>
              <a:t>menos dos de estos tres deben de estar presentes para hacer un diagnóstico definitivo</a:t>
            </a:r>
            <a:r>
              <a:rPr lang="es-ES_tradnl" dirty="0" smtClean="0">
                <a:solidFill>
                  <a:schemeClr val="tx1"/>
                </a:solidFill>
              </a:rPr>
              <a:t>,</a:t>
            </a:r>
          </a:p>
          <a:p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>
                <a:solidFill>
                  <a:schemeClr val="tx1"/>
                </a:solidFill>
              </a:rPr>
              <a:t>A</a:t>
            </a:r>
            <a:r>
              <a:rPr lang="es-ES_tradnl" dirty="0" smtClean="0">
                <a:solidFill>
                  <a:schemeClr val="tx1"/>
                </a:solidFill>
              </a:rPr>
              <a:t>demás </a:t>
            </a:r>
            <a:r>
              <a:rPr lang="es-ES_tradnl" dirty="0">
                <a:solidFill>
                  <a:schemeClr val="tx1"/>
                </a:solidFill>
              </a:rPr>
              <a:t>de al menos dos del resto de los síntomas enumerados anteriormente </a:t>
            </a:r>
            <a:r>
              <a:rPr lang="es-ES_tradnl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>
                <a:solidFill>
                  <a:schemeClr val="tx1"/>
                </a:solidFill>
              </a:rPr>
              <a:t>Ninguno de los síntomas debe estar presente en un grado intenso</a:t>
            </a:r>
            <a:r>
              <a:rPr lang="es-ES_tradnl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>
                <a:solidFill>
                  <a:schemeClr val="tx1"/>
                </a:solidFill>
              </a:rPr>
              <a:t>El episodio depresivo debe durar al menos unas dos semanas.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ES_tradnl" dirty="0">
                <a:solidFill>
                  <a:schemeClr val="tx1"/>
                </a:solidFill>
              </a:rPr>
              <a:t>Un enfermo con un episodio depresivo leve, suele encontrarse afectado por los síntomas y tiene alguna dificultad para llevar a cabo su actividad laboral y social, aunque es probable que no las deje por completo.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ES_tradnl" dirty="0">
                <a:solidFill>
                  <a:schemeClr val="tx1"/>
                </a:solidFill>
              </a:rPr>
              <a:t>Se puede utilizar un quinto carácter para especificar la presencia de síntomas </a:t>
            </a:r>
            <a:r>
              <a:rPr lang="es-ES_tradnl" dirty="0" smtClean="0">
                <a:solidFill>
                  <a:schemeClr val="tx1"/>
                </a:solidFill>
              </a:rPr>
              <a:t>somáticos:</a:t>
            </a:r>
            <a:endParaRPr lang="es-ES_tradnl" dirty="0"/>
          </a:p>
          <a:p>
            <a:r>
              <a:rPr lang="es-ES_tradnl" u="sng" dirty="0" smtClean="0"/>
              <a:t> </a:t>
            </a:r>
            <a:r>
              <a:rPr lang="es-ES_tradnl" u="sng" dirty="0"/>
              <a:t>S</a:t>
            </a:r>
            <a:r>
              <a:rPr lang="es-ES_tradnl" u="sng" dirty="0" smtClean="0"/>
              <a:t>in </a:t>
            </a:r>
            <a:r>
              <a:rPr lang="es-ES_tradnl" u="sng" dirty="0"/>
              <a:t>síntomas somáticos</a:t>
            </a:r>
            <a:endParaRPr lang="es-ES" u="sng" dirty="0"/>
          </a:p>
          <a:p>
            <a:r>
              <a:rPr lang="es-ES_tradnl" dirty="0"/>
              <a:t>Se satisfacen totalmente las pautas de episodio depresivo leve y </a:t>
            </a:r>
            <a:r>
              <a:rPr lang="es-ES_tradnl" dirty="0" err="1"/>
              <a:t>estan</a:t>
            </a:r>
            <a:r>
              <a:rPr lang="es-ES_tradnl" dirty="0"/>
              <a:t> presentes pocos o ninguno de los síntomas somáticos.</a:t>
            </a:r>
            <a:endParaRPr lang="es-ES" dirty="0"/>
          </a:p>
          <a:p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C</a:t>
            </a:r>
            <a:r>
              <a:rPr lang="es-ES_tradnl" dirty="0" smtClean="0"/>
              <a:t>on </a:t>
            </a:r>
            <a:r>
              <a:rPr lang="es-ES_tradnl" dirty="0"/>
              <a:t>síntomas somáticos</a:t>
            </a:r>
            <a:endParaRPr lang="es-ES" dirty="0"/>
          </a:p>
          <a:p>
            <a:r>
              <a:rPr lang="es-ES_tradnl" dirty="0"/>
              <a:t>Se satisfacen las pautas de episodio depresivo leve y cuatro o más de los síntomas somáticos </a:t>
            </a:r>
            <a:endParaRPr lang="es-ES" dirty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214846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EPISODIO DEPRESIVO MODERADO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169817" y="692331"/>
            <a:ext cx="10985863" cy="5411894"/>
          </a:xfrm>
        </p:spPr>
        <p:txBody>
          <a:bodyPr>
            <a:normAutofit fontScale="85000" lnSpcReduction="20000"/>
          </a:bodyPr>
          <a:lstStyle/>
          <a:p>
            <a:r>
              <a:rPr lang="es-ES_tradnl" u="sng" dirty="0" smtClean="0"/>
              <a:t>Pautas </a:t>
            </a:r>
            <a:r>
              <a:rPr lang="es-ES_tradnl" u="sng" dirty="0"/>
              <a:t>para el diagnóstico</a:t>
            </a:r>
            <a:endParaRPr lang="es-ES" dirty="0"/>
          </a:p>
          <a:p>
            <a:r>
              <a:rPr lang="es-ES_tradnl" dirty="0"/>
              <a:t>Deben estar presentes al menos dos de los tres síntomas más típicos descritos para episodio depresivo leve </a:t>
            </a:r>
            <a:endParaRPr lang="es-ES_tradnl" dirty="0" smtClean="0"/>
          </a:p>
          <a:p>
            <a:r>
              <a:rPr lang="es-ES_tradnl" u="sng" dirty="0" smtClean="0"/>
              <a:t>(</a:t>
            </a:r>
            <a:r>
              <a:rPr lang="es-ES_tradnl" dirty="0" smtClean="0"/>
              <a:t>así </a:t>
            </a:r>
            <a:r>
              <a:rPr lang="es-ES_tradnl" dirty="0"/>
              <a:t>como al menos tres (y preferiblemente cuatro) de los demás síntomas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 </a:t>
            </a:r>
            <a:r>
              <a:rPr lang="es-ES_tradnl" dirty="0"/>
              <a:t>Es probable que varios de los síntomas se presenten en grado intenso, aunque esto no es esencial si son muchos los síntomas presentes. </a:t>
            </a:r>
            <a:endParaRPr lang="es-ES_tradnl" dirty="0" smtClean="0"/>
          </a:p>
          <a:p>
            <a:r>
              <a:rPr lang="es-ES_tradnl" dirty="0" smtClean="0"/>
              <a:t>El </a:t>
            </a:r>
            <a:r>
              <a:rPr lang="es-ES_tradnl" dirty="0"/>
              <a:t>episodio depresivo debe durar al menos unas dos semanas.</a:t>
            </a:r>
            <a:endParaRPr lang="es-ES" dirty="0"/>
          </a:p>
          <a:p>
            <a:r>
              <a:rPr lang="es-ES_tradnl" dirty="0"/>
              <a:t>Un enfermo con un episodio depresivo moderado suele tener grandes dificultades para poder continuar desarrollando su actividad social, laboral o doméstica.</a:t>
            </a:r>
            <a:endParaRPr lang="es-ES" dirty="0"/>
          </a:p>
          <a:p>
            <a:r>
              <a:rPr lang="es-ES_tradnl" dirty="0"/>
              <a:t>Se puede utilizar un quinto carácter para especificar la presencia de síntomas </a:t>
            </a:r>
            <a:r>
              <a:rPr lang="es-ES_tradnl" dirty="0" smtClean="0"/>
              <a:t>somáticos:</a:t>
            </a:r>
            <a:endParaRPr lang="es-ES" dirty="0" smtClean="0"/>
          </a:p>
          <a:p>
            <a:pPr marL="0" indent="0">
              <a:buNone/>
            </a:pPr>
            <a:r>
              <a:rPr lang="es-ES_tradnl" dirty="0" smtClean="0"/>
              <a:t> </a:t>
            </a:r>
            <a:r>
              <a:rPr lang="es-ES_tradnl" u="sng" dirty="0" smtClean="0"/>
              <a:t>Sin síntomas somáticos</a:t>
            </a:r>
            <a:endParaRPr lang="es-ES" u="sng" dirty="0" smtClean="0"/>
          </a:p>
          <a:p>
            <a:r>
              <a:rPr lang="es-ES_tradnl" dirty="0" smtClean="0"/>
              <a:t>Se </a:t>
            </a:r>
            <a:r>
              <a:rPr lang="es-ES_tradnl" dirty="0"/>
              <a:t>satisfacen totalmente las pautas de episodio depresivo moderado y no </a:t>
            </a:r>
            <a:r>
              <a:rPr lang="es-ES_tradnl" dirty="0" err="1"/>
              <a:t>estan</a:t>
            </a:r>
            <a:r>
              <a:rPr lang="es-ES_tradnl" dirty="0"/>
              <a:t> presentes pocos ninguno de los síntomas somáticos.</a:t>
            </a:r>
            <a:endParaRPr lang="es-ES" dirty="0"/>
          </a:p>
          <a:p>
            <a:r>
              <a:rPr lang="es-ES_tradnl" dirty="0"/>
              <a:t/>
            </a:r>
            <a:br>
              <a:rPr lang="es-ES_tradnl" dirty="0"/>
            </a:br>
            <a:r>
              <a:rPr lang="es-ES_tradnl" u="sng" dirty="0"/>
              <a:t>C</a:t>
            </a:r>
            <a:r>
              <a:rPr lang="es-ES_tradnl" u="sng" dirty="0" smtClean="0"/>
              <a:t>on </a:t>
            </a:r>
            <a:r>
              <a:rPr lang="es-ES_tradnl" u="sng" dirty="0"/>
              <a:t>síntomas somáticos</a:t>
            </a:r>
            <a:endParaRPr lang="es-ES" u="sng" dirty="0"/>
          </a:p>
          <a:p>
            <a:r>
              <a:rPr lang="es-ES_tradnl" dirty="0"/>
              <a:t>Se satisfacen totalmente las pautas de episodio depresivo moderado y cuatro o más de los síntomas somáticos están también presentes (si están presentes sólo dos </a:t>
            </a:r>
            <a:r>
              <a:rPr lang="es-ES_tradnl" dirty="0" err="1"/>
              <a:t>ó</a:t>
            </a:r>
            <a:r>
              <a:rPr lang="es-ES_tradnl" dirty="0"/>
              <a:t> tres pero son de una gravedad excepcional, puede estar justificado utilizar esta categoría).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014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629" y="1"/>
            <a:ext cx="11756571" cy="1136468"/>
          </a:xfrm>
        </p:spPr>
        <p:txBody>
          <a:bodyPr>
            <a:normAutofit/>
          </a:bodyPr>
          <a:lstStyle/>
          <a:p>
            <a:pPr algn="ctr"/>
            <a:r>
              <a:rPr lang="es-ES" sz="32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EPISODIO DEPRESIVO </a:t>
            </a:r>
            <a:r>
              <a:rPr lang="es-ES" sz="3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GRAVE SIN SINTOMAS PSICOTICOS</a:t>
            </a:r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130629" y="875211"/>
            <a:ext cx="12061371" cy="5982789"/>
          </a:xfrm>
        </p:spPr>
        <p:txBody>
          <a:bodyPr>
            <a:normAutofit fontScale="77500" lnSpcReduction="20000"/>
          </a:bodyPr>
          <a:lstStyle/>
          <a:p>
            <a:r>
              <a:rPr lang="es-ES_tradnl" dirty="0" smtClean="0"/>
              <a:t>Durante </a:t>
            </a:r>
            <a:r>
              <a:rPr lang="es-ES_tradnl" dirty="0"/>
              <a:t>un episodio depresivo grave, el enfermo suele </a:t>
            </a:r>
            <a:r>
              <a:rPr lang="es-ES_tradnl" dirty="0" smtClean="0"/>
              <a:t>presentar:</a:t>
            </a:r>
          </a:p>
          <a:p>
            <a:r>
              <a:rPr lang="es-ES_tradnl" dirty="0" smtClean="0"/>
              <a:t> </a:t>
            </a:r>
            <a:r>
              <a:rPr lang="es-ES_tradnl" dirty="0"/>
              <a:t>una considerable angustia o agitación, a menos que la inhibición sea una característica marcada. </a:t>
            </a:r>
            <a:endParaRPr lang="es-ES_tradnl" dirty="0" smtClean="0"/>
          </a:p>
          <a:p>
            <a:r>
              <a:rPr lang="es-ES_tradnl" dirty="0" smtClean="0"/>
              <a:t>Es </a:t>
            </a:r>
            <a:r>
              <a:rPr lang="es-ES_tradnl" dirty="0"/>
              <a:t>probable </a:t>
            </a:r>
            <a:r>
              <a:rPr lang="es-ES_tradnl" dirty="0" smtClean="0"/>
              <a:t>que </a:t>
            </a:r>
            <a:r>
              <a:rPr lang="es-ES_tradnl" dirty="0"/>
              <a:t>la pérdida de estimación de sí mismo los sentimientos de inutilidad o culpa sean importantes, y el riesgo de suicidio es notable en los casos particularmente graves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 </a:t>
            </a:r>
            <a:r>
              <a:rPr lang="es-ES_tradnl" dirty="0"/>
              <a:t>Se presupone que los síntomas somáticos están presentes casi siempre durante un episodio depresivo grave.</a:t>
            </a:r>
            <a:endParaRPr lang="es-ES" dirty="0"/>
          </a:p>
          <a:p>
            <a:r>
              <a:rPr lang="es-ES_tradnl" u="sng" dirty="0"/>
              <a:t>Pautas para el diagnóstico</a:t>
            </a:r>
            <a:endParaRPr lang="es-ES" dirty="0"/>
          </a:p>
          <a:p>
            <a:r>
              <a:rPr lang="es-ES_tradnl" dirty="0"/>
              <a:t>Deben estar presentes los tres síntomas típicos del episodio depresivo leve y moderado, y además por lo menos cuatro de los demás síntomas, los cuales deben ser de intensidad grave. </a:t>
            </a:r>
            <a:endParaRPr lang="es-ES_tradnl" dirty="0" smtClean="0"/>
          </a:p>
          <a:p>
            <a:r>
              <a:rPr lang="es-ES_tradnl" dirty="0" smtClean="0"/>
              <a:t>Sin </a:t>
            </a:r>
            <a:r>
              <a:rPr lang="es-ES_tradnl" dirty="0"/>
              <a:t>embargo, si están presentes síntomas importantes como la agitación o la inhibición psicomotrices, el enfermo puede estar poco dispuesto o ser incapaz de describir muchos síntomas con detalle. </a:t>
            </a:r>
            <a:endParaRPr lang="es-ES_tradnl" dirty="0" smtClean="0"/>
          </a:p>
          <a:p>
            <a:r>
              <a:rPr lang="es-ES_tradnl" dirty="0" smtClean="0"/>
              <a:t>En </a:t>
            </a:r>
            <a:r>
              <a:rPr lang="es-ES_tradnl" dirty="0"/>
              <a:t>estos casos está justificada una evaluación global de la gravedad del episodio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 </a:t>
            </a:r>
            <a:r>
              <a:rPr lang="es-ES_tradnl" dirty="0"/>
              <a:t>El episodio depresivo debe durar normalmente al menos dos semanas, pero si los síntomas son particularmente graves y de inicio muy rápido puede estar justificado hacer el diagnóstico con una duración menor de dos semanas.</a:t>
            </a:r>
            <a:endParaRPr lang="es-ES" dirty="0"/>
          </a:p>
          <a:p>
            <a:r>
              <a:rPr lang="es-ES_tradnl" dirty="0"/>
              <a:t>Durante un episodio depresivo grave no es probable que el enfermos sea capaz de continuar con su actividad laboral, social o doméstica más allá de un grado muy limitado.</a:t>
            </a:r>
            <a:endParaRPr lang="es-ES" dirty="0"/>
          </a:p>
          <a:p>
            <a:r>
              <a:rPr lang="es-ES_tradnl" dirty="0"/>
              <a:t>Utilice esta categoría para episodios aislados de trastorno depresivo grave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 </a:t>
            </a:r>
            <a:r>
              <a:rPr lang="es-ES_tradnl" dirty="0"/>
              <a:t>Si hubieran presentado otros episodios utilice la categoría trastorno depresivo recurrente </a:t>
            </a:r>
            <a:r>
              <a:rPr lang="es-ES_tradnl" dirty="0" smtClean="0"/>
              <a:t>.</a:t>
            </a:r>
            <a:endParaRPr lang="es-ES" dirty="0"/>
          </a:p>
          <a:p>
            <a:r>
              <a:rPr lang="es-ES_tradnl" dirty="0"/>
              <a:t>Incluye: </a:t>
            </a:r>
            <a:endParaRPr lang="es-ES" dirty="0"/>
          </a:p>
          <a:p>
            <a:r>
              <a:rPr lang="es-ES_tradnl" dirty="0"/>
              <a:t>episodios depresivos aislados de depresión agitada</a:t>
            </a:r>
            <a:br>
              <a:rPr lang="es-ES_tradnl" dirty="0"/>
            </a:br>
            <a:r>
              <a:rPr lang="es-ES_tradnl" dirty="0"/>
              <a:t>melancolía depresión vital sin síntoma psicóticos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81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0708" y="156755"/>
            <a:ext cx="10816046" cy="1175658"/>
          </a:xfrm>
        </p:spPr>
        <p:txBody>
          <a:bodyPr>
            <a:normAutofit/>
          </a:bodyPr>
          <a:lstStyle/>
          <a:p>
            <a:pPr algn="ctr"/>
            <a:r>
              <a:rPr lang="es-ES" sz="28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EPISODIO DEPRESIVO GRAVE </a:t>
            </a:r>
            <a:r>
              <a:rPr lang="es-ES" sz="28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CON </a:t>
            </a:r>
            <a:r>
              <a:rPr lang="es-ES" sz="28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SINTOMAS PSICOTICOS</a:t>
            </a:r>
            <a:r>
              <a:rPr lang="es-ES" sz="2800" dirty="0">
                <a:solidFill>
                  <a:schemeClr val="tx1"/>
                </a:solidFill>
              </a:rPr>
              <a:t/>
            </a:r>
            <a:br>
              <a:rPr lang="es-ES" sz="2800" dirty="0">
                <a:solidFill>
                  <a:schemeClr val="tx1"/>
                </a:solidFill>
              </a:rPr>
            </a:br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431074" y="953589"/>
            <a:ext cx="10724606" cy="5904411"/>
          </a:xfrm>
        </p:spPr>
        <p:txBody>
          <a:bodyPr>
            <a:normAutofit/>
          </a:bodyPr>
          <a:lstStyle/>
          <a:p>
            <a:r>
              <a:rPr lang="es-ES_tradnl" dirty="0" smtClean="0"/>
              <a:t>Se </a:t>
            </a:r>
            <a:r>
              <a:rPr lang="es-ES_tradnl" dirty="0"/>
              <a:t>trata de un episodio depresivo grave que satisface las pautas establecidas de </a:t>
            </a:r>
            <a:r>
              <a:rPr lang="es-ES_tradnl" u="sng" dirty="0"/>
              <a:t>F32.2</a:t>
            </a:r>
            <a:r>
              <a:rPr lang="es-ES_tradnl" dirty="0"/>
              <a:t>, y en el cual están presentes además ideas delirantes, alucinaciones o un estupor depresivo. </a:t>
            </a:r>
            <a:endParaRPr lang="es-ES_tradnl" dirty="0" smtClean="0"/>
          </a:p>
          <a:p>
            <a:r>
              <a:rPr lang="es-ES_tradnl" dirty="0" smtClean="0"/>
              <a:t>Las </a:t>
            </a:r>
            <a:r>
              <a:rPr lang="es-ES_tradnl" dirty="0"/>
              <a:t>ideas delirantes suelen incluir temas de pecado, de ruina o de catástrofes inminentes de los que el enfermo se siente responsable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 </a:t>
            </a:r>
            <a:r>
              <a:rPr lang="es-ES_tradnl" dirty="0"/>
              <a:t>Las alucinaciones auditivas u olfatorias suelen ser en forma de voces difamatorias o acusatorias o de olores a podrido o carne en descomposición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 </a:t>
            </a:r>
            <a:r>
              <a:rPr lang="es-ES_tradnl" dirty="0"/>
              <a:t>La inhibición psicomotriz grave puede progresar hasta un estupor. Las alucinaciones o ideas delirantes pueden especificarse como congruentes o no congruentes con el estado de ánimo (ver </a:t>
            </a:r>
            <a:r>
              <a:rPr lang="es-ES_tradnl" u="sng" dirty="0"/>
              <a:t>F30.2</a:t>
            </a:r>
            <a:r>
              <a:rPr lang="es-ES_tradnl" dirty="0"/>
              <a:t>).</a:t>
            </a:r>
            <a:endParaRPr lang="es-ES" dirty="0"/>
          </a:p>
          <a:p>
            <a:r>
              <a:rPr lang="es-ES_tradnl" dirty="0"/>
              <a:t>Incluye: </a:t>
            </a:r>
            <a:endParaRPr lang="es-ES" dirty="0"/>
          </a:p>
          <a:p>
            <a:r>
              <a:rPr lang="es-ES_tradnl" dirty="0"/>
              <a:t>episodios aislados de depresión mayor con síntomas psicóticos</a:t>
            </a:r>
            <a:br>
              <a:rPr lang="es-ES_tradnl" dirty="0"/>
            </a:br>
            <a:r>
              <a:rPr lang="es-ES_tradnl" dirty="0"/>
              <a:t>psicosis depresiva psicógena</a:t>
            </a:r>
            <a:br>
              <a:rPr lang="es-ES_tradnl" dirty="0"/>
            </a:br>
            <a:r>
              <a:rPr lang="es-ES_tradnl" dirty="0"/>
              <a:t>psicosis depresiva reactiva</a:t>
            </a:r>
            <a:br>
              <a:rPr lang="es-ES_tradnl" dirty="0"/>
            </a:br>
            <a:r>
              <a:rPr lang="es-ES_tradnl" dirty="0"/>
              <a:t>depresión psicótica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136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3815</TotalTime>
  <Words>2757</Words>
  <Application>Microsoft Office PowerPoint</Application>
  <PresentationFormat>Panorámica</PresentationFormat>
  <Paragraphs>246</Paragraphs>
  <Slides>38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5" baseType="lpstr">
      <vt:lpstr>Algerian</vt:lpstr>
      <vt:lpstr>Arial</vt:lpstr>
      <vt:lpstr>Georgia</vt:lpstr>
      <vt:lpstr>Informal Roman</vt:lpstr>
      <vt:lpstr>Marlett</vt:lpstr>
      <vt:lpstr>Trebuchet MS</vt:lpstr>
      <vt:lpstr>Transmisión de listas</vt:lpstr>
      <vt:lpstr>DEPRESION ;MANIFESTACIONES CLINICAS Y CRITERIOS DIAGNOSTICOS</vt:lpstr>
      <vt:lpstr>CRITERIOS DIAGNOSTICOS</vt:lpstr>
      <vt:lpstr>CRITERIOS DIAGNOSTICOS DE LA DEPRESION- CIE 10</vt:lpstr>
      <vt:lpstr>ALTERACION DEL ESTADO DE ANIMO PUEDE ESTAR ENMASCARADA POR OTROS SINTOMAS</vt:lpstr>
      <vt:lpstr>SINTOMAS SOMATICOS</vt:lpstr>
      <vt:lpstr>EPISODIO DEPRESIVO LEVE</vt:lpstr>
      <vt:lpstr>EPISODIO DEPRESIVO MODERADO </vt:lpstr>
      <vt:lpstr>EPISODIO DEPRESIVO GRAVE SIN SINTOMAS PSICOTICOS</vt:lpstr>
      <vt:lpstr>EPISODIO DEPRESIVO GRAVE CON SINTOMAS PSICOTICOS </vt:lpstr>
      <vt:lpstr>DIAGNOSTICO DIFERENCIAL</vt:lpstr>
      <vt:lpstr>TIPOS DE DEPRESION</vt:lpstr>
      <vt:lpstr>DEPRESION ENDOGENA  VS REACTIVA</vt:lpstr>
      <vt:lpstr>DEPRESION PSICOTICA VS NEUROTICA</vt:lpstr>
      <vt:lpstr>DEPRESION UNIPOLAR VS BIPOLAR</vt:lpstr>
      <vt:lpstr>DEPRESION PRIMARIA O SECUNDARIA</vt:lpstr>
      <vt:lpstr>Depresión Secundaria</vt:lpstr>
      <vt:lpstr>Episodio depresivo mayor </vt:lpstr>
      <vt:lpstr>DEPRESIÓN CON SÍNTOMAS ATÍPICOS</vt:lpstr>
      <vt:lpstr>Trastorno Depresivo Recurrente</vt:lpstr>
      <vt:lpstr>DEPRESION PUERPERAL</vt:lpstr>
      <vt:lpstr>Distimia</vt:lpstr>
      <vt:lpstr>DEPRESION DOBLE</vt:lpstr>
      <vt:lpstr>Trastorno Afectivo Estacional</vt:lpstr>
      <vt:lpstr>DEPRESION Y ABUSO DE SUSTANCIAS PSICOACTIVAS</vt:lpstr>
      <vt:lpstr>DEPRESIONES CRONICAS</vt:lpstr>
      <vt:lpstr>DEPRESIONES CRONICAS</vt:lpstr>
      <vt:lpstr>TRASTORNOS DEPRESIVOS EN PERSONAS DE EDAD AVANZADA</vt:lpstr>
      <vt:lpstr>Presentación de PowerPoint</vt:lpstr>
      <vt:lpstr> DATOS EPIDEMIOLOGICOS</vt:lpstr>
      <vt:lpstr> FACTORES DE RIESGO DE LA DEPRESION EN EL ANCIANO</vt:lpstr>
      <vt:lpstr>  CONSECUENCIAS DEL BAJO RECONOCIMIENTO DE TRATAMIENTO DE LA DEPRESION EN EL ANCIANO</vt:lpstr>
      <vt:lpstr>   TRASTORNOS DEPRESIVOS EN ADOLESCENTES</vt:lpstr>
      <vt:lpstr>DEPRESION Y SUICIDIO EN ADOLESCENTES</vt:lpstr>
      <vt:lpstr>PRONOSTICO</vt:lpstr>
      <vt:lpstr>ENFERMEDADES QUE SE ACOMPAÑAN FRECUENTEMENTE DE DEPRESION</vt:lpstr>
      <vt:lpstr>Presentación de PowerPoint</vt:lpstr>
      <vt:lpstr>DEPRESION Y ABUSO DE SUSTANCIAS PSICOACTIVAS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DEPRESION II</dc:title>
  <dc:creator>INTEL</dc:creator>
  <cp:lastModifiedBy>INTEL</cp:lastModifiedBy>
  <cp:revision>41</cp:revision>
  <dcterms:created xsi:type="dcterms:W3CDTF">2018-04-18T04:00:20Z</dcterms:created>
  <dcterms:modified xsi:type="dcterms:W3CDTF">2022-01-08T15:14:03Z</dcterms:modified>
</cp:coreProperties>
</file>