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6" r:id="rId2"/>
    <p:sldId id="460" r:id="rId3"/>
    <p:sldId id="488" r:id="rId4"/>
    <p:sldId id="490" r:id="rId5"/>
    <p:sldId id="489" r:id="rId6"/>
    <p:sldId id="491" r:id="rId7"/>
    <p:sldId id="492" r:id="rId8"/>
    <p:sldId id="493" r:id="rId9"/>
    <p:sldId id="494" r:id="rId10"/>
    <p:sldId id="496" r:id="rId11"/>
    <p:sldId id="495" r:id="rId12"/>
    <p:sldId id="497" r:id="rId13"/>
    <p:sldId id="498" r:id="rId14"/>
    <p:sldId id="500" r:id="rId15"/>
    <p:sldId id="499" r:id="rId16"/>
    <p:sldId id="501" r:id="rId17"/>
    <p:sldId id="505" r:id="rId18"/>
    <p:sldId id="521" r:id="rId19"/>
    <p:sldId id="503" r:id="rId20"/>
    <p:sldId id="506" r:id="rId21"/>
    <p:sldId id="513" r:id="rId22"/>
    <p:sldId id="515" r:id="rId23"/>
    <p:sldId id="514" r:id="rId24"/>
    <p:sldId id="483" r:id="rId25"/>
    <p:sldId id="484" r:id="rId26"/>
    <p:sldId id="517" r:id="rId27"/>
    <p:sldId id="518" r:id="rId28"/>
    <p:sldId id="519" r:id="rId29"/>
    <p:sldId id="520" r:id="rId30"/>
    <p:sldId id="522" r:id="rId31"/>
    <p:sldId id="523" r:id="rId32"/>
    <p:sldId id="524" r:id="rId33"/>
    <p:sldId id="308" r:id="rId34"/>
    <p:sldId id="401" r:id="rId35"/>
    <p:sldId id="369" r:id="rId36"/>
    <p:sldId id="402" r:id="rId37"/>
    <p:sldId id="403" r:id="rId38"/>
    <p:sldId id="453" r:id="rId39"/>
    <p:sldId id="309" r:id="rId40"/>
    <p:sldId id="404" r:id="rId41"/>
    <p:sldId id="405" r:id="rId42"/>
    <p:sldId id="310" r:id="rId43"/>
    <p:sldId id="406" r:id="rId44"/>
    <p:sldId id="407" r:id="rId45"/>
    <p:sldId id="311" r:id="rId4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BDF9F4AA-FD25-4580-B57D-6E49973876AB}">
          <p14:sldIdLst/>
        </p14:section>
        <p14:section name="Sección sin título" id="{E5D8336C-0275-45A5-896B-0CBDDE4D94F9}">
          <p14:sldIdLst/>
        </p14:section>
        <p14:section name="Sección sin título" id="{D67245C3-1603-4C87-A255-6AE9E8603D9D}">
          <p14:sldIdLst>
            <p14:sldId id="296"/>
            <p14:sldId id="460"/>
            <p14:sldId id="488"/>
            <p14:sldId id="490"/>
            <p14:sldId id="489"/>
            <p14:sldId id="491"/>
            <p14:sldId id="492"/>
            <p14:sldId id="493"/>
            <p14:sldId id="494"/>
            <p14:sldId id="496"/>
            <p14:sldId id="495"/>
            <p14:sldId id="497"/>
            <p14:sldId id="498"/>
            <p14:sldId id="500"/>
            <p14:sldId id="499"/>
            <p14:sldId id="501"/>
            <p14:sldId id="505"/>
            <p14:sldId id="521"/>
            <p14:sldId id="503"/>
            <p14:sldId id="506"/>
            <p14:sldId id="513"/>
            <p14:sldId id="515"/>
            <p14:sldId id="514"/>
            <p14:sldId id="483"/>
            <p14:sldId id="484"/>
            <p14:sldId id="517"/>
            <p14:sldId id="518"/>
            <p14:sldId id="519"/>
            <p14:sldId id="520"/>
            <p14:sldId id="522"/>
            <p14:sldId id="523"/>
            <p14:sldId id="524"/>
            <p14:sldId id="308"/>
            <p14:sldId id="401"/>
            <p14:sldId id="369"/>
            <p14:sldId id="402"/>
            <p14:sldId id="403"/>
            <p14:sldId id="453"/>
            <p14:sldId id="309"/>
            <p14:sldId id="404"/>
            <p14:sldId id="405"/>
            <p14:sldId id="310"/>
            <p14:sldId id="406"/>
            <p14:sldId id="407"/>
            <p14:sldId id="31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p:cViewPr varScale="1">
        <p:scale>
          <a:sx n="73" d="100"/>
          <a:sy n="73" d="100"/>
        </p:scale>
        <p:origin x="132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 Id="rId4"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t>05/07/2022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3653881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t>05/07/2022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3985407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t>05/07/2022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24977453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s-ES"/>
              <a:t>Haga clic para modificar el estilo de título del patrón</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a:t>Haga clic para modificar el estilo de texto del patrón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t>05/07/2022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458632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t>05/07/2022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5225508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A847CFC-816F-41D0-AAC0-9BF4FEBC753E}" type="datetimeFigureOut">
              <a:rPr lang="es-ES" smtClean="0"/>
              <a:t>05/07/2022</a:t>
            </a:fld>
            <a:endParaRPr lang="es-ES"/>
          </a:p>
        </p:txBody>
      </p:sp>
      <p:sp>
        <p:nvSpPr>
          <p:cNvPr id="4"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349887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A847CFC-816F-41D0-AAC0-9BF4FEBC753E}" type="datetimeFigureOut">
              <a:rPr lang="es-ES" smtClean="0"/>
              <a:t>05/07/2022</a:t>
            </a:fld>
            <a:endParaRPr lang="es-ES"/>
          </a:p>
        </p:txBody>
      </p:sp>
      <p:sp>
        <p:nvSpPr>
          <p:cNvPr id="4"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330600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t>05/07/2022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694589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t>05/07/2022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198959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p>
            <a:fld id="{7A847CFC-816F-41D0-AAC0-9BF4FEBC753E}" type="datetimeFigureOut">
              <a:rPr lang="es-ES" smtClean="0"/>
              <a:t>05/07/2022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1689549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t>05/07/2022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763244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A847CFC-816F-41D0-AAC0-9BF4FEBC753E}" type="datetimeFigureOut">
              <a:rPr lang="es-ES" smtClean="0"/>
              <a:t>05/07/2022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216194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A847CFC-816F-41D0-AAC0-9BF4FEBC753E}" type="datetimeFigureOut">
              <a:rPr lang="es-ES" smtClean="0"/>
              <a:t>05/07/2022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3205466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7A847CFC-816F-41D0-AAC0-9BF4FEBC753E}" type="datetimeFigureOut">
              <a:rPr lang="es-ES" smtClean="0"/>
              <a:t>05/07/2022</a:t>
            </a:fld>
            <a:endParaRPr lang="es-ES"/>
          </a:p>
        </p:txBody>
      </p:sp>
      <p:sp>
        <p:nvSpPr>
          <p:cNvPr id="5" name="Footer Placeholder 3"/>
          <p:cNvSpPr>
            <a:spLocks noGrp="1"/>
          </p:cNvSpPr>
          <p:nvPr>
            <p:ph type="ftr" sz="quarter" idx="11"/>
          </p:nvPr>
        </p:nvSpPr>
        <p:spPr/>
        <p:txBody>
          <a:bodyPr/>
          <a:lstStyle/>
          <a:p>
            <a:endParaRPr lang="es-ES"/>
          </a:p>
        </p:txBody>
      </p:sp>
      <p:sp>
        <p:nvSpPr>
          <p:cNvPr id="6" name="Slide Number Placeholder 4"/>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359935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A847CFC-816F-41D0-AAC0-9BF4FEBC753E}" type="datetimeFigureOut">
              <a:rPr lang="es-ES" smtClean="0"/>
              <a:t>05/07/2022</a:t>
            </a:fld>
            <a:endParaRPr lang="es-ES"/>
          </a:p>
        </p:txBody>
      </p:sp>
      <p:sp>
        <p:nvSpPr>
          <p:cNvPr id="5" name="Footer Placeholder 2"/>
          <p:cNvSpPr>
            <a:spLocks noGrp="1"/>
          </p:cNvSpPr>
          <p:nvPr>
            <p:ph type="ftr" sz="quarter" idx="11"/>
          </p:nvPr>
        </p:nvSpPr>
        <p:spPr/>
        <p:txBody>
          <a:bodyPr/>
          <a:lstStyle/>
          <a:p>
            <a:endParaRPr lang="es-ES"/>
          </a:p>
        </p:txBody>
      </p:sp>
      <p:sp>
        <p:nvSpPr>
          <p:cNvPr id="6" name="Slide Number Placeholder 3"/>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1452189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7" name="Date Placeholder 4"/>
          <p:cNvSpPr>
            <a:spLocks noGrp="1"/>
          </p:cNvSpPr>
          <p:nvPr>
            <p:ph type="dt" sz="half" idx="10"/>
          </p:nvPr>
        </p:nvSpPr>
        <p:spPr/>
        <p:txBody>
          <a:bodyPr/>
          <a:lstStyle/>
          <a:p>
            <a:fld id="{7A847CFC-816F-41D0-AAC0-9BF4FEBC753E}" type="datetimeFigureOut">
              <a:rPr lang="es-ES" smtClean="0"/>
              <a:t>05/07/2022</a:t>
            </a:fld>
            <a:endParaRPr lang="es-ES"/>
          </a:p>
        </p:txBody>
      </p:sp>
      <p:sp>
        <p:nvSpPr>
          <p:cNvPr id="5" name="Footer Placeholder 5"/>
          <p:cNvSpPr>
            <a:spLocks noGrp="1"/>
          </p:cNvSpPr>
          <p:nvPr>
            <p:ph type="ftr" sz="quarter" idx="11"/>
          </p:nvPr>
        </p:nvSpPr>
        <p:spPr/>
        <p:txBody>
          <a:bodyPr/>
          <a:lstStyle/>
          <a:p>
            <a:endParaRPr lang="es-ES"/>
          </a:p>
        </p:txBody>
      </p:sp>
      <p:sp>
        <p:nvSpPr>
          <p:cNvPr id="6"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2986553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t>05/07/2022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567501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0"/>
            <a:duotone>
              <a:schemeClr val="bg2">
                <a:shade val="69000"/>
                <a:hueMod val="108000"/>
                <a:satMod val="164000"/>
                <a:lumMod val="74000"/>
              </a:schemeClr>
              <a:schemeClr val="bg2">
                <a:tint val="96000"/>
                <a:hueMod val="88000"/>
                <a:satMod val="140000"/>
                <a:lumMod val="132000"/>
              </a:schemeClr>
            </a:duotone>
            <a:lum/>
          </a:blip>
          <a:srcRect/>
          <a:stretch>
            <a:fillRect/>
          </a:stretch>
        </a:blipFill>
        <a:effectLst/>
      </p:bgPr>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A847CFC-816F-41D0-AAC0-9BF4FEBC753E}" type="datetimeFigureOut">
              <a:rPr lang="es-ES" smtClean="0"/>
              <a:t>05/07/2022</a:t>
            </a:fld>
            <a:endParaRPr lang="es-E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E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132FADFE-3B8F-471C-ABF0-DBC7717ECBBC}" type="slidenum">
              <a:rPr lang="es-ES" smtClean="0"/>
              <a:t>‹Nº›</a:t>
            </a:fld>
            <a:endParaRPr lang="es-ES"/>
          </a:p>
        </p:txBody>
      </p:sp>
    </p:spTree>
    <p:extLst>
      <p:ext uri="{BB962C8B-B14F-4D97-AF65-F5344CB8AC3E}">
        <p14:creationId xmlns:p14="http://schemas.microsoft.com/office/powerpoint/2010/main" val="20889055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2.bin"/><Relationship Id="rId10" Type="http://schemas.openxmlformats.org/officeDocument/2006/relationships/image" Target="../media/image5.emf"/><Relationship Id="rId4" Type="http://schemas.openxmlformats.org/officeDocument/2006/relationships/image" Target="../media/image2.emf"/><Relationship Id="rId9" Type="http://schemas.openxmlformats.org/officeDocument/2006/relationships/oleObject" Target="../embeddings/oleObject4.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556792"/>
            <a:ext cx="8229600" cy="4569371"/>
          </a:xfrm>
        </p:spPr>
        <p:txBody>
          <a:bodyPr>
            <a:normAutofit/>
          </a:bodyPr>
          <a:lstStyle/>
          <a:p>
            <a:pPr marL="0" indent="0" algn="ctr">
              <a:spcBef>
                <a:spcPts val="0"/>
              </a:spcBef>
              <a:buNone/>
            </a:pPr>
            <a:r>
              <a:rPr lang="es-EC" sz="6000" dirty="0" smtClean="0">
                <a:solidFill>
                  <a:schemeClr val="bg1"/>
                </a:solidFill>
              </a:rPr>
              <a:t>Resultados, tablas y gráficos</a:t>
            </a:r>
            <a:endParaRPr lang="es-EC" sz="6000" dirty="0">
              <a:solidFill>
                <a:schemeClr val="bg1"/>
              </a:solidFill>
            </a:endParaRPr>
          </a:p>
        </p:txBody>
      </p:sp>
    </p:spTree>
    <p:extLst>
      <p:ext uri="{BB962C8B-B14F-4D97-AF65-F5344CB8AC3E}">
        <p14:creationId xmlns:p14="http://schemas.microsoft.com/office/powerpoint/2010/main" val="1213071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3203816"/>
          </a:xfrm>
        </p:spPr>
        <p:txBody>
          <a:bodyPr rtlCol="0">
            <a:noAutofit/>
          </a:bodyPr>
          <a:lstStyle/>
          <a:p>
            <a:pPr marL="0" indent="0" algn="just">
              <a:buNone/>
            </a:pPr>
            <a:r>
              <a:rPr lang="es-ES" altLang="es-ES" sz="2400" dirty="0">
                <a:solidFill>
                  <a:schemeClr val="bg1"/>
                </a:solidFill>
                <a:cs typeface="Times New Roman" panose="02020603050405020304" pitchFamily="18" charset="0"/>
              </a:rPr>
              <a:t>El título </a:t>
            </a:r>
            <a:r>
              <a:rPr lang="es-ES" altLang="es-ES" sz="2400" dirty="0" smtClean="0">
                <a:solidFill>
                  <a:schemeClr val="bg1"/>
                </a:solidFill>
                <a:cs typeface="Times New Roman" panose="02020603050405020304" pitchFamily="18" charset="0"/>
              </a:rPr>
              <a:t>debe </a:t>
            </a:r>
            <a:r>
              <a:rPr lang="es-ES" altLang="es-ES" sz="2400" dirty="0">
                <a:solidFill>
                  <a:schemeClr val="bg1"/>
                </a:solidFill>
                <a:cs typeface="Times New Roman" panose="02020603050405020304" pitchFamily="18" charset="0"/>
              </a:rPr>
              <a:t>ser breve, lo más conciso posible aunque no debe sacrificarse la claridad por la concisión</a:t>
            </a:r>
            <a:r>
              <a:rPr lang="es-ES" altLang="es-ES" sz="2400" dirty="0" smtClean="0">
                <a:solidFill>
                  <a:schemeClr val="bg1"/>
                </a:solidFill>
                <a:cs typeface="Times New Roman" panose="02020603050405020304" pitchFamily="18" charset="0"/>
              </a:rPr>
              <a:t>.</a:t>
            </a:r>
          </a:p>
          <a:p>
            <a:pPr marL="0" indent="0" algn="just">
              <a:buNone/>
            </a:pPr>
            <a:r>
              <a:rPr lang="es-ES" altLang="es-ES" sz="2400" dirty="0" smtClean="0">
                <a:solidFill>
                  <a:schemeClr val="bg1"/>
                </a:solidFill>
                <a:cs typeface="Times New Roman" panose="02020603050405020304" pitchFamily="18" charset="0"/>
              </a:rPr>
              <a:t>Ejemplo:</a:t>
            </a:r>
          </a:p>
          <a:p>
            <a:pPr marL="0" indent="0" algn="just">
              <a:buNone/>
            </a:pPr>
            <a:endParaRPr lang="es-ES" altLang="es-ES" sz="2400" b="1" dirty="0" smtClean="0">
              <a:solidFill>
                <a:schemeClr val="bg1"/>
              </a:solidFill>
              <a:cs typeface="Times New Roman" panose="02020603050405020304" pitchFamily="18" charset="0"/>
            </a:endParaRPr>
          </a:p>
          <a:p>
            <a:pPr marL="0" indent="0" algn="just">
              <a:buNone/>
            </a:pPr>
            <a:r>
              <a:rPr lang="es-ES" altLang="es-ES" sz="2400" b="1" dirty="0" smtClean="0">
                <a:solidFill>
                  <a:schemeClr val="bg1"/>
                </a:solidFill>
                <a:cs typeface="Times New Roman" panose="02020603050405020304" pitchFamily="18" charset="0"/>
              </a:rPr>
              <a:t>Tabla </a:t>
            </a:r>
            <a:r>
              <a:rPr lang="es-ES" altLang="es-ES" sz="2400" b="1" dirty="0">
                <a:solidFill>
                  <a:schemeClr val="bg1"/>
                </a:solidFill>
                <a:cs typeface="Times New Roman" panose="02020603050405020304" pitchFamily="18" charset="0"/>
              </a:rPr>
              <a:t>1. </a:t>
            </a:r>
            <a:r>
              <a:rPr lang="es-ES" altLang="es-ES" sz="2400" dirty="0">
                <a:solidFill>
                  <a:schemeClr val="bg1"/>
                </a:solidFill>
                <a:cs typeface="Times New Roman" panose="02020603050405020304" pitchFamily="18" charset="0"/>
              </a:rPr>
              <a:t>Distribución de las defunciones ocurridas en el Hospital Provincial Docente de Riobamba durante el año </a:t>
            </a:r>
            <a:r>
              <a:rPr lang="es-ES" altLang="es-ES" sz="2400" dirty="0" smtClean="0">
                <a:solidFill>
                  <a:schemeClr val="bg1"/>
                </a:solidFill>
                <a:cs typeface="Times New Roman" panose="02020603050405020304" pitchFamily="18" charset="0"/>
              </a:rPr>
              <a:t>2021 </a:t>
            </a:r>
            <a:r>
              <a:rPr lang="es-ES" altLang="es-ES" sz="2400" dirty="0">
                <a:solidFill>
                  <a:schemeClr val="bg1"/>
                </a:solidFill>
                <a:cs typeface="Times New Roman" panose="02020603050405020304" pitchFamily="18" charset="0"/>
              </a:rPr>
              <a:t>por COVID-19 de acuerdo a la edad y el </a:t>
            </a:r>
            <a:r>
              <a:rPr lang="es-ES" altLang="es-ES" sz="2400" dirty="0" smtClean="0">
                <a:solidFill>
                  <a:schemeClr val="bg1"/>
                </a:solidFill>
                <a:cs typeface="Times New Roman" panose="02020603050405020304" pitchFamily="18" charset="0"/>
              </a:rPr>
              <a:t>sexo.</a:t>
            </a:r>
            <a:endParaRPr lang="es-ES" altLang="es-ES" sz="2400" dirty="0">
              <a:solidFill>
                <a:schemeClr val="bg1"/>
              </a:solidFill>
              <a:cs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TÍTULO DE LA TABLA </a:t>
            </a:r>
            <a:r>
              <a:rPr lang="es-ES" altLang="es-ES" sz="2800" b="1" dirty="0">
                <a:solidFill>
                  <a:schemeClr val="bg1"/>
                </a:solidFill>
                <a:ea typeface="Calibri" panose="020F0502020204030204" pitchFamily="34" charset="0"/>
                <a:cs typeface="Times New Roman" panose="02020603050405020304" pitchFamily="18" charset="0"/>
              </a:rPr>
              <a:t>ESTADÍSTICA</a:t>
            </a:r>
          </a:p>
        </p:txBody>
      </p:sp>
      <p:sp>
        <p:nvSpPr>
          <p:cNvPr id="4" name="Text Box 5"/>
          <p:cNvSpPr txBox="1">
            <a:spLocks noChangeArrowheads="1"/>
          </p:cNvSpPr>
          <p:nvPr/>
        </p:nvSpPr>
        <p:spPr bwMode="auto">
          <a:xfrm>
            <a:off x="2488037" y="4634552"/>
            <a:ext cx="3995004" cy="7386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a:spAutoFit/>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algn="ctr">
              <a:defRPr/>
            </a:pPr>
            <a:r>
              <a:rPr lang="es-ES_tradnl" altLang="es-ES" sz="2100" b="1" dirty="0">
                <a:solidFill>
                  <a:srgbClr val="FF0000"/>
                </a:solidFill>
                <a:latin typeface="+mn-lt"/>
                <a:cs typeface="Times New Roman" panose="02020603050405020304" pitchFamily="18" charset="0"/>
              </a:rPr>
              <a:t>!Incorrecto! </a:t>
            </a:r>
          </a:p>
          <a:p>
            <a:pPr algn="ctr">
              <a:defRPr/>
            </a:pPr>
            <a:r>
              <a:rPr lang="es-ES_tradnl" altLang="es-ES" sz="2100" b="1" dirty="0">
                <a:solidFill>
                  <a:schemeClr val="bg1"/>
                </a:solidFill>
                <a:latin typeface="+mn-lt"/>
                <a:cs typeface="Times New Roman" panose="02020603050405020304" pitchFamily="18" charset="0"/>
              </a:rPr>
              <a:t>Es completo pero no conciso</a:t>
            </a:r>
          </a:p>
        </p:txBody>
      </p:sp>
    </p:spTree>
    <p:extLst>
      <p:ext uri="{BB962C8B-B14F-4D97-AF65-F5344CB8AC3E}">
        <p14:creationId xmlns:p14="http://schemas.microsoft.com/office/powerpoint/2010/main" val="31750200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899560"/>
          </a:xfrm>
        </p:spPr>
        <p:txBody>
          <a:bodyPr rtlCol="0">
            <a:noAutofit/>
          </a:bodyPr>
          <a:lstStyle/>
          <a:p>
            <a:pPr marL="0" indent="0" algn="just">
              <a:buNone/>
            </a:pPr>
            <a:r>
              <a:rPr lang="es-ES" altLang="es-ES" sz="2400" b="1" dirty="0">
                <a:solidFill>
                  <a:schemeClr val="bg1"/>
                </a:solidFill>
                <a:cs typeface="Times New Roman" panose="02020603050405020304" pitchFamily="18" charset="0"/>
              </a:rPr>
              <a:t>Tabla 1. </a:t>
            </a:r>
            <a:r>
              <a:rPr lang="es-ES" altLang="es-ES" sz="2400" dirty="0">
                <a:solidFill>
                  <a:schemeClr val="bg1"/>
                </a:solidFill>
                <a:cs typeface="Times New Roman" panose="02020603050405020304" pitchFamily="18" charset="0"/>
              </a:rPr>
              <a:t>Defunciones por COVID-19 según edad y sexo. Hospital Provincial Docente de Riobamba, </a:t>
            </a:r>
            <a:r>
              <a:rPr lang="es-ES" altLang="es-ES" sz="2400" dirty="0" smtClean="0">
                <a:solidFill>
                  <a:schemeClr val="bg1"/>
                </a:solidFill>
                <a:cs typeface="Times New Roman" panose="02020603050405020304" pitchFamily="18" charset="0"/>
              </a:rPr>
              <a:t>2021</a:t>
            </a:r>
            <a:endParaRPr lang="es-ES" altLang="es-ES" sz="2400" dirty="0">
              <a:solidFill>
                <a:schemeClr val="bg1"/>
              </a:solidFill>
              <a:cs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TÍTULO DE LA TABLA </a:t>
            </a:r>
            <a:r>
              <a:rPr lang="es-ES" altLang="es-ES" sz="2800" b="1" dirty="0">
                <a:solidFill>
                  <a:schemeClr val="bg1"/>
                </a:solidFill>
                <a:ea typeface="Calibri" panose="020F0502020204030204" pitchFamily="34" charset="0"/>
                <a:cs typeface="Times New Roman" panose="02020603050405020304" pitchFamily="18" charset="0"/>
              </a:rPr>
              <a:t>ESTADÍSTICA</a:t>
            </a:r>
          </a:p>
        </p:txBody>
      </p:sp>
      <p:sp>
        <p:nvSpPr>
          <p:cNvPr id="4" name="Text Box 5"/>
          <p:cNvSpPr txBox="1">
            <a:spLocks noChangeArrowheads="1"/>
          </p:cNvSpPr>
          <p:nvPr/>
        </p:nvSpPr>
        <p:spPr bwMode="auto">
          <a:xfrm>
            <a:off x="1948628" y="2420888"/>
            <a:ext cx="5073826" cy="7386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a:spAutoFit/>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algn="ctr">
              <a:defRPr/>
            </a:pPr>
            <a:r>
              <a:rPr lang="es-ES_tradnl" altLang="es-ES" sz="2100" b="1" dirty="0" smtClean="0">
                <a:solidFill>
                  <a:srgbClr val="FF0000"/>
                </a:solidFill>
                <a:latin typeface="+mn-lt"/>
                <a:cs typeface="Times New Roman" panose="02020603050405020304" pitchFamily="18" charset="0"/>
              </a:rPr>
              <a:t>!</a:t>
            </a:r>
            <a:r>
              <a:rPr lang="es-ES_tradnl" altLang="es-ES" sz="2100" b="1" dirty="0">
                <a:solidFill>
                  <a:srgbClr val="FF0000"/>
                </a:solidFill>
                <a:latin typeface="+mn-lt"/>
                <a:cs typeface="Times New Roman" panose="02020603050405020304" pitchFamily="18" charset="0"/>
              </a:rPr>
              <a:t>C</a:t>
            </a:r>
            <a:r>
              <a:rPr lang="es-ES_tradnl" altLang="es-ES" sz="2100" b="1" dirty="0" smtClean="0">
                <a:solidFill>
                  <a:srgbClr val="FF0000"/>
                </a:solidFill>
                <a:latin typeface="+mn-lt"/>
                <a:cs typeface="Times New Roman" panose="02020603050405020304" pitchFamily="18" charset="0"/>
              </a:rPr>
              <a:t>orrecto</a:t>
            </a:r>
            <a:r>
              <a:rPr lang="es-ES_tradnl" altLang="es-ES" sz="2100" b="1" dirty="0">
                <a:solidFill>
                  <a:srgbClr val="FF0000"/>
                </a:solidFill>
                <a:latin typeface="+mn-lt"/>
                <a:cs typeface="Times New Roman" panose="02020603050405020304" pitchFamily="18" charset="0"/>
              </a:rPr>
              <a:t>! </a:t>
            </a:r>
          </a:p>
          <a:p>
            <a:pPr algn="ctr">
              <a:defRPr/>
            </a:pPr>
            <a:r>
              <a:rPr lang="es-ES_tradnl" altLang="es-ES" sz="2100" b="1" dirty="0">
                <a:solidFill>
                  <a:schemeClr val="bg1"/>
                </a:solidFill>
                <a:latin typeface="+mn-lt"/>
                <a:cs typeface="Times New Roman" panose="02020603050405020304" pitchFamily="18" charset="0"/>
              </a:rPr>
              <a:t>Es completo </a:t>
            </a:r>
            <a:r>
              <a:rPr lang="es-ES_tradnl" altLang="es-ES" sz="2100" b="1" dirty="0" smtClean="0">
                <a:solidFill>
                  <a:schemeClr val="bg1"/>
                </a:solidFill>
                <a:latin typeface="+mn-lt"/>
                <a:cs typeface="Times New Roman" panose="02020603050405020304" pitchFamily="18" charset="0"/>
              </a:rPr>
              <a:t>y conciso, sin punto final</a:t>
            </a:r>
            <a:endParaRPr lang="es-ES_tradnl" altLang="es-ES" sz="2100" b="1" dirty="0">
              <a:solidFill>
                <a:schemeClr val="bg1"/>
              </a:solidFill>
              <a:latin typeface="+mn-lt"/>
              <a:cs typeface="Times New Roman" panose="02020603050405020304" pitchFamily="18" charset="0"/>
            </a:endParaRPr>
          </a:p>
        </p:txBody>
      </p:sp>
    </p:spTree>
    <p:extLst>
      <p:ext uri="{BB962C8B-B14F-4D97-AF65-F5344CB8AC3E}">
        <p14:creationId xmlns:p14="http://schemas.microsoft.com/office/powerpoint/2010/main" val="419762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899560"/>
          </a:xfrm>
        </p:spPr>
        <p:txBody>
          <a:bodyPr rtlCol="0">
            <a:noAutofit/>
          </a:bodyPr>
          <a:lstStyle/>
          <a:p>
            <a:pPr marL="0" indent="0">
              <a:buNone/>
            </a:pPr>
            <a:r>
              <a:rPr lang="es-ES" altLang="es-ES" sz="2400" dirty="0">
                <a:solidFill>
                  <a:schemeClr val="bg1"/>
                </a:solidFill>
                <a:cs typeface="Times New Roman" panose="02020603050405020304" pitchFamily="18" charset="0"/>
              </a:rPr>
              <a:t>El cuerpo </a:t>
            </a:r>
            <a:r>
              <a:rPr lang="es-ES" altLang="es-ES" sz="2400" dirty="0" smtClean="0">
                <a:solidFill>
                  <a:schemeClr val="bg1"/>
                </a:solidFill>
                <a:cs typeface="Times New Roman" panose="02020603050405020304" pitchFamily="18" charset="0"/>
              </a:rPr>
              <a:t>de la tabla </a:t>
            </a:r>
            <a:r>
              <a:rPr lang="es-ES" altLang="es-ES" sz="2400" dirty="0">
                <a:solidFill>
                  <a:schemeClr val="bg1"/>
                </a:solidFill>
                <a:cs typeface="Times New Roman" panose="02020603050405020304" pitchFamily="18" charset="0"/>
              </a:rPr>
              <a:t>estará formado por un conjunto de casillas o celdas dispuestas en filas y columnas.</a:t>
            </a: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CUERPO DE LA TABLA </a:t>
            </a:r>
            <a:r>
              <a:rPr lang="es-ES" altLang="es-ES" sz="2800" b="1" dirty="0">
                <a:solidFill>
                  <a:schemeClr val="bg1"/>
                </a:solidFill>
                <a:ea typeface="Calibri" panose="020F0502020204030204" pitchFamily="34" charset="0"/>
                <a:cs typeface="Times New Roman" panose="02020603050405020304" pitchFamily="18" charset="0"/>
              </a:rPr>
              <a:t>ESTADÍSTICA</a:t>
            </a:r>
          </a:p>
        </p:txBody>
      </p:sp>
      <p:graphicFrame>
        <p:nvGraphicFramePr>
          <p:cNvPr id="5" name="Group 37"/>
          <p:cNvGraphicFramePr>
            <a:graphicFrameLocks/>
          </p:cNvGraphicFramePr>
          <p:nvPr>
            <p:extLst>
              <p:ext uri="{D42A27DB-BD31-4B8C-83A1-F6EECF244321}">
                <p14:modId xmlns:p14="http://schemas.microsoft.com/office/powerpoint/2010/main" val="3692234985"/>
              </p:ext>
            </p:extLst>
          </p:nvPr>
        </p:nvGraphicFramePr>
        <p:xfrm>
          <a:off x="502212" y="4005064"/>
          <a:ext cx="7345338" cy="2178844"/>
        </p:xfrm>
        <a:graphic>
          <a:graphicData uri="http://schemas.openxmlformats.org/drawingml/2006/table">
            <a:tbl>
              <a:tblPr>
                <a:tableStyleId>{D7AC3CCA-C797-4891-BE02-D94E43425B78}</a:tableStyleId>
              </a:tblPr>
              <a:tblGrid>
                <a:gridCol w="2498572">
                  <a:extLst>
                    <a:ext uri="{9D8B030D-6E8A-4147-A177-3AD203B41FA5}">
                      <a16:colId xmlns:a16="http://schemas.microsoft.com/office/drawing/2014/main" val="20000"/>
                    </a:ext>
                  </a:extLst>
                </a:gridCol>
                <a:gridCol w="3406606">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tblGrid>
              <a:tr h="38860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s-ES_tradnl" sz="2100" b="0" i="0" u="none" strike="noStrike" cap="none" normalizeH="0" baseline="0" dirty="0" smtClean="0">
                        <a:ln>
                          <a:noFill/>
                        </a:ln>
                        <a:solidFill>
                          <a:schemeClr val="tx1"/>
                        </a:solidFill>
                        <a:effectLst/>
                        <a:latin typeface="Arial Narrow" panose="020B0606020202030204" pitchFamily="34" charset="0"/>
                        <a:ea typeface="Times New Roman" pitchFamily="18" charset="0"/>
                        <a:cs typeface="Arial" charset="0"/>
                      </a:endParaRPr>
                    </a:p>
                  </a:txBody>
                  <a:tcPr marL="68574" marR="68574" marT="34282" marB="34282" horzOverflow="overflow">
                    <a:solidFill>
                      <a:schemeClr val="tx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s-ES_tradnl" sz="2100" b="0" i="0" u="none" strike="noStrike" cap="none" normalizeH="0" baseline="0" dirty="0" smtClean="0">
                        <a:ln>
                          <a:noFill/>
                        </a:ln>
                        <a:solidFill>
                          <a:schemeClr val="tx1"/>
                        </a:solidFill>
                        <a:effectLst/>
                        <a:latin typeface="Arial Narrow" panose="020B0606020202030204" pitchFamily="34" charset="0"/>
                        <a:ea typeface="Times New Roman" pitchFamily="18" charset="0"/>
                        <a:cs typeface="Arial" charset="0"/>
                      </a:endParaRPr>
                    </a:p>
                  </a:txBody>
                  <a:tcPr marL="68574" marR="68574" marT="34282" marB="34282" horzOverflow="overflow">
                    <a:solidFill>
                      <a:schemeClr val="tx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s-ES_tradnl" sz="2100" b="0" i="0" u="none" strike="noStrike" cap="none" normalizeH="0" baseline="0" dirty="0" smtClean="0">
                        <a:ln>
                          <a:noFill/>
                        </a:ln>
                        <a:solidFill>
                          <a:schemeClr val="tx1"/>
                        </a:solidFill>
                        <a:effectLst/>
                        <a:latin typeface="Arial Narrow" panose="020B0606020202030204" pitchFamily="34" charset="0"/>
                        <a:ea typeface="Times New Roman" pitchFamily="18" charset="0"/>
                        <a:cs typeface="Arial" charset="0"/>
                      </a:endParaRPr>
                    </a:p>
                  </a:txBody>
                  <a:tcPr marL="68574" marR="68574" marT="34282" marB="34282" horzOverflow="overflow">
                    <a:solidFill>
                      <a:schemeClr val="tx1"/>
                    </a:solidFill>
                  </a:tcPr>
                </a:tc>
                <a:extLst>
                  <a:ext uri="{0D108BD9-81ED-4DB2-BD59-A6C34878D82A}">
                    <a16:rowId xmlns:a16="http://schemas.microsoft.com/office/drawing/2014/main" val="10000"/>
                  </a:ext>
                </a:extLst>
              </a:tr>
              <a:tr h="44756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sz="1800" u="none" strike="noStrike" cap="none" normalizeH="0" baseline="0" dirty="0" err="1" smtClean="0">
                          <a:ln>
                            <a:noFill/>
                          </a:ln>
                          <a:effectLst/>
                        </a:rPr>
                        <a:t>xx</a:t>
                      </a:r>
                      <a:endParaRPr kumimoji="0" lang="es-ES_tradnl" sz="1800" b="0" i="0" u="none" strike="noStrike" cap="none" normalizeH="0" baseline="0" dirty="0" smtClean="0">
                        <a:ln>
                          <a:noFill/>
                        </a:ln>
                        <a:solidFill>
                          <a:schemeClr val="bg1"/>
                        </a:solidFill>
                        <a:effectLst/>
                        <a:latin typeface="Times New Roman" panose="02020603050405020304" pitchFamily="18" charset="0"/>
                        <a:ea typeface="Times New Roman" pitchFamily="18" charset="0"/>
                        <a:cs typeface="Times New Roman" panose="02020603050405020304" pitchFamily="18" charset="0"/>
                      </a:endParaRPr>
                    </a:p>
                  </a:txBody>
                  <a:tcPr marL="68574" marR="68574" marT="34282" marB="34282" horzOverflow="overflow">
                    <a:solidFill>
                      <a:schemeClr val="tx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sz="1800" u="none" strike="noStrike" cap="none" normalizeH="0" baseline="0" dirty="0" smtClean="0">
                          <a:ln>
                            <a:noFill/>
                          </a:ln>
                          <a:effectLst/>
                        </a:rPr>
                        <a:t>xx</a:t>
                      </a:r>
                      <a:endParaRPr kumimoji="0" lang="es-ES_tradnl" sz="1800" b="0" i="0" u="none" strike="noStrike" cap="none" normalizeH="0" baseline="0" dirty="0" smtClean="0">
                        <a:ln>
                          <a:noFill/>
                        </a:ln>
                        <a:solidFill>
                          <a:schemeClr val="bg1"/>
                        </a:solidFill>
                        <a:effectLst/>
                        <a:latin typeface="Times New Roman" panose="02020603050405020304" pitchFamily="18" charset="0"/>
                        <a:ea typeface="Times New Roman" pitchFamily="18" charset="0"/>
                        <a:cs typeface="Times New Roman" panose="02020603050405020304" pitchFamily="18" charset="0"/>
                      </a:endParaRPr>
                    </a:p>
                  </a:txBody>
                  <a:tcPr marL="68574" marR="68574" marT="34282" marB="34282" horzOverflow="overflow">
                    <a:solidFill>
                      <a:schemeClr val="tx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sz="1800" u="none" strike="noStrike" cap="none" normalizeH="0" baseline="0" dirty="0" smtClean="0">
                          <a:ln>
                            <a:noFill/>
                          </a:ln>
                          <a:effectLst/>
                        </a:rPr>
                        <a:t>xx</a:t>
                      </a:r>
                      <a:endParaRPr kumimoji="0" lang="es-ES_tradnl" sz="1800" b="0" i="0" u="none" strike="noStrike" cap="none" normalizeH="0" baseline="0" dirty="0" smtClean="0">
                        <a:ln>
                          <a:noFill/>
                        </a:ln>
                        <a:solidFill>
                          <a:schemeClr val="bg1"/>
                        </a:solidFill>
                        <a:effectLst/>
                        <a:latin typeface="Times New Roman" panose="02020603050405020304" pitchFamily="18" charset="0"/>
                        <a:ea typeface="Times New Roman" pitchFamily="18" charset="0"/>
                        <a:cs typeface="Times New Roman" panose="02020603050405020304" pitchFamily="18" charset="0"/>
                      </a:endParaRPr>
                    </a:p>
                  </a:txBody>
                  <a:tcPr marL="68574" marR="68574" marT="34282" marB="34282" horzOverflow="overflow">
                    <a:solidFill>
                      <a:schemeClr val="tx1"/>
                    </a:solidFill>
                  </a:tcPr>
                </a:tc>
                <a:extLst>
                  <a:ext uri="{0D108BD9-81ED-4DB2-BD59-A6C34878D82A}">
                    <a16:rowId xmlns:a16="http://schemas.microsoft.com/office/drawing/2014/main" val="10001"/>
                  </a:ext>
                </a:extLst>
              </a:tr>
              <a:tr h="44756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sz="1800" u="none" strike="noStrike" cap="none" normalizeH="0" baseline="0" dirty="0" err="1" smtClean="0">
                          <a:ln>
                            <a:noFill/>
                          </a:ln>
                          <a:effectLst/>
                        </a:rPr>
                        <a:t>xx</a:t>
                      </a:r>
                      <a:endParaRPr kumimoji="0" lang="es-ES_tradnl" sz="1800" b="0" i="0" u="none" strike="noStrike" cap="none" normalizeH="0" baseline="0" dirty="0" smtClean="0">
                        <a:ln>
                          <a:noFill/>
                        </a:ln>
                        <a:solidFill>
                          <a:schemeClr val="bg1"/>
                        </a:solidFill>
                        <a:effectLst/>
                        <a:latin typeface="Times New Roman" panose="02020603050405020304" pitchFamily="18" charset="0"/>
                        <a:ea typeface="Times New Roman" pitchFamily="18" charset="0"/>
                        <a:cs typeface="Times New Roman" panose="02020603050405020304" pitchFamily="18" charset="0"/>
                      </a:endParaRPr>
                    </a:p>
                  </a:txBody>
                  <a:tcPr marL="68574" marR="68574" marT="34282" marB="34282" horzOverflow="overflow">
                    <a:solidFill>
                      <a:schemeClr val="tx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sz="1800" u="none" strike="noStrike" cap="none" normalizeH="0" baseline="0" dirty="0" err="1" smtClean="0">
                          <a:ln>
                            <a:noFill/>
                          </a:ln>
                          <a:effectLst/>
                        </a:rPr>
                        <a:t>xx</a:t>
                      </a:r>
                      <a:endParaRPr kumimoji="0" lang="es-ES_tradnl" sz="1800" b="0" i="0" u="none" strike="noStrike" cap="none" normalizeH="0" baseline="0" dirty="0" smtClean="0">
                        <a:ln>
                          <a:noFill/>
                        </a:ln>
                        <a:solidFill>
                          <a:schemeClr val="bg1"/>
                        </a:solidFill>
                        <a:effectLst/>
                        <a:latin typeface="Times New Roman" panose="02020603050405020304" pitchFamily="18" charset="0"/>
                        <a:ea typeface="Times New Roman" pitchFamily="18" charset="0"/>
                        <a:cs typeface="Times New Roman" panose="02020603050405020304" pitchFamily="18" charset="0"/>
                      </a:endParaRPr>
                    </a:p>
                  </a:txBody>
                  <a:tcPr marL="68574" marR="68574" marT="34282" marB="34282" horzOverflow="overflow">
                    <a:solidFill>
                      <a:schemeClr val="tx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sz="1800" u="none" strike="noStrike" cap="none" normalizeH="0" baseline="0" dirty="0" err="1" smtClean="0">
                          <a:ln>
                            <a:noFill/>
                          </a:ln>
                          <a:effectLst/>
                        </a:rPr>
                        <a:t>xx</a:t>
                      </a:r>
                      <a:endParaRPr kumimoji="0" lang="es-ES_tradnl" sz="1800" b="0" i="0" u="none" strike="noStrike" cap="none" normalizeH="0" baseline="0" dirty="0" smtClean="0">
                        <a:ln>
                          <a:noFill/>
                        </a:ln>
                        <a:solidFill>
                          <a:schemeClr val="bg1"/>
                        </a:solidFill>
                        <a:effectLst/>
                        <a:latin typeface="Times New Roman" panose="02020603050405020304" pitchFamily="18" charset="0"/>
                        <a:ea typeface="Times New Roman" pitchFamily="18" charset="0"/>
                        <a:cs typeface="Times New Roman" panose="02020603050405020304" pitchFamily="18" charset="0"/>
                      </a:endParaRPr>
                    </a:p>
                  </a:txBody>
                  <a:tcPr marL="68574" marR="68574" marT="34282" marB="34282" horzOverflow="overflow">
                    <a:solidFill>
                      <a:schemeClr val="tx1"/>
                    </a:solidFill>
                  </a:tcPr>
                </a:tc>
                <a:extLst>
                  <a:ext uri="{0D108BD9-81ED-4DB2-BD59-A6C34878D82A}">
                    <a16:rowId xmlns:a16="http://schemas.microsoft.com/office/drawing/2014/main" val="10002"/>
                  </a:ext>
                </a:extLst>
              </a:tr>
              <a:tr h="44756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sz="1800" u="none" strike="noStrike" cap="none" normalizeH="0" baseline="0" smtClean="0">
                          <a:ln>
                            <a:noFill/>
                          </a:ln>
                          <a:effectLst/>
                        </a:rPr>
                        <a:t>xx</a:t>
                      </a:r>
                      <a:endParaRPr kumimoji="0" lang="es-ES_tradnl" sz="1800" b="0" i="0" u="none" strike="noStrike" cap="none" normalizeH="0" baseline="0" smtClean="0">
                        <a:ln>
                          <a:noFill/>
                        </a:ln>
                        <a:solidFill>
                          <a:schemeClr val="bg1"/>
                        </a:solidFill>
                        <a:effectLst/>
                        <a:latin typeface="Times New Roman" panose="02020603050405020304" pitchFamily="18" charset="0"/>
                        <a:ea typeface="Times New Roman" pitchFamily="18" charset="0"/>
                        <a:cs typeface="Times New Roman" panose="02020603050405020304" pitchFamily="18" charset="0"/>
                      </a:endParaRPr>
                    </a:p>
                  </a:txBody>
                  <a:tcPr marL="68574" marR="68574" marT="34282" marB="34282" horzOverflow="overflow">
                    <a:solidFill>
                      <a:schemeClr val="tx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sz="1800" u="none" strike="noStrike" cap="none" normalizeH="0" baseline="0" dirty="0" err="1" smtClean="0">
                          <a:ln>
                            <a:noFill/>
                          </a:ln>
                          <a:effectLst/>
                        </a:rPr>
                        <a:t>xx</a:t>
                      </a:r>
                      <a:endParaRPr kumimoji="0" lang="es-ES_tradnl" sz="1800" b="0" i="0" u="none" strike="noStrike" cap="none" normalizeH="0" baseline="0" dirty="0" smtClean="0">
                        <a:ln>
                          <a:noFill/>
                        </a:ln>
                        <a:solidFill>
                          <a:schemeClr val="bg1"/>
                        </a:solidFill>
                        <a:effectLst/>
                        <a:latin typeface="Times New Roman" panose="02020603050405020304" pitchFamily="18" charset="0"/>
                        <a:ea typeface="Times New Roman" pitchFamily="18" charset="0"/>
                        <a:cs typeface="Times New Roman" panose="02020603050405020304" pitchFamily="18" charset="0"/>
                      </a:endParaRPr>
                    </a:p>
                  </a:txBody>
                  <a:tcPr marL="68574" marR="68574" marT="34282" marB="34282" horzOverflow="overflow">
                    <a:solidFill>
                      <a:schemeClr val="tx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sz="1800" u="none" strike="noStrike" cap="none" normalizeH="0" baseline="0" dirty="0" err="1" smtClean="0">
                          <a:ln>
                            <a:noFill/>
                          </a:ln>
                          <a:effectLst/>
                        </a:rPr>
                        <a:t>xx</a:t>
                      </a:r>
                      <a:endParaRPr kumimoji="0" lang="es-ES_tradnl" sz="1800" b="0" i="0" u="none" strike="noStrike" cap="none" normalizeH="0" baseline="0" dirty="0" smtClean="0">
                        <a:ln>
                          <a:noFill/>
                        </a:ln>
                        <a:solidFill>
                          <a:schemeClr val="bg1"/>
                        </a:solidFill>
                        <a:effectLst/>
                        <a:latin typeface="Times New Roman" panose="02020603050405020304" pitchFamily="18" charset="0"/>
                        <a:ea typeface="Times New Roman" pitchFamily="18" charset="0"/>
                        <a:cs typeface="Times New Roman" panose="02020603050405020304" pitchFamily="18" charset="0"/>
                      </a:endParaRPr>
                    </a:p>
                  </a:txBody>
                  <a:tcPr marL="68574" marR="68574" marT="34282" marB="34282" horzOverflow="overflow">
                    <a:solidFill>
                      <a:schemeClr val="tx1"/>
                    </a:solidFill>
                  </a:tcPr>
                </a:tc>
                <a:extLst>
                  <a:ext uri="{0D108BD9-81ED-4DB2-BD59-A6C34878D82A}">
                    <a16:rowId xmlns:a16="http://schemas.microsoft.com/office/drawing/2014/main" val="10003"/>
                  </a:ext>
                </a:extLst>
              </a:tr>
              <a:tr h="44756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s-ES_tradnl" sz="1800" b="0" i="0" u="none" strike="noStrike" cap="none" normalizeH="0" baseline="0" dirty="0" smtClean="0">
                        <a:ln>
                          <a:noFill/>
                        </a:ln>
                        <a:solidFill>
                          <a:schemeClr val="bg1"/>
                        </a:solidFill>
                        <a:effectLst/>
                        <a:latin typeface="Times New Roman" panose="02020603050405020304" pitchFamily="18" charset="0"/>
                        <a:ea typeface="Times New Roman" pitchFamily="18" charset="0"/>
                        <a:cs typeface="Times New Roman" panose="02020603050405020304" pitchFamily="18" charset="0"/>
                      </a:endParaRPr>
                    </a:p>
                  </a:txBody>
                  <a:tcPr marL="68574" marR="68574" marT="34282" marB="34282" horzOverflow="overflow">
                    <a:solidFill>
                      <a:schemeClr val="tx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sz="1800" u="none" strike="noStrike" cap="none" normalizeH="0" baseline="0" dirty="0" err="1" smtClean="0">
                          <a:ln>
                            <a:noFill/>
                          </a:ln>
                          <a:effectLst/>
                        </a:rPr>
                        <a:t>xx</a:t>
                      </a:r>
                      <a:endParaRPr kumimoji="0" lang="es-ES_tradnl" sz="1800" b="0" i="0" u="none" strike="noStrike" cap="none" normalizeH="0" baseline="0" dirty="0" smtClean="0">
                        <a:ln>
                          <a:noFill/>
                        </a:ln>
                        <a:solidFill>
                          <a:schemeClr val="bg1"/>
                        </a:solidFill>
                        <a:effectLst/>
                        <a:latin typeface="Times New Roman" panose="02020603050405020304" pitchFamily="18" charset="0"/>
                        <a:ea typeface="Times New Roman" pitchFamily="18" charset="0"/>
                        <a:cs typeface="Times New Roman" panose="02020603050405020304" pitchFamily="18" charset="0"/>
                      </a:endParaRPr>
                    </a:p>
                  </a:txBody>
                  <a:tcPr marL="68574" marR="68574" marT="34282" marB="34282" horzOverflow="overflow">
                    <a:solidFill>
                      <a:schemeClr val="tx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s-ES_tradnl" sz="1800" b="0" i="0" u="none" strike="noStrike" cap="none" normalizeH="0" baseline="0" dirty="0" smtClean="0">
                        <a:ln>
                          <a:noFill/>
                        </a:ln>
                        <a:solidFill>
                          <a:schemeClr val="bg1"/>
                        </a:solidFill>
                        <a:effectLst/>
                        <a:latin typeface="Times New Roman" panose="02020603050405020304" pitchFamily="18" charset="0"/>
                        <a:ea typeface="Times New Roman" pitchFamily="18" charset="0"/>
                        <a:cs typeface="Times New Roman" panose="02020603050405020304" pitchFamily="18" charset="0"/>
                      </a:endParaRPr>
                    </a:p>
                  </a:txBody>
                  <a:tcPr marL="68574" marR="68574" marT="34282" marB="34282" horzOverflow="overflow">
                    <a:solidFill>
                      <a:schemeClr val="tx1"/>
                    </a:solidFill>
                  </a:tcPr>
                </a:tc>
                <a:extLst>
                  <a:ext uri="{0D108BD9-81ED-4DB2-BD59-A6C34878D82A}">
                    <a16:rowId xmlns:a16="http://schemas.microsoft.com/office/drawing/2014/main" val="10004"/>
                  </a:ext>
                </a:extLst>
              </a:tr>
            </a:tbl>
          </a:graphicData>
        </a:graphic>
      </p:graphicFrame>
      <p:sp>
        <p:nvSpPr>
          <p:cNvPr id="6" name="Text Box 31"/>
          <p:cNvSpPr txBox="1">
            <a:spLocks noChangeArrowheads="1"/>
          </p:cNvSpPr>
          <p:nvPr/>
        </p:nvSpPr>
        <p:spPr bwMode="auto">
          <a:xfrm>
            <a:off x="503404" y="2132856"/>
            <a:ext cx="27638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ES_tradnl" altLang="es-ES" sz="1800" dirty="0">
                <a:solidFill>
                  <a:schemeClr val="bg1"/>
                </a:solidFill>
                <a:latin typeface="+mj-lt"/>
                <a:cs typeface="Times New Roman" panose="02020603050405020304" pitchFamily="18" charset="0"/>
              </a:rPr>
              <a:t>1ra. Columna, se llama</a:t>
            </a:r>
          </a:p>
        </p:txBody>
      </p:sp>
      <p:sp>
        <p:nvSpPr>
          <p:cNvPr id="7" name="Text Box 32"/>
          <p:cNvSpPr txBox="1">
            <a:spLocks noChangeArrowheads="1"/>
          </p:cNvSpPr>
          <p:nvPr/>
        </p:nvSpPr>
        <p:spPr bwMode="auto">
          <a:xfrm>
            <a:off x="3223632" y="2150716"/>
            <a:ext cx="2212464" cy="369332"/>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ES_tradnl" altLang="es-ES" sz="1800" b="1" dirty="0">
                <a:latin typeface="+mj-lt"/>
                <a:cs typeface="Times New Roman" panose="02020603050405020304" pitchFamily="18" charset="0"/>
              </a:rPr>
              <a:t>COLUMNA </a:t>
            </a:r>
            <a:r>
              <a:rPr lang="es-ES_tradnl" altLang="es-ES" sz="1800" b="1" dirty="0" smtClean="0">
                <a:latin typeface="+mj-lt"/>
                <a:cs typeface="Times New Roman" panose="02020603050405020304" pitchFamily="18" charset="0"/>
              </a:rPr>
              <a:t>MATRIZ</a:t>
            </a:r>
            <a:endParaRPr lang="es-ES_tradnl" altLang="es-ES" sz="1800" b="1" dirty="0">
              <a:latin typeface="+mj-lt"/>
              <a:cs typeface="Times New Roman" panose="02020603050405020304" pitchFamily="18" charset="0"/>
            </a:endParaRPr>
          </a:p>
        </p:txBody>
      </p:sp>
      <p:sp>
        <p:nvSpPr>
          <p:cNvPr id="8" name="Text Box 33"/>
          <p:cNvSpPr txBox="1">
            <a:spLocks noChangeArrowheads="1"/>
          </p:cNvSpPr>
          <p:nvPr/>
        </p:nvSpPr>
        <p:spPr bwMode="auto">
          <a:xfrm>
            <a:off x="502214" y="2780556"/>
            <a:ext cx="208582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ES_tradnl" altLang="es-ES" sz="1800" dirty="0">
                <a:solidFill>
                  <a:schemeClr val="bg1"/>
                </a:solidFill>
                <a:latin typeface="+mj-lt"/>
                <a:cs typeface="Times New Roman" panose="02020603050405020304" pitchFamily="18" charset="0"/>
              </a:rPr>
              <a:t>1ra. Fila, se llama</a:t>
            </a:r>
            <a:endParaRPr lang="es-ES" altLang="es-ES" sz="1800" dirty="0">
              <a:solidFill>
                <a:schemeClr val="bg1"/>
              </a:solidFill>
              <a:latin typeface="+mj-lt"/>
              <a:cs typeface="Times New Roman" panose="02020603050405020304" pitchFamily="18" charset="0"/>
            </a:endParaRPr>
          </a:p>
        </p:txBody>
      </p:sp>
      <p:sp>
        <p:nvSpPr>
          <p:cNvPr id="9" name="Text Box 34"/>
          <p:cNvSpPr txBox="1">
            <a:spLocks noChangeArrowheads="1"/>
          </p:cNvSpPr>
          <p:nvPr/>
        </p:nvSpPr>
        <p:spPr bwMode="auto">
          <a:xfrm>
            <a:off x="2555776" y="2798416"/>
            <a:ext cx="3680816" cy="369332"/>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ES_tradnl" altLang="es-ES" sz="1800" b="1" dirty="0">
                <a:latin typeface="+mj-lt"/>
                <a:cs typeface="Times New Roman" panose="02020603050405020304" pitchFamily="18" charset="0"/>
              </a:rPr>
              <a:t>FILA DE LOS ENCABEZAMIENTOS</a:t>
            </a:r>
          </a:p>
        </p:txBody>
      </p:sp>
      <p:sp>
        <p:nvSpPr>
          <p:cNvPr id="11" name="Text Box 38"/>
          <p:cNvSpPr txBox="1">
            <a:spLocks noChangeArrowheads="1"/>
          </p:cNvSpPr>
          <p:nvPr/>
        </p:nvSpPr>
        <p:spPr bwMode="auto">
          <a:xfrm>
            <a:off x="503404" y="3374679"/>
            <a:ext cx="54922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ES_tradnl" altLang="es-ES" sz="1800" dirty="0">
                <a:solidFill>
                  <a:schemeClr val="bg1"/>
                </a:solidFill>
                <a:latin typeface="+mj-lt"/>
                <a:cs typeface="Times New Roman" panose="02020603050405020304" pitchFamily="18" charset="0"/>
              </a:rPr>
              <a:t>La última fila y última columna se dedican a los</a:t>
            </a:r>
          </a:p>
        </p:txBody>
      </p:sp>
      <p:sp>
        <p:nvSpPr>
          <p:cNvPr id="12" name="Text Box 32"/>
          <p:cNvSpPr txBox="1">
            <a:spLocks noChangeArrowheads="1"/>
          </p:cNvSpPr>
          <p:nvPr/>
        </p:nvSpPr>
        <p:spPr bwMode="auto">
          <a:xfrm>
            <a:off x="683568" y="4040238"/>
            <a:ext cx="1996441" cy="338554"/>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ES_tradnl" altLang="es-ES" sz="1600" b="1" dirty="0">
                <a:solidFill>
                  <a:schemeClr val="bg1"/>
                </a:solidFill>
                <a:latin typeface="+mj-lt"/>
                <a:cs typeface="Times New Roman" panose="02020603050405020304" pitchFamily="18" charset="0"/>
              </a:rPr>
              <a:t>COLUMNA MATRIZ</a:t>
            </a:r>
          </a:p>
        </p:txBody>
      </p:sp>
      <p:sp>
        <p:nvSpPr>
          <p:cNvPr id="13" name="Text Box 34"/>
          <p:cNvSpPr txBox="1">
            <a:spLocks noChangeArrowheads="1"/>
          </p:cNvSpPr>
          <p:nvPr/>
        </p:nvSpPr>
        <p:spPr bwMode="auto">
          <a:xfrm>
            <a:off x="3059832" y="4040238"/>
            <a:ext cx="3275550" cy="338554"/>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ES_tradnl" altLang="es-ES" sz="1600" b="1" dirty="0">
                <a:solidFill>
                  <a:schemeClr val="bg1"/>
                </a:solidFill>
                <a:latin typeface="+mj-lt"/>
                <a:cs typeface="Times New Roman" panose="02020603050405020304" pitchFamily="18" charset="0"/>
              </a:rPr>
              <a:t>FILA DE LOS ENCABEZAMIENTOS</a:t>
            </a:r>
          </a:p>
        </p:txBody>
      </p:sp>
      <p:sp>
        <p:nvSpPr>
          <p:cNvPr id="14" name="Text Box 32"/>
          <p:cNvSpPr txBox="1">
            <a:spLocks noChangeArrowheads="1"/>
          </p:cNvSpPr>
          <p:nvPr/>
        </p:nvSpPr>
        <p:spPr bwMode="auto">
          <a:xfrm>
            <a:off x="5940152" y="3369916"/>
            <a:ext cx="1206950" cy="369332"/>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ES_tradnl" altLang="es-ES" sz="1800" b="1" dirty="0">
                <a:latin typeface="+mj-lt"/>
                <a:cs typeface="Times New Roman" panose="02020603050405020304" pitchFamily="18" charset="0"/>
              </a:rPr>
              <a:t>TOTALES</a:t>
            </a:r>
          </a:p>
        </p:txBody>
      </p:sp>
      <p:sp>
        <p:nvSpPr>
          <p:cNvPr id="15" name="Text Box 32"/>
          <p:cNvSpPr txBox="1">
            <a:spLocks noChangeArrowheads="1"/>
          </p:cNvSpPr>
          <p:nvPr/>
        </p:nvSpPr>
        <p:spPr bwMode="auto">
          <a:xfrm>
            <a:off x="1216915" y="5801172"/>
            <a:ext cx="843501" cy="369332"/>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ES_tradnl" altLang="es-ES" sz="1800" b="1" dirty="0">
                <a:solidFill>
                  <a:schemeClr val="bg1"/>
                </a:solidFill>
                <a:latin typeface="+mj-lt"/>
              </a:rPr>
              <a:t>TOTAL</a:t>
            </a:r>
          </a:p>
        </p:txBody>
      </p:sp>
      <p:sp>
        <p:nvSpPr>
          <p:cNvPr id="16" name="Text Box 32"/>
          <p:cNvSpPr txBox="1">
            <a:spLocks noChangeArrowheads="1"/>
          </p:cNvSpPr>
          <p:nvPr/>
        </p:nvSpPr>
        <p:spPr bwMode="auto">
          <a:xfrm>
            <a:off x="6623414" y="4040238"/>
            <a:ext cx="936104" cy="338554"/>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ES_tradnl" altLang="es-ES" sz="1600" b="1" dirty="0">
                <a:solidFill>
                  <a:schemeClr val="bg1"/>
                </a:solidFill>
                <a:latin typeface="+mj-lt"/>
                <a:cs typeface="Times New Roman" panose="02020603050405020304" pitchFamily="18" charset="0"/>
              </a:rPr>
              <a:t>TOTAL</a:t>
            </a:r>
          </a:p>
        </p:txBody>
      </p:sp>
      <p:sp>
        <p:nvSpPr>
          <p:cNvPr id="17" name="Text Box 32"/>
          <p:cNvSpPr txBox="1">
            <a:spLocks noChangeArrowheads="1"/>
          </p:cNvSpPr>
          <p:nvPr/>
        </p:nvSpPr>
        <p:spPr bwMode="auto">
          <a:xfrm>
            <a:off x="6732240" y="5795972"/>
            <a:ext cx="843501" cy="369332"/>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ES_tradnl" altLang="es-ES" sz="1800" b="1" dirty="0">
                <a:solidFill>
                  <a:schemeClr val="bg1"/>
                </a:solidFill>
                <a:latin typeface="+mj-lt"/>
              </a:rPr>
              <a:t>TOTAL</a:t>
            </a:r>
          </a:p>
        </p:txBody>
      </p:sp>
    </p:spTree>
    <p:extLst>
      <p:ext uri="{BB962C8B-B14F-4D97-AF65-F5344CB8AC3E}">
        <p14:creationId xmlns:p14="http://schemas.microsoft.com/office/powerpoint/2010/main" val="12790402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899560"/>
          </a:xfrm>
        </p:spPr>
        <p:txBody>
          <a:bodyPr rtlCol="0">
            <a:noAutofit/>
          </a:bodyPr>
          <a:lstStyle/>
          <a:p>
            <a:pPr algn="just">
              <a:buClrTx/>
              <a:buFont typeface="Wingdings" panose="05000000000000000000" pitchFamily="2" charset="2"/>
              <a:buChar char="§"/>
            </a:pPr>
            <a:r>
              <a:rPr lang="es-ES" altLang="es-ES" sz="2400" dirty="0">
                <a:solidFill>
                  <a:schemeClr val="bg1"/>
                </a:solidFill>
                <a:cs typeface="Times New Roman" panose="02020603050405020304" pitchFamily="18" charset="0"/>
              </a:rPr>
              <a:t>La columna matriz se destina para asentar las diferentes clases o categorías de la escala de clasificación utilizada. </a:t>
            </a:r>
          </a:p>
          <a:p>
            <a:pPr algn="just">
              <a:buClrTx/>
              <a:buFont typeface="Wingdings" panose="05000000000000000000" pitchFamily="2" charset="2"/>
              <a:buChar char="§"/>
            </a:pPr>
            <a:endParaRPr lang="es-ES" altLang="es-ES" sz="2400" dirty="0">
              <a:solidFill>
                <a:schemeClr val="bg1"/>
              </a:solidFill>
              <a:cs typeface="Times New Roman" panose="02020603050405020304" pitchFamily="18" charset="0"/>
            </a:endParaRPr>
          </a:p>
          <a:p>
            <a:pPr algn="just">
              <a:buClrTx/>
              <a:buFont typeface="Wingdings" panose="05000000000000000000" pitchFamily="2" charset="2"/>
              <a:buChar char="§"/>
            </a:pPr>
            <a:r>
              <a:rPr lang="es-ES" altLang="es-ES" sz="2400" dirty="0">
                <a:solidFill>
                  <a:schemeClr val="bg1"/>
                </a:solidFill>
                <a:cs typeface="Times New Roman" panose="02020603050405020304" pitchFamily="18" charset="0"/>
              </a:rPr>
              <a:t>Cuando las observaciones se clasifican de acuerdo a más de una escala, digamos edad y sexo, la escala con mayor número de categorías irá en la columna matriz.</a:t>
            </a: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CUERPO DE LA TABLA </a:t>
            </a:r>
            <a:r>
              <a:rPr lang="es-ES" altLang="es-ES" sz="2800" b="1" dirty="0">
                <a:solidFill>
                  <a:schemeClr val="bg1"/>
                </a:solidFill>
                <a:ea typeface="Calibri" panose="020F0502020204030204" pitchFamily="34" charset="0"/>
                <a:cs typeface="Times New Roman" panose="02020603050405020304" pitchFamily="18" charset="0"/>
              </a:rPr>
              <a:t>ESTADÍSTICA</a:t>
            </a:r>
          </a:p>
        </p:txBody>
      </p:sp>
    </p:spTree>
    <p:extLst>
      <p:ext uri="{BB962C8B-B14F-4D97-AF65-F5344CB8AC3E}">
        <p14:creationId xmlns:p14="http://schemas.microsoft.com/office/powerpoint/2010/main" val="8280665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1475624"/>
          </a:xfrm>
        </p:spPr>
        <p:txBody>
          <a:bodyPr rtlCol="0">
            <a:noAutofit/>
          </a:bodyPr>
          <a:lstStyle/>
          <a:p>
            <a:pPr algn="just">
              <a:buClrTx/>
              <a:buFont typeface="Wingdings" panose="05000000000000000000" pitchFamily="2" charset="2"/>
              <a:buChar char="§"/>
            </a:pPr>
            <a:r>
              <a:rPr lang="es-ES" altLang="es-ES" sz="2400" dirty="0">
                <a:solidFill>
                  <a:schemeClr val="bg1"/>
                </a:solidFill>
                <a:cs typeface="Times New Roman" panose="02020603050405020304" pitchFamily="18" charset="0"/>
              </a:rPr>
              <a:t>En la fila de los encabezamientos, se presentarán las distribuciones de frecuencias, las medidas de resúmenes o la otra variable.</a:t>
            </a: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CUERPO DE LA TABLA </a:t>
            </a:r>
            <a:r>
              <a:rPr lang="es-ES" altLang="es-ES" sz="2800" b="1" dirty="0">
                <a:solidFill>
                  <a:schemeClr val="bg1"/>
                </a:solidFill>
                <a:ea typeface="Calibri" panose="020F0502020204030204" pitchFamily="34" charset="0"/>
                <a:cs typeface="Times New Roman" panose="02020603050405020304" pitchFamily="18" charset="0"/>
              </a:rPr>
              <a:t>ESTADÍSTICA</a:t>
            </a:r>
          </a:p>
        </p:txBody>
      </p:sp>
    </p:spTree>
    <p:extLst>
      <p:ext uri="{BB962C8B-B14F-4D97-AF65-F5344CB8AC3E}">
        <p14:creationId xmlns:p14="http://schemas.microsoft.com/office/powerpoint/2010/main" val="3597423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EJEMPLO DE UNA TABLA</a:t>
            </a:r>
            <a:endParaRPr lang="es-ES" altLang="es-ES" sz="2800" b="1" dirty="0">
              <a:solidFill>
                <a:schemeClr val="bg1"/>
              </a:solidFill>
              <a:ea typeface="Calibri" panose="020F0502020204030204" pitchFamily="34" charset="0"/>
              <a:cs typeface="Times New Roman" panose="02020603050405020304" pitchFamily="18"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061610132"/>
              </p:ext>
            </p:extLst>
          </p:nvPr>
        </p:nvGraphicFramePr>
        <p:xfrm>
          <a:off x="1324649" y="1701935"/>
          <a:ext cx="6398418" cy="3095217"/>
        </p:xfrm>
        <a:graphic>
          <a:graphicData uri="http://schemas.openxmlformats.org/drawingml/2006/table">
            <a:tbl>
              <a:tblPr firstRow="1" firstCol="1" bandRow="1">
                <a:tableStyleId>{5C22544A-7EE6-4342-B048-85BDC9FD1C3A}</a:tableStyleId>
              </a:tblPr>
              <a:tblGrid>
                <a:gridCol w="2808833">
                  <a:extLst>
                    <a:ext uri="{9D8B030D-6E8A-4147-A177-3AD203B41FA5}">
                      <a16:colId xmlns:a16="http://schemas.microsoft.com/office/drawing/2014/main" val="20000"/>
                    </a:ext>
                  </a:extLst>
                </a:gridCol>
                <a:gridCol w="540060">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1105309">
                  <a:extLst>
                    <a:ext uri="{9D8B030D-6E8A-4147-A177-3AD203B41FA5}">
                      <a16:colId xmlns:a16="http://schemas.microsoft.com/office/drawing/2014/main" val="20005"/>
                    </a:ext>
                  </a:extLst>
                </a:gridCol>
              </a:tblGrid>
              <a:tr h="368046">
                <a:tc rowSpan="3">
                  <a:txBody>
                    <a:bodyPr/>
                    <a:lstStyle/>
                    <a:p>
                      <a:pPr algn="ctr">
                        <a:lnSpc>
                          <a:spcPct val="115000"/>
                        </a:lnSpc>
                        <a:spcAft>
                          <a:spcPts val="0"/>
                        </a:spcAft>
                      </a:pPr>
                      <a:r>
                        <a:rPr lang="es-EC" sz="1800" dirty="0">
                          <a:solidFill>
                            <a:schemeClr val="bg1"/>
                          </a:solidFill>
                          <a:effectLst/>
                          <a:latin typeface="+mn-lt"/>
                          <a:cs typeface="Times New Roman" panose="02020603050405020304" pitchFamily="18" charset="0"/>
                        </a:rPr>
                        <a:t>Grupos de </a:t>
                      </a:r>
                      <a:endParaRPr lang="es-EC" sz="1800" dirty="0" smtClean="0">
                        <a:solidFill>
                          <a:schemeClr val="bg1"/>
                        </a:solidFill>
                        <a:effectLst/>
                        <a:latin typeface="+mn-lt"/>
                        <a:cs typeface="Times New Roman" panose="02020603050405020304" pitchFamily="18" charset="0"/>
                      </a:endParaRPr>
                    </a:p>
                    <a:p>
                      <a:pPr algn="ctr">
                        <a:lnSpc>
                          <a:spcPct val="115000"/>
                        </a:lnSpc>
                        <a:spcAft>
                          <a:spcPts val="0"/>
                        </a:spcAft>
                      </a:pPr>
                      <a:r>
                        <a:rPr lang="es-EC" sz="1800" dirty="0" smtClean="0">
                          <a:solidFill>
                            <a:schemeClr val="bg1"/>
                          </a:solidFill>
                          <a:effectLst/>
                          <a:latin typeface="+mn-lt"/>
                          <a:cs typeface="Times New Roman" panose="02020603050405020304" pitchFamily="18" charset="0"/>
                        </a:rPr>
                        <a:t>edades</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solidFill>
                      <a:schemeClr val="accent1">
                        <a:lumMod val="60000"/>
                        <a:lumOff val="40000"/>
                      </a:schemeClr>
                    </a:solidFill>
                  </a:tcPr>
                </a:tc>
                <a:tc gridSpan="4">
                  <a:txBody>
                    <a:bodyPr/>
                    <a:lstStyle/>
                    <a:p>
                      <a:pPr algn="ctr">
                        <a:lnSpc>
                          <a:spcPct val="115000"/>
                        </a:lnSpc>
                        <a:spcAft>
                          <a:spcPts val="0"/>
                        </a:spcAft>
                      </a:pPr>
                      <a:r>
                        <a:rPr lang="es-EC" sz="2100" dirty="0">
                          <a:solidFill>
                            <a:schemeClr val="bg1"/>
                          </a:solidFill>
                          <a:effectLst/>
                          <a:latin typeface="+mn-lt"/>
                          <a:cs typeface="Times New Roman" panose="02020603050405020304" pitchFamily="18" charset="0"/>
                        </a:rPr>
                        <a:t>Sexos</a:t>
                      </a:r>
                      <a:endParaRPr lang="es-EC" sz="21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solidFill>
                      <a:schemeClr val="accent1">
                        <a:lumMod val="60000"/>
                        <a:lumOff val="40000"/>
                      </a:schemeClr>
                    </a:solidFill>
                  </a:tcPr>
                </a:tc>
                <a:tc hMerge="1">
                  <a:txBody>
                    <a:bodyPr/>
                    <a:lstStyle/>
                    <a:p>
                      <a:endParaRPr lang="es-EC"/>
                    </a:p>
                  </a:txBody>
                  <a:tcPr/>
                </a:tc>
                <a:tc hMerge="1">
                  <a:txBody>
                    <a:bodyPr/>
                    <a:lstStyle/>
                    <a:p>
                      <a:endParaRPr lang="es-EC"/>
                    </a:p>
                  </a:txBody>
                  <a:tcPr/>
                </a:tc>
                <a:tc hMerge="1">
                  <a:txBody>
                    <a:bodyPr/>
                    <a:lstStyle/>
                    <a:p>
                      <a:endParaRPr lang="es-EC"/>
                    </a:p>
                  </a:txBody>
                  <a:tcPr/>
                </a:tc>
                <a:tc rowSpan="3">
                  <a:txBody>
                    <a:bodyPr/>
                    <a:lstStyle/>
                    <a:p>
                      <a:pPr algn="ctr">
                        <a:lnSpc>
                          <a:spcPct val="115000"/>
                        </a:lnSpc>
                        <a:spcAft>
                          <a:spcPts val="0"/>
                        </a:spcAft>
                      </a:pPr>
                      <a:r>
                        <a:rPr lang="es-EC" sz="1800" dirty="0">
                          <a:solidFill>
                            <a:schemeClr val="bg1"/>
                          </a:solidFill>
                          <a:effectLst/>
                          <a:latin typeface="+mn-lt"/>
                          <a:cs typeface="Times New Roman" panose="02020603050405020304" pitchFamily="18" charset="0"/>
                        </a:rPr>
                        <a:t>TOTAL</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solidFill>
                      <a:schemeClr val="accent1">
                        <a:lumMod val="60000"/>
                        <a:lumOff val="40000"/>
                      </a:schemeClr>
                    </a:solidFill>
                  </a:tcPr>
                </a:tc>
                <a:extLst>
                  <a:ext uri="{0D108BD9-81ED-4DB2-BD59-A6C34878D82A}">
                    <a16:rowId xmlns:a16="http://schemas.microsoft.com/office/drawing/2014/main" val="10000"/>
                  </a:ext>
                </a:extLst>
              </a:tr>
              <a:tr h="368046">
                <a:tc vMerge="1">
                  <a:txBody>
                    <a:bodyPr/>
                    <a:lstStyle/>
                    <a:p>
                      <a:endParaRPr lang="es-EC"/>
                    </a:p>
                  </a:txBody>
                  <a:tcPr/>
                </a:tc>
                <a:tc gridSpan="2">
                  <a:txBody>
                    <a:bodyPr/>
                    <a:lstStyle/>
                    <a:p>
                      <a:pPr algn="ctr">
                        <a:lnSpc>
                          <a:spcPct val="115000"/>
                        </a:lnSpc>
                        <a:spcAft>
                          <a:spcPts val="0"/>
                        </a:spcAft>
                      </a:pPr>
                      <a:r>
                        <a:rPr lang="es-EC" sz="1800" b="1" dirty="0">
                          <a:solidFill>
                            <a:schemeClr val="bg1"/>
                          </a:solidFill>
                          <a:effectLst/>
                          <a:latin typeface="+mn-lt"/>
                          <a:cs typeface="Times New Roman" panose="02020603050405020304" pitchFamily="18" charset="0"/>
                        </a:rPr>
                        <a:t>M</a:t>
                      </a:r>
                      <a:endParaRPr lang="es-EC" sz="1800" b="1"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solidFill>
                      <a:schemeClr val="accent1">
                        <a:lumMod val="60000"/>
                        <a:lumOff val="40000"/>
                      </a:schemeClr>
                    </a:solidFill>
                  </a:tcPr>
                </a:tc>
                <a:tc hMerge="1">
                  <a:txBody>
                    <a:bodyPr/>
                    <a:lstStyle/>
                    <a:p>
                      <a:endParaRPr lang="es-EC"/>
                    </a:p>
                  </a:txBody>
                  <a:tcPr/>
                </a:tc>
                <a:tc gridSpan="2">
                  <a:txBody>
                    <a:bodyPr/>
                    <a:lstStyle/>
                    <a:p>
                      <a:pPr algn="ctr">
                        <a:lnSpc>
                          <a:spcPct val="115000"/>
                        </a:lnSpc>
                        <a:spcAft>
                          <a:spcPts val="0"/>
                        </a:spcAft>
                      </a:pPr>
                      <a:r>
                        <a:rPr lang="es-EC" sz="1800" b="1" dirty="0">
                          <a:solidFill>
                            <a:schemeClr val="bg1"/>
                          </a:solidFill>
                          <a:effectLst/>
                          <a:latin typeface="+mn-lt"/>
                          <a:cs typeface="Times New Roman" panose="02020603050405020304" pitchFamily="18" charset="0"/>
                        </a:rPr>
                        <a:t>F</a:t>
                      </a:r>
                      <a:endParaRPr lang="es-EC" sz="1800" b="1"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solidFill>
                      <a:schemeClr val="accent1">
                        <a:lumMod val="60000"/>
                        <a:lumOff val="40000"/>
                      </a:schemeClr>
                    </a:solidFill>
                  </a:tcPr>
                </a:tc>
                <a:tc hMerge="1">
                  <a:txBody>
                    <a:bodyPr/>
                    <a:lstStyle/>
                    <a:p>
                      <a:endParaRPr lang="es-EC"/>
                    </a:p>
                  </a:txBody>
                  <a:tcPr/>
                </a:tc>
                <a:tc vMerge="1">
                  <a:txBody>
                    <a:bodyPr/>
                    <a:lstStyle/>
                    <a:p>
                      <a:endParaRPr lang="es-EC"/>
                    </a:p>
                  </a:txBody>
                  <a:tcPr/>
                </a:tc>
                <a:extLst>
                  <a:ext uri="{0D108BD9-81ED-4DB2-BD59-A6C34878D82A}">
                    <a16:rowId xmlns:a16="http://schemas.microsoft.com/office/drawing/2014/main" val="10001"/>
                  </a:ext>
                </a:extLst>
              </a:tr>
              <a:tr h="368046">
                <a:tc vMerge="1">
                  <a:txBody>
                    <a:bodyPr/>
                    <a:lstStyle/>
                    <a:p>
                      <a:endParaRPr lang="es-EC"/>
                    </a:p>
                  </a:txBody>
                  <a:tcPr/>
                </a:tc>
                <a:tc>
                  <a:txBody>
                    <a:bodyPr/>
                    <a:lstStyle/>
                    <a:p>
                      <a:pPr algn="ctr">
                        <a:lnSpc>
                          <a:spcPct val="115000"/>
                        </a:lnSpc>
                        <a:spcAft>
                          <a:spcPts val="0"/>
                        </a:spcAft>
                      </a:pPr>
                      <a:r>
                        <a:rPr lang="es-EC" sz="1800" b="1" dirty="0">
                          <a:solidFill>
                            <a:schemeClr val="bg1"/>
                          </a:solidFill>
                          <a:effectLst/>
                          <a:latin typeface="+mn-lt"/>
                          <a:cs typeface="Times New Roman" panose="02020603050405020304" pitchFamily="18" charset="0"/>
                        </a:rPr>
                        <a:t>No</a:t>
                      </a:r>
                      <a:endParaRPr lang="es-EC" sz="1800" b="1"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solidFill>
                      <a:schemeClr val="accent1">
                        <a:lumMod val="60000"/>
                        <a:lumOff val="40000"/>
                      </a:schemeClr>
                    </a:solidFill>
                  </a:tcPr>
                </a:tc>
                <a:tc>
                  <a:txBody>
                    <a:bodyPr/>
                    <a:lstStyle/>
                    <a:p>
                      <a:pPr algn="ctr">
                        <a:lnSpc>
                          <a:spcPct val="115000"/>
                        </a:lnSpc>
                        <a:spcAft>
                          <a:spcPts val="0"/>
                        </a:spcAft>
                      </a:pPr>
                      <a:r>
                        <a:rPr lang="es-EC" sz="1800" b="1" dirty="0">
                          <a:solidFill>
                            <a:schemeClr val="bg1"/>
                          </a:solidFill>
                          <a:effectLst/>
                          <a:latin typeface="+mn-lt"/>
                          <a:cs typeface="Times New Roman" panose="02020603050405020304" pitchFamily="18" charset="0"/>
                        </a:rPr>
                        <a:t>%</a:t>
                      </a:r>
                      <a:endParaRPr lang="es-EC" sz="1800" b="1"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solidFill>
                      <a:schemeClr val="accent1">
                        <a:lumMod val="60000"/>
                        <a:lumOff val="40000"/>
                      </a:schemeClr>
                    </a:solidFill>
                  </a:tcPr>
                </a:tc>
                <a:tc>
                  <a:txBody>
                    <a:bodyPr/>
                    <a:lstStyle/>
                    <a:p>
                      <a:pPr algn="ctr">
                        <a:lnSpc>
                          <a:spcPct val="115000"/>
                        </a:lnSpc>
                        <a:spcAft>
                          <a:spcPts val="0"/>
                        </a:spcAft>
                      </a:pPr>
                      <a:r>
                        <a:rPr lang="es-EC" sz="1800" b="1" dirty="0">
                          <a:solidFill>
                            <a:schemeClr val="bg1"/>
                          </a:solidFill>
                          <a:effectLst/>
                          <a:latin typeface="+mn-lt"/>
                          <a:cs typeface="Times New Roman" panose="02020603050405020304" pitchFamily="18" charset="0"/>
                        </a:rPr>
                        <a:t>No</a:t>
                      </a:r>
                      <a:endParaRPr lang="es-EC" sz="1800" b="1"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solidFill>
                      <a:schemeClr val="accent1">
                        <a:lumMod val="60000"/>
                        <a:lumOff val="40000"/>
                      </a:schemeClr>
                    </a:solidFill>
                  </a:tcPr>
                </a:tc>
                <a:tc>
                  <a:txBody>
                    <a:bodyPr/>
                    <a:lstStyle/>
                    <a:p>
                      <a:pPr algn="ctr">
                        <a:lnSpc>
                          <a:spcPct val="115000"/>
                        </a:lnSpc>
                        <a:spcAft>
                          <a:spcPts val="0"/>
                        </a:spcAft>
                      </a:pPr>
                      <a:r>
                        <a:rPr lang="es-EC" sz="1800" b="1" dirty="0">
                          <a:solidFill>
                            <a:schemeClr val="bg1"/>
                          </a:solidFill>
                          <a:effectLst/>
                          <a:latin typeface="+mn-lt"/>
                          <a:cs typeface="Times New Roman" panose="02020603050405020304" pitchFamily="18" charset="0"/>
                        </a:rPr>
                        <a:t>%</a:t>
                      </a:r>
                      <a:endParaRPr lang="es-EC" sz="1800" b="1"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solidFill>
                      <a:schemeClr val="accent1">
                        <a:lumMod val="60000"/>
                        <a:lumOff val="40000"/>
                      </a:schemeClr>
                    </a:solidFill>
                  </a:tcPr>
                </a:tc>
                <a:tc vMerge="1">
                  <a:txBody>
                    <a:bodyPr/>
                    <a:lstStyle/>
                    <a:p>
                      <a:endParaRPr lang="es-EC"/>
                    </a:p>
                  </a:txBody>
                  <a:tcPr/>
                </a:tc>
                <a:extLst>
                  <a:ext uri="{0D108BD9-81ED-4DB2-BD59-A6C34878D82A}">
                    <a16:rowId xmlns:a16="http://schemas.microsoft.com/office/drawing/2014/main" val="10002"/>
                  </a:ext>
                </a:extLst>
              </a:tr>
              <a:tr h="368046">
                <a:tc>
                  <a:txBody>
                    <a:bodyPr/>
                    <a:lstStyle/>
                    <a:p>
                      <a:pPr algn="l">
                        <a:lnSpc>
                          <a:spcPct val="115000"/>
                        </a:lnSpc>
                        <a:spcAft>
                          <a:spcPts val="0"/>
                        </a:spcAft>
                      </a:pPr>
                      <a:r>
                        <a:rPr lang="es-EC" sz="1800" dirty="0" smtClean="0">
                          <a:solidFill>
                            <a:schemeClr val="bg1"/>
                          </a:solidFill>
                          <a:effectLst/>
                          <a:latin typeface="+mn-lt"/>
                          <a:cs typeface="Times New Roman" panose="02020603050405020304" pitchFamily="18" charset="0"/>
                        </a:rPr>
                        <a:t> Menores </a:t>
                      </a:r>
                      <a:r>
                        <a:rPr lang="es-EC" sz="1800" dirty="0">
                          <a:solidFill>
                            <a:schemeClr val="bg1"/>
                          </a:solidFill>
                          <a:effectLst/>
                          <a:latin typeface="+mn-lt"/>
                          <a:cs typeface="Times New Roman" panose="02020603050405020304" pitchFamily="18" charset="0"/>
                        </a:rPr>
                        <a:t>de </a:t>
                      </a:r>
                      <a:r>
                        <a:rPr lang="es-EC" sz="1800" dirty="0" smtClean="0">
                          <a:solidFill>
                            <a:schemeClr val="bg1"/>
                          </a:solidFill>
                          <a:effectLst/>
                          <a:latin typeface="+mn-lt"/>
                          <a:cs typeface="Times New Roman" panose="02020603050405020304" pitchFamily="18" charset="0"/>
                        </a:rPr>
                        <a:t>un </a:t>
                      </a:r>
                      <a:r>
                        <a:rPr lang="es-EC" sz="1800" dirty="0">
                          <a:solidFill>
                            <a:schemeClr val="bg1"/>
                          </a:solidFill>
                          <a:effectLst/>
                          <a:latin typeface="+mn-lt"/>
                          <a:cs typeface="Times New Roman" panose="02020603050405020304" pitchFamily="18" charset="0"/>
                        </a:rPr>
                        <a:t>año</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solidFill>
                      <a:schemeClr val="accent1">
                        <a:lumMod val="60000"/>
                        <a:lumOff val="40000"/>
                      </a:schemeClr>
                    </a:solidFill>
                  </a:tcPr>
                </a:tc>
                <a:tc>
                  <a:txBody>
                    <a:bodyPr/>
                    <a:lstStyle/>
                    <a:p>
                      <a:pPr algn="ctr">
                        <a:lnSpc>
                          <a:spcPct val="115000"/>
                        </a:lnSpc>
                        <a:spcAft>
                          <a:spcPts val="0"/>
                        </a:spcAft>
                      </a:pPr>
                      <a:r>
                        <a:rPr lang="es-EC" sz="1800" dirty="0">
                          <a:solidFill>
                            <a:schemeClr val="bg1"/>
                          </a:solidFill>
                          <a:effectLst/>
                          <a:latin typeface="+mn-lt"/>
                        </a:rPr>
                        <a:t> </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15000"/>
                        </a:lnSpc>
                        <a:spcAft>
                          <a:spcPts val="0"/>
                        </a:spcAft>
                      </a:pPr>
                      <a:r>
                        <a:rPr lang="es-EC" sz="1800" dirty="0">
                          <a:solidFill>
                            <a:schemeClr val="bg1"/>
                          </a:solidFill>
                          <a:effectLst/>
                          <a:latin typeface="+mn-lt"/>
                        </a:rPr>
                        <a:t> </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15000"/>
                        </a:lnSpc>
                        <a:spcAft>
                          <a:spcPts val="0"/>
                        </a:spcAft>
                      </a:pPr>
                      <a:r>
                        <a:rPr lang="es-EC" sz="1800" dirty="0">
                          <a:solidFill>
                            <a:schemeClr val="bg1"/>
                          </a:solidFill>
                          <a:effectLst/>
                          <a:latin typeface="+mn-lt"/>
                        </a:rPr>
                        <a:t> </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15000"/>
                        </a:lnSpc>
                        <a:spcAft>
                          <a:spcPts val="0"/>
                        </a:spcAft>
                      </a:pPr>
                      <a:r>
                        <a:rPr lang="es-EC" sz="1800" dirty="0">
                          <a:solidFill>
                            <a:schemeClr val="bg1"/>
                          </a:solidFill>
                          <a:effectLst/>
                          <a:latin typeface="+mn-lt"/>
                        </a:rPr>
                        <a:t> </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15000"/>
                        </a:lnSpc>
                        <a:spcAft>
                          <a:spcPts val="0"/>
                        </a:spcAft>
                      </a:pPr>
                      <a:r>
                        <a:rPr lang="es-EC" sz="1800" dirty="0">
                          <a:solidFill>
                            <a:schemeClr val="bg1"/>
                          </a:solidFill>
                          <a:effectLst/>
                          <a:latin typeface="+mn-lt"/>
                        </a:rPr>
                        <a:t> </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10003"/>
                  </a:ext>
                </a:extLst>
              </a:tr>
              <a:tr h="368046">
                <a:tc>
                  <a:txBody>
                    <a:bodyPr/>
                    <a:lstStyle/>
                    <a:p>
                      <a:pPr algn="l">
                        <a:lnSpc>
                          <a:spcPct val="115000"/>
                        </a:lnSpc>
                        <a:spcAft>
                          <a:spcPts val="0"/>
                        </a:spcAft>
                      </a:pPr>
                      <a:r>
                        <a:rPr lang="es-EC" sz="1800" dirty="0" smtClean="0">
                          <a:solidFill>
                            <a:schemeClr val="bg1"/>
                          </a:solidFill>
                          <a:effectLst/>
                          <a:latin typeface="+mn-lt"/>
                          <a:cs typeface="Times New Roman" panose="02020603050405020304" pitchFamily="18" charset="0"/>
                        </a:rPr>
                        <a:t> De 1 a 4 años</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solidFill>
                      <a:schemeClr val="accent1">
                        <a:lumMod val="60000"/>
                        <a:lumOff val="40000"/>
                      </a:schemeClr>
                    </a:solidFill>
                  </a:tcPr>
                </a:tc>
                <a:tc>
                  <a:txBody>
                    <a:bodyPr/>
                    <a:lstStyle/>
                    <a:p>
                      <a:pPr algn="ctr">
                        <a:lnSpc>
                          <a:spcPct val="115000"/>
                        </a:lnSpc>
                        <a:spcAft>
                          <a:spcPts val="0"/>
                        </a:spcAft>
                      </a:pPr>
                      <a:r>
                        <a:rPr lang="es-EC" sz="1800">
                          <a:solidFill>
                            <a:schemeClr val="bg1"/>
                          </a:solidFill>
                          <a:effectLst/>
                          <a:latin typeface="+mn-lt"/>
                        </a:rPr>
                        <a:t> </a:t>
                      </a:r>
                      <a:endParaRPr lang="es-EC" sz="180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15000"/>
                        </a:lnSpc>
                        <a:spcAft>
                          <a:spcPts val="0"/>
                        </a:spcAft>
                      </a:pPr>
                      <a:r>
                        <a:rPr lang="es-EC" sz="1800" dirty="0">
                          <a:solidFill>
                            <a:schemeClr val="bg1"/>
                          </a:solidFill>
                          <a:effectLst/>
                          <a:latin typeface="+mn-lt"/>
                        </a:rPr>
                        <a:t> </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15000"/>
                        </a:lnSpc>
                        <a:spcAft>
                          <a:spcPts val="0"/>
                        </a:spcAft>
                      </a:pPr>
                      <a:r>
                        <a:rPr lang="es-EC" sz="1800">
                          <a:solidFill>
                            <a:schemeClr val="bg1"/>
                          </a:solidFill>
                          <a:effectLst/>
                          <a:latin typeface="+mn-lt"/>
                        </a:rPr>
                        <a:t> </a:t>
                      </a:r>
                      <a:endParaRPr lang="es-EC" sz="180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15000"/>
                        </a:lnSpc>
                        <a:spcAft>
                          <a:spcPts val="0"/>
                        </a:spcAft>
                      </a:pPr>
                      <a:r>
                        <a:rPr lang="es-EC" sz="1800" dirty="0">
                          <a:solidFill>
                            <a:schemeClr val="bg1"/>
                          </a:solidFill>
                          <a:effectLst/>
                          <a:latin typeface="+mn-lt"/>
                        </a:rPr>
                        <a:t> </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15000"/>
                        </a:lnSpc>
                        <a:spcAft>
                          <a:spcPts val="0"/>
                        </a:spcAft>
                      </a:pPr>
                      <a:r>
                        <a:rPr lang="es-EC" sz="1800" dirty="0">
                          <a:solidFill>
                            <a:schemeClr val="bg1"/>
                          </a:solidFill>
                          <a:effectLst/>
                          <a:latin typeface="+mn-lt"/>
                        </a:rPr>
                        <a:t> </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10004"/>
                  </a:ext>
                </a:extLst>
              </a:tr>
              <a:tr h="413706">
                <a:tc>
                  <a:txBody>
                    <a:bodyPr/>
                    <a:lstStyle/>
                    <a:p>
                      <a:pPr algn="l">
                        <a:lnSpc>
                          <a:spcPct val="115000"/>
                        </a:lnSpc>
                        <a:spcAft>
                          <a:spcPts val="0"/>
                        </a:spcAft>
                      </a:pPr>
                      <a:r>
                        <a:rPr lang="es-EC" sz="1800" dirty="0" smtClean="0">
                          <a:solidFill>
                            <a:schemeClr val="bg1"/>
                          </a:solidFill>
                          <a:effectLst/>
                          <a:latin typeface="+mn-lt"/>
                          <a:ea typeface="Calibri" panose="020F0502020204030204" pitchFamily="34" charset="0"/>
                          <a:cs typeface="Times New Roman" panose="02020603050405020304" pitchFamily="18" charset="0"/>
                        </a:rPr>
                        <a:t> De 5 a 9 años</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solidFill>
                      <a:schemeClr val="accent1">
                        <a:lumMod val="60000"/>
                        <a:lumOff val="40000"/>
                      </a:schemeClr>
                    </a:solidFill>
                  </a:tcPr>
                </a:tc>
                <a:tc>
                  <a:txBody>
                    <a:bodyPr/>
                    <a:lstStyle/>
                    <a:p>
                      <a:pPr algn="ctr">
                        <a:lnSpc>
                          <a:spcPct val="115000"/>
                        </a:lnSpc>
                        <a:spcAft>
                          <a:spcPts val="0"/>
                        </a:spcAft>
                      </a:pPr>
                      <a:r>
                        <a:rPr lang="es-EC" sz="1800" dirty="0">
                          <a:solidFill>
                            <a:schemeClr val="bg1"/>
                          </a:solidFill>
                          <a:effectLst/>
                          <a:latin typeface="+mn-lt"/>
                        </a:rPr>
                        <a:t> </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15000"/>
                        </a:lnSpc>
                        <a:spcAft>
                          <a:spcPts val="0"/>
                        </a:spcAft>
                      </a:pPr>
                      <a:r>
                        <a:rPr lang="es-EC" sz="1800" dirty="0">
                          <a:solidFill>
                            <a:schemeClr val="bg1"/>
                          </a:solidFill>
                          <a:effectLst/>
                          <a:latin typeface="+mn-lt"/>
                        </a:rPr>
                        <a:t> </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15000"/>
                        </a:lnSpc>
                        <a:spcAft>
                          <a:spcPts val="0"/>
                        </a:spcAft>
                      </a:pPr>
                      <a:r>
                        <a:rPr lang="es-EC" sz="1800" dirty="0">
                          <a:solidFill>
                            <a:schemeClr val="bg1"/>
                          </a:solidFill>
                          <a:effectLst/>
                          <a:latin typeface="+mn-lt"/>
                        </a:rPr>
                        <a:t> </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15000"/>
                        </a:lnSpc>
                        <a:spcAft>
                          <a:spcPts val="0"/>
                        </a:spcAft>
                      </a:pPr>
                      <a:r>
                        <a:rPr lang="es-EC" sz="1800" dirty="0">
                          <a:solidFill>
                            <a:schemeClr val="bg1"/>
                          </a:solidFill>
                          <a:effectLst/>
                          <a:latin typeface="+mn-lt"/>
                        </a:rPr>
                        <a:t> </a:t>
                      </a: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15000"/>
                        </a:lnSpc>
                        <a:spcAft>
                          <a:spcPts val="0"/>
                        </a:spcAft>
                      </a:pPr>
                      <a:endParaRPr lang="es-EC" sz="1800" b="1"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10005"/>
                  </a:ext>
                </a:extLst>
              </a:tr>
              <a:tr h="841281">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s-EC" sz="1800" dirty="0" smtClean="0">
                          <a:solidFill>
                            <a:schemeClr val="bg1"/>
                          </a:solidFill>
                          <a:effectLst/>
                          <a:latin typeface="+mn-lt"/>
                          <a:cs typeface="Times New Roman" panose="02020603050405020304" pitchFamily="18" charset="0"/>
                        </a:rPr>
                        <a:t>TOTAL</a:t>
                      </a:r>
                      <a:endParaRPr lang="es-EC" sz="1800" dirty="0" smtClean="0">
                        <a:solidFill>
                          <a:schemeClr val="bg1"/>
                        </a:solidFill>
                        <a:effectLst/>
                        <a:latin typeface="+mn-lt"/>
                        <a:ea typeface="Calibri" panose="020F0502020204030204" pitchFamily="34" charset="0"/>
                        <a:cs typeface="Times New Roman" panose="02020603050405020304" pitchFamily="18" charset="0"/>
                      </a:endParaRPr>
                    </a:p>
                    <a:p>
                      <a:pPr algn="ctr">
                        <a:lnSpc>
                          <a:spcPct val="115000"/>
                        </a:lnSpc>
                        <a:spcAft>
                          <a:spcPts val="0"/>
                        </a:spcAft>
                      </a:pP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solidFill>
                      <a:schemeClr val="accent1">
                        <a:lumMod val="60000"/>
                        <a:lumOff val="40000"/>
                      </a:schemeClr>
                    </a:solidFill>
                  </a:tcPr>
                </a:tc>
                <a:tc>
                  <a:txBody>
                    <a:bodyPr/>
                    <a:lstStyle/>
                    <a:p>
                      <a:pPr algn="ctr">
                        <a:lnSpc>
                          <a:spcPct val="115000"/>
                        </a:lnSpc>
                        <a:spcAft>
                          <a:spcPts val="0"/>
                        </a:spcAft>
                      </a:pP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15000"/>
                        </a:lnSpc>
                        <a:spcAft>
                          <a:spcPts val="0"/>
                        </a:spcAft>
                      </a:pP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15000"/>
                        </a:lnSpc>
                        <a:spcAft>
                          <a:spcPts val="0"/>
                        </a:spcAft>
                      </a:pP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15000"/>
                        </a:lnSpc>
                        <a:spcAft>
                          <a:spcPts val="0"/>
                        </a:spcAft>
                      </a:pPr>
                      <a:endParaRPr lang="es-EC" sz="1800"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s-EC" sz="1800" b="1" dirty="0" smtClean="0">
                          <a:solidFill>
                            <a:schemeClr val="bg1"/>
                          </a:solidFill>
                          <a:effectLst/>
                          <a:latin typeface="+mn-lt"/>
                          <a:cs typeface="Times New Roman" panose="02020603050405020304" pitchFamily="18" charset="0"/>
                        </a:rPr>
                        <a:t>GRAN</a:t>
                      </a:r>
                      <a:r>
                        <a:rPr lang="es-EC" sz="1800" b="1" dirty="0" smtClean="0">
                          <a:solidFill>
                            <a:schemeClr val="bg1"/>
                          </a:solidFill>
                          <a:effectLst/>
                          <a:latin typeface="+mn-lt"/>
                        </a:rPr>
                        <a:t> </a:t>
                      </a:r>
                      <a:r>
                        <a:rPr lang="es-EC" sz="1800" b="1" dirty="0" smtClean="0">
                          <a:solidFill>
                            <a:schemeClr val="bg1"/>
                          </a:solidFill>
                          <a:effectLst/>
                          <a:latin typeface="+mn-lt"/>
                          <a:cs typeface="Times New Roman" panose="02020603050405020304" pitchFamily="18" charset="0"/>
                        </a:rPr>
                        <a:t>TOTAL</a:t>
                      </a:r>
                      <a:endParaRPr lang="es-EC" sz="1800" b="1" dirty="0" smtClean="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10006"/>
                  </a:ext>
                </a:extLst>
              </a:tr>
            </a:tbl>
          </a:graphicData>
        </a:graphic>
      </p:graphicFrame>
      <p:sp>
        <p:nvSpPr>
          <p:cNvPr id="6" name="2 Marcador de contenido"/>
          <p:cNvSpPr txBox="1">
            <a:spLocks/>
          </p:cNvSpPr>
          <p:nvPr/>
        </p:nvSpPr>
        <p:spPr bwMode="auto">
          <a:xfrm>
            <a:off x="1259632" y="1124744"/>
            <a:ext cx="2952328" cy="431006"/>
          </a:xfrm>
          <a:prstGeom prst="rect">
            <a:avLst/>
          </a:prstGeom>
          <a:solidFill>
            <a:schemeClr val="bg2">
              <a:lumMod val="20000"/>
              <a:lumOff val="80000"/>
            </a:schemeClr>
          </a:solidFill>
          <a:ln>
            <a:noFill/>
          </a:ln>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pPr>
            <a:r>
              <a:rPr lang="es-EC" altLang="es-EC" sz="2400" b="1" dirty="0">
                <a:solidFill>
                  <a:schemeClr val="bg1"/>
                </a:solidFill>
                <a:latin typeface="+mn-lt"/>
                <a:cs typeface="Times New Roman" panose="02020603050405020304" pitchFamily="18" charset="0"/>
              </a:rPr>
              <a:t>COLUMNA MATRIZ</a:t>
            </a:r>
          </a:p>
        </p:txBody>
      </p:sp>
      <p:sp>
        <p:nvSpPr>
          <p:cNvPr id="7" name="CuadroTexto 4"/>
          <p:cNvSpPr txBox="1">
            <a:spLocks noChangeArrowheads="1"/>
          </p:cNvSpPr>
          <p:nvPr/>
        </p:nvSpPr>
        <p:spPr bwMode="auto">
          <a:xfrm>
            <a:off x="1296119" y="4941168"/>
            <a:ext cx="2555801" cy="46166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s-EC" altLang="es-EC" sz="1200" dirty="0">
                <a:solidFill>
                  <a:srgbClr val="FF0000"/>
                </a:solidFill>
                <a:latin typeface="+mn-lt"/>
                <a:cs typeface="Times New Roman" panose="02020603050405020304" pitchFamily="18" charset="0"/>
              </a:rPr>
              <a:t>González, 2019</a:t>
            </a:r>
          </a:p>
          <a:p>
            <a:pPr eaLnBrk="1" hangingPunct="1">
              <a:spcBef>
                <a:spcPct val="0"/>
              </a:spcBef>
              <a:buFontTx/>
              <a:buNone/>
            </a:pPr>
            <a:r>
              <a:rPr lang="es-EC" altLang="es-EC" sz="1200" dirty="0">
                <a:solidFill>
                  <a:srgbClr val="FF0000"/>
                </a:solidFill>
                <a:latin typeface="+mn-lt"/>
                <a:cs typeface="Times New Roman" panose="02020603050405020304" pitchFamily="18" charset="0"/>
              </a:rPr>
              <a:t>Elaborado por: Juan Pérez Haro</a:t>
            </a:r>
          </a:p>
        </p:txBody>
      </p:sp>
      <p:sp>
        <p:nvSpPr>
          <p:cNvPr id="8" name="Elipse 7"/>
          <p:cNvSpPr/>
          <p:nvPr/>
        </p:nvSpPr>
        <p:spPr>
          <a:xfrm>
            <a:off x="1115616" y="4831432"/>
            <a:ext cx="3024188"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C" sz="1050" dirty="0">
              <a:solidFill>
                <a:srgbClr val="FF0000"/>
              </a:solidFill>
              <a:latin typeface="Arial Narrow" pitchFamily="34" charset="0"/>
            </a:endParaRPr>
          </a:p>
        </p:txBody>
      </p:sp>
    </p:spTree>
    <p:extLst>
      <p:ext uri="{BB962C8B-B14F-4D97-AF65-F5344CB8AC3E}">
        <p14:creationId xmlns:p14="http://schemas.microsoft.com/office/powerpoint/2010/main" val="12348316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EJEMPLO DE UNA TABLA</a:t>
            </a:r>
            <a:endParaRPr lang="es-ES" altLang="es-ES" sz="2800" b="1" dirty="0">
              <a:solidFill>
                <a:schemeClr val="bg1"/>
              </a:solidFill>
              <a:ea typeface="Calibri" panose="020F0502020204030204" pitchFamily="34" charset="0"/>
              <a:cs typeface="Times New Roman" panose="02020603050405020304" pitchFamily="18"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561901458"/>
              </p:ext>
            </p:extLst>
          </p:nvPr>
        </p:nvGraphicFramePr>
        <p:xfrm>
          <a:off x="1324649" y="1701935"/>
          <a:ext cx="3751407" cy="2189967"/>
        </p:xfrm>
        <a:graphic>
          <a:graphicData uri="http://schemas.openxmlformats.org/drawingml/2006/table">
            <a:tbl>
              <a:tblPr firstRow="1" firstCol="1" bandRow="1">
                <a:tableStyleId>{5C22544A-7EE6-4342-B048-85BDC9FD1C3A}</a:tableStyleId>
              </a:tblPr>
              <a:tblGrid>
                <a:gridCol w="1640824">
                  <a:extLst>
                    <a:ext uri="{9D8B030D-6E8A-4147-A177-3AD203B41FA5}">
                      <a16:colId xmlns:a16="http://schemas.microsoft.com/office/drawing/2014/main" val="20000"/>
                    </a:ext>
                  </a:extLst>
                </a:gridCol>
                <a:gridCol w="1102471">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tblGrid>
              <a:tr h="368046">
                <a:tc>
                  <a:txBody>
                    <a:bodyPr/>
                    <a:lstStyle/>
                    <a:p>
                      <a:pPr algn="ctr">
                        <a:lnSpc>
                          <a:spcPct val="115000"/>
                        </a:lnSpc>
                        <a:spcAft>
                          <a:spcPts val="0"/>
                        </a:spcAft>
                      </a:pPr>
                      <a:r>
                        <a:rPr lang="es-EC" sz="1800" dirty="0" smtClean="0">
                          <a:solidFill>
                            <a:schemeClr val="bg1"/>
                          </a:solidFill>
                          <a:effectLst/>
                          <a:latin typeface="+mn-lt"/>
                          <a:cs typeface="Times New Roman" panose="02020603050405020304" pitchFamily="18" charset="0"/>
                        </a:rPr>
                        <a:t>Peso (</a:t>
                      </a:r>
                      <a:r>
                        <a:rPr lang="es-EC" sz="1800" dirty="0" err="1" smtClean="0">
                          <a:solidFill>
                            <a:schemeClr val="bg1"/>
                          </a:solidFill>
                          <a:effectLst/>
                          <a:latin typeface="+mn-lt"/>
                          <a:cs typeface="Times New Roman" panose="02020603050405020304" pitchFamily="18" charset="0"/>
                        </a:rPr>
                        <a:t>Kgs</a:t>
                      </a:r>
                      <a:r>
                        <a:rPr lang="es-EC" sz="1800" dirty="0" smtClean="0">
                          <a:solidFill>
                            <a:schemeClr val="bg1"/>
                          </a:solidFill>
                          <a:effectLst/>
                          <a:latin typeface="+mn-lt"/>
                          <a:cs typeface="Times New Roman" panose="02020603050405020304" pitchFamily="18" charset="0"/>
                        </a:rPr>
                        <a:t>)</a:t>
                      </a:r>
                    </a:p>
                    <a:p>
                      <a:pPr algn="ctr">
                        <a:lnSpc>
                          <a:spcPct val="115000"/>
                        </a:lnSpc>
                        <a:spcAft>
                          <a:spcPts val="0"/>
                        </a:spcAft>
                      </a:pPr>
                      <a:r>
                        <a:rPr lang="es-EC" sz="1800" dirty="0" smtClean="0">
                          <a:solidFill>
                            <a:schemeClr val="bg1"/>
                          </a:solidFill>
                          <a:effectLst/>
                          <a:latin typeface="+mn-lt"/>
                          <a:cs typeface="Times New Roman" panose="02020603050405020304" pitchFamily="18" charset="0"/>
                        </a:rPr>
                        <a:t>(N=10)</a:t>
                      </a:r>
                    </a:p>
                  </a:txBody>
                  <a:tcPr marL="51435" marR="51435" marT="0" marB="0" anchor="ctr">
                    <a:solidFill>
                      <a:schemeClr val="accent1">
                        <a:lumMod val="60000"/>
                        <a:lumOff val="40000"/>
                      </a:schemeClr>
                    </a:solidFill>
                  </a:tcPr>
                </a:tc>
                <a:tc>
                  <a:txBody>
                    <a:bodyPr/>
                    <a:lstStyle/>
                    <a:p>
                      <a:pPr algn="ctr">
                        <a:lnSpc>
                          <a:spcPct val="115000"/>
                        </a:lnSpc>
                        <a:spcAft>
                          <a:spcPts val="0"/>
                        </a:spcAft>
                      </a:pPr>
                      <a:r>
                        <a:rPr lang="es-EC" sz="1800" b="1" dirty="0">
                          <a:solidFill>
                            <a:schemeClr val="bg1"/>
                          </a:solidFill>
                          <a:effectLst/>
                          <a:latin typeface="+mn-lt"/>
                          <a:cs typeface="Times New Roman" panose="02020603050405020304" pitchFamily="18" charset="0"/>
                        </a:rPr>
                        <a:t>No</a:t>
                      </a:r>
                      <a:endParaRPr lang="es-EC" sz="1800" b="1"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solidFill>
                      <a:schemeClr val="accent1">
                        <a:lumMod val="60000"/>
                        <a:lumOff val="40000"/>
                      </a:schemeClr>
                    </a:solidFill>
                  </a:tcPr>
                </a:tc>
                <a:tc>
                  <a:txBody>
                    <a:bodyPr/>
                    <a:lstStyle/>
                    <a:p>
                      <a:pPr algn="ctr">
                        <a:lnSpc>
                          <a:spcPct val="115000"/>
                        </a:lnSpc>
                        <a:spcAft>
                          <a:spcPts val="0"/>
                        </a:spcAft>
                      </a:pPr>
                      <a:r>
                        <a:rPr lang="es-EC" sz="1800" b="1" dirty="0">
                          <a:solidFill>
                            <a:schemeClr val="bg1"/>
                          </a:solidFill>
                          <a:effectLst/>
                          <a:latin typeface="+mn-lt"/>
                          <a:cs typeface="Times New Roman" panose="02020603050405020304" pitchFamily="18" charset="0"/>
                        </a:rPr>
                        <a:t>%</a:t>
                      </a:r>
                      <a:endParaRPr lang="es-EC" sz="1800" b="1" dirty="0">
                        <a:solidFill>
                          <a:schemeClr val="bg1"/>
                        </a:solidFill>
                        <a:effectLst/>
                        <a:latin typeface="+mn-lt"/>
                        <a:ea typeface="Calibri" panose="020F0502020204030204" pitchFamily="34" charset="0"/>
                        <a:cs typeface="Times New Roman" panose="02020603050405020304" pitchFamily="18" charset="0"/>
                      </a:endParaRPr>
                    </a:p>
                  </a:txBody>
                  <a:tcPr marL="51435" marR="51435" marT="0" marB="0" anchor="ctr">
                    <a:solidFill>
                      <a:schemeClr val="accent1">
                        <a:lumMod val="60000"/>
                        <a:lumOff val="40000"/>
                      </a:schemeClr>
                    </a:solidFill>
                  </a:tcPr>
                </a:tc>
                <a:extLst>
                  <a:ext uri="{0D108BD9-81ED-4DB2-BD59-A6C34878D82A}">
                    <a16:rowId xmlns:a16="http://schemas.microsoft.com/office/drawing/2014/main" val="10000"/>
                  </a:ext>
                </a:extLst>
              </a:tr>
              <a:tr h="368046">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1800" b="0" i="0" u="none" strike="noStrike" cap="none" normalizeH="0" baseline="0" dirty="0" smtClean="0">
                          <a:ln>
                            <a:noFill/>
                          </a:ln>
                          <a:solidFill>
                            <a:schemeClr val="bg1"/>
                          </a:solidFill>
                          <a:effectLst/>
                          <a:latin typeface="+mn-lt"/>
                          <a:cs typeface="Times New Roman" panose="02020603050405020304" pitchFamily="18" charset="0"/>
                        </a:rPr>
                        <a:t>59 y menos</a:t>
                      </a:r>
                    </a:p>
                  </a:txBody>
                  <a:tcPr marL="68580" marR="68580" marT="34303" marB="34303" horzOverflow="overflow">
                    <a:solidFill>
                      <a:schemeClr val="accent1">
                        <a:lumMod val="60000"/>
                        <a:lumOff val="4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1800" b="0" i="0" u="none" strike="noStrike" cap="none" normalizeH="0" baseline="0" dirty="0" smtClean="0">
                          <a:ln>
                            <a:noFill/>
                          </a:ln>
                          <a:solidFill>
                            <a:schemeClr val="bg1"/>
                          </a:solidFill>
                          <a:effectLst/>
                          <a:latin typeface="+mn-lt"/>
                          <a:cs typeface="Times New Roman" panose="02020603050405020304" pitchFamily="18" charset="0"/>
                        </a:rPr>
                        <a:t>3</a:t>
                      </a:r>
                    </a:p>
                  </a:txBody>
                  <a:tcPr marL="68580" marR="68580" marT="34303" marB="34303" horzOverflow="overflow"/>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1800" b="0" i="0" u="none" strike="noStrike" cap="none" normalizeH="0" baseline="0" dirty="0" smtClean="0">
                          <a:ln>
                            <a:noFill/>
                          </a:ln>
                          <a:solidFill>
                            <a:schemeClr val="bg1"/>
                          </a:solidFill>
                          <a:effectLst/>
                          <a:latin typeface="+mn-lt"/>
                          <a:cs typeface="Times New Roman" panose="02020603050405020304" pitchFamily="18" charset="0"/>
                        </a:rPr>
                        <a:t>30,78</a:t>
                      </a:r>
                    </a:p>
                  </a:txBody>
                  <a:tcPr marL="68580" marR="68580" marT="34303" marB="34303" horzOverflow="overflow"/>
                </a:tc>
                <a:extLst>
                  <a:ext uri="{0D108BD9-81ED-4DB2-BD59-A6C34878D82A}">
                    <a16:rowId xmlns:a16="http://schemas.microsoft.com/office/drawing/2014/main" val="10001"/>
                  </a:ext>
                </a:extLst>
              </a:tr>
              <a:tr h="368046">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1800" b="0" i="0" u="none" strike="noStrike" cap="none" normalizeH="0" baseline="0" dirty="0" smtClean="0">
                          <a:ln>
                            <a:noFill/>
                          </a:ln>
                          <a:solidFill>
                            <a:schemeClr val="bg1"/>
                          </a:solidFill>
                          <a:effectLst/>
                          <a:latin typeface="+mn-lt"/>
                          <a:cs typeface="Times New Roman" panose="02020603050405020304" pitchFamily="18" charset="0"/>
                        </a:rPr>
                        <a:t>60-69</a:t>
                      </a:r>
                    </a:p>
                  </a:txBody>
                  <a:tcPr marL="68580" marR="68580" marT="34303" marB="34303" horzOverflow="overflow">
                    <a:solidFill>
                      <a:schemeClr val="accent1">
                        <a:lumMod val="60000"/>
                        <a:lumOff val="4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1800" b="0" i="0" u="none" strike="noStrike" cap="none" normalizeH="0" baseline="0" dirty="0" smtClean="0">
                          <a:ln>
                            <a:noFill/>
                          </a:ln>
                          <a:solidFill>
                            <a:schemeClr val="bg1"/>
                          </a:solidFill>
                          <a:effectLst/>
                          <a:latin typeface="+mn-lt"/>
                          <a:cs typeface="Times New Roman" panose="02020603050405020304" pitchFamily="18" charset="0"/>
                        </a:rPr>
                        <a:t>2</a:t>
                      </a:r>
                    </a:p>
                  </a:txBody>
                  <a:tcPr marL="68580" marR="68580" marT="34303" marB="34303" horzOverflow="overflow"/>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1800" b="0" i="0" u="none" strike="noStrike" cap="none" normalizeH="0" baseline="0" dirty="0" smtClean="0">
                          <a:ln>
                            <a:noFill/>
                          </a:ln>
                          <a:solidFill>
                            <a:schemeClr val="bg1"/>
                          </a:solidFill>
                          <a:effectLst/>
                          <a:latin typeface="+mn-lt"/>
                          <a:cs typeface="Times New Roman" panose="02020603050405020304" pitchFamily="18" charset="0"/>
                        </a:rPr>
                        <a:t>20,0%</a:t>
                      </a:r>
                    </a:p>
                  </a:txBody>
                  <a:tcPr marL="68580" marR="68580" marT="34303" marB="34303" horzOverflow="overflow"/>
                </a:tc>
                <a:extLst>
                  <a:ext uri="{0D108BD9-81ED-4DB2-BD59-A6C34878D82A}">
                    <a16:rowId xmlns:a16="http://schemas.microsoft.com/office/drawing/2014/main" val="10002"/>
                  </a:ext>
                </a:extLst>
              </a:tr>
              <a:tr h="413706">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1800" b="0" i="0" u="none" strike="noStrike" cap="none" normalizeH="0" baseline="0" dirty="0" smtClean="0">
                          <a:ln>
                            <a:noFill/>
                          </a:ln>
                          <a:solidFill>
                            <a:schemeClr val="bg1"/>
                          </a:solidFill>
                          <a:effectLst/>
                          <a:latin typeface="+mn-lt"/>
                          <a:cs typeface="Times New Roman" panose="02020603050405020304" pitchFamily="18" charset="0"/>
                        </a:rPr>
                        <a:t>70-79</a:t>
                      </a:r>
                    </a:p>
                  </a:txBody>
                  <a:tcPr marL="68580" marR="68580" marT="34303" marB="34303" horzOverflow="overflow">
                    <a:solidFill>
                      <a:schemeClr val="accent1">
                        <a:lumMod val="60000"/>
                        <a:lumOff val="4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1800" b="0" i="0" u="none" strike="noStrike" cap="none" normalizeH="0" baseline="0" dirty="0" smtClean="0">
                          <a:ln>
                            <a:noFill/>
                          </a:ln>
                          <a:solidFill>
                            <a:schemeClr val="bg1"/>
                          </a:solidFill>
                          <a:effectLst/>
                          <a:latin typeface="+mn-lt"/>
                          <a:cs typeface="Times New Roman" panose="02020603050405020304" pitchFamily="18" charset="0"/>
                        </a:rPr>
                        <a:t>5</a:t>
                      </a:r>
                    </a:p>
                  </a:txBody>
                  <a:tcPr marL="68580" marR="68580" marT="34303" marB="34303" horzOverflow="overflow"/>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1800" b="0" i="0" u="none" strike="noStrike" cap="none" normalizeH="0" baseline="0" dirty="0" smtClean="0">
                          <a:ln>
                            <a:noFill/>
                          </a:ln>
                          <a:solidFill>
                            <a:schemeClr val="bg1"/>
                          </a:solidFill>
                          <a:effectLst/>
                          <a:latin typeface="+mn-lt"/>
                          <a:cs typeface="Times New Roman" panose="02020603050405020304" pitchFamily="18" charset="0"/>
                        </a:rPr>
                        <a:t>49,1</a:t>
                      </a:r>
                    </a:p>
                  </a:txBody>
                  <a:tcPr marL="68580" marR="68580" marT="34303" marB="34303" horzOverflow="overflow"/>
                </a:tc>
                <a:extLst>
                  <a:ext uri="{0D108BD9-81ED-4DB2-BD59-A6C34878D82A}">
                    <a16:rowId xmlns:a16="http://schemas.microsoft.com/office/drawing/2014/main" val="10003"/>
                  </a:ext>
                </a:extLst>
              </a:tr>
              <a:tr h="40923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1800" b="1" i="0" u="none" strike="noStrike" cap="none" normalizeH="0" baseline="0" dirty="0" smtClean="0">
                          <a:ln>
                            <a:noFill/>
                          </a:ln>
                          <a:solidFill>
                            <a:schemeClr val="bg1"/>
                          </a:solidFill>
                          <a:effectLst/>
                          <a:latin typeface="+mn-lt"/>
                          <a:cs typeface="Times New Roman" panose="02020603050405020304" pitchFamily="18" charset="0"/>
                        </a:rPr>
                        <a:t>TOTAL</a:t>
                      </a:r>
                    </a:p>
                  </a:txBody>
                  <a:tcPr marL="68580" marR="68580" marT="34303" marB="34303" horzOverflow="overflow">
                    <a:solidFill>
                      <a:schemeClr val="accent1">
                        <a:lumMod val="60000"/>
                        <a:lumOff val="4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1800" b="1" i="0" u="none" strike="noStrike" cap="none" normalizeH="0" baseline="0" dirty="0" smtClean="0">
                          <a:ln>
                            <a:noFill/>
                          </a:ln>
                          <a:solidFill>
                            <a:schemeClr val="bg1"/>
                          </a:solidFill>
                          <a:effectLst/>
                          <a:latin typeface="+mn-lt"/>
                          <a:cs typeface="Times New Roman" panose="02020603050405020304" pitchFamily="18" charset="0"/>
                        </a:rPr>
                        <a:t>10</a:t>
                      </a:r>
                    </a:p>
                  </a:txBody>
                  <a:tcPr marL="68580" marR="68580" marT="34303" marB="34303" horzOverflow="overflow"/>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s-ES" sz="1800" b="1" i="0" u="none" strike="noStrike" cap="none" normalizeH="0" baseline="0" dirty="0" smtClean="0">
                          <a:ln>
                            <a:noFill/>
                          </a:ln>
                          <a:solidFill>
                            <a:schemeClr val="bg1"/>
                          </a:solidFill>
                          <a:effectLst/>
                          <a:latin typeface="+mn-lt"/>
                          <a:cs typeface="Times New Roman" panose="02020603050405020304" pitchFamily="18" charset="0"/>
                        </a:rPr>
                        <a:t>99,8</a:t>
                      </a:r>
                    </a:p>
                  </a:txBody>
                  <a:tcPr marL="68580" marR="68580" marT="34303" marB="34303" horzOverflow="overflow"/>
                </a:tc>
                <a:extLst>
                  <a:ext uri="{0D108BD9-81ED-4DB2-BD59-A6C34878D82A}">
                    <a16:rowId xmlns:a16="http://schemas.microsoft.com/office/drawing/2014/main" val="10004"/>
                  </a:ext>
                </a:extLst>
              </a:tr>
            </a:tbl>
          </a:graphicData>
        </a:graphic>
      </p:graphicFrame>
      <p:sp>
        <p:nvSpPr>
          <p:cNvPr id="11" name="2 Marcador de contenido"/>
          <p:cNvSpPr txBox="1">
            <a:spLocks/>
          </p:cNvSpPr>
          <p:nvPr/>
        </p:nvSpPr>
        <p:spPr bwMode="auto">
          <a:xfrm>
            <a:off x="395536" y="1124744"/>
            <a:ext cx="8496943" cy="431006"/>
          </a:xfrm>
          <a:prstGeom prst="rect">
            <a:avLst/>
          </a:prstGeom>
          <a:solidFill>
            <a:schemeClr val="bg2">
              <a:lumMod val="20000"/>
              <a:lumOff val="80000"/>
            </a:schemeClr>
          </a:solidFill>
          <a:ln>
            <a:noFill/>
          </a:ln>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s-ES_tradnl" altLang="es-ES" sz="2400" dirty="0">
                <a:solidFill>
                  <a:schemeClr val="bg1"/>
                </a:solidFill>
                <a:latin typeface="Times New Roman" panose="02020603050405020304" pitchFamily="18" charset="0"/>
                <a:cs typeface="Times New Roman" panose="02020603050405020304" pitchFamily="18" charset="0"/>
              </a:rPr>
              <a:t>Ejemplo: Tabla 2. Distribución de adultos </a:t>
            </a:r>
            <a:r>
              <a:rPr lang="es-ES_tradnl" altLang="es-ES" sz="2400" dirty="0" smtClean="0">
                <a:solidFill>
                  <a:schemeClr val="bg1"/>
                </a:solidFill>
                <a:latin typeface="Times New Roman" panose="02020603050405020304" pitchFamily="18" charset="0"/>
                <a:cs typeface="Times New Roman" panose="02020603050405020304" pitchFamily="18" charset="0"/>
              </a:rPr>
              <a:t>según </a:t>
            </a:r>
            <a:r>
              <a:rPr lang="es-ES_tradnl" altLang="es-ES" sz="2400" dirty="0">
                <a:solidFill>
                  <a:schemeClr val="bg1"/>
                </a:solidFill>
                <a:latin typeface="Times New Roman" panose="02020603050405020304" pitchFamily="18" charset="0"/>
                <a:cs typeface="Times New Roman" panose="02020603050405020304" pitchFamily="18" charset="0"/>
              </a:rPr>
              <a:t>peso corporal </a:t>
            </a:r>
          </a:p>
        </p:txBody>
      </p:sp>
      <p:sp>
        <p:nvSpPr>
          <p:cNvPr id="12" name="Text Box 42"/>
          <p:cNvSpPr txBox="1">
            <a:spLocks noChangeArrowheads="1"/>
          </p:cNvSpPr>
          <p:nvPr/>
        </p:nvSpPr>
        <p:spPr bwMode="auto">
          <a:xfrm>
            <a:off x="1306463" y="4005064"/>
            <a:ext cx="758601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Arial" panose="020B0604020202020204" pitchFamily="34" charset="0"/>
              <a:buNone/>
            </a:pPr>
            <a:r>
              <a:rPr lang="es-ES" altLang="es-ES" sz="1800" b="1" dirty="0">
                <a:solidFill>
                  <a:schemeClr val="bg1"/>
                </a:solidFill>
                <a:latin typeface="+mn-lt"/>
                <a:cs typeface="Times New Roman" panose="02020603050405020304" pitchFamily="18" charset="0"/>
              </a:rPr>
              <a:t>Fuente: </a:t>
            </a:r>
            <a:r>
              <a:rPr lang="es-ES" altLang="es-ES" sz="1800" dirty="0">
                <a:solidFill>
                  <a:schemeClr val="bg1"/>
                </a:solidFill>
                <a:latin typeface="+mn-lt"/>
                <a:cs typeface="Times New Roman" panose="02020603050405020304" pitchFamily="18" charset="0"/>
              </a:rPr>
              <a:t>Informe de adultos según peso corporal. Hospital IESS, Riobamba, 2020</a:t>
            </a:r>
          </a:p>
          <a:p>
            <a:pPr>
              <a:spcBef>
                <a:spcPct val="0"/>
              </a:spcBef>
              <a:buFontTx/>
              <a:buNone/>
            </a:pPr>
            <a:r>
              <a:rPr lang="es-ES" altLang="es-ES" sz="1800" b="1" dirty="0">
                <a:solidFill>
                  <a:srgbClr val="FF0000"/>
                </a:solidFill>
                <a:latin typeface="+mn-lt"/>
                <a:cs typeface="Times New Roman" panose="02020603050405020304" pitchFamily="18" charset="0"/>
              </a:rPr>
              <a:t>Fuente: </a:t>
            </a:r>
            <a:r>
              <a:rPr lang="es-ES" altLang="es-ES" sz="1800" dirty="0">
                <a:solidFill>
                  <a:srgbClr val="FF0000"/>
                </a:solidFill>
                <a:latin typeface="+mn-lt"/>
                <a:cs typeface="Times New Roman" panose="02020603050405020304" pitchFamily="18" charset="0"/>
              </a:rPr>
              <a:t>Encuesta</a:t>
            </a:r>
          </a:p>
          <a:p>
            <a:pPr>
              <a:spcBef>
                <a:spcPct val="0"/>
              </a:spcBef>
              <a:buFontTx/>
              <a:buNone/>
            </a:pPr>
            <a:r>
              <a:rPr lang="es-ES" altLang="es-ES" sz="1800" b="1" dirty="0">
                <a:solidFill>
                  <a:srgbClr val="FF0000"/>
                </a:solidFill>
                <a:latin typeface="+mn-lt"/>
                <a:cs typeface="Times New Roman" panose="02020603050405020304" pitchFamily="18" charset="0"/>
              </a:rPr>
              <a:t>Elaborado por: </a:t>
            </a:r>
            <a:r>
              <a:rPr lang="es-EC" altLang="es-EC" sz="1800" dirty="0">
                <a:solidFill>
                  <a:srgbClr val="FF0000"/>
                </a:solidFill>
                <a:latin typeface="+mn-lt"/>
                <a:cs typeface="Times New Roman" panose="02020603050405020304" pitchFamily="18" charset="0"/>
              </a:rPr>
              <a:t>Juan Pérez Haro</a:t>
            </a:r>
            <a:endParaRPr lang="es-ES" altLang="es-ES" sz="1800" dirty="0">
              <a:solidFill>
                <a:srgbClr val="00B050"/>
              </a:solidFill>
              <a:latin typeface="+mn-lt"/>
              <a:cs typeface="Times New Roman" panose="02020603050405020304" pitchFamily="18" charset="0"/>
            </a:endParaRPr>
          </a:p>
        </p:txBody>
      </p:sp>
    </p:spTree>
    <p:extLst>
      <p:ext uri="{BB962C8B-B14F-4D97-AF65-F5344CB8AC3E}">
        <p14:creationId xmlns:p14="http://schemas.microsoft.com/office/powerpoint/2010/main" val="3689192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5220040"/>
          </a:xfrm>
        </p:spPr>
        <p:txBody>
          <a:bodyPr rtlCol="0">
            <a:noAutofit/>
          </a:bodyPr>
          <a:lstStyle/>
          <a:p>
            <a:pPr marL="457200" indent="-457200" algn="just">
              <a:buClrTx/>
              <a:buFont typeface="+mj-lt"/>
              <a:buAutoNum type="arabicPeriod"/>
            </a:pPr>
            <a:r>
              <a:rPr lang="es-ES" altLang="es-ES" sz="2400" dirty="0">
                <a:solidFill>
                  <a:schemeClr val="bg1"/>
                </a:solidFill>
                <a:cs typeface="Times New Roman" panose="02020603050405020304" pitchFamily="18" charset="0"/>
              </a:rPr>
              <a:t>Se redactan con el fin de que no existan dudas sobre el contenido del cuadro o tabla</a:t>
            </a:r>
            <a:r>
              <a:rPr lang="es-ES" altLang="es-ES" sz="2400" dirty="0" smtClean="0">
                <a:solidFill>
                  <a:schemeClr val="bg1"/>
                </a:solidFill>
                <a:cs typeface="Times New Roman" panose="02020603050405020304" pitchFamily="18" charset="0"/>
              </a:rPr>
              <a:t>.</a:t>
            </a:r>
          </a:p>
          <a:p>
            <a:pPr marL="457200" indent="-457200" algn="just">
              <a:buClrTx/>
              <a:buFont typeface="+mj-lt"/>
              <a:buAutoNum type="arabicPeriod"/>
            </a:pPr>
            <a:r>
              <a:rPr lang="es-ES" altLang="es-ES" sz="2400" dirty="0">
                <a:solidFill>
                  <a:schemeClr val="bg1"/>
                </a:solidFill>
                <a:cs typeface="Times New Roman" panose="02020603050405020304" pitchFamily="18" charset="0"/>
              </a:rPr>
              <a:t>Pueden ir en la parte superior o inferior del cuadro o tabla. Las de la parte superior afectan a todos los datos presentados en la tabla y las de la parte inferior sólo se refieren a determinadas celdas de la tabla</a:t>
            </a:r>
            <a:r>
              <a:rPr lang="es-ES" altLang="es-ES" sz="2400" dirty="0" smtClean="0">
                <a:solidFill>
                  <a:schemeClr val="bg1"/>
                </a:solidFill>
                <a:cs typeface="Times New Roman" panose="02020603050405020304" pitchFamily="18" charset="0"/>
              </a:rPr>
              <a:t>.</a:t>
            </a:r>
          </a:p>
          <a:p>
            <a:pPr marL="457200" indent="-457200" algn="just">
              <a:buClrTx/>
              <a:buFont typeface="+mj-lt"/>
              <a:buAutoNum type="arabicPeriod"/>
            </a:pPr>
            <a:r>
              <a:rPr lang="es-ES" altLang="es-ES" sz="2400" dirty="0">
                <a:solidFill>
                  <a:schemeClr val="bg1"/>
                </a:solidFill>
                <a:cs typeface="Times New Roman" panose="02020603050405020304" pitchFamily="18" charset="0"/>
              </a:rPr>
              <a:t>Al pie del cuadro o tabla estadística se debe poner siempre la fuente de obtención de los datos, a no ser que se trate de la presentación de los resultados de la misma investigación y este punto esté bien aclarado en el método.</a:t>
            </a:r>
          </a:p>
          <a:p>
            <a:pPr marL="457200" indent="-457200" algn="just">
              <a:buClrTx/>
              <a:buFont typeface="+mj-lt"/>
              <a:buAutoNum type="arabicPeriod"/>
            </a:pPr>
            <a:endParaRPr lang="es-ES" altLang="es-ES" sz="2400" dirty="0">
              <a:solidFill>
                <a:schemeClr val="bg1"/>
              </a:solidFill>
              <a:cs typeface="Times New Roman" panose="02020603050405020304" pitchFamily="18" charset="0"/>
            </a:endParaRPr>
          </a:p>
          <a:p>
            <a:pPr marL="457200" indent="-457200" algn="just">
              <a:buClrTx/>
              <a:buFont typeface="+mj-lt"/>
              <a:buAutoNum type="arabicPeriod"/>
            </a:pPr>
            <a:endParaRPr lang="es-ES" altLang="es-ES" sz="2400" dirty="0">
              <a:solidFill>
                <a:schemeClr val="bg1"/>
              </a:solidFill>
              <a:cs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a:solidFill>
                  <a:schemeClr val="bg1"/>
                </a:solidFill>
                <a:ea typeface="Calibri" panose="020F0502020204030204" pitchFamily="34" charset="0"/>
                <a:cs typeface="Times New Roman" panose="02020603050405020304" pitchFamily="18" charset="0"/>
              </a:rPr>
              <a:t>NOTAS ACLARATORIAS DE LAS </a:t>
            </a:r>
            <a:r>
              <a:rPr lang="es-ES" altLang="es-ES" sz="2800" b="1" dirty="0" smtClean="0">
                <a:solidFill>
                  <a:schemeClr val="bg1"/>
                </a:solidFill>
                <a:ea typeface="Calibri" panose="020F0502020204030204" pitchFamily="34" charset="0"/>
                <a:cs typeface="Times New Roman" panose="02020603050405020304" pitchFamily="18" charset="0"/>
              </a:rPr>
              <a:t>TABLA</a:t>
            </a:r>
            <a:endParaRPr lang="es-ES" altLang="es-ES" sz="28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59195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4860000"/>
          </a:xfrm>
        </p:spPr>
        <p:txBody>
          <a:bodyPr rtlCol="0">
            <a:noAutofit/>
          </a:bodyPr>
          <a:lstStyle/>
          <a:p>
            <a:pPr marL="457200" indent="-457200" algn="just">
              <a:buClrTx/>
              <a:buFont typeface="+mj-lt"/>
              <a:buAutoNum type="arabicPeriod"/>
            </a:pPr>
            <a:r>
              <a:rPr lang="es-ES" altLang="es-ES" sz="2400" dirty="0">
                <a:solidFill>
                  <a:schemeClr val="bg1"/>
                </a:solidFill>
                <a:cs typeface="Times New Roman" panose="02020603050405020304" pitchFamily="18" charset="0"/>
              </a:rPr>
              <a:t>Leer cuidadosamente el título.</a:t>
            </a:r>
          </a:p>
          <a:p>
            <a:pPr marL="457200" indent="-457200" algn="just">
              <a:buClrTx/>
              <a:buFont typeface="+mj-lt"/>
              <a:buAutoNum type="arabicPeriod"/>
            </a:pPr>
            <a:r>
              <a:rPr lang="es-ES" altLang="es-ES" sz="2400" dirty="0">
                <a:solidFill>
                  <a:schemeClr val="bg1"/>
                </a:solidFill>
                <a:cs typeface="Times New Roman" panose="02020603050405020304" pitchFamily="18" charset="0"/>
              </a:rPr>
              <a:t>Leer las notas aclaratorias.</a:t>
            </a:r>
          </a:p>
          <a:p>
            <a:pPr marL="457200" indent="-457200" algn="just">
              <a:buClrTx/>
              <a:buFont typeface="+mj-lt"/>
              <a:buAutoNum type="arabicPeriod"/>
            </a:pPr>
            <a:r>
              <a:rPr lang="es-ES" altLang="es-ES" sz="2400" dirty="0">
                <a:solidFill>
                  <a:schemeClr val="bg1"/>
                </a:solidFill>
                <a:cs typeface="Times New Roman" panose="02020603050405020304" pitchFamily="18" charset="0"/>
              </a:rPr>
              <a:t>Precisar las unidades de medidas utilizadas.</a:t>
            </a:r>
          </a:p>
          <a:p>
            <a:pPr marL="457200" indent="-457200" algn="just">
              <a:buClrTx/>
              <a:buFont typeface="+mj-lt"/>
              <a:buAutoNum type="arabicPeriod"/>
            </a:pPr>
            <a:r>
              <a:rPr lang="es-ES" altLang="es-ES" sz="2400" dirty="0">
                <a:solidFill>
                  <a:schemeClr val="bg1"/>
                </a:solidFill>
                <a:cs typeface="Times New Roman" panose="02020603050405020304" pitchFamily="18" charset="0"/>
              </a:rPr>
              <a:t>Fijarse en el tamaño de la población o muestra y del promedio total del grupo.</a:t>
            </a:r>
          </a:p>
          <a:p>
            <a:pPr marL="457200" indent="-457200" algn="just">
              <a:buClrTx/>
              <a:buFont typeface="+mj-lt"/>
              <a:buAutoNum type="arabicPeriod"/>
            </a:pPr>
            <a:r>
              <a:rPr lang="es-ES" altLang="es-ES" sz="2400" dirty="0">
                <a:solidFill>
                  <a:schemeClr val="bg1"/>
                </a:solidFill>
                <a:cs typeface="Times New Roman" panose="02020603050405020304" pitchFamily="18" charset="0"/>
              </a:rPr>
              <a:t>Relacionar el promedio general del grupo con cada una de las variables estudiadas.</a:t>
            </a:r>
          </a:p>
          <a:p>
            <a:pPr marL="457200" indent="-457200" algn="just">
              <a:buClrTx/>
              <a:buFont typeface="+mj-lt"/>
              <a:buAutoNum type="arabicPeriod"/>
            </a:pPr>
            <a:r>
              <a:rPr lang="es-ES" altLang="es-ES" sz="2400" dirty="0">
                <a:solidFill>
                  <a:schemeClr val="bg1"/>
                </a:solidFill>
                <a:cs typeface="Times New Roman" panose="02020603050405020304" pitchFamily="18" charset="0"/>
              </a:rPr>
              <a:t>Relacionar entre sí los promedios o porcentajes de las variables estudiadas.</a:t>
            </a:r>
          </a:p>
          <a:p>
            <a:pPr marL="0" indent="0" algn="just">
              <a:buClrTx/>
              <a:buNone/>
            </a:pPr>
            <a:endParaRPr lang="es-ES" altLang="es-ES" sz="2400" dirty="0" smtClean="0">
              <a:solidFill>
                <a:schemeClr val="bg1"/>
              </a:solidFill>
              <a:cs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000" b="1" dirty="0" smtClean="0">
                <a:solidFill>
                  <a:schemeClr val="bg1"/>
                </a:solidFill>
                <a:ea typeface="Calibri" panose="020F0502020204030204" pitchFamily="34" charset="0"/>
                <a:cs typeface="Times New Roman" panose="02020603050405020304" pitchFamily="18" charset="0"/>
              </a:rPr>
              <a:t>FORMAS DE LERR UNA TABLA O CUADRO ESTADÍSTICO</a:t>
            </a:r>
            <a:endParaRPr lang="es-ES" altLang="es-ES" sz="20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2038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4355944"/>
          </a:xfrm>
        </p:spPr>
        <p:txBody>
          <a:bodyPr rtlCol="0">
            <a:noAutofit/>
          </a:bodyPr>
          <a:lstStyle/>
          <a:p>
            <a:pPr marL="0" indent="0" algn="just">
              <a:buClrTx/>
              <a:buNone/>
            </a:pPr>
            <a:r>
              <a:rPr lang="es-ES" altLang="es-ES" sz="2400" b="1" dirty="0">
                <a:solidFill>
                  <a:schemeClr val="bg1"/>
                </a:solidFill>
                <a:cs typeface="Times New Roman" panose="02020603050405020304" pitchFamily="18" charset="0"/>
              </a:rPr>
              <a:t>Primaria: </a:t>
            </a:r>
            <a:r>
              <a:rPr lang="es-ES" altLang="es-ES" sz="2400" dirty="0" smtClean="0">
                <a:solidFill>
                  <a:schemeClr val="bg1"/>
                </a:solidFill>
                <a:cs typeface="Times New Roman" panose="02020603050405020304" pitchFamily="18" charset="0"/>
              </a:rPr>
              <a:t>es</a:t>
            </a:r>
            <a:r>
              <a:rPr lang="es-ES" altLang="es-ES" sz="2400" b="1" dirty="0" smtClean="0">
                <a:solidFill>
                  <a:schemeClr val="bg1"/>
                </a:solidFill>
                <a:cs typeface="Times New Roman" panose="02020603050405020304" pitchFamily="18" charset="0"/>
              </a:rPr>
              <a:t> </a:t>
            </a:r>
            <a:r>
              <a:rPr lang="es-ES" altLang="es-ES" sz="2400" dirty="0" smtClean="0">
                <a:solidFill>
                  <a:schemeClr val="bg1"/>
                </a:solidFill>
                <a:cs typeface="Times New Roman" panose="02020603050405020304" pitchFamily="18" charset="0"/>
              </a:rPr>
              <a:t>cuando </a:t>
            </a:r>
            <a:r>
              <a:rPr lang="es-ES" altLang="es-ES" sz="2400" dirty="0">
                <a:solidFill>
                  <a:schemeClr val="bg1"/>
                </a:solidFill>
                <a:cs typeface="Times New Roman" panose="02020603050405020304" pitchFamily="18" charset="0"/>
              </a:rPr>
              <a:t>el investigador obtiene directamente la información. </a:t>
            </a:r>
          </a:p>
          <a:p>
            <a:pPr algn="just">
              <a:buClrTx/>
              <a:buFont typeface="Wingdings" panose="05000000000000000000" pitchFamily="2" charset="2"/>
              <a:buChar char="§"/>
            </a:pPr>
            <a:r>
              <a:rPr lang="es-ES" altLang="es-ES" sz="2400" dirty="0" smtClean="0">
                <a:solidFill>
                  <a:schemeClr val="bg1"/>
                </a:solidFill>
                <a:cs typeface="Times New Roman" panose="02020603050405020304" pitchFamily="18" charset="0"/>
              </a:rPr>
              <a:t>Ejemplo: Encuesta</a:t>
            </a:r>
            <a:r>
              <a:rPr lang="es-ES" altLang="es-ES" sz="2400" dirty="0">
                <a:solidFill>
                  <a:schemeClr val="bg1"/>
                </a:solidFill>
                <a:cs typeface="Times New Roman" panose="02020603050405020304" pitchFamily="18" charset="0"/>
              </a:rPr>
              <a:t>.</a:t>
            </a: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400" b="1" dirty="0">
                <a:solidFill>
                  <a:schemeClr val="bg1"/>
                </a:solidFill>
                <a:ea typeface="Calibri" panose="020F0502020204030204" pitchFamily="34" charset="0"/>
                <a:cs typeface="Times New Roman" panose="02020603050405020304" pitchFamily="18" charset="0"/>
              </a:rPr>
              <a:t>TIPOS DE FUENTES DE OBTENCIÓN DE LA INFORMACIÓN</a:t>
            </a:r>
          </a:p>
        </p:txBody>
      </p:sp>
    </p:spTree>
    <p:extLst>
      <p:ext uri="{BB962C8B-B14F-4D97-AF65-F5344CB8AC3E}">
        <p14:creationId xmlns:p14="http://schemas.microsoft.com/office/powerpoint/2010/main" val="6017363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txBox="1">
            <a:spLocks noChangeArrowheads="1"/>
          </p:cNvSpPr>
          <p:nvPr/>
        </p:nvSpPr>
        <p:spPr>
          <a:xfrm>
            <a:off x="468313" y="1052737"/>
            <a:ext cx="8229600" cy="1872208"/>
          </a:xfrm>
          <a:prstGeom prst="rect">
            <a:avLst/>
          </a:prstGeom>
        </p:spPr>
        <p:txBody>
          <a:bodyPr vert="horz" lIns="91440" tIns="45720" rIns="91440" bIns="45720" rtlCol="0" anchor="b">
            <a:noAutofit/>
          </a:bodyPr>
          <a:lstStyle>
            <a:lvl1pPr algn="l" defTabSz="457207"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altLang="es-ES" sz="3200" b="1" dirty="0">
                <a:solidFill>
                  <a:schemeClr val="bg1"/>
                </a:solidFill>
                <a:ea typeface="Calibri" panose="020F0502020204030204" pitchFamily="34" charset="0"/>
                <a:cs typeface="Times New Roman" panose="02020603050405020304" pitchFamily="18" charset="0"/>
              </a:rPr>
              <a:t>RECOMENDACIONES SOBRE LA </a:t>
            </a:r>
            <a:r>
              <a:rPr lang="es-ES" altLang="es-ES" sz="3200" b="1" dirty="0" smtClean="0">
                <a:solidFill>
                  <a:schemeClr val="bg1"/>
                </a:solidFill>
                <a:ea typeface="Calibri" panose="020F0502020204030204" pitchFamily="34" charset="0"/>
                <a:cs typeface="Times New Roman" panose="02020603050405020304" pitchFamily="18" charset="0"/>
              </a:rPr>
              <a:t>PRESENTACIÓN TABULAR </a:t>
            </a:r>
            <a:r>
              <a:rPr lang="es-ES" altLang="es-ES" sz="3200" b="1" dirty="0">
                <a:solidFill>
                  <a:schemeClr val="bg1"/>
                </a:solidFill>
                <a:ea typeface="Calibri" panose="020F0502020204030204" pitchFamily="34" charset="0"/>
                <a:cs typeface="Times New Roman" panose="02020603050405020304" pitchFamily="18" charset="0"/>
              </a:rPr>
              <a:t>Y </a:t>
            </a:r>
            <a:endParaRPr lang="es-ES" altLang="es-ES" sz="3200" b="1" dirty="0" smtClean="0">
              <a:solidFill>
                <a:schemeClr val="bg1"/>
              </a:solidFill>
              <a:ea typeface="Calibri" panose="020F0502020204030204" pitchFamily="34" charset="0"/>
              <a:cs typeface="Times New Roman" panose="02020603050405020304" pitchFamily="18" charset="0"/>
            </a:endParaRPr>
          </a:p>
          <a:p>
            <a:pPr algn="ctr"/>
            <a:r>
              <a:rPr lang="es-ES" altLang="es-ES" sz="3200" b="1" dirty="0" smtClean="0">
                <a:solidFill>
                  <a:schemeClr val="bg1"/>
                </a:solidFill>
                <a:ea typeface="Calibri" panose="020F0502020204030204" pitchFamily="34" charset="0"/>
                <a:cs typeface="Times New Roman" panose="02020603050405020304" pitchFamily="18" charset="0"/>
              </a:rPr>
              <a:t>GRÁFICA </a:t>
            </a:r>
            <a:r>
              <a:rPr lang="es-ES" altLang="es-ES" sz="3200" b="1" dirty="0">
                <a:solidFill>
                  <a:schemeClr val="bg1"/>
                </a:solidFill>
                <a:ea typeface="Calibri" panose="020F0502020204030204" pitchFamily="34" charset="0"/>
                <a:cs typeface="Times New Roman" panose="02020603050405020304" pitchFamily="18" charset="0"/>
              </a:rPr>
              <a:t>DE LOS DATOS</a:t>
            </a:r>
          </a:p>
        </p:txBody>
      </p:sp>
    </p:spTree>
    <p:extLst>
      <p:ext uri="{BB962C8B-B14F-4D97-AF65-F5344CB8AC3E}">
        <p14:creationId xmlns:p14="http://schemas.microsoft.com/office/powerpoint/2010/main" val="11559227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4355944"/>
          </a:xfrm>
        </p:spPr>
        <p:txBody>
          <a:bodyPr rtlCol="0">
            <a:noAutofit/>
          </a:bodyPr>
          <a:lstStyle/>
          <a:p>
            <a:pPr marL="0" indent="0" algn="just">
              <a:buClrTx/>
              <a:buNone/>
            </a:pPr>
            <a:r>
              <a:rPr lang="es-ES" altLang="es-ES" sz="2400" b="1" dirty="0">
                <a:solidFill>
                  <a:schemeClr val="bg1"/>
                </a:solidFill>
                <a:cs typeface="Times New Roman" panose="02020603050405020304" pitchFamily="18" charset="0"/>
              </a:rPr>
              <a:t>Secundaria: </a:t>
            </a:r>
            <a:r>
              <a:rPr lang="es-ES" altLang="es-ES" sz="2400" dirty="0">
                <a:solidFill>
                  <a:schemeClr val="bg1"/>
                </a:solidFill>
                <a:cs typeface="Times New Roman" panose="02020603050405020304" pitchFamily="18" charset="0"/>
              </a:rPr>
              <a:t>cuando la información existe independientemente del estudio y el investigador sólo la utiliza. </a:t>
            </a:r>
          </a:p>
          <a:p>
            <a:pPr marL="0" indent="0" algn="just">
              <a:buClrTx/>
              <a:buNone/>
            </a:pPr>
            <a:r>
              <a:rPr lang="es-ES" altLang="es-ES" sz="2400" dirty="0" smtClean="0">
                <a:solidFill>
                  <a:schemeClr val="bg1"/>
                </a:solidFill>
                <a:cs typeface="Times New Roman" panose="02020603050405020304" pitchFamily="18" charset="0"/>
              </a:rPr>
              <a:t>Ejemplo: </a:t>
            </a:r>
            <a:r>
              <a:rPr lang="es-ES" altLang="es-ES" sz="2400" dirty="0">
                <a:solidFill>
                  <a:schemeClr val="bg1"/>
                </a:solidFill>
                <a:cs typeface="Times New Roman" panose="02020603050405020304" pitchFamily="18" charset="0"/>
              </a:rPr>
              <a:t>Registro de nacimientos del </a:t>
            </a:r>
            <a:r>
              <a:rPr lang="es-ES" altLang="es-ES" sz="2400" dirty="0" smtClean="0">
                <a:solidFill>
                  <a:schemeClr val="bg1"/>
                </a:solidFill>
                <a:cs typeface="Times New Roman" panose="02020603050405020304" pitchFamily="18" charset="0"/>
              </a:rPr>
              <a:t>INEC</a:t>
            </a:r>
          </a:p>
          <a:p>
            <a:pPr marL="0" indent="0" algn="just">
              <a:buClrTx/>
              <a:buNone/>
            </a:pPr>
            <a:endParaRPr lang="es-ES" altLang="es-ES" sz="2400" dirty="0">
              <a:solidFill>
                <a:schemeClr val="bg1"/>
              </a:solidFill>
              <a:cs typeface="Times New Roman" panose="02020603050405020304" pitchFamily="18" charset="0"/>
            </a:endParaRPr>
          </a:p>
          <a:p>
            <a:pPr marL="0" indent="0" algn="just">
              <a:buClrTx/>
              <a:buNone/>
            </a:pPr>
            <a:r>
              <a:rPr lang="es-ES" altLang="es-ES" sz="2400" dirty="0" smtClean="0">
                <a:solidFill>
                  <a:srgbClr val="FF0000"/>
                </a:solidFill>
                <a:cs typeface="Times New Roman" panose="02020603050405020304" pitchFamily="18" charset="0"/>
              </a:rPr>
              <a:t>Importante:</a:t>
            </a:r>
            <a:r>
              <a:rPr lang="es-ES" altLang="es-ES" sz="2400" dirty="0" smtClean="0">
                <a:solidFill>
                  <a:schemeClr val="bg1"/>
                </a:solidFill>
                <a:cs typeface="Times New Roman" panose="02020603050405020304" pitchFamily="18" charset="0"/>
              </a:rPr>
              <a:t> en </a:t>
            </a:r>
            <a:r>
              <a:rPr lang="es-ES" altLang="es-ES" sz="2400" dirty="0">
                <a:solidFill>
                  <a:schemeClr val="bg1"/>
                </a:solidFill>
                <a:cs typeface="Times New Roman" panose="02020603050405020304" pitchFamily="18" charset="0"/>
              </a:rPr>
              <a:t>las tablas o cuadros sólo consignarán las fuentes </a:t>
            </a:r>
            <a:r>
              <a:rPr lang="es-ES" altLang="es-ES" sz="2400" dirty="0" smtClean="0">
                <a:solidFill>
                  <a:schemeClr val="bg1"/>
                </a:solidFill>
                <a:cs typeface="Times New Roman" panose="02020603050405020304" pitchFamily="18" charset="0"/>
              </a:rPr>
              <a:t>secundarias de obtención de la información. Las </a:t>
            </a:r>
            <a:r>
              <a:rPr lang="es-ES" altLang="es-ES" sz="2400" dirty="0">
                <a:solidFill>
                  <a:schemeClr val="bg1"/>
                </a:solidFill>
                <a:cs typeface="Times New Roman" panose="02020603050405020304" pitchFamily="18" charset="0"/>
              </a:rPr>
              <a:t>primarias no se declaran.</a:t>
            </a:r>
          </a:p>
          <a:p>
            <a:pPr marL="0" indent="0" algn="just">
              <a:buClrTx/>
              <a:buNone/>
            </a:pPr>
            <a:endParaRPr lang="es-ES" altLang="es-ES" sz="2400" dirty="0" smtClean="0">
              <a:solidFill>
                <a:schemeClr val="bg1"/>
              </a:solidFill>
              <a:cs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400" b="1" dirty="0">
                <a:solidFill>
                  <a:schemeClr val="bg1"/>
                </a:solidFill>
                <a:ea typeface="Calibri" panose="020F0502020204030204" pitchFamily="34" charset="0"/>
                <a:cs typeface="Times New Roman" panose="02020603050405020304" pitchFamily="18" charset="0"/>
              </a:rPr>
              <a:t>TIPOS DE FUENTES DE OBTENCIÓN DE LA INFORMACIÓN</a:t>
            </a:r>
          </a:p>
        </p:txBody>
      </p:sp>
    </p:spTree>
    <p:extLst>
      <p:ext uri="{BB962C8B-B14F-4D97-AF65-F5344CB8AC3E}">
        <p14:creationId xmlns:p14="http://schemas.microsoft.com/office/powerpoint/2010/main" val="622543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GRÁFICOS ESTADÍSTICOS</a:t>
            </a:r>
            <a:endParaRPr lang="es-ES" altLang="es-ES" sz="28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07314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4860000"/>
          </a:xfrm>
        </p:spPr>
        <p:txBody>
          <a:bodyPr rtlCol="0">
            <a:noAutofit/>
          </a:bodyPr>
          <a:lstStyle/>
          <a:p>
            <a:pPr marL="457200" indent="-457200" algn="just">
              <a:buClrTx/>
              <a:buFont typeface="+mj-lt"/>
              <a:buAutoNum type="arabicPeriod"/>
            </a:pPr>
            <a:r>
              <a:rPr lang="es-ES" altLang="es-ES" sz="2400" dirty="0">
                <a:solidFill>
                  <a:schemeClr val="bg1"/>
                </a:solidFill>
                <a:cs typeface="Times New Roman" panose="02020603050405020304" pitchFamily="18" charset="0"/>
              </a:rPr>
              <a:t>Identificación del gráfico.</a:t>
            </a:r>
          </a:p>
          <a:p>
            <a:pPr marL="457200" indent="-457200" algn="just">
              <a:buClrTx/>
              <a:buFont typeface="+mj-lt"/>
              <a:buAutoNum type="arabicPeriod"/>
            </a:pPr>
            <a:r>
              <a:rPr lang="es-ES" altLang="es-ES" sz="2400" dirty="0">
                <a:solidFill>
                  <a:schemeClr val="bg1"/>
                </a:solidFill>
                <a:cs typeface="Times New Roman" panose="02020603050405020304" pitchFamily="18" charset="0"/>
              </a:rPr>
              <a:t>Título del gráfico.</a:t>
            </a:r>
          </a:p>
          <a:p>
            <a:pPr marL="457200" indent="-457200" algn="just">
              <a:buClrTx/>
              <a:buFont typeface="+mj-lt"/>
              <a:buAutoNum type="arabicPeriod"/>
            </a:pPr>
            <a:r>
              <a:rPr lang="es-ES" altLang="es-ES" sz="2400" dirty="0" smtClean="0">
                <a:solidFill>
                  <a:schemeClr val="bg1"/>
                </a:solidFill>
                <a:cs typeface="Times New Roman" panose="02020603050405020304" pitchFamily="18" charset="0"/>
              </a:rPr>
              <a:t>Creación gráfico </a:t>
            </a:r>
            <a:r>
              <a:rPr lang="es-ES" altLang="es-ES" sz="2400" dirty="0">
                <a:solidFill>
                  <a:schemeClr val="bg1"/>
                </a:solidFill>
                <a:cs typeface="Times New Roman" panose="02020603050405020304" pitchFamily="18" charset="0"/>
              </a:rPr>
              <a:t>propiamente dicho.</a:t>
            </a:r>
          </a:p>
          <a:p>
            <a:pPr marL="457200" indent="-457200" algn="just">
              <a:buClrTx/>
              <a:buFont typeface="+mj-lt"/>
              <a:buAutoNum type="arabicPeriod"/>
            </a:pPr>
            <a:r>
              <a:rPr lang="es-ES" altLang="es-ES" sz="2400" dirty="0">
                <a:solidFill>
                  <a:schemeClr val="bg1"/>
                </a:solidFill>
                <a:cs typeface="Times New Roman" panose="02020603050405020304" pitchFamily="18" charset="0"/>
              </a:rPr>
              <a:t>Leyenda: su fin es identificar los elementos del gráfico (barras, sectores, etc.) con su correspondiente origen. </a:t>
            </a:r>
          </a:p>
          <a:p>
            <a:pPr marL="457200" indent="-457200" algn="just">
              <a:buClrTx/>
              <a:buFont typeface="+mj-lt"/>
              <a:buAutoNum type="arabicPeriod"/>
            </a:pPr>
            <a:r>
              <a:rPr lang="es-ES" altLang="es-ES" sz="2400" dirty="0">
                <a:solidFill>
                  <a:schemeClr val="bg1"/>
                </a:solidFill>
                <a:cs typeface="Times New Roman" panose="02020603050405020304" pitchFamily="18" charset="0"/>
              </a:rPr>
              <a:t>Notas aclaratorias.</a:t>
            </a:r>
          </a:p>
          <a:p>
            <a:pPr marL="457200" indent="-457200" algn="just">
              <a:buClrTx/>
              <a:buFont typeface="+mj-lt"/>
              <a:buAutoNum type="arabicPeriod"/>
            </a:pPr>
            <a:r>
              <a:rPr lang="es-ES" altLang="es-ES" sz="2400" dirty="0">
                <a:solidFill>
                  <a:schemeClr val="bg1"/>
                </a:solidFill>
                <a:cs typeface="Times New Roman" panose="02020603050405020304" pitchFamily="18" charset="0"/>
              </a:rPr>
              <a:t>Fuente: incluir el tabla que le da origen al </a:t>
            </a:r>
            <a:r>
              <a:rPr lang="es-ES" altLang="es-ES" sz="2400" dirty="0" smtClean="0">
                <a:solidFill>
                  <a:schemeClr val="bg1"/>
                </a:solidFill>
                <a:cs typeface="Times New Roman" panose="02020603050405020304" pitchFamily="18" charset="0"/>
              </a:rPr>
              <a:t>gráfico.</a:t>
            </a:r>
            <a:endParaRPr lang="es-ES" altLang="es-ES" sz="2400" dirty="0">
              <a:solidFill>
                <a:schemeClr val="bg1"/>
              </a:solidFill>
              <a:cs typeface="Times New Roman" panose="02020603050405020304" pitchFamily="18" charset="0"/>
            </a:endParaRPr>
          </a:p>
          <a:p>
            <a:pPr marL="0" indent="0" algn="just">
              <a:buClrTx/>
              <a:buNone/>
            </a:pPr>
            <a:endParaRPr lang="es-ES" altLang="es-ES" sz="2400" dirty="0" smtClean="0">
              <a:solidFill>
                <a:schemeClr val="bg1"/>
              </a:solidFill>
              <a:cs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PARTES PRINCIPALES DE UN GRÁFICO</a:t>
            </a:r>
            <a:endParaRPr lang="es-ES" altLang="es-ES" sz="28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94715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4860000"/>
          </a:xfrm>
        </p:spPr>
        <p:txBody>
          <a:bodyPr rtlCol="0">
            <a:noAutofit/>
          </a:bodyPr>
          <a:lstStyle/>
          <a:p>
            <a:pPr marL="457200" indent="-457200" algn="just">
              <a:buClrTx/>
              <a:buFont typeface="+mj-lt"/>
              <a:buAutoNum type="arabicPeriod"/>
            </a:pPr>
            <a:r>
              <a:rPr lang="es-ES" altLang="es-ES" sz="2400" dirty="0">
                <a:solidFill>
                  <a:schemeClr val="bg1"/>
                </a:solidFill>
                <a:cs typeface="Times New Roman" panose="02020603050405020304" pitchFamily="18" charset="0"/>
              </a:rPr>
              <a:t>Barras simples, múltiples y compuestas.</a:t>
            </a:r>
          </a:p>
          <a:p>
            <a:pPr marL="457200" indent="-457200" algn="just">
              <a:buClrTx/>
              <a:buFont typeface="+mj-lt"/>
              <a:buAutoNum type="arabicPeriod"/>
            </a:pPr>
            <a:r>
              <a:rPr lang="es-ES" altLang="es-ES" sz="2400" dirty="0">
                <a:solidFill>
                  <a:schemeClr val="bg1"/>
                </a:solidFill>
                <a:cs typeface="Times New Roman" panose="02020603050405020304" pitchFamily="18" charset="0"/>
              </a:rPr>
              <a:t>Circular o pastel.</a:t>
            </a:r>
          </a:p>
          <a:p>
            <a:pPr marL="457200" indent="-457200" algn="just">
              <a:buClrTx/>
              <a:buFont typeface="+mj-lt"/>
              <a:buAutoNum type="arabicPeriod"/>
            </a:pPr>
            <a:r>
              <a:rPr lang="es-ES" altLang="es-ES" sz="2400" dirty="0">
                <a:solidFill>
                  <a:schemeClr val="bg1"/>
                </a:solidFill>
                <a:cs typeface="Times New Roman" panose="02020603050405020304" pitchFamily="18" charset="0"/>
              </a:rPr>
              <a:t>Histograma.</a:t>
            </a:r>
          </a:p>
          <a:p>
            <a:pPr marL="457200" indent="-457200" algn="just">
              <a:buClrTx/>
              <a:buFont typeface="+mj-lt"/>
              <a:buAutoNum type="arabicPeriod"/>
            </a:pPr>
            <a:r>
              <a:rPr lang="es-ES" altLang="es-ES" sz="2400" dirty="0">
                <a:solidFill>
                  <a:schemeClr val="bg1"/>
                </a:solidFill>
                <a:cs typeface="Times New Roman" panose="02020603050405020304" pitchFamily="18" charset="0"/>
              </a:rPr>
              <a:t>Polígono de frecuencia.</a:t>
            </a:r>
          </a:p>
          <a:p>
            <a:pPr marL="457200" indent="-457200" algn="just">
              <a:buClrTx/>
              <a:buFont typeface="+mj-lt"/>
              <a:buAutoNum type="arabicPeriod"/>
            </a:pPr>
            <a:r>
              <a:rPr lang="es-ES" altLang="es-ES" sz="2400" dirty="0">
                <a:solidFill>
                  <a:schemeClr val="bg1"/>
                </a:solidFill>
                <a:cs typeface="Times New Roman" panose="02020603050405020304" pitchFamily="18" charset="0"/>
              </a:rPr>
              <a:t>Aritmético simple.</a:t>
            </a:r>
          </a:p>
          <a:p>
            <a:pPr marL="0" indent="0" algn="just">
              <a:buClrTx/>
              <a:buNone/>
            </a:pPr>
            <a:endParaRPr lang="es-ES" altLang="es-ES" sz="2400" dirty="0" smtClean="0">
              <a:solidFill>
                <a:schemeClr val="bg1"/>
              </a:solidFill>
              <a:cs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TIPOS DE GRÁFICOS ESTADÍSTICOS</a:t>
            </a:r>
            <a:endParaRPr lang="es-ES" altLang="es-ES" sz="28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3102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914" name="Object 3"/>
          <p:cNvGraphicFramePr>
            <a:graphicFrameLocks noChangeAspect="1"/>
          </p:cNvGraphicFramePr>
          <p:nvPr>
            <p:extLst>
              <p:ext uri="{D42A27DB-BD31-4B8C-83A1-F6EECF244321}">
                <p14:modId xmlns:p14="http://schemas.microsoft.com/office/powerpoint/2010/main" val="4094797098"/>
              </p:ext>
            </p:extLst>
          </p:nvPr>
        </p:nvGraphicFramePr>
        <p:xfrm>
          <a:off x="1485901" y="1268760"/>
          <a:ext cx="2594372" cy="1835944"/>
        </p:xfrm>
        <a:graphic>
          <a:graphicData uri="http://schemas.openxmlformats.org/presentationml/2006/ole">
            <mc:AlternateContent xmlns:mc="http://schemas.openxmlformats.org/markup-compatibility/2006">
              <mc:Choice xmlns:v="urn:schemas-microsoft-com:vml" Requires="v">
                <p:oleObj spid="_x0000_s2074" name="Worksheet" r:id="rId3" imgW="3371985" imgH="1685925" progId="Excel.Sheet.8">
                  <p:embed/>
                </p:oleObj>
              </mc:Choice>
              <mc:Fallback>
                <p:oleObj name="Worksheet" r:id="rId3" imgW="3371985" imgH="168592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5901" y="1268760"/>
                        <a:ext cx="2594372" cy="1835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8915" name="Object 4"/>
          <p:cNvGraphicFramePr>
            <a:graphicFrameLocks noChangeAspect="1"/>
          </p:cNvGraphicFramePr>
          <p:nvPr>
            <p:extLst>
              <p:ext uri="{D42A27DB-BD31-4B8C-83A1-F6EECF244321}">
                <p14:modId xmlns:p14="http://schemas.microsoft.com/office/powerpoint/2010/main" val="2422593260"/>
              </p:ext>
            </p:extLst>
          </p:nvPr>
        </p:nvGraphicFramePr>
        <p:xfrm>
          <a:off x="4463655" y="1322336"/>
          <a:ext cx="3187303" cy="1781175"/>
        </p:xfrm>
        <a:graphic>
          <a:graphicData uri="http://schemas.openxmlformats.org/presentationml/2006/ole">
            <mc:AlternateContent xmlns:mc="http://schemas.openxmlformats.org/markup-compatibility/2006">
              <mc:Choice xmlns:v="urn:schemas-microsoft-com:vml" Requires="v">
                <p:oleObj spid="_x0000_s2075" name="Hoja de cálculo" r:id="rId5" imgW="3819763" imgH="1819513" progId="Excel.Sheet.8">
                  <p:embed/>
                </p:oleObj>
              </mc:Choice>
              <mc:Fallback>
                <p:oleObj name="Hoja de cálculo" r:id="rId5" imgW="3819763" imgH="1819513" progId="Excel.Shee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3655" y="1322336"/>
                        <a:ext cx="3187303" cy="1781175"/>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8916" name="Object 5"/>
          <p:cNvGraphicFramePr>
            <a:graphicFrameLocks noChangeAspect="1"/>
          </p:cNvGraphicFramePr>
          <p:nvPr>
            <p:extLst>
              <p:ext uri="{D42A27DB-BD31-4B8C-83A1-F6EECF244321}">
                <p14:modId xmlns:p14="http://schemas.microsoft.com/office/powerpoint/2010/main" val="1562940508"/>
              </p:ext>
            </p:extLst>
          </p:nvPr>
        </p:nvGraphicFramePr>
        <p:xfrm>
          <a:off x="1439466" y="3266627"/>
          <a:ext cx="2808684" cy="1841897"/>
        </p:xfrm>
        <a:graphic>
          <a:graphicData uri="http://schemas.openxmlformats.org/presentationml/2006/ole">
            <mc:AlternateContent xmlns:mc="http://schemas.openxmlformats.org/markup-compatibility/2006">
              <mc:Choice xmlns:v="urn:schemas-microsoft-com:vml" Requires="v">
                <p:oleObj spid="_x0000_s2076" name="Hoja de cálculo" r:id="rId7" imgW="3791188" imgH="1867138" progId="Excel.Sheet.8">
                  <p:embed/>
                </p:oleObj>
              </mc:Choice>
              <mc:Fallback>
                <p:oleObj name="Hoja de cálculo" r:id="rId7" imgW="3791188" imgH="1867138" progId="Excel.Shee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39466" y="3266627"/>
                        <a:ext cx="2808684" cy="1841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8917" name="Object 6"/>
          <p:cNvGraphicFramePr>
            <a:graphicFrameLocks noChangeAspect="1"/>
          </p:cNvGraphicFramePr>
          <p:nvPr>
            <p:extLst>
              <p:ext uri="{D42A27DB-BD31-4B8C-83A1-F6EECF244321}">
                <p14:modId xmlns:p14="http://schemas.microsoft.com/office/powerpoint/2010/main" val="3337107233"/>
              </p:ext>
            </p:extLst>
          </p:nvPr>
        </p:nvGraphicFramePr>
        <p:xfrm>
          <a:off x="4463654" y="3320206"/>
          <a:ext cx="3132534" cy="1726406"/>
        </p:xfrm>
        <a:graphic>
          <a:graphicData uri="http://schemas.openxmlformats.org/presentationml/2006/ole">
            <mc:AlternateContent xmlns:mc="http://schemas.openxmlformats.org/markup-compatibility/2006">
              <mc:Choice xmlns:v="urn:schemas-microsoft-com:vml" Requires="v">
                <p:oleObj spid="_x0000_s2077" name="Hoja de cálculo" r:id="rId9" imgW="3067478" imgH="1838520" progId="Excel.Sheet.8">
                  <p:embed/>
                </p:oleObj>
              </mc:Choice>
              <mc:Fallback>
                <p:oleObj name="Hoja de cálculo" r:id="rId9" imgW="3067478" imgH="1838520" progId="Excel.Sheet.8">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63654" y="3320206"/>
                        <a:ext cx="3132534" cy="1726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Rectangle 4"/>
          <p:cNvSpPr txBox="1">
            <a:spLocks noChangeArrowheads="1"/>
          </p:cNvSpPr>
          <p:nvPr/>
        </p:nvSpPr>
        <p:spPr>
          <a:xfrm>
            <a:off x="468313" y="425450"/>
            <a:ext cx="8229600" cy="633413"/>
          </a:xfrm>
          <a:prstGeom prst="rect">
            <a:avLst/>
          </a:prstGeom>
        </p:spPr>
        <p:txBody>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TIPOS DE GRÁFICOS ESTADÍSTICOS</a:t>
            </a:r>
            <a:endParaRPr lang="es-ES" altLang="es-ES" sz="28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380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265425280"/>
              </p:ext>
            </p:extLst>
          </p:nvPr>
        </p:nvGraphicFramePr>
        <p:xfrm>
          <a:off x="468314" y="1299568"/>
          <a:ext cx="8352158" cy="3785616"/>
        </p:xfrm>
        <a:graphic>
          <a:graphicData uri="http://schemas.openxmlformats.org/drawingml/2006/table">
            <a:tbl>
              <a:tblPr firstRow="1" firstCol="1" bandRow="1"/>
              <a:tblGrid>
                <a:gridCol w="3007438">
                  <a:extLst>
                    <a:ext uri="{9D8B030D-6E8A-4147-A177-3AD203B41FA5}">
                      <a16:colId xmlns:a16="http://schemas.microsoft.com/office/drawing/2014/main" val="20000"/>
                    </a:ext>
                  </a:extLst>
                </a:gridCol>
                <a:gridCol w="2672360">
                  <a:extLst>
                    <a:ext uri="{9D8B030D-6E8A-4147-A177-3AD203B41FA5}">
                      <a16:colId xmlns:a16="http://schemas.microsoft.com/office/drawing/2014/main" val="20001"/>
                    </a:ext>
                  </a:extLst>
                </a:gridCol>
                <a:gridCol w="2672360">
                  <a:extLst>
                    <a:ext uri="{9D8B030D-6E8A-4147-A177-3AD203B41FA5}">
                      <a16:colId xmlns:a16="http://schemas.microsoft.com/office/drawing/2014/main" val="20002"/>
                    </a:ext>
                  </a:extLst>
                </a:gridCol>
              </a:tblGrid>
              <a:tr h="345719">
                <a:tc rowSpan="2">
                  <a:txBody>
                    <a:bodyPr/>
                    <a:lstStyle/>
                    <a:p>
                      <a:pPr algn="ctr">
                        <a:lnSpc>
                          <a:spcPct val="115000"/>
                        </a:lnSpc>
                        <a:spcAft>
                          <a:spcPts val="0"/>
                        </a:spcAft>
                      </a:pPr>
                      <a:r>
                        <a:rPr lang="es-ES" sz="2400" b="1" dirty="0">
                          <a:solidFill>
                            <a:srgbClr val="000000"/>
                          </a:solidFill>
                          <a:effectLst/>
                          <a:latin typeface="+mn-lt"/>
                          <a:ea typeface="Times New Roman"/>
                          <a:cs typeface="Times New Roman" panose="02020603050405020304" pitchFamily="18" charset="0"/>
                        </a:rPr>
                        <a:t>Variables</a:t>
                      </a:r>
                      <a:endParaRPr lang="es-ES" sz="2400" dirty="0">
                        <a:effectLst/>
                        <a:latin typeface="+mn-lt"/>
                        <a:ea typeface="Calibri"/>
                        <a:cs typeface="Times New Roman" panose="02020603050405020304" pitchFamily="18" charset="0"/>
                      </a:endParaRPr>
                    </a:p>
                  </a:txBody>
                  <a:tcPr marL="33340" marR="33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gridSpan="2">
                  <a:txBody>
                    <a:bodyPr/>
                    <a:lstStyle/>
                    <a:p>
                      <a:pPr algn="ctr">
                        <a:lnSpc>
                          <a:spcPct val="115000"/>
                        </a:lnSpc>
                        <a:spcAft>
                          <a:spcPts val="0"/>
                        </a:spcAft>
                      </a:pPr>
                      <a:r>
                        <a:rPr lang="es-ES" sz="2400" b="1" dirty="0">
                          <a:solidFill>
                            <a:srgbClr val="000000"/>
                          </a:solidFill>
                          <a:effectLst/>
                          <a:latin typeface="+mn-lt"/>
                          <a:ea typeface="Times New Roman"/>
                          <a:cs typeface="Times New Roman" panose="02020603050405020304" pitchFamily="18" charset="0"/>
                        </a:rPr>
                        <a:t>Cantidad de variables</a:t>
                      </a:r>
                      <a:endParaRPr lang="es-ES" sz="2400" dirty="0">
                        <a:effectLst/>
                        <a:latin typeface="+mn-lt"/>
                        <a:ea typeface="Calibri"/>
                        <a:cs typeface="Times New Roman" panose="02020603050405020304" pitchFamily="18" charset="0"/>
                      </a:endParaRPr>
                    </a:p>
                  </a:txBody>
                  <a:tcPr marL="33340" marR="33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hMerge="1">
                  <a:txBody>
                    <a:bodyPr/>
                    <a:lstStyle/>
                    <a:p>
                      <a:endParaRPr lang="es-ES"/>
                    </a:p>
                  </a:txBody>
                  <a:tcPr/>
                </a:tc>
                <a:extLst>
                  <a:ext uri="{0D108BD9-81ED-4DB2-BD59-A6C34878D82A}">
                    <a16:rowId xmlns:a16="http://schemas.microsoft.com/office/drawing/2014/main" val="10000"/>
                  </a:ext>
                </a:extLst>
              </a:tr>
              <a:tr h="345719">
                <a:tc vMerge="1">
                  <a:txBody>
                    <a:bodyPr/>
                    <a:lstStyle/>
                    <a:p>
                      <a:endParaRPr lang="es-ES"/>
                    </a:p>
                  </a:txBody>
                  <a:tcPr/>
                </a:tc>
                <a:tc>
                  <a:txBody>
                    <a:bodyPr/>
                    <a:lstStyle/>
                    <a:p>
                      <a:pPr algn="ctr">
                        <a:lnSpc>
                          <a:spcPct val="115000"/>
                        </a:lnSpc>
                        <a:spcAft>
                          <a:spcPts val="0"/>
                        </a:spcAft>
                      </a:pPr>
                      <a:r>
                        <a:rPr lang="es-ES" sz="2400" b="1" dirty="0">
                          <a:solidFill>
                            <a:srgbClr val="000000"/>
                          </a:solidFill>
                          <a:effectLst/>
                          <a:latin typeface="+mn-lt"/>
                          <a:ea typeface="Times New Roman"/>
                          <a:cs typeface="Times New Roman" panose="02020603050405020304" pitchFamily="18" charset="0"/>
                        </a:rPr>
                        <a:t>Una</a:t>
                      </a:r>
                      <a:endParaRPr lang="es-ES" sz="2400" dirty="0">
                        <a:effectLst/>
                        <a:latin typeface="+mn-lt"/>
                        <a:ea typeface="Calibri"/>
                        <a:cs typeface="Times New Roman" panose="02020603050405020304" pitchFamily="18" charset="0"/>
                      </a:endParaRPr>
                    </a:p>
                  </a:txBody>
                  <a:tcPr marL="33340" marR="33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a:lnSpc>
                          <a:spcPct val="115000"/>
                        </a:lnSpc>
                        <a:spcAft>
                          <a:spcPts val="0"/>
                        </a:spcAft>
                      </a:pPr>
                      <a:r>
                        <a:rPr lang="es-ES" sz="2400" b="1" dirty="0">
                          <a:solidFill>
                            <a:srgbClr val="000000"/>
                          </a:solidFill>
                          <a:effectLst/>
                          <a:latin typeface="+mn-lt"/>
                          <a:ea typeface="Times New Roman"/>
                          <a:cs typeface="Times New Roman" panose="02020603050405020304" pitchFamily="18" charset="0"/>
                        </a:rPr>
                        <a:t>Dos o más</a:t>
                      </a:r>
                      <a:endParaRPr lang="es-ES" sz="2400" dirty="0">
                        <a:effectLst/>
                        <a:latin typeface="+mn-lt"/>
                        <a:ea typeface="Calibri"/>
                        <a:cs typeface="Times New Roman" panose="02020603050405020304" pitchFamily="18" charset="0"/>
                      </a:endParaRPr>
                    </a:p>
                  </a:txBody>
                  <a:tcPr marL="33340" marR="33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10001"/>
                  </a:ext>
                </a:extLst>
              </a:tr>
              <a:tr h="691439">
                <a:tc>
                  <a:txBody>
                    <a:bodyPr/>
                    <a:lstStyle/>
                    <a:p>
                      <a:pPr algn="l">
                        <a:lnSpc>
                          <a:spcPct val="115000"/>
                        </a:lnSpc>
                        <a:spcAft>
                          <a:spcPts val="0"/>
                        </a:spcAft>
                      </a:pPr>
                      <a:r>
                        <a:rPr lang="es-ES" sz="2400" dirty="0">
                          <a:solidFill>
                            <a:srgbClr val="000000"/>
                          </a:solidFill>
                          <a:effectLst/>
                          <a:latin typeface="+mn-lt"/>
                          <a:ea typeface="Times New Roman"/>
                          <a:cs typeface="Times New Roman" panose="02020603050405020304" pitchFamily="18" charset="0"/>
                        </a:rPr>
                        <a:t>Cualitativas nominales y ordinales</a:t>
                      </a:r>
                      <a:endParaRPr lang="es-ES" sz="2400" dirty="0">
                        <a:effectLst/>
                        <a:latin typeface="+mn-lt"/>
                        <a:ea typeface="Calibri"/>
                        <a:cs typeface="Times New Roman" panose="02020603050405020304" pitchFamily="18" charset="0"/>
                      </a:endParaRPr>
                    </a:p>
                  </a:txBody>
                  <a:tcPr marL="33340" marR="33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l">
                        <a:lnSpc>
                          <a:spcPct val="115000"/>
                        </a:lnSpc>
                        <a:spcAft>
                          <a:spcPts val="0"/>
                        </a:spcAft>
                      </a:pPr>
                      <a:r>
                        <a:rPr lang="es-ES" sz="2400" dirty="0">
                          <a:solidFill>
                            <a:srgbClr val="000000"/>
                          </a:solidFill>
                          <a:effectLst/>
                          <a:latin typeface="+mn-lt"/>
                          <a:ea typeface="Times New Roman"/>
                          <a:cs typeface="Times New Roman" panose="02020603050405020304" pitchFamily="18" charset="0"/>
                        </a:rPr>
                        <a:t>Barras </a:t>
                      </a:r>
                      <a:r>
                        <a:rPr lang="es-ES" sz="2400" dirty="0" smtClean="0">
                          <a:solidFill>
                            <a:srgbClr val="000000"/>
                          </a:solidFill>
                          <a:effectLst/>
                          <a:latin typeface="+mn-lt"/>
                          <a:ea typeface="Times New Roman"/>
                          <a:cs typeface="Times New Roman" panose="02020603050405020304" pitchFamily="18" charset="0"/>
                        </a:rPr>
                        <a:t>simples /</a:t>
                      </a:r>
                      <a:r>
                        <a:rPr lang="es-ES" sz="2400" baseline="0" dirty="0" smtClean="0">
                          <a:solidFill>
                            <a:srgbClr val="000000"/>
                          </a:solidFill>
                          <a:effectLst/>
                          <a:latin typeface="+mn-lt"/>
                          <a:ea typeface="Times New Roman"/>
                          <a:cs typeface="Times New Roman" panose="02020603050405020304" pitchFamily="18" charset="0"/>
                        </a:rPr>
                        <a:t> </a:t>
                      </a:r>
                      <a:r>
                        <a:rPr lang="es-ES" sz="2400" dirty="0" smtClean="0">
                          <a:solidFill>
                            <a:srgbClr val="000000"/>
                          </a:solidFill>
                          <a:effectLst/>
                          <a:latin typeface="+mn-lt"/>
                          <a:ea typeface="Times New Roman"/>
                          <a:cs typeface="Times New Roman" panose="02020603050405020304" pitchFamily="18" charset="0"/>
                        </a:rPr>
                        <a:t>Circular </a:t>
                      </a:r>
                      <a:r>
                        <a:rPr lang="es-ES" sz="2400" dirty="0">
                          <a:solidFill>
                            <a:srgbClr val="000000"/>
                          </a:solidFill>
                          <a:effectLst/>
                          <a:latin typeface="+mn-lt"/>
                          <a:ea typeface="Times New Roman"/>
                          <a:cs typeface="Times New Roman" panose="02020603050405020304" pitchFamily="18" charset="0"/>
                        </a:rPr>
                        <a:t>o pastel</a:t>
                      </a:r>
                      <a:endParaRPr lang="es-ES" sz="2400" dirty="0">
                        <a:effectLst/>
                        <a:latin typeface="+mn-lt"/>
                        <a:ea typeface="Calibri"/>
                        <a:cs typeface="Times New Roman" panose="02020603050405020304" pitchFamily="18" charset="0"/>
                      </a:endParaRPr>
                    </a:p>
                  </a:txBody>
                  <a:tcPr marL="33340" marR="33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l">
                        <a:lnSpc>
                          <a:spcPct val="115000"/>
                        </a:lnSpc>
                        <a:spcAft>
                          <a:spcPts val="0"/>
                        </a:spcAft>
                      </a:pPr>
                      <a:r>
                        <a:rPr lang="es-ES" sz="2400" dirty="0">
                          <a:solidFill>
                            <a:srgbClr val="000000"/>
                          </a:solidFill>
                          <a:effectLst/>
                          <a:latin typeface="+mn-lt"/>
                          <a:ea typeface="Times New Roman"/>
                          <a:cs typeface="Times New Roman" panose="02020603050405020304" pitchFamily="18" charset="0"/>
                        </a:rPr>
                        <a:t>Barras múltiples y compuestas</a:t>
                      </a:r>
                      <a:endParaRPr lang="es-ES" sz="2400" dirty="0">
                        <a:effectLst/>
                        <a:latin typeface="+mn-lt"/>
                        <a:ea typeface="Calibri"/>
                        <a:cs typeface="Times New Roman" panose="02020603050405020304" pitchFamily="18" charset="0"/>
                      </a:endParaRPr>
                    </a:p>
                  </a:txBody>
                  <a:tcPr marL="33340" marR="33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0002"/>
                  </a:ext>
                </a:extLst>
              </a:tr>
              <a:tr h="633558">
                <a:tc>
                  <a:txBody>
                    <a:bodyPr/>
                    <a:lstStyle/>
                    <a:p>
                      <a:pPr marL="0" algn="l" defTabSz="914400" rtl="0" eaLnBrk="1" latinLnBrk="0" hangingPunct="1">
                        <a:lnSpc>
                          <a:spcPct val="115000"/>
                        </a:lnSpc>
                        <a:spcAft>
                          <a:spcPts val="0"/>
                        </a:spcAft>
                      </a:pPr>
                      <a:r>
                        <a:rPr lang="es-ES" sz="2400" kern="1200" dirty="0">
                          <a:solidFill>
                            <a:srgbClr val="000000"/>
                          </a:solidFill>
                          <a:effectLst/>
                          <a:latin typeface="+mn-lt"/>
                          <a:ea typeface="Times New Roman"/>
                          <a:cs typeface="Times New Roman" panose="02020603050405020304" pitchFamily="18" charset="0"/>
                        </a:rPr>
                        <a:t>Cuantitativas discretas</a:t>
                      </a:r>
                    </a:p>
                  </a:txBody>
                  <a:tcPr marL="33340" marR="33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a:lnSpc>
                          <a:spcPct val="115000"/>
                        </a:lnSpc>
                        <a:spcAft>
                          <a:spcPts val="0"/>
                        </a:spcAft>
                      </a:pPr>
                      <a:r>
                        <a:rPr lang="es-ES" sz="2400" dirty="0">
                          <a:solidFill>
                            <a:srgbClr val="000000"/>
                          </a:solidFill>
                          <a:effectLst/>
                          <a:latin typeface="+mn-lt"/>
                          <a:ea typeface="Times New Roman"/>
                          <a:cs typeface="Times New Roman" panose="02020603050405020304" pitchFamily="18" charset="0"/>
                        </a:rPr>
                        <a:t>Barras </a:t>
                      </a:r>
                      <a:r>
                        <a:rPr lang="es-ES" sz="2400" dirty="0" smtClean="0">
                          <a:solidFill>
                            <a:srgbClr val="000000"/>
                          </a:solidFill>
                          <a:effectLst/>
                          <a:latin typeface="+mn-lt"/>
                          <a:ea typeface="Times New Roman"/>
                          <a:cs typeface="Times New Roman" panose="02020603050405020304" pitchFamily="18" charset="0"/>
                        </a:rPr>
                        <a:t>simples /</a:t>
                      </a:r>
                    </a:p>
                    <a:p>
                      <a:pPr algn="l">
                        <a:lnSpc>
                          <a:spcPct val="115000"/>
                        </a:lnSpc>
                        <a:spcAft>
                          <a:spcPts val="0"/>
                        </a:spcAft>
                      </a:pPr>
                      <a:r>
                        <a:rPr lang="es-ES" sz="2400" dirty="0" smtClean="0">
                          <a:solidFill>
                            <a:srgbClr val="000000"/>
                          </a:solidFill>
                          <a:effectLst/>
                          <a:latin typeface="+mn-lt"/>
                          <a:ea typeface="Times New Roman"/>
                          <a:cs typeface="Times New Roman" panose="02020603050405020304" pitchFamily="18" charset="0"/>
                        </a:rPr>
                        <a:t>Circular </a:t>
                      </a:r>
                      <a:r>
                        <a:rPr lang="es-ES" sz="2400" dirty="0">
                          <a:solidFill>
                            <a:srgbClr val="000000"/>
                          </a:solidFill>
                          <a:effectLst/>
                          <a:latin typeface="+mn-lt"/>
                          <a:ea typeface="Times New Roman"/>
                          <a:cs typeface="Times New Roman" panose="02020603050405020304" pitchFamily="18" charset="0"/>
                        </a:rPr>
                        <a:t>o pastel</a:t>
                      </a:r>
                      <a:endParaRPr lang="es-ES" sz="2400" dirty="0">
                        <a:effectLst/>
                        <a:latin typeface="+mn-lt"/>
                        <a:ea typeface="Calibri"/>
                        <a:cs typeface="Times New Roman" panose="02020603050405020304" pitchFamily="18" charset="0"/>
                      </a:endParaRPr>
                    </a:p>
                  </a:txBody>
                  <a:tcPr marL="33340" marR="33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a:lnSpc>
                          <a:spcPct val="115000"/>
                        </a:lnSpc>
                        <a:spcAft>
                          <a:spcPts val="0"/>
                        </a:spcAft>
                      </a:pPr>
                      <a:r>
                        <a:rPr lang="es-ES" sz="2400" dirty="0">
                          <a:solidFill>
                            <a:srgbClr val="000000"/>
                          </a:solidFill>
                          <a:effectLst/>
                          <a:latin typeface="+mn-lt"/>
                          <a:ea typeface="Times New Roman"/>
                          <a:cs typeface="Times New Roman" panose="02020603050405020304" pitchFamily="18" charset="0"/>
                        </a:rPr>
                        <a:t>Barras múltiples y compuestas</a:t>
                      </a:r>
                      <a:endParaRPr lang="es-ES" sz="2400" dirty="0">
                        <a:effectLst/>
                        <a:latin typeface="+mn-lt"/>
                        <a:ea typeface="Calibri"/>
                        <a:cs typeface="Times New Roman" panose="02020603050405020304" pitchFamily="18" charset="0"/>
                      </a:endParaRPr>
                    </a:p>
                  </a:txBody>
                  <a:tcPr marL="33340" marR="33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3"/>
                  </a:ext>
                </a:extLst>
              </a:tr>
              <a:tr h="633535">
                <a:tc>
                  <a:txBody>
                    <a:bodyPr/>
                    <a:lstStyle/>
                    <a:p>
                      <a:pPr algn="l">
                        <a:lnSpc>
                          <a:spcPct val="115000"/>
                        </a:lnSpc>
                        <a:spcAft>
                          <a:spcPts val="0"/>
                        </a:spcAft>
                      </a:pPr>
                      <a:r>
                        <a:rPr lang="es-ES" sz="2400" dirty="0">
                          <a:solidFill>
                            <a:srgbClr val="000000"/>
                          </a:solidFill>
                          <a:effectLst/>
                          <a:latin typeface="+mn-lt"/>
                          <a:ea typeface="Times New Roman"/>
                          <a:cs typeface="Times New Roman" panose="02020603050405020304" pitchFamily="18" charset="0"/>
                        </a:rPr>
                        <a:t>Cuantitativas continuas</a:t>
                      </a:r>
                      <a:endParaRPr lang="es-ES" sz="2400" dirty="0">
                        <a:effectLst/>
                        <a:latin typeface="+mn-lt"/>
                        <a:ea typeface="Calibri"/>
                        <a:cs typeface="Times New Roman" panose="02020603050405020304" pitchFamily="18" charset="0"/>
                      </a:endParaRPr>
                    </a:p>
                  </a:txBody>
                  <a:tcPr marL="33340" marR="33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a:lnSpc>
                          <a:spcPct val="115000"/>
                        </a:lnSpc>
                        <a:spcAft>
                          <a:spcPts val="0"/>
                        </a:spcAft>
                      </a:pPr>
                      <a:r>
                        <a:rPr lang="es-ES" sz="2400" dirty="0">
                          <a:solidFill>
                            <a:srgbClr val="000000"/>
                          </a:solidFill>
                          <a:effectLst/>
                          <a:latin typeface="+mn-lt"/>
                          <a:ea typeface="Times New Roman"/>
                          <a:cs typeface="Times New Roman" panose="02020603050405020304" pitchFamily="18" charset="0"/>
                        </a:rPr>
                        <a:t>Histograma</a:t>
                      </a:r>
                      <a:endParaRPr lang="es-ES" sz="2400" dirty="0">
                        <a:effectLst/>
                        <a:latin typeface="+mn-lt"/>
                        <a:ea typeface="Calibri"/>
                        <a:cs typeface="Times New Roman" panose="02020603050405020304" pitchFamily="18" charset="0"/>
                      </a:endParaRPr>
                    </a:p>
                  </a:txBody>
                  <a:tcPr marL="33340" marR="33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a:lnSpc>
                          <a:spcPct val="115000"/>
                        </a:lnSpc>
                        <a:spcAft>
                          <a:spcPts val="0"/>
                        </a:spcAft>
                      </a:pPr>
                      <a:r>
                        <a:rPr lang="es-ES" sz="2400" dirty="0">
                          <a:solidFill>
                            <a:srgbClr val="000000"/>
                          </a:solidFill>
                          <a:effectLst/>
                          <a:latin typeface="+mn-lt"/>
                          <a:ea typeface="Times New Roman"/>
                          <a:cs typeface="Times New Roman" panose="02020603050405020304" pitchFamily="18" charset="0"/>
                        </a:rPr>
                        <a:t>Polígono de frecuencia</a:t>
                      </a:r>
                      <a:endParaRPr lang="es-ES" sz="2400" dirty="0">
                        <a:effectLst/>
                        <a:latin typeface="+mn-lt"/>
                        <a:ea typeface="Calibri"/>
                        <a:cs typeface="Times New Roman" panose="02020603050405020304" pitchFamily="18" charset="0"/>
                      </a:endParaRPr>
                    </a:p>
                  </a:txBody>
                  <a:tcPr marL="33340" marR="33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4"/>
                  </a:ext>
                </a:extLst>
              </a:tr>
            </a:tbl>
          </a:graphicData>
        </a:graphic>
      </p:graphicFrame>
      <p:sp>
        <p:nvSpPr>
          <p:cNvPr id="4" name="Rectangle 4"/>
          <p:cNvSpPr txBox="1">
            <a:spLocks noChangeArrowheads="1"/>
          </p:cNvSpPr>
          <p:nvPr/>
        </p:nvSpPr>
        <p:spPr>
          <a:xfrm>
            <a:off x="468313" y="425450"/>
            <a:ext cx="8229600" cy="633413"/>
          </a:xfrm>
          <a:prstGeom prst="rect">
            <a:avLst/>
          </a:prstGeom>
        </p:spPr>
        <p:txBody>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altLang="es-ES" sz="2000" b="1" dirty="0" smtClean="0">
                <a:solidFill>
                  <a:schemeClr val="bg1"/>
                </a:solidFill>
                <a:ea typeface="Calibri" panose="020F0502020204030204" pitchFamily="34" charset="0"/>
                <a:cs typeface="Times New Roman" panose="02020603050405020304" pitchFamily="18" charset="0"/>
              </a:rPr>
              <a:t>TIPOS DE GRÁFICOS SEGÚN CLASIFICACIÓN DE LAS VARIABLES</a:t>
            </a:r>
            <a:endParaRPr lang="es-ES" altLang="es-ES" sz="20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22048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4860000"/>
          </a:xfrm>
        </p:spPr>
        <p:txBody>
          <a:bodyPr rtlCol="0">
            <a:noAutofit/>
          </a:bodyPr>
          <a:lstStyle/>
          <a:p>
            <a:pPr marL="457200" indent="-457200" algn="just">
              <a:buClrTx/>
              <a:buFont typeface="+mj-lt"/>
              <a:buAutoNum type="arabicPeriod"/>
            </a:pPr>
            <a:r>
              <a:rPr lang="es-ES" altLang="es-ES" sz="2400" dirty="0">
                <a:solidFill>
                  <a:schemeClr val="bg1"/>
                </a:solidFill>
                <a:cs typeface="Times New Roman" panose="02020603050405020304" pitchFamily="18" charset="0"/>
              </a:rPr>
              <a:t>Utilizar indistintamente los términos </a:t>
            </a:r>
            <a:r>
              <a:rPr lang="es-ES" altLang="es-ES" sz="2400" b="1" dirty="0">
                <a:solidFill>
                  <a:schemeClr val="bg1"/>
                </a:solidFill>
                <a:cs typeface="Times New Roman" panose="02020603050405020304" pitchFamily="18" charset="0"/>
              </a:rPr>
              <a:t>“</a:t>
            </a:r>
            <a:r>
              <a:rPr lang="es-ES" altLang="es-ES" sz="2400" b="1" dirty="0" smtClean="0">
                <a:solidFill>
                  <a:schemeClr val="bg1"/>
                </a:solidFill>
                <a:cs typeface="Times New Roman" panose="02020603050405020304" pitchFamily="18" charset="0"/>
              </a:rPr>
              <a:t>Tabla</a:t>
            </a:r>
            <a:r>
              <a:rPr lang="es-ES" altLang="es-ES" sz="2400" dirty="0" smtClean="0">
                <a:solidFill>
                  <a:schemeClr val="bg1"/>
                </a:solidFill>
                <a:cs typeface="Times New Roman" panose="02020603050405020304" pitchFamily="18" charset="0"/>
              </a:rPr>
              <a:t>” </a:t>
            </a:r>
            <a:r>
              <a:rPr lang="es-ES" altLang="es-ES" sz="2400" dirty="0">
                <a:solidFill>
                  <a:schemeClr val="bg1"/>
                </a:solidFill>
                <a:cs typeface="Times New Roman" panose="02020603050405020304" pitchFamily="18" charset="0"/>
              </a:rPr>
              <a:t>o </a:t>
            </a:r>
            <a:r>
              <a:rPr lang="es-ES" altLang="es-ES" sz="2400" b="1" dirty="0">
                <a:solidFill>
                  <a:schemeClr val="bg1"/>
                </a:solidFill>
                <a:cs typeface="Times New Roman" panose="02020603050405020304" pitchFamily="18" charset="0"/>
              </a:rPr>
              <a:t>“</a:t>
            </a:r>
            <a:r>
              <a:rPr lang="es-ES" altLang="es-ES" sz="2400" b="1" dirty="0" smtClean="0">
                <a:solidFill>
                  <a:schemeClr val="bg1"/>
                </a:solidFill>
                <a:cs typeface="Times New Roman" panose="02020603050405020304" pitchFamily="18" charset="0"/>
              </a:rPr>
              <a:t>Cuadro”</a:t>
            </a:r>
            <a:r>
              <a:rPr lang="es-ES" altLang="es-ES" sz="2400" dirty="0" smtClean="0">
                <a:solidFill>
                  <a:schemeClr val="bg1"/>
                </a:solidFill>
                <a:cs typeface="Times New Roman" panose="02020603050405020304" pitchFamily="18" charset="0"/>
              </a:rPr>
              <a:t>.</a:t>
            </a:r>
            <a:r>
              <a:rPr lang="es-ES" altLang="es-ES" sz="2400" b="1" dirty="0" smtClean="0">
                <a:solidFill>
                  <a:schemeClr val="bg1"/>
                </a:solidFill>
                <a:cs typeface="Times New Roman" panose="02020603050405020304" pitchFamily="18" charset="0"/>
              </a:rPr>
              <a:t> </a:t>
            </a:r>
            <a:r>
              <a:rPr lang="es-ES" altLang="es-ES" sz="2400" dirty="0" smtClean="0">
                <a:solidFill>
                  <a:schemeClr val="bg1"/>
                </a:solidFill>
                <a:cs typeface="Times New Roman" panose="02020603050405020304" pitchFamily="18" charset="0"/>
              </a:rPr>
              <a:t>Por cultura de la redacción académica, el investigador debe acogerse a una de estas denominaciones.</a:t>
            </a:r>
            <a:endParaRPr lang="es-ES" altLang="es-ES" sz="2400" dirty="0">
              <a:solidFill>
                <a:schemeClr val="bg1"/>
              </a:solidFill>
              <a:cs typeface="Times New Roman" panose="02020603050405020304" pitchFamily="18" charset="0"/>
            </a:endParaRPr>
          </a:p>
          <a:p>
            <a:pPr marL="0" indent="0" algn="just">
              <a:buClrTx/>
              <a:buNone/>
            </a:pPr>
            <a:endParaRPr lang="es-ES" altLang="es-ES" sz="2400" dirty="0" smtClean="0">
              <a:solidFill>
                <a:schemeClr val="bg1"/>
              </a:solidFill>
              <a:cs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5" name="Rectangle 4"/>
          <p:cNvSpPr txBox="1">
            <a:spLocks noChangeArrowheads="1"/>
          </p:cNvSpPr>
          <p:nvPr/>
        </p:nvSpPr>
        <p:spPr>
          <a:xfrm>
            <a:off x="468313" y="425450"/>
            <a:ext cx="8229600" cy="633413"/>
          </a:xfrm>
          <a:prstGeom prst="rect">
            <a:avLst/>
          </a:prstGeom>
        </p:spPr>
        <p:txBody>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altLang="es-ES" sz="2000" b="1" dirty="0">
                <a:solidFill>
                  <a:schemeClr val="bg1"/>
                </a:solidFill>
                <a:ea typeface="Calibri" panose="020F0502020204030204" pitchFamily="34" charset="0"/>
                <a:cs typeface="Times New Roman" panose="02020603050405020304" pitchFamily="18" charset="0"/>
              </a:rPr>
              <a:t>ERRORES </a:t>
            </a:r>
            <a:r>
              <a:rPr lang="es-ES" altLang="es-ES" sz="2000" b="1" dirty="0" smtClean="0">
                <a:solidFill>
                  <a:schemeClr val="bg1"/>
                </a:solidFill>
                <a:ea typeface="Calibri" panose="020F0502020204030204" pitchFamily="34" charset="0"/>
                <a:cs typeface="Times New Roman" panose="02020603050405020304" pitchFamily="18" charset="0"/>
              </a:rPr>
              <a:t>MÁS FRECUENTES AL MOSTRAR LOS DATOS ESTADÍSTICOS</a:t>
            </a:r>
            <a:endParaRPr lang="es-ES" altLang="es-ES" sz="20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13107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4860000"/>
          </a:xfrm>
        </p:spPr>
        <p:txBody>
          <a:bodyPr rtlCol="0">
            <a:noAutofit/>
          </a:bodyPr>
          <a:lstStyle/>
          <a:p>
            <a:pPr marL="457200" indent="-457200" algn="just">
              <a:buClrTx/>
              <a:buFont typeface="+mj-lt"/>
              <a:buAutoNum type="arabicPeriod" startAt="2"/>
            </a:pPr>
            <a:r>
              <a:rPr lang="es-ES" altLang="es-ES" sz="2400" dirty="0" smtClean="0">
                <a:solidFill>
                  <a:schemeClr val="bg1"/>
                </a:solidFill>
                <a:cs typeface="Times New Roman" panose="02020603050405020304" pitchFamily="18" charset="0"/>
              </a:rPr>
              <a:t>No identificar </a:t>
            </a:r>
            <a:r>
              <a:rPr lang="es-ES" altLang="es-ES" sz="2400" dirty="0">
                <a:solidFill>
                  <a:schemeClr val="bg1"/>
                </a:solidFill>
                <a:cs typeface="Times New Roman" panose="02020603050405020304" pitchFamily="18" charset="0"/>
              </a:rPr>
              <a:t>la </a:t>
            </a:r>
            <a:r>
              <a:rPr lang="es-ES" altLang="es-ES" sz="2400" dirty="0" smtClean="0">
                <a:solidFill>
                  <a:schemeClr val="bg1"/>
                </a:solidFill>
                <a:cs typeface="Times New Roman" panose="02020603050405020304" pitchFamily="18" charset="0"/>
              </a:rPr>
              <a:t>tabla; </a:t>
            </a:r>
            <a:r>
              <a:rPr lang="es-ES" altLang="es-ES" sz="2400" dirty="0">
                <a:solidFill>
                  <a:schemeClr val="bg1"/>
                </a:solidFill>
                <a:cs typeface="Times New Roman" panose="02020603050405020304" pitchFamily="18" charset="0"/>
              </a:rPr>
              <a:t>es </a:t>
            </a:r>
            <a:r>
              <a:rPr lang="es-ES" altLang="es-ES" sz="2400" dirty="0" smtClean="0">
                <a:solidFill>
                  <a:schemeClr val="bg1"/>
                </a:solidFill>
                <a:cs typeface="Times New Roman" panose="02020603050405020304" pitchFamily="18" charset="0"/>
              </a:rPr>
              <a:t>decir, </a:t>
            </a:r>
            <a:r>
              <a:rPr lang="es-ES" altLang="es-ES" sz="2400" dirty="0">
                <a:solidFill>
                  <a:schemeClr val="bg1"/>
                </a:solidFill>
                <a:cs typeface="Times New Roman" panose="02020603050405020304" pitchFamily="18" charset="0"/>
              </a:rPr>
              <a:t>poner el título directo sin especificar a qué número de tabla se refiere; así como el empleo del símbolo número (#) o su abreviatura (No.), lo cual resulta una redundancia ya que los números ordinales expresan orden o sucesión en relación con los números naturales los cuales indican el lugar que ocupan dentro de una serie.</a:t>
            </a:r>
          </a:p>
          <a:p>
            <a:pPr marL="0" indent="0" algn="just">
              <a:buClrTx/>
              <a:buNone/>
            </a:pPr>
            <a:endParaRPr lang="es-ES" altLang="es-ES" sz="2400" dirty="0" smtClean="0">
              <a:solidFill>
                <a:schemeClr val="bg1"/>
              </a:solidFill>
              <a:cs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5" name="Rectangle 4"/>
          <p:cNvSpPr txBox="1">
            <a:spLocks noChangeArrowheads="1"/>
          </p:cNvSpPr>
          <p:nvPr/>
        </p:nvSpPr>
        <p:spPr>
          <a:xfrm>
            <a:off x="468313" y="425450"/>
            <a:ext cx="8229600" cy="633413"/>
          </a:xfrm>
          <a:prstGeom prst="rect">
            <a:avLst/>
          </a:prstGeom>
        </p:spPr>
        <p:txBody>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altLang="es-ES" sz="2000" b="1" dirty="0">
                <a:solidFill>
                  <a:schemeClr val="bg1"/>
                </a:solidFill>
                <a:ea typeface="Calibri" panose="020F0502020204030204" pitchFamily="34" charset="0"/>
                <a:cs typeface="Times New Roman" panose="02020603050405020304" pitchFamily="18" charset="0"/>
              </a:rPr>
              <a:t>ERRORES </a:t>
            </a:r>
            <a:r>
              <a:rPr lang="es-ES" altLang="es-ES" sz="2000" b="1" dirty="0" smtClean="0">
                <a:solidFill>
                  <a:schemeClr val="bg1"/>
                </a:solidFill>
                <a:ea typeface="Calibri" panose="020F0502020204030204" pitchFamily="34" charset="0"/>
                <a:cs typeface="Times New Roman" panose="02020603050405020304" pitchFamily="18" charset="0"/>
              </a:rPr>
              <a:t>MÁS FRECUENTES AL MOSTRAR LOS DATOS ESTADÍSTICOS</a:t>
            </a:r>
            <a:endParaRPr lang="es-ES" altLang="es-ES" sz="20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1561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4860000"/>
          </a:xfrm>
        </p:spPr>
        <p:txBody>
          <a:bodyPr rtlCol="0">
            <a:noAutofit/>
          </a:bodyPr>
          <a:lstStyle/>
          <a:p>
            <a:pPr marL="457200" indent="-457200" algn="just">
              <a:buClrTx/>
              <a:buFont typeface="+mj-lt"/>
              <a:buAutoNum type="arabicPeriod" startAt="3"/>
            </a:pPr>
            <a:r>
              <a:rPr lang="es-ES" altLang="es-ES" sz="2400" dirty="0" smtClean="0">
                <a:solidFill>
                  <a:schemeClr val="bg1"/>
                </a:solidFill>
                <a:cs typeface="Times New Roman" panose="02020603050405020304" pitchFamily="18" charset="0"/>
              </a:rPr>
              <a:t>Formulaciones </a:t>
            </a:r>
            <a:r>
              <a:rPr lang="es-ES" altLang="es-ES" sz="2400" dirty="0">
                <a:solidFill>
                  <a:schemeClr val="bg1"/>
                </a:solidFill>
                <a:cs typeface="Times New Roman" panose="02020603050405020304" pitchFamily="18" charset="0"/>
              </a:rPr>
              <a:t>incorrectas de títulos.</a:t>
            </a:r>
          </a:p>
          <a:p>
            <a:pPr marL="457200" indent="-457200" algn="just">
              <a:buClrTx/>
              <a:buFont typeface="+mj-lt"/>
              <a:buAutoNum type="arabicPeriod" startAt="3"/>
            </a:pPr>
            <a:r>
              <a:rPr lang="es-ES" altLang="es-ES" sz="2400" dirty="0" smtClean="0">
                <a:solidFill>
                  <a:schemeClr val="bg1"/>
                </a:solidFill>
                <a:cs typeface="Times New Roman" panose="02020603050405020304" pitchFamily="18" charset="0"/>
              </a:rPr>
              <a:t>Uso </a:t>
            </a:r>
            <a:r>
              <a:rPr lang="es-ES" altLang="es-ES" sz="2400" dirty="0">
                <a:solidFill>
                  <a:schemeClr val="bg1"/>
                </a:solidFill>
                <a:cs typeface="Times New Roman" panose="02020603050405020304" pitchFamily="18" charset="0"/>
              </a:rPr>
              <a:t>de abreviaturas no declaradas en el documento</a:t>
            </a:r>
            <a:r>
              <a:rPr lang="es-ES" altLang="es-ES" sz="2400" dirty="0" smtClean="0">
                <a:solidFill>
                  <a:schemeClr val="bg1"/>
                </a:solidFill>
                <a:cs typeface="Times New Roman" panose="02020603050405020304" pitchFamily="18" charset="0"/>
              </a:rPr>
              <a:t>.</a:t>
            </a:r>
          </a:p>
          <a:p>
            <a:pPr marL="457200" indent="-457200" algn="just">
              <a:buClrTx/>
              <a:buFont typeface="+mj-lt"/>
              <a:buAutoNum type="arabicPeriod" startAt="3"/>
            </a:pPr>
            <a:r>
              <a:rPr lang="es-ES" altLang="es-ES" sz="2400" dirty="0">
                <a:solidFill>
                  <a:schemeClr val="bg1"/>
                </a:solidFill>
                <a:cs typeface="Times New Roman" panose="02020603050405020304" pitchFamily="18" charset="0"/>
              </a:rPr>
              <a:t>Errores de cálculo.</a:t>
            </a:r>
          </a:p>
          <a:p>
            <a:pPr marL="457200" indent="-457200" algn="just">
              <a:buClrTx/>
              <a:buFont typeface="+mj-lt"/>
              <a:buAutoNum type="arabicPeriod" startAt="3"/>
            </a:pPr>
            <a:r>
              <a:rPr lang="es-ES" altLang="es-ES" sz="2400" dirty="0">
                <a:solidFill>
                  <a:schemeClr val="bg1"/>
                </a:solidFill>
                <a:cs typeface="Times New Roman" panose="02020603050405020304" pitchFamily="18" charset="0"/>
              </a:rPr>
              <a:t>Disposición incorrecta de los datos.</a:t>
            </a:r>
          </a:p>
          <a:p>
            <a:pPr marL="457200" indent="-457200" algn="just">
              <a:buClrTx/>
              <a:buFont typeface="+mj-lt"/>
              <a:buAutoNum type="arabicPeriod" startAt="3"/>
            </a:pPr>
            <a:endParaRPr lang="es-ES" altLang="es-ES" sz="2400" dirty="0">
              <a:solidFill>
                <a:schemeClr val="bg1"/>
              </a:solidFill>
              <a:cs typeface="Times New Roman" panose="02020603050405020304" pitchFamily="18" charset="0"/>
            </a:endParaRPr>
          </a:p>
          <a:p>
            <a:pPr marL="0" indent="0" algn="just">
              <a:buClrTx/>
              <a:buNone/>
            </a:pPr>
            <a:endParaRPr lang="es-ES" altLang="es-ES" sz="2400" dirty="0" smtClean="0">
              <a:solidFill>
                <a:schemeClr val="bg1"/>
              </a:solidFill>
              <a:cs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5" name="Rectangle 4"/>
          <p:cNvSpPr txBox="1">
            <a:spLocks noChangeArrowheads="1"/>
          </p:cNvSpPr>
          <p:nvPr/>
        </p:nvSpPr>
        <p:spPr>
          <a:xfrm>
            <a:off x="468313" y="425450"/>
            <a:ext cx="8229600" cy="633413"/>
          </a:xfrm>
          <a:prstGeom prst="rect">
            <a:avLst/>
          </a:prstGeom>
        </p:spPr>
        <p:txBody>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altLang="es-ES" sz="2000" b="1" dirty="0">
                <a:solidFill>
                  <a:schemeClr val="bg1"/>
                </a:solidFill>
                <a:ea typeface="Calibri" panose="020F0502020204030204" pitchFamily="34" charset="0"/>
                <a:cs typeface="Times New Roman" panose="02020603050405020304" pitchFamily="18" charset="0"/>
              </a:rPr>
              <a:t>ERRORES </a:t>
            </a:r>
            <a:r>
              <a:rPr lang="es-ES" altLang="es-ES" sz="2000" b="1" dirty="0" smtClean="0">
                <a:solidFill>
                  <a:schemeClr val="bg1"/>
                </a:solidFill>
                <a:ea typeface="Calibri" panose="020F0502020204030204" pitchFamily="34" charset="0"/>
                <a:cs typeface="Times New Roman" panose="02020603050405020304" pitchFamily="18" charset="0"/>
              </a:rPr>
              <a:t>MÁS FRECUENTES AL MOSTRAR LOS DATOS ESTADÍSTICOS</a:t>
            </a:r>
            <a:endParaRPr lang="es-ES" altLang="es-ES" sz="20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0974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4860000"/>
          </a:xfrm>
        </p:spPr>
        <p:txBody>
          <a:bodyPr rtlCol="0">
            <a:noAutofit/>
          </a:bodyPr>
          <a:lstStyle/>
          <a:p>
            <a:pPr marL="457200" indent="-457200" algn="just">
              <a:buClrTx/>
              <a:buFont typeface="+mj-lt"/>
              <a:buAutoNum type="arabicPeriod" startAt="7"/>
            </a:pPr>
            <a:r>
              <a:rPr lang="es-ES" altLang="es-ES" sz="2400" dirty="0" smtClean="0">
                <a:solidFill>
                  <a:schemeClr val="bg1"/>
                </a:solidFill>
                <a:cs typeface="Times New Roman" panose="02020603050405020304" pitchFamily="18" charset="0"/>
              </a:rPr>
              <a:t>Colocar </a:t>
            </a:r>
            <a:r>
              <a:rPr lang="es-ES" altLang="es-ES" sz="2400" dirty="0">
                <a:solidFill>
                  <a:schemeClr val="bg1"/>
                </a:solidFill>
                <a:cs typeface="Times New Roman" panose="02020603050405020304" pitchFamily="18" charset="0"/>
              </a:rPr>
              <a:t>la frecuencia relativa antes de la absoluta, o no declarar esta última.</a:t>
            </a:r>
          </a:p>
          <a:p>
            <a:pPr marL="457200" indent="-457200" algn="just">
              <a:buClrTx/>
              <a:buFont typeface="+mj-lt"/>
              <a:buAutoNum type="arabicPeriod" startAt="7"/>
            </a:pPr>
            <a:r>
              <a:rPr lang="es-ES" altLang="es-ES" sz="2400" dirty="0" smtClean="0">
                <a:solidFill>
                  <a:schemeClr val="bg1"/>
                </a:solidFill>
                <a:cs typeface="Times New Roman" panose="02020603050405020304" pitchFamily="18" charset="0"/>
              </a:rPr>
              <a:t>Cuadros </a:t>
            </a:r>
            <a:r>
              <a:rPr lang="es-ES" altLang="es-ES" sz="2400" dirty="0">
                <a:solidFill>
                  <a:schemeClr val="bg1"/>
                </a:solidFill>
                <a:cs typeface="Times New Roman" panose="02020603050405020304" pitchFamily="18" charset="0"/>
              </a:rPr>
              <a:t>sobrecargados.</a:t>
            </a:r>
          </a:p>
          <a:p>
            <a:pPr marL="457200" indent="-457200" algn="just">
              <a:buClrTx/>
              <a:buFont typeface="+mj-lt"/>
              <a:buAutoNum type="arabicPeriod" startAt="7"/>
            </a:pPr>
            <a:r>
              <a:rPr lang="es-ES" altLang="es-ES" sz="2400" dirty="0" smtClean="0">
                <a:solidFill>
                  <a:schemeClr val="bg1"/>
                </a:solidFill>
                <a:cs typeface="Times New Roman" panose="02020603050405020304" pitchFamily="18" charset="0"/>
              </a:rPr>
              <a:t>No </a:t>
            </a:r>
            <a:r>
              <a:rPr lang="es-ES" altLang="es-ES" sz="2400" dirty="0">
                <a:solidFill>
                  <a:schemeClr val="bg1"/>
                </a:solidFill>
                <a:cs typeface="Times New Roman" panose="02020603050405020304" pitchFamily="18" charset="0"/>
              </a:rPr>
              <a:t>declarar la fuente en caso que sea necesario, o ponerla en caso innecesario.</a:t>
            </a:r>
          </a:p>
          <a:p>
            <a:pPr marL="457200" indent="-457200" algn="just">
              <a:buClrTx/>
              <a:buFont typeface="+mj-lt"/>
              <a:buAutoNum type="arabicPeriod" startAt="7"/>
            </a:pPr>
            <a:r>
              <a:rPr lang="es-ES" altLang="es-ES" sz="2400" dirty="0" smtClean="0">
                <a:solidFill>
                  <a:schemeClr val="bg1"/>
                </a:solidFill>
                <a:cs typeface="Times New Roman" panose="02020603050405020304" pitchFamily="18" charset="0"/>
              </a:rPr>
              <a:t>No </a:t>
            </a:r>
            <a:r>
              <a:rPr lang="es-ES" altLang="es-ES" sz="2400" dirty="0">
                <a:solidFill>
                  <a:schemeClr val="bg1"/>
                </a:solidFill>
                <a:cs typeface="Times New Roman" panose="02020603050405020304" pitchFamily="18" charset="0"/>
              </a:rPr>
              <a:t>alinear los números a la derecha. </a:t>
            </a:r>
          </a:p>
          <a:p>
            <a:pPr marL="0" indent="0" algn="just">
              <a:buClrTx/>
              <a:buNone/>
            </a:pPr>
            <a:endParaRPr lang="es-ES" altLang="es-ES" sz="2400" dirty="0" smtClean="0">
              <a:solidFill>
                <a:schemeClr val="bg1"/>
              </a:solidFill>
              <a:cs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5" name="Rectangle 4"/>
          <p:cNvSpPr txBox="1">
            <a:spLocks noChangeArrowheads="1"/>
          </p:cNvSpPr>
          <p:nvPr/>
        </p:nvSpPr>
        <p:spPr>
          <a:xfrm>
            <a:off x="468313" y="425450"/>
            <a:ext cx="8229600" cy="633413"/>
          </a:xfrm>
          <a:prstGeom prst="rect">
            <a:avLst/>
          </a:prstGeom>
        </p:spPr>
        <p:txBody>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altLang="es-ES" sz="2000" b="1" dirty="0">
                <a:solidFill>
                  <a:schemeClr val="bg1"/>
                </a:solidFill>
                <a:ea typeface="Calibri" panose="020F0502020204030204" pitchFamily="34" charset="0"/>
                <a:cs typeface="Times New Roman" panose="02020603050405020304" pitchFamily="18" charset="0"/>
              </a:rPr>
              <a:t>ERRORES </a:t>
            </a:r>
            <a:r>
              <a:rPr lang="es-ES" altLang="es-ES" sz="2000" b="1" dirty="0" smtClean="0">
                <a:solidFill>
                  <a:schemeClr val="bg1"/>
                </a:solidFill>
                <a:ea typeface="Calibri" panose="020F0502020204030204" pitchFamily="34" charset="0"/>
                <a:cs typeface="Times New Roman" panose="02020603050405020304" pitchFamily="18" charset="0"/>
              </a:rPr>
              <a:t>MÁS FRECUENTES AL MOSTRAR LOS DATOS ESTADÍSTICOS</a:t>
            </a:r>
            <a:endParaRPr lang="es-ES" altLang="es-ES" sz="20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3634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9"/>
            <a:ext cx="8614156" cy="1331608"/>
          </a:xfrm>
        </p:spPr>
        <p:txBody>
          <a:bodyPr rtlCol="0">
            <a:noAutofit/>
          </a:bodyPr>
          <a:lstStyle/>
          <a:p>
            <a:pPr marL="0" indent="0" algn="just">
              <a:buNone/>
            </a:pPr>
            <a:r>
              <a:rPr lang="es-ES_tradnl" altLang="es-ES" sz="2400" dirty="0">
                <a:solidFill>
                  <a:schemeClr val="bg1"/>
                </a:solidFill>
                <a:cs typeface="Times New Roman" panose="02020603050405020304" pitchFamily="18" charset="0"/>
              </a:rPr>
              <a:t>Es un recurso que emplea la Estadística con el fin de presentar información resumida y organizada por columnas y filas.</a:t>
            </a: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23558" name="Rectangle 4"/>
          <p:cNvSpPr>
            <a:spLocks noGrp="1" noChangeArrowheads="1"/>
          </p:cNvSpPr>
          <p:nvPr>
            <p:ph type="title"/>
          </p:nvPr>
        </p:nvSpPr>
        <p:spPr>
          <a:xfrm>
            <a:off x="468313" y="425450"/>
            <a:ext cx="8229600" cy="633413"/>
          </a:xfrm>
        </p:spPr>
        <p:txBody>
          <a:bodyPr/>
          <a:lstStyle/>
          <a:p>
            <a:pPr algn="ctr"/>
            <a:r>
              <a:rPr lang="es-ES" altLang="es-ES" sz="3200" b="1" dirty="0">
                <a:solidFill>
                  <a:schemeClr val="bg1"/>
                </a:solidFill>
                <a:ea typeface="Calibri" panose="020F0502020204030204" pitchFamily="34" charset="0"/>
                <a:cs typeface="Times New Roman" panose="02020603050405020304" pitchFamily="18" charset="0"/>
              </a:rPr>
              <a:t>TABLA ESTADÍSTICA</a:t>
            </a:r>
          </a:p>
        </p:txBody>
      </p:sp>
      <p:graphicFrame>
        <p:nvGraphicFramePr>
          <p:cNvPr id="8" name="Group 4"/>
          <p:cNvGraphicFramePr>
            <a:graphicFrameLocks/>
          </p:cNvGraphicFramePr>
          <p:nvPr>
            <p:extLst>
              <p:ext uri="{D42A27DB-BD31-4B8C-83A1-F6EECF244321}">
                <p14:modId xmlns:p14="http://schemas.microsoft.com/office/powerpoint/2010/main" val="2485994791"/>
              </p:ext>
            </p:extLst>
          </p:nvPr>
        </p:nvGraphicFramePr>
        <p:xfrm>
          <a:off x="1187625" y="3080148"/>
          <a:ext cx="6354986" cy="1860945"/>
        </p:xfrm>
        <a:graphic>
          <a:graphicData uri="http://schemas.openxmlformats.org/drawingml/2006/table">
            <a:tbl>
              <a:tblPr>
                <a:tableStyleId>{D7AC3CCA-C797-4891-BE02-D94E43425B78}</a:tableStyleId>
              </a:tblPr>
              <a:tblGrid>
                <a:gridCol w="1872207">
                  <a:extLst>
                    <a:ext uri="{9D8B030D-6E8A-4147-A177-3AD203B41FA5}">
                      <a16:colId xmlns:a16="http://schemas.microsoft.com/office/drawing/2014/main" val="20000"/>
                    </a:ext>
                  </a:extLst>
                </a:gridCol>
                <a:gridCol w="1307225">
                  <a:extLst>
                    <a:ext uri="{9D8B030D-6E8A-4147-A177-3AD203B41FA5}">
                      <a16:colId xmlns:a16="http://schemas.microsoft.com/office/drawing/2014/main" val="20001"/>
                    </a:ext>
                  </a:extLst>
                </a:gridCol>
                <a:gridCol w="1585838">
                  <a:extLst>
                    <a:ext uri="{9D8B030D-6E8A-4147-A177-3AD203B41FA5}">
                      <a16:colId xmlns:a16="http://schemas.microsoft.com/office/drawing/2014/main" val="20002"/>
                    </a:ext>
                  </a:extLst>
                </a:gridCol>
                <a:gridCol w="1589716">
                  <a:extLst>
                    <a:ext uri="{9D8B030D-6E8A-4147-A177-3AD203B41FA5}">
                      <a16:colId xmlns:a16="http://schemas.microsoft.com/office/drawing/2014/main" val="20003"/>
                    </a:ext>
                  </a:extLst>
                </a:gridCol>
              </a:tblGrid>
              <a:tr h="62031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lang="es-ES_tradnl" altLang="es-ES" sz="2400" b="1" dirty="0" smtClean="0">
                          <a:solidFill>
                            <a:srgbClr val="FF0000"/>
                          </a:solidFill>
                        </a:rPr>
                        <a:t>Columnas</a:t>
                      </a:r>
                      <a:endParaRPr kumimoji="0" lang="es-ES" sz="2400" b="1" i="0" u="none" strike="noStrike" cap="none" normalizeH="0" baseline="0" dirty="0" smtClean="0">
                        <a:ln>
                          <a:noFill/>
                        </a:ln>
                        <a:solidFill>
                          <a:srgbClr val="FF0000"/>
                        </a:solidFill>
                        <a:effectLst>
                          <a:outerShdw blurRad="38100" dist="38100" dir="2700000" algn="tl">
                            <a:srgbClr val="000000"/>
                          </a:outerShdw>
                        </a:effectLst>
                        <a:latin typeface="+mj-lt"/>
                      </a:endParaRPr>
                    </a:p>
                  </a:txBody>
                  <a:tcPr marL="68585" marR="68585" marT="34290" marB="34290" anchor="ctr" horzOverflow="overflow">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lang="es-ES_tradnl" altLang="es-ES" sz="2400" b="1" dirty="0" smtClean="0">
                          <a:solidFill>
                            <a:srgbClr val="FF0000"/>
                          </a:solidFill>
                        </a:rPr>
                        <a:t>Filas</a:t>
                      </a:r>
                      <a:endParaRPr kumimoji="0" lang="es-ES" sz="2400" b="1" i="0" u="none" strike="noStrike" cap="none" normalizeH="0" baseline="0" dirty="0" smtClean="0">
                        <a:ln>
                          <a:noFill/>
                        </a:ln>
                        <a:solidFill>
                          <a:srgbClr val="FF0000"/>
                        </a:solidFill>
                        <a:effectLst>
                          <a:outerShdw blurRad="38100" dist="38100" dir="2700000" algn="tl">
                            <a:srgbClr val="000000"/>
                          </a:outerShdw>
                        </a:effectLst>
                        <a:latin typeface="+mj-lt"/>
                      </a:endParaRPr>
                    </a:p>
                  </a:txBody>
                  <a:tcPr marL="68585" marR="68585" marT="34290" marB="34290" anchor="ctr" horzOverflow="overflow">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s-ES" sz="2400" b="0" i="0" u="none" strike="noStrike" cap="none" normalizeH="0" baseline="0" dirty="0" smtClean="0">
                        <a:ln>
                          <a:noFill/>
                        </a:ln>
                        <a:solidFill>
                          <a:schemeClr val="bg1"/>
                        </a:solidFill>
                        <a:effectLst>
                          <a:outerShdw blurRad="38100" dist="38100" dir="2700000" algn="tl">
                            <a:srgbClr val="000000"/>
                          </a:outerShdw>
                        </a:effectLst>
                        <a:latin typeface="+mj-lt"/>
                      </a:endParaRPr>
                    </a:p>
                  </a:txBody>
                  <a:tcPr marL="68585" marR="68585" marT="34290" marB="34290" horzOverflow="overflow">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s-ES" sz="2400" b="0" i="0" u="none" strike="noStrike" cap="none" normalizeH="0" baseline="0" dirty="0" smtClean="0">
                        <a:ln>
                          <a:noFill/>
                        </a:ln>
                        <a:solidFill>
                          <a:schemeClr val="bg1"/>
                        </a:solidFill>
                        <a:effectLst>
                          <a:outerShdw blurRad="38100" dist="38100" dir="2700000" algn="tl">
                            <a:srgbClr val="000000"/>
                          </a:outerShdw>
                        </a:effectLst>
                        <a:latin typeface="+mj-lt"/>
                      </a:endParaRPr>
                    </a:p>
                  </a:txBody>
                  <a:tcPr marL="68585" marR="68585" marT="34290" marB="34290" horzOverflow="overflow">
                    <a:solidFill>
                      <a:schemeClr val="tx1"/>
                    </a:solidFill>
                  </a:tcPr>
                </a:tc>
                <a:extLst>
                  <a:ext uri="{0D108BD9-81ED-4DB2-BD59-A6C34878D82A}">
                    <a16:rowId xmlns:a16="http://schemas.microsoft.com/office/drawing/2014/main" val="10000"/>
                  </a:ext>
                </a:extLst>
              </a:tr>
              <a:tr h="62031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s-ES" sz="2400" b="0" i="0" u="none" strike="noStrike" cap="none" normalizeH="0" baseline="0" dirty="0" smtClean="0">
                        <a:ln>
                          <a:noFill/>
                        </a:ln>
                        <a:solidFill>
                          <a:schemeClr val="bg1"/>
                        </a:solidFill>
                        <a:effectLst>
                          <a:outerShdw blurRad="38100" dist="38100" dir="2700000" algn="tl">
                            <a:srgbClr val="000000"/>
                          </a:outerShdw>
                        </a:effectLst>
                        <a:latin typeface="+mj-lt"/>
                      </a:endParaRPr>
                    </a:p>
                  </a:txBody>
                  <a:tcPr marL="68585" marR="68585" marT="34290" marB="34290" horzOverflow="overflow">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s-ES" sz="2400" b="0" i="0" u="none" strike="noStrike" cap="none" normalizeH="0" baseline="0" dirty="0" smtClean="0">
                        <a:ln>
                          <a:noFill/>
                        </a:ln>
                        <a:solidFill>
                          <a:schemeClr val="bg1"/>
                        </a:solidFill>
                        <a:effectLst>
                          <a:outerShdw blurRad="38100" dist="38100" dir="2700000" algn="tl">
                            <a:srgbClr val="000000"/>
                          </a:outerShdw>
                        </a:effectLst>
                        <a:latin typeface="+mj-lt"/>
                      </a:endParaRPr>
                    </a:p>
                  </a:txBody>
                  <a:tcPr marL="68585" marR="68585" marT="34290" marB="34290" horzOverflow="overflow">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s-ES" sz="2400" b="0" i="0" u="none" strike="noStrike" cap="none" normalizeH="0" baseline="0" dirty="0" smtClean="0">
                        <a:ln>
                          <a:noFill/>
                        </a:ln>
                        <a:solidFill>
                          <a:schemeClr val="bg1"/>
                        </a:solidFill>
                        <a:effectLst>
                          <a:outerShdw blurRad="38100" dist="38100" dir="2700000" algn="tl">
                            <a:srgbClr val="000000"/>
                          </a:outerShdw>
                        </a:effectLst>
                        <a:latin typeface="+mj-lt"/>
                      </a:endParaRPr>
                    </a:p>
                  </a:txBody>
                  <a:tcPr marL="68585" marR="68585" marT="34290" marB="34290" horzOverflow="overflow">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s-ES" sz="2400" b="0" i="0" u="none" strike="noStrike" cap="none" normalizeH="0" baseline="0" dirty="0" smtClean="0">
                        <a:ln>
                          <a:noFill/>
                        </a:ln>
                        <a:solidFill>
                          <a:schemeClr val="bg1"/>
                        </a:solidFill>
                        <a:effectLst>
                          <a:outerShdw blurRad="38100" dist="38100" dir="2700000" algn="tl">
                            <a:srgbClr val="000000"/>
                          </a:outerShdw>
                        </a:effectLst>
                        <a:latin typeface="+mj-lt"/>
                      </a:endParaRPr>
                    </a:p>
                  </a:txBody>
                  <a:tcPr marL="68585" marR="68585" marT="34290" marB="34290" horzOverflow="overflow">
                    <a:solidFill>
                      <a:schemeClr val="tx1"/>
                    </a:solidFill>
                  </a:tcPr>
                </a:tc>
                <a:extLst>
                  <a:ext uri="{0D108BD9-81ED-4DB2-BD59-A6C34878D82A}">
                    <a16:rowId xmlns:a16="http://schemas.microsoft.com/office/drawing/2014/main" val="10001"/>
                  </a:ext>
                </a:extLst>
              </a:tr>
              <a:tr h="62031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s-ES" sz="2400" b="0" i="0" u="none" strike="noStrike" cap="none" normalizeH="0" baseline="0" dirty="0" smtClean="0">
                        <a:ln>
                          <a:noFill/>
                        </a:ln>
                        <a:solidFill>
                          <a:schemeClr val="bg1"/>
                        </a:solidFill>
                        <a:effectLst>
                          <a:outerShdw blurRad="38100" dist="38100" dir="2700000" algn="tl">
                            <a:srgbClr val="000000"/>
                          </a:outerShdw>
                        </a:effectLst>
                        <a:latin typeface="+mj-lt"/>
                      </a:endParaRPr>
                    </a:p>
                  </a:txBody>
                  <a:tcPr marL="68585" marR="68585" marT="34290" marB="34290" horzOverflow="overflow">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s-ES" sz="2400" b="0" i="0" u="none" strike="noStrike" cap="none" normalizeH="0" baseline="0" smtClean="0">
                        <a:ln>
                          <a:noFill/>
                        </a:ln>
                        <a:solidFill>
                          <a:schemeClr val="bg1"/>
                        </a:solidFill>
                        <a:effectLst>
                          <a:outerShdw blurRad="38100" dist="38100" dir="2700000" algn="tl">
                            <a:srgbClr val="000000"/>
                          </a:outerShdw>
                        </a:effectLst>
                        <a:latin typeface="+mj-lt"/>
                      </a:endParaRPr>
                    </a:p>
                  </a:txBody>
                  <a:tcPr marL="68585" marR="68585" marT="34290" marB="34290" horzOverflow="overflow">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s-ES" sz="2400" b="0" i="0" u="none" strike="noStrike" cap="none" normalizeH="0" baseline="0" smtClean="0">
                        <a:ln>
                          <a:noFill/>
                        </a:ln>
                        <a:solidFill>
                          <a:schemeClr val="bg1"/>
                        </a:solidFill>
                        <a:effectLst>
                          <a:outerShdw blurRad="38100" dist="38100" dir="2700000" algn="tl">
                            <a:srgbClr val="000000"/>
                          </a:outerShdw>
                        </a:effectLst>
                        <a:latin typeface="+mj-lt"/>
                      </a:endParaRPr>
                    </a:p>
                  </a:txBody>
                  <a:tcPr marL="68585" marR="68585" marT="34290" marB="34290" horzOverflow="overflow">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s-ES" sz="2400" b="0" i="0" u="none" strike="noStrike" cap="none" normalizeH="0" baseline="0" dirty="0" smtClean="0">
                        <a:ln>
                          <a:noFill/>
                        </a:ln>
                        <a:solidFill>
                          <a:schemeClr val="bg1"/>
                        </a:solidFill>
                        <a:effectLst>
                          <a:outerShdw blurRad="38100" dist="38100" dir="2700000" algn="tl">
                            <a:srgbClr val="000000"/>
                          </a:outerShdw>
                        </a:effectLst>
                        <a:latin typeface="+mj-lt"/>
                      </a:endParaRPr>
                    </a:p>
                  </a:txBody>
                  <a:tcPr marL="68585" marR="68585" marT="34290" marB="34290" horzOverflow="overflow">
                    <a:solidFill>
                      <a:schemeClr val="tx1"/>
                    </a:solidFill>
                  </a:tcPr>
                </a:tc>
                <a:extLst>
                  <a:ext uri="{0D108BD9-81ED-4DB2-BD59-A6C34878D82A}">
                    <a16:rowId xmlns:a16="http://schemas.microsoft.com/office/drawing/2014/main" val="10002"/>
                  </a:ext>
                </a:extLst>
              </a:tr>
            </a:tbl>
          </a:graphicData>
        </a:graphic>
      </p:graphicFrame>
      <p:cxnSp>
        <p:nvCxnSpPr>
          <p:cNvPr id="9" name="7 Conector recto de flecha"/>
          <p:cNvCxnSpPr/>
          <p:nvPr/>
        </p:nvCxnSpPr>
        <p:spPr>
          <a:xfrm>
            <a:off x="2051720" y="3861048"/>
            <a:ext cx="0" cy="86409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5 Conector recto de flecha"/>
          <p:cNvCxnSpPr/>
          <p:nvPr/>
        </p:nvCxnSpPr>
        <p:spPr>
          <a:xfrm>
            <a:off x="4248150" y="3429000"/>
            <a:ext cx="2430066"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3773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1547632"/>
          </a:xfrm>
        </p:spPr>
        <p:txBody>
          <a:bodyPr rtlCol="0">
            <a:noAutofit/>
          </a:bodyPr>
          <a:lstStyle/>
          <a:p>
            <a:pPr marL="457200" indent="-457200" algn="just">
              <a:buClrTx/>
              <a:buFont typeface="+mj-lt"/>
              <a:buAutoNum type="arabicPeriod" startAt="11"/>
            </a:pPr>
            <a:r>
              <a:rPr lang="es-ES" altLang="es-ES" sz="2400" dirty="0">
                <a:solidFill>
                  <a:schemeClr val="bg1"/>
                </a:solidFill>
                <a:cs typeface="Times New Roman" panose="02020603050405020304" pitchFamily="18" charset="0"/>
              </a:rPr>
              <a:t>Mostrar los mismos datos en tablas y gráficos. El investigador debe escoger la forma en la que resulta más conveniente </a:t>
            </a:r>
            <a:r>
              <a:rPr lang="es-ES" altLang="es-ES" sz="2400" dirty="0" smtClean="0">
                <a:solidFill>
                  <a:schemeClr val="bg1"/>
                </a:solidFill>
                <a:cs typeface="Times New Roman" panose="02020603050405020304" pitchFamily="18" charset="0"/>
              </a:rPr>
              <a:t>exponer </a:t>
            </a:r>
            <a:r>
              <a:rPr lang="es-ES" altLang="es-ES" sz="2400" dirty="0">
                <a:solidFill>
                  <a:schemeClr val="bg1"/>
                </a:solidFill>
                <a:cs typeface="Times New Roman" panose="02020603050405020304" pitchFamily="18" charset="0"/>
              </a:rPr>
              <a:t>los </a:t>
            </a:r>
            <a:r>
              <a:rPr lang="es-ES" altLang="es-ES" sz="2400" dirty="0" smtClean="0">
                <a:solidFill>
                  <a:schemeClr val="bg1"/>
                </a:solidFill>
                <a:cs typeface="Times New Roman" panose="02020603050405020304" pitchFamily="18" charset="0"/>
              </a:rPr>
              <a:t>datos.</a:t>
            </a:r>
          </a:p>
          <a:p>
            <a:pPr marL="0" indent="0" algn="just">
              <a:buClrTx/>
              <a:buNone/>
            </a:pPr>
            <a:endParaRPr lang="es-ES" altLang="es-ES" sz="2400" dirty="0" smtClean="0">
              <a:solidFill>
                <a:schemeClr val="bg1"/>
              </a:solidFill>
              <a:cs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5" name="Rectangle 4"/>
          <p:cNvSpPr txBox="1">
            <a:spLocks noChangeArrowheads="1"/>
          </p:cNvSpPr>
          <p:nvPr/>
        </p:nvSpPr>
        <p:spPr>
          <a:xfrm>
            <a:off x="468313" y="425450"/>
            <a:ext cx="8229600" cy="633413"/>
          </a:xfrm>
          <a:prstGeom prst="rect">
            <a:avLst/>
          </a:prstGeom>
        </p:spPr>
        <p:txBody>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altLang="es-ES" sz="2000" b="1" dirty="0">
                <a:solidFill>
                  <a:schemeClr val="bg1"/>
                </a:solidFill>
                <a:ea typeface="Calibri" panose="020F0502020204030204" pitchFamily="34" charset="0"/>
                <a:cs typeface="Times New Roman" panose="02020603050405020304" pitchFamily="18" charset="0"/>
              </a:rPr>
              <a:t>ERRORES </a:t>
            </a:r>
            <a:r>
              <a:rPr lang="es-ES" altLang="es-ES" sz="2000" b="1" dirty="0" smtClean="0">
                <a:solidFill>
                  <a:schemeClr val="bg1"/>
                </a:solidFill>
                <a:ea typeface="Calibri" panose="020F0502020204030204" pitchFamily="34" charset="0"/>
                <a:cs typeface="Times New Roman" panose="02020603050405020304" pitchFamily="18" charset="0"/>
              </a:rPr>
              <a:t>MÁS FRECUENTES AL MOSTRAR LOS DATOS ESTADÍSTICOS</a:t>
            </a:r>
            <a:endParaRPr lang="es-ES" altLang="es-ES" sz="20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02588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1547632"/>
          </a:xfrm>
        </p:spPr>
        <p:txBody>
          <a:bodyPr rtlCol="0">
            <a:noAutofit/>
          </a:bodyPr>
          <a:lstStyle/>
          <a:p>
            <a:pPr marL="457200" indent="-457200" algn="just">
              <a:buClrTx/>
              <a:buFont typeface="+mj-lt"/>
              <a:buAutoNum type="arabicPeriod" startAt="11"/>
            </a:pPr>
            <a:r>
              <a:rPr lang="es-ES" altLang="es-ES" sz="2400" dirty="0">
                <a:solidFill>
                  <a:schemeClr val="bg1"/>
                </a:solidFill>
                <a:cs typeface="Times New Roman" panose="02020603050405020304" pitchFamily="18" charset="0"/>
              </a:rPr>
              <a:t>Mostrar los mismos datos en tablas y </a:t>
            </a:r>
            <a:r>
              <a:rPr lang="es-ES" altLang="es-ES" sz="2400" dirty="0" smtClean="0">
                <a:solidFill>
                  <a:schemeClr val="bg1"/>
                </a:solidFill>
                <a:cs typeface="Times New Roman" panose="02020603050405020304" pitchFamily="18" charset="0"/>
              </a:rPr>
              <a:t>gráficos. </a:t>
            </a:r>
            <a:r>
              <a:rPr lang="es-ES" altLang="es-ES" sz="2400" dirty="0">
                <a:solidFill>
                  <a:schemeClr val="bg1"/>
                </a:solidFill>
                <a:cs typeface="Times New Roman" panose="02020603050405020304" pitchFamily="18" charset="0"/>
              </a:rPr>
              <a:t>El investigador debe escoger la forma en la que resulta más conveniente </a:t>
            </a:r>
            <a:r>
              <a:rPr lang="es-ES" altLang="es-ES" sz="2400" dirty="0" smtClean="0">
                <a:solidFill>
                  <a:schemeClr val="bg1"/>
                </a:solidFill>
                <a:cs typeface="Times New Roman" panose="02020603050405020304" pitchFamily="18" charset="0"/>
              </a:rPr>
              <a:t>exponer </a:t>
            </a:r>
            <a:r>
              <a:rPr lang="es-ES" altLang="es-ES" sz="2400" dirty="0">
                <a:solidFill>
                  <a:schemeClr val="bg1"/>
                </a:solidFill>
                <a:cs typeface="Times New Roman" panose="02020603050405020304" pitchFamily="18" charset="0"/>
              </a:rPr>
              <a:t>los </a:t>
            </a:r>
            <a:r>
              <a:rPr lang="es-ES" altLang="es-ES" sz="2400" dirty="0" smtClean="0">
                <a:solidFill>
                  <a:schemeClr val="bg1"/>
                </a:solidFill>
                <a:cs typeface="Times New Roman" panose="02020603050405020304" pitchFamily="18" charset="0"/>
              </a:rPr>
              <a:t>datos; pero nunca repetir la información. </a:t>
            </a:r>
          </a:p>
          <a:p>
            <a:pPr marL="457200" indent="-457200" algn="just">
              <a:buClrTx/>
              <a:buFont typeface="+mj-lt"/>
              <a:buAutoNum type="arabicPeriod" startAt="11"/>
            </a:pPr>
            <a:endParaRPr lang="es-ES" altLang="es-ES" sz="2400" dirty="0">
              <a:solidFill>
                <a:schemeClr val="bg1"/>
              </a:solidFill>
              <a:cs typeface="Times New Roman" panose="02020603050405020304" pitchFamily="18" charset="0"/>
            </a:endParaRPr>
          </a:p>
          <a:p>
            <a:pPr marL="400056" lvl="1" indent="0" algn="just">
              <a:buClrTx/>
              <a:buNone/>
            </a:pPr>
            <a:r>
              <a:rPr lang="es-ES" altLang="es-ES" sz="2200" dirty="0" smtClean="0">
                <a:solidFill>
                  <a:schemeClr val="bg1"/>
                </a:solidFill>
                <a:cs typeface="Times New Roman" panose="02020603050405020304" pitchFamily="18" charset="0"/>
              </a:rPr>
              <a:t>Si decide emplear la forma gráfica, en fuente de información deberá consignarse la tabla que le da origen al gráfico, y colocar esta en anexos.</a:t>
            </a:r>
          </a:p>
          <a:p>
            <a:pPr marL="0" indent="0" algn="just">
              <a:buClrTx/>
              <a:buNone/>
            </a:pPr>
            <a:endParaRPr lang="es-ES" altLang="es-ES" sz="2400" dirty="0" smtClean="0">
              <a:solidFill>
                <a:schemeClr val="bg1"/>
              </a:solidFill>
              <a:cs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5" name="Rectangle 4"/>
          <p:cNvSpPr txBox="1">
            <a:spLocks noChangeArrowheads="1"/>
          </p:cNvSpPr>
          <p:nvPr/>
        </p:nvSpPr>
        <p:spPr>
          <a:xfrm>
            <a:off x="468313" y="425450"/>
            <a:ext cx="8229600" cy="633413"/>
          </a:xfrm>
          <a:prstGeom prst="rect">
            <a:avLst/>
          </a:prstGeom>
        </p:spPr>
        <p:txBody>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altLang="es-ES" sz="2000" b="1" dirty="0">
                <a:solidFill>
                  <a:schemeClr val="bg1"/>
                </a:solidFill>
                <a:ea typeface="Calibri" panose="020F0502020204030204" pitchFamily="34" charset="0"/>
                <a:cs typeface="Times New Roman" panose="02020603050405020304" pitchFamily="18" charset="0"/>
              </a:rPr>
              <a:t>ERRORES </a:t>
            </a:r>
            <a:r>
              <a:rPr lang="es-ES" altLang="es-ES" sz="2000" b="1" dirty="0" smtClean="0">
                <a:solidFill>
                  <a:schemeClr val="bg1"/>
                </a:solidFill>
                <a:ea typeface="Calibri" panose="020F0502020204030204" pitchFamily="34" charset="0"/>
                <a:cs typeface="Times New Roman" panose="02020603050405020304" pitchFamily="18" charset="0"/>
              </a:rPr>
              <a:t>MÁS FRECUENTES AL MOSTRAR LOS DATOS ESTADÍSTICOS</a:t>
            </a:r>
            <a:endParaRPr lang="es-ES" altLang="es-ES" sz="20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60175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txBox="1">
            <a:spLocks noChangeArrowheads="1"/>
          </p:cNvSpPr>
          <p:nvPr/>
        </p:nvSpPr>
        <p:spPr>
          <a:xfrm>
            <a:off x="468313" y="425450"/>
            <a:ext cx="8229600" cy="633413"/>
          </a:xfrm>
          <a:prstGeom prst="rect">
            <a:avLst/>
          </a:prstGeom>
        </p:spPr>
        <p:txBody>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altLang="es-ES" sz="2000" b="1" dirty="0">
                <a:solidFill>
                  <a:schemeClr val="bg1"/>
                </a:solidFill>
                <a:ea typeface="Calibri" panose="020F0502020204030204" pitchFamily="34" charset="0"/>
                <a:cs typeface="Times New Roman" panose="02020603050405020304" pitchFamily="18" charset="0"/>
              </a:rPr>
              <a:t>ERRORES </a:t>
            </a:r>
            <a:r>
              <a:rPr lang="es-ES" altLang="es-ES" sz="2000" b="1" dirty="0" smtClean="0">
                <a:solidFill>
                  <a:schemeClr val="bg1"/>
                </a:solidFill>
                <a:ea typeface="Calibri" panose="020F0502020204030204" pitchFamily="34" charset="0"/>
                <a:cs typeface="Times New Roman" panose="02020603050405020304" pitchFamily="18" charset="0"/>
              </a:rPr>
              <a:t>MÁS FRECUENTES AL MOSTRAR LOS DATOS ESTADÍSTICOS</a:t>
            </a:r>
            <a:endParaRPr lang="es-ES" altLang="es-ES" sz="2000" b="1" dirty="0">
              <a:solidFill>
                <a:schemeClr val="bg1"/>
              </a:solidFill>
              <a:ea typeface="Calibri" panose="020F0502020204030204" pitchFamily="34" charset="0"/>
              <a:cs typeface="Times New Roman" panose="02020603050405020304" pitchFamily="18" charset="0"/>
            </a:endParaRPr>
          </a:p>
        </p:txBody>
      </p:sp>
      <p:graphicFrame>
        <p:nvGraphicFramePr>
          <p:cNvPr id="4" name="Tabla 3"/>
          <p:cNvGraphicFramePr>
            <a:graphicFrameLocks noGrp="1"/>
          </p:cNvGraphicFramePr>
          <p:nvPr>
            <p:extLst>
              <p:ext uri="{D42A27DB-BD31-4B8C-83A1-F6EECF244321}">
                <p14:modId xmlns:p14="http://schemas.microsoft.com/office/powerpoint/2010/main" val="339717608"/>
              </p:ext>
            </p:extLst>
          </p:nvPr>
        </p:nvGraphicFramePr>
        <p:xfrm>
          <a:off x="744034" y="1674771"/>
          <a:ext cx="4341239" cy="1400175"/>
        </p:xfrm>
        <a:graphic>
          <a:graphicData uri="http://schemas.openxmlformats.org/drawingml/2006/table">
            <a:tbl>
              <a:tblPr>
                <a:tableStyleId>{5C22544A-7EE6-4342-B048-85BDC9FD1C3A}</a:tableStyleId>
              </a:tblPr>
              <a:tblGrid>
                <a:gridCol w="1500991">
                  <a:extLst>
                    <a:ext uri="{9D8B030D-6E8A-4147-A177-3AD203B41FA5}">
                      <a16:colId xmlns:a16="http://schemas.microsoft.com/office/drawing/2014/main" val="20000"/>
                    </a:ext>
                  </a:extLst>
                </a:gridCol>
                <a:gridCol w="1378070">
                  <a:extLst>
                    <a:ext uri="{9D8B030D-6E8A-4147-A177-3AD203B41FA5}">
                      <a16:colId xmlns:a16="http://schemas.microsoft.com/office/drawing/2014/main" val="20001"/>
                    </a:ext>
                  </a:extLst>
                </a:gridCol>
                <a:gridCol w="1462178">
                  <a:extLst>
                    <a:ext uri="{9D8B030D-6E8A-4147-A177-3AD203B41FA5}">
                      <a16:colId xmlns:a16="http://schemas.microsoft.com/office/drawing/2014/main" val="20002"/>
                    </a:ext>
                  </a:extLst>
                </a:gridCol>
              </a:tblGrid>
              <a:tr h="280035">
                <a:tc>
                  <a:txBody>
                    <a:bodyPr/>
                    <a:lstStyle/>
                    <a:p>
                      <a:pPr algn="ctr" fontAlgn="b"/>
                      <a:r>
                        <a:rPr lang="es-EC" sz="1600" b="1" u="none" strike="noStrike" dirty="0">
                          <a:effectLst/>
                          <a:latin typeface="+mn-lt"/>
                          <a:cs typeface="Times New Roman" panose="02020603050405020304" pitchFamily="18" charset="0"/>
                        </a:rPr>
                        <a:t>Estudiantes</a:t>
                      </a:r>
                      <a:endParaRPr lang="es-EC" sz="1600" b="1" i="0" u="none" strike="noStrike" dirty="0">
                        <a:solidFill>
                          <a:srgbClr val="000000"/>
                        </a:solidFill>
                        <a:effectLst/>
                        <a:latin typeface="+mn-lt"/>
                        <a:cs typeface="Times New Roman" panose="02020603050405020304" pitchFamily="18" charset="0"/>
                      </a:endParaRPr>
                    </a:p>
                  </a:txBody>
                  <a:tcPr marL="5715" marR="5715" marT="5715" marB="0" anchor="ctr">
                    <a:solidFill>
                      <a:schemeClr val="accent1">
                        <a:lumMod val="40000"/>
                        <a:lumOff val="60000"/>
                      </a:schemeClr>
                    </a:solidFill>
                  </a:tcPr>
                </a:tc>
                <a:tc>
                  <a:txBody>
                    <a:bodyPr/>
                    <a:lstStyle/>
                    <a:p>
                      <a:pPr algn="ctr" fontAlgn="b"/>
                      <a:r>
                        <a:rPr lang="es-EC" sz="1600" b="1" u="none" strike="noStrike" dirty="0" smtClean="0">
                          <a:effectLst/>
                          <a:latin typeface="+mn-lt"/>
                          <a:cs typeface="Times New Roman" panose="02020603050405020304" pitchFamily="18" charset="0"/>
                        </a:rPr>
                        <a:t>No</a:t>
                      </a:r>
                      <a:endParaRPr lang="es-EC" sz="1600" b="1" i="0" u="none" strike="noStrike" dirty="0">
                        <a:solidFill>
                          <a:srgbClr val="000000"/>
                        </a:solidFill>
                        <a:effectLst/>
                        <a:latin typeface="+mn-lt"/>
                        <a:cs typeface="Times New Roman" panose="02020603050405020304" pitchFamily="18" charset="0"/>
                      </a:endParaRPr>
                    </a:p>
                  </a:txBody>
                  <a:tcPr marL="5715" marR="5715" marT="5715" marB="0" anchor="ctr">
                    <a:solidFill>
                      <a:schemeClr val="accent1">
                        <a:lumMod val="40000"/>
                        <a:lumOff val="60000"/>
                      </a:schemeClr>
                    </a:solidFill>
                  </a:tcPr>
                </a:tc>
                <a:tc>
                  <a:txBody>
                    <a:bodyPr/>
                    <a:lstStyle/>
                    <a:p>
                      <a:pPr algn="ctr" fontAlgn="b"/>
                      <a:r>
                        <a:rPr lang="es-EC" sz="1600" b="1" u="none" strike="noStrike" dirty="0" smtClean="0">
                          <a:effectLst/>
                          <a:latin typeface="+mn-lt"/>
                          <a:cs typeface="Times New Roman" panose="02020603050405020304" pitchFamily="18" charset="0"/>
                        </a:rPr>
                        <a:t>%</a:t>
                      </a:r>
                      <a:endParaRPr lang="es-EC" sz="1600" b="1" i="0" u="none" strike="noStrike" dirty="0">
                        <a:solidFill>
                          <a:srgbClr val="000000"/>
                        </a:solidFill>
                        <a:effectLst/>
                        <a:latin typeface="+mn-lt"/>
                        <a:cs typeface="Times New Roman" panose="02020603050405020304" pitchFamily="18" charset="0"/>
                      </a:endParaRPr>
                    </a:p>
                  </a:txBody>
                  <a:tcPr marL="5715" marR="5715" marT="5715" marB="0" anchor="ctr">
                    <a:solidFill>
                      <a:schemeClr val="accent1">
                        <a:lumMod val="40000"/>
                        <a:lumOff val="60000"/>
                      </a:schemeClr>
                    </a:solidFill>
                  </a:tcPr>
                </a:tc>
                <a:extLst>
                  <a:ext uri="{0D108BD9-81ED-4DB2-BD59-A6C34878D82A}">
                    <a16:rowId xmlns:a16="http://schemas.microsoft.com/office/drawing/2014/main" val="10000"/>
                  </a:ext>
                </a:extLst>
              </a:tr>
              <a:tr h="280035">
                <a:tc>
                  <a:txBody>
                    <a:bodyPr/>
                    <a:lstStyle/>
                    <a:p>
                      <a:pPr algn="l" fontAlgn="b"/>
                      <a:r>
                        <a:rPr lang="es-EC" sz="1600" u="none" strike="noStrike" dirty="0" smtClean="0">
                          <a:effectLst/>
                          <a:latin typeface="+mn-lt"/>
                          <a:cs typeface="Times New Roman" panose="02020603050405020304" pitchFamily="18" charset="0"/>
                        </a:rPr>
                        <a:t>  Oriente</a:t>
                      </a:r>
                      <a:endParaRPr lang="es-EC" sz="1600" b="0" i="0" u="none" strike="noStrike" dirty="0">
                        <a:solidFill>
                          <a:srgbClr val="000000"/>
                        </a:solidFill>
                        <a:effectLst/>
                        <a:latin typeface="+mn-lt"/>
                        <a:cs typeface="Times New Roman" panose="02020603050405020304" pitchFamily="18" charset="0"/>
                      </a:endParaRPr>
                    </a:p>
                  </a:txBody>
                  <a:tcPr marL="5715" marR="5715" marT="5715" marB="0" anchor="ctr">
                    <a:solidFill>
                      <a:schemeClr val="accent1">
                        <a:lumMod val="40000"/>
                        <a:lumOff val="60000"/>
                      </a:schemeClr>
                    </a:solidFill>
                  </a:tcPr>
                </a:tc>
                <a:tc>
                  <a:txBody>
                    <a:bodyPr/>
                    <a:lstStyle/>
                    <a:p>
                      <a:pPr algn="r" fontAlgn="b"/>
                      <a:r>
                        <a:rPr lang="es-EC" sz="1600" u="none" strike="noStrike" dirty="0">
                          <a:effectLst/>
                          <a:latin typeface="+mn-lt"/>
                          <a:cs typeface="Times New Roman" panose="02020603050405020304" pitchFamily="18" charset="0"/>
                        </a:rPr>
                        <a:t>19</a:t>
                      </a:r>
                      <a:endParaRPr lang="es-EC" sz="1600" b="0" i="0" u="none" strike="noStrike" dirty="0">
                        <a:solidFill>
                          <a:srgbClr val="000000"/>
                        </a:solidFill>
                        <a:effectLst/>
                        <a:latin typeface="+mn-lt"/>
                        <a:cs typeface="Times New Roman" panose="02020603050405020304" pitchFamily="18" charset="0"/>
                      </a:endParaRPr>
                    </a:p>
                  </a:txBody>
                  <a:tcPr marL="5715" marR="5715" marT="5715" marB="0" anchor="ctr">
                    <a:solidFill>
                      <a:schemeClr val="accent1">
                        <a:lumMod val="40000"/>
                        <a:lumOff val="60000"/>
                      </a:schemeClr>
                    </a:solidFill>
                  </a:tcPr>
                </a:tc>
                <a:tc>
                  <a:txBody>
                    <a:bodyPr/>
                    <a:lstStyle/>
                    <a:p>
                      <a:pPr algn="r" fontAlgn="b"/>
                      <a:r>
                        <a:rPr lang="es-EC" sz="1600" u="none" strike="noStrike" dirty="0" smtClean="0">
                          <a:effectLst/>
                          <a:latin typeface="+mn-lt"/>
                          <a:cs typeface="Times New Roman" panose="02020603050405020304" pitchFamily="18" charset="0"/>
                        </a:rPr>
                        <a:t>48,2%</a:t>
                      </a:r>
                      <a:endParaRPr lang="es-EC" sz="1600" b="0" i="0" u="none" strike="noStrike" dirty="0">
                        <a:solidFill>
                          <a:srgbClr val="000000"/>
                        </a:solidFill>
                        <a:effectLst/>
                        <a:latin typeface="+mn-lt"/>
                        <a:cs typeface="Times New Roman" panose="02020603050405020304" pitchFamily="18" charset="0"/>
                      </a:endParaRPr>
                    </a:p>
                  </a:txBody>
                  <a:tcPr marL="5715" marR="5715" marT="5715" marB="0" anchor="ctr">
                    <a:solidFill>
                      <a:schemeClr val="accent1">
                        <a:lumMod val="40000"/>
                        <a:lumOff val="60000"/>
                      </a:schemeClr>
                    </a:solidFill>
                  </a:tcPr>
                </a:tc>
                <a:extLst>
                  <a:ext uri="{0D108BD9-81ED-4DB2-BD59-A6C34878D82A}">
                    <a16:rowId xmlns:a16="http://schemas.microsoft.com/office/drawing/2014/main" val="10001"/>
                  </a:ext>
                </a:extLst>
              </a:tr>
              <a:tr h="280035">
                <a:tc>
                  <a:txBody>
                    <a:bodyPr/>
                    <a:lstStyle/>
                    <a:p>
                      <a:pPr algn="l" fontAlgn="b"/>
                      <a:r>
                        <a:rPr lang="es-EC" sz="1600" u="none" strike="noStrike" dirty="0" smtClean="0">
                          <a:effectLst/>
                          <a:latin typeface="+mn-lt"/>
                          <a:cs typeface="Times New Roman" panose="02020603050405020304" pitchFamily="18" charset="0"/>
                        </a:rPr>
                        <a:t>  Centro</a:t>
                      </a:r>
                      <a:endParaRPr lang="es-EC" sz="1600" b="0" i="0" u="none" strike="noStrike" dirty="0">
                        <a:solidFill>
                          <a:srgbClr val="000000"/>
                        </a:solidFill>
                        <a:effectLst/>
                        <a:latin typeface="+mn-lt"/>
                        <a:cs typeface="Times New Roman" panose="02020603050405020304" pitchFamily="18" charset="0"/>
                      </a:endParaRPr>
                    </a:p>
                  </a:txBody>
                  <a:tcPr marL="5715" marR="5715" marT="5715" marB="0" anchor="ctr">
                    <a:solidFill>
                      <a:schemeClr val="accent1">
                        <a:lumMod val="40000"/>
                        <a:lumOff val="60000"/>
                      </a:schemeClr>
                    </a:solidFill>
                  </a:tcPr>
                </a:tc>
                <a:tc>
                  <a:txBody>
                    <a:bodyPr/>
                    <a:lstStyle/>
                    <a:p>
                      <a:pPr algn="r" fontAlgn="b"/>
                      <a:r>
                        <a:rPr lang="es-EC" sz="1600" u="none" strike="noStrike" dirty="0">
                          <a:effectLst/>
                          <a:latin typeface="+mn-lt"/>
                          <a:cs typeface="Times New Roman" panose="02020603050405020304" pitchFamily="18" charset="0"/>
                        </a:rPr>
                        <a:t>16</a:t>
                      </a:r>
                      <a:endParaRPr lang="es-EC" sz="1600" b="0" i="0" u="none" strike="noStrike" dirty="0">
                        <a:solidFill>
                          <a:srgbClr val="000000"/>
                        </a:solidFill>
                        <a:effectLst/>
                        <a:latin typeface="+mn-lt"/>
                        <a:cs typeface="Times New Roman" panose="02020603050405020304" pitchFamily="18" charset="0"/>
                      </a:endParaRPr>
                    </a:p>
                  </a:txBody>
                  <a:tcPr marL="5715" marR="5715" marT="5715" marB="0" anchor="ctr">
                    <a:solidFill>
                      <a:schemeClr val="accent1">
                        <a:lumMod val="40000"/>
                        <a:lumOff val="60000"/>
                      </a:schemeClr>
                    </a:solidFill>
                  </a:tcPr>
                </a:tc>
                <a:tc>
                  <a:txBody>
                    <a:bodyPr/>
                    <a:lstStyle/>
                    <a:p>
                      <a:pPr algn="r" fontAlgn="b"/>
                      <a:r>
                        <a:rPr lang="es-EC" sz="1600" u="none" strike="noStrike" dirty="0" smtClean="0">
                          <a:effectLst/>
                          <a:latin typeface="+mn-lt"/>
                          <a:cs typeface="Times New Roman" panose="02020603050405020304" pitchFamily="18" charset="0"/>
                        </a:rPr>
                        <a:t>30,2%</a:t>
                      </a:r>
                      <a:endParaRPr lang="es-EC" sz="1600" b="0" i="0" u="none" strike="noStrike" dirty="0">
                        <a:solidFill>
                          <a:srgbClr val="000000"/>
                        </a:solidFill>
                        <a:effectLst/>
                        <a:latin typeface="+mn-lt"/>
                        <a:cs typeface="Times New Roman" panose="02020603050405020304" pitchFamily="18" charset="0"/>
                      </a:endParaRPr>
                    </a:p>
                  </a:txBody>
                  <a:tcPr marL="5715" marR="5715" marT="5715" marB="0" anchor="ctr">
                    <a:solidFill>
                      <a:schemeClr val="accent1">
                        <a:lumMod val="40000"/>
                        <a:lumOff val="60000"/>
                      </a:schemeClr>
                    </a:solidFill>
                  </a:tcPr>
                </a:tc>
                <a:extLst>
                  <a:ext uri="{0D108BD9-81ED-4DB2-BD59-A6C34878D82A}">
                    <a16:rowId xmlns:a16="http://schemas.microsoft.com/office/drawing/2014/main" val="10002"/>
                  </a:ext>
                </a:extLst>
              </a:tr>
              <a:tr h="280035">
                <a:tc>
                  <a:txBody>
                    <a:bodyPr/>
                    <a:lstStyle/>
                    <a:p>
                      <a:pPr algn="l" fontAlgn="b"/>
                      <a:r>
                        <a:rPr lang="es-EC" sz="1600" u="none" strike="noStrike" dirty="0" smtClean="0">
                          <a:effectLst/>
                          <a:latin typeface="+mn-lt"/>
                          <a:cs typeface="Times New Roman" panose="02020603050405020304" pitchFamily="18" charset="0"/>
                        </a:rPr>
                        <a:t>  Occidente</a:t>
                      </a:r>
                      <a:endParaRPr lang="es-EC" sz="1600" b="0" i="0" u="none" strike="noStrike" dirty="0">
                        <a:solidFill>
                          <a:srgbClr val="000000"/>
                        </a:solidFill>
                        <a:effectLst/>
                        <a:latin typeface="+mn-lt"/>
                        <a:cs typeface="Times New Roman" panose="02020603050405020304" pitchFamily="18" charset="0"/>
                      </a:endParaRPr>
                    </a:p>
                  </a:txBody>
                  <a:tcPr marL="5715" marR="5715" marT="5715" marB="0" anchor="ctr">
                    <a:solidFill>
                      <a:schemeClr val="accent1">
                        <a:lumMod val="40000"/>
                        <a:lumOff val="60000"/>
                      </a:schemeClr>
                    </a:solidFill>
                  </a:tcPr>
                </a:tc>
                <a:tc>
                  <a:txBody>
                    <a:bodyPr/>
                    <a:lstStyle/>
                    <a:p>
                      <a:pPr algn="r" fontAlgn="b"/>
                      <a:r>
                        <a:rPr lang="es-EC" sz="1600" u="none" strike="noStrike" dirty="0">
                          <a:effectLst/>
                          <a:latin typeface="+mn-lt"/>
                          <a:cs typeface="Times New Roman" panose="02020603050405020304" pitchFamily="18" charset="0"/>
                        </a:rPr>
                        <a:t>35</a:t>
                      </a:r>
                      <a:endParaRPr lang="es-EC" sz="1600" b="0" i="0" u="none" strike="noStrike" dirty="0">
                        <a:solidFill>
                          <a:srgbClr val="000000"/>
                        </a:solidFill>
                        <a:effectLst/>
                        <a:latin typeface="+mn-lt"/>
                        <a:cs typeface="Times New Roman" panose="02020603050405020304" pitchFamily="18" charset="0"/>
                      </a:endParaRPr>
                    </a:p>
                  </a:txBody>
                  <a:tcPr marL="5715" marR="5715" marT="5715" marB="0" anchor="ctr">
                    <a:solidFill>
                      <a:schemeClr val="accent1">
                        <a:lumMod val="40000"/>
                        <a:lumOff val="60000"/>
                      </a:schemeClr>
                    </a:solidFill>
                  </a:tcPr>
                </a:tc>
                <a:tc>
                  <a:txBody>
                    <a:bodyPr/>
                    <a:lstStyle/>
                    <a:p>
                      <a:pPr algn="r" fontAlgn="b"/>
                      <a:r>
                        <a:rPr lang="es-EC" sz="1600" u="none" strike="noStrike" dirty="0" smtClean="0">
                          <a:effectLst/>
                          <a:latin typeface="+mn-lt"/>
                          <a:cs typeface="Times New Roman" panose="02020603050405020304" pitchFamily="18" charset="0"/>
                        </a:rPr>
                        <a:t>21,6%</a:t>
                      </a:r>
                      <a:endParaRPr lang="es-EC" sz="1600" b="0" i="0" u="none" strike="noStrike" dirty="0">
                        <a:solidFill>
                          <a:srgbClr val="000000"/>
                        </a:solidFill>
                        <a:effectLst/>
                        <a:latin typeface="+mn-lt"/>
                        <a:cs typeface="Times New Roman" panose="02020603050405020304" pitchFamily="18" charset="0"/>
                      </a:endParaRPr>
                    </a:p>
                  </a:txBody>
                  <a:tcPr marL="5715" marR="5715" marT="5715" marB="0" anchor="ctr">
                    <a:solidFill>
                      <a:schemeClr val="accent1">
                        <a:lumMod val="40000"/>
                        <a:lumOff val="60000"/>
                      </a:schemeClr>
                    </a:solidFill>
                  </a:tcPr>
                </a:tc>
                <a:extLst>
                  <a:ext uri="{0D108BD9-81ED-4DB2-BD59-A6C34878D82A}">
                    <a16:rowId xmlns:a16="http://schemas.microsoft.com/office/drawing/2014/main" val="10003"/>
                  </a:ext>
                </a:extLst>
              </a:tr>
              <a:tr h="280035">
                <a:tc>
                  <a:txBody>
                    <a:bodyPr/>
                    <a:lstStyle/>
                    <a:p>
                      <a:pPr algn="l" fontAlgn="b"/>
                      <a:r>
                        <a:rPr lang="es-EC" sz="1600" b="0" i="0" u="none" strike="noStrike" dirty="0" smtClean="0">
                          <a:solidFill>
                            <a:srgbClr val="000000"/>
                          </a:solidFill>
                          <a:effectLst/>
                          <a:latin typeface="+mn-lt"/>
                          <a:cs typeface="Times New Roman" panose="02020603050405020304" pitchFamily="18" charset="0"/>
                        </a:rPr>
                        <a:t>  TOTAL</a:t>
                      </a:r>
                      <a:endParaRPr lang="es-EC" sz="1600" b="0" i="0" u="none" strike="noStrike" dirty="0">
                        <a:solidFill>
                          <a:srgbClr val="000000"/>
                        </a:solidFill>
                        <a:effectLst/>
                        <a:latin typeface="+mn-lt"/>
                        <a:cs typeface="Times New Roman" panose="02020603050405020304" pitchFamily="18" charset="0"/>
                      </a:endParaRPr>
                    </a:p>
                  </a:txBody>
                  <a:tcPr marL="5715" marR="5715" marT="5715" marB="0" anchor="ctr">
                    <a:solidFill>
                      <a:schemeClr val="accent1">
                        <a:lumMod val="40000"/>
                        <a:lumOff val="60000"/>
                      </a:schemeClr>
                    </a:solidFill>
                  </a:tcPr>
                </a:tc>
                <a:tc>
                  <a:txBody>
                    <a:bodyPr/>
                    <a:lstStyle/>
                    <a:p>
                      <a:pPr algn="r" fontAlgn="b"/>
                      <a:r>
                        <a:rPr lang="es-EC" sz="1600" b="0" i="0" u="none" strike="noStrike" dirty="0" smtClean="0">
                          <a:solidFill>
                            <a:srgbClr val="000000"/>
                          </a:solidFill>
                          <a:effectLst/>
                          <a:latin typeface="+mn-lt"/>
                          <a:cs typeface="Times New Roman" panose="02020603050405020304" pitchFamily="18" charset="0"/>
                        </a:rPr>
                        <a:t>70</a:t>
                      </a:r>
                      <a:endParaRPr lang="es-EC" sz="1600" b="0" i="0" u="none" strike="noStrike" dirty="0">
                        <a:solidFill>
                          <a:srgbClr val="000000"/>
                        </a:solidFill>
                        <a:effectLst/>
                        <a:latin typeface="+mn-lt"/>
                        <a:cs typeface="Times New Roman" panose="02020603050405020304" pitchFamily="18" charset="0"/>
                      </a:endParaRPr>
                    </a:p>
                  </a:txBody>
                  <a:tcPr marL="5715" marR="5715" marT="5715" marB="0" anchor="ctr">
                    <a:solidFill>
                      <a:schemeClr val="accent1">
                        <a:lumMod val="40000"/>
                        <a:lumOff val="60000"/>
                      </a:schemeClr>
                    </a:solidFill>
                  </a:tcPr>
                </a:tc>
                <a:tc>
                  <a:txBody>
                    <a:bodyPr/>
                    <a:lstStyle/>
                    <a:p>
                      <a:pPr algn="r" fontAlgn="b"/>
                      <a:r>
                        <a:rPr lang="es-EC" sz="1600" b="0" i="0" u="none" strike="noStrike" dirty="0" smtClean="0">
                          <a:solidFill>
                            <a:srgbClr val="000000"/>
                          </a:solidFill>
                          <a:effectLst/>
                          <a:latin typeface="+mn-lt"/>
                          <a:cs typeface="Times New Roman" panose="02020603050405020304" pitchFamily="18" charset="0"/>
                        </a:rPr>
                        <a:t>100,0%</a:t>
                      </a:r>
                      <a:endParaRPr lang="es-EC" sz="1600" b="0" i="0" u="none" strike="noStrike" dirty="0">
                        <a:solidFill>
                          <a:srgbClr val="000000"/>
                        </a:solidFill>
                        <a:effectLst/>
                        <a:latin typeface="+mn-lt"/>
                        <a:cs typeface="Times New Roman" panose="02020603050405020304" pitchFamily="18" charset="0"/>
                      </a:endParaRPr>
                    </a:p>
                  </a:txBody>
                  <a:tcPr marL="5715" marR="5715" marT="5715" marB="0" anchor="ctr">
                    <a:solidFill>
                      <a:schemeClr val="accent1">
                        <a:lumMod val="40000"/>
                        <a:lumOff val="60000"/>
                      </a:schemeClr>
                    </a:solidFill>
                  </a:tcPr>
                </a:tc>
                <a:extLst>
                  <a:ext uri="{0D108BD9-81ED-4DB2-BD59-A6C34878D82A}">
                    <a16:rowId xmlns:a16="http://schemas.microsoft.com/office/drawing/2014/main" val="10004"/>
                  </a:ext>
                </a:extLst>
              </a:tr>
            </a:tbl>
          </a:graphicData>
        </a:graphic>
      </p:graphicFrame>
      <p:sp>
        <p:nvSpPr>
          <p:cNvPr id="6" name="Text Box 2"/>
          <p:cNvSpPr txBox="1">
            <a:spLocks noChangeArrowheads="1"/>
          </p:cNvSpPr>
          <p:nvPr/>
        </p:nvSpPr>
        <p:spPr bwMode="auto">
          <a:xfrm>
            <a:off x="749695" y="1268760"/>
            <a:ext cx="6426994" cy="369332"/>
          </a:xfrm>
          <a:prstGeom prst="rect">
            <a:avLst/>
          </a:prstGeom>
          <a:noFill/>
          <a:ln>
            <a:noFill/>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s-EC" altLang="es-ES" sz="1800" b="1" dirty="0">
                <a:solidFill>
                  <a:schemeClr val="bg1"/>
                </a:solidFill>
                <a:latin typeface="+mn-lt"/>
                <a:cs typeface="Times New Roman" panose="02020603050405020304" pitchFamily="18" charset="0"/>
              </a:rPr>
              <a:t>Tabla 1. </a:t>
            </a:r>
            <a:r>
              <a:rPr lang="es-ES" altLang="es-ES" sz="1800" dirty="0">
                <a:solidFill>
                  <a:schemeClr val="bg1"/>
                </a:solidFill>
                <a:latin typeface="+mn-lt"/>
                <a:cs typeface="Times New Roman" panose="02020603050405020304" pitchFamily="18" charset="0"/>
              </a:rPr>
              <a:t>Distribución de participantes según sexo</a:t>
            </a:r>
            <a:endParaRPr lang="es-EC" altLang="es-ES" sz="1800" dirty="0">
              <a:solidFill>
                <a:schemeClr val="bg1"/>
              </a:solidFill>
              <a:latin typeface="+mn-lt"/>
              <a:cs typeface="Times New Roman" panose="02020603050405020304" pitchFamily="18" charset="0"/>
            </a:endParaRPr>
          </a:p>
        </p:txBody>
      </p:sp>
      <p:graphicFrame>
        <p:nvGraphicFramePr>
          <p:cNvPr id="7" name="Object 3"/>
          <p:cNvGraphicFramePr>
            <a:graphicFrameLocks noChangeAspect="1"/>
          </p:cNvGraphicFramePr>
          <p:nvPr>
            <p:extLst>
              <p:ext uri="{D42A27DB-BD31-4B8C-83A1-F6EECF244321}">
                <p14:modId xmlns:p14="http://schemas.microsoft.com/office/powerpoint/2010/main" val="521482346"/>
              </p:ext>
            </p:extLst>
          </p:nvPr>
        </p:nvGraphicFramePr>
        <p:xfrm>
          <a:off x="734596" y="3782976"/>
          <a:ext cx="2594372" cy="1436854"/>
        </p:xfrm>
        <a:graphic>
          <a:graphicData uri="http://schemas.openxmlformats.org/presentationml/2006/ole">
            <mc:AlternateContent xmlns:mc="http://schemas.openxmlformats.org/markup-compatibility/2006">
              <mc:Choice xmlns:v="urn:schemas-microsoft-com:vml" Requires="v">
                <p:oleObj spid="_x0000_s6150" name="Worksheet" r:id="rId3" imgW="3371985" imgH="1685925" progId="Excel.Sheet.8">
                  <p:embed/>
                </p:oleObj>
              </mc:Choice>
              <mc:Fallback>
                <p:oleObj name="Worksheet" r:id="rId3" imgW="3371985" imgH="168592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4596" y="3782976"/>
                        <a:ext cx="2594372" cy="1436854"/>
                      </a:xfrm>
                      <a:prstGeom prst="rect">
                        <a:avLst/>
                      </a:prstGeom>
                      <a:noFill/>
                      <a:ln>
                        <a:noFill/>
                      </a:ln>
                      <a:effectLst/>
                    </p:spPr>
                  </p:pic>
                </p:oleObj>
              </mc:Fallback>
            </mc:AlternateContent>
          </a:graphicData>
        </a:graphic>
      </p:graphicFrame>
      <p:sp>
        <p:nvSpPr>
          <p:cNvPr id="8" name="Text Box 2"/>
          <p:cNvSpPr txBox="1">
            <a:spLocks noChangeArrowheads="1"/>
          </p:cNvSpPr>
          <p:nvPr/>
        </p:nvSpPr>
        <p:spPr bwMode="auto">
          <a:xfrm>
            <a:off x="732443" y="5295144"/>
            <a:ext cx="7883193"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ts val="0"/>
              </a:spcBef>
              <a:buNone/>
            </a:pPr>
            <a:r>
              <a:rPr lang="es-EC" altLang="es-ES" sz="1800" b="1" dirty="0">
                <a:solidFill>
                  <a:schemeClr val="bg1"/>
                </a:solidFill>
                <a:latin typeface="+mn-lt"/>
                <a:cs typeface="Times New Roman" panose="02020603050405020304" pitchFamily="18" charset="0"/>
              </a:rPr>
              <a:t>Fuente: </a:t>
            </a:r>
            <a:r>
              <a:rPr lang="es-ES" altLang="es-ES" sz="1800" dirty="0">
                <a:solidFill>
                  <a:schemeClr val="bg1"/>
                </a:solidFill>
                <a:latin typeface="+mn-lt"/>
                <a:cs typeface="Times New Roman" panose="02020603050405020304" pitchFamily="18" charset="0"/>
              </a:rPr>
              <a:t>Tabla 1. Distribución de participantes según sexo</a:t>
            </a:r>
          </a:p>
        </p:txBody>
      </p:sp>
      <p:sp>
        <p:nvSpPr>
          <p:cNvPr id="9" name="Text Box 2"/>
          <p:cNvSpPr txBox="1">
            <a:spLocks noChangeArrowheads="1"/>
          </p:cNvSpPr>
          <p:nvPr/>
        </p:nvSpPr>
        <p:spPr bwMode="auto">
          <a:xfrm>
            <a:off x="749695" y="3368088"/>
            <a:ext cx="5838529"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s-EC" altLang="es-ES" sz="1800" b="1" dirty="0">
                <a:solidFill>
                  <a:schemeClr val="bg1"/>
                </a:solidFill>
                <a:latin typeface="+mn-lt"/>
                <a:cs typeface="Times New Roman" panose="02020603050405020304" pitchFamily="18" charset="0"/>
              </a:rPr>
              <a:t>Gráfico 1. </a:t>
            </a:r>
            <a:r>
              <a:rPr lang="es-ES" altLang="es-ES" sz="1800" dirty="0">
                <a:solidFill>
                  <a:schemeClr val="bg1"/>
                </a:solidFill>
                <a:latin typeface="+mn-lt"/>
                <a:cs typeface="Times New Roman" panose="02020603050405020304" pitchFamily="18" charset="0"/>
              </a:rPr>
              <a:t>Distribución de participantes según sexo</a:t>
            </a:r>
            <a:endParaRPr lang="es-EC" altLang="es-ES" sz="1800" dirty="0">
              <a:solidFill>
                <a:schemeClr val="bg1"/>
              </a:solidFill>
              <a:latin typeface="+mn-lt"/>
              <a:cs typeface="Times New Roman" panose="02020603050405020304" pitchFamily="18" charset="0"/>
            </a:endParaRPr>
          </a:p>
        </p:txBody>
      </p:sp>
      <p:sp>
        <p:nvSpPr>
          <p:cNvPr id="2" name="Rectángulo 1"/>
          <p:cNvSpPr/>
          <p:nvPr/>
        </p:nvSpPr>
        <p:spPr>
          <a:xfrm>
            <a:off x="611560" y="1268760"/>
            <a:ext cx="6696743" cy="45365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Tree>
    <p:extLst>
      <p:ext uri="{BB962C8B-B14F-4D97-AF65-F5344CB8AC3E}">
        <p14:creationId xmlns:p14="http://schemas.microsoft.com/office/powerpoint/2010/main" val="2053689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145435"/>
          </a:xfrm>
        </p:spPr>
        <p:txBody>
          <a:bodyPr>
            <a:noAutofit/>
          </a:bodyPr>
          <a:lstStyle/>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La </a:t>
            </a:r>
            <a:r>
              <a:rPr lang="es-ES" sz="2400" dirty="0">
                <a:solidFill>
                  <a:schemeClr val="bg1"/>
                </a:solidFill>
                <a:ea typeface="Calibri" panose="020F0502020204030204" pitchFamily="34" charset="0"/>
                <a:cs typeface="Times New Roman" panose="02020603050405020304" pitchFamily="18" charset="0"/>
              </a:rPr>
              <a:t>sección de resultados también suele estar llena de errores. Uno de los más comunes es el no respetar la uniformidad al hablar de las variables, su orden, su importancia y sus unidades. </a:t>
            </a:r>
            <a:endParaRPr lang="es-ES" sz="2400" dirty="0" smtClean="0">
              <a:solidFill>
                <a:schemeClr val="bg1"/>
              </a:solidFill>
              <a:ea typeface="Calibri" panose="020F0502020204030204" pitchFamily="34" charset="0"/>
              <a:cs typeface="Times New Roman" panose="02020603050405020304" pitchFamily="18" charset="0"/>
            </a:endParaRPr>
          </a:p>
          <a:p>
            <a:pPr marL="0" indent="0" algn="just">
              <a:lnSpc>
                <a:spcPct val="107000"/>
              </a:lnSpc>
              <a:spcBef>
                <a:spcPts val="0"/>
              </a:spcBef>
              <a:buNone/>
            </a:pPr>
            <a:endParaRPr lang="es-ES" sz="2400" dirty="0">
              <a:solidFill>
                <a:schemeClr val="bg1"/>
              </a:solidFill>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En </a:t>
            </a:r>
            <a:r>
              <a:rPr lang="es-ES" sz="2400" dirty="0">
                <a:solidFill>
                  <a:schemeClr val="bg1"/>
                </a:solidFill>
                <a:ea typeface="Calibri" panose="020F0502020204030204" pitchFamily="34" charset="0"/>
                <a:cs typeface="Times New Roman" panose="02020603050405020304" pitchFamily="18" charset="0"/>
              </a:rPr>
              <a:t>español, debe recordarse que las unidades decimales se separan usando la coma </a:t>
            </a:r>
            <a:r>
              <a:rPr lang="es-ES" sz="2400" dirty="0">
                <a:solidFill>
                  <a:srgbClr val="FF0000"/>
                </a:solidFill>
                <a:ea typeface="Calibri" panose="020F0502020204030204" pitchFamily="34" charset="0"/>
                <a:cs typeface="Times New Roman" panose="02020603050405020304" pitchFamily="18" charset="0"/>
              </a:rPr>
              <a:t>y no el punto</a:t>
            </a:r>
            <a:r>
              <a:rPr lang="es-ES" sz="2400" dirty="0">
                <a:solidFill>
                  <a:schemeClr val="bg1"/>
                </a:solidFill>
                <a:ea typeface="Calibri" panose="020F0502020204030204" pitchFamily="34" charset="0"/>
                <a:cs typeface="Times New Roman" panose="02020603050405020304" pitchFamily="18" charset="0"/>
              </a:rPr>
              <a:t>, lo cual corresponde al ingl</a:t>
            </a:r>
            <a:r>
              <a:rPr lang="es-ES" sz="2400" dirty="0">
                <a:solidFill>
                  <a:schemeClr val="bg1"/>
                </a:solidFill>
                <a:ea typeface="Calibri" panose="020F0502020204030204" pitchFamily="34" charset="0"/>
                <a:cs typeface="Calibri" panose="020F0502020204030204" pitchFamily="34" charset="0"/>
              </a:rPr>
              <a:t>é</a:t>
            </a:r>
            <a:r>
              <a:rPr lang="es-ES" sz="2400" dirty="0">
                <a:solidFill>
                  <a:schemeClr val="bg1"/>
                </a:solidFill>
                <a:ea typeface="Calibri" panose="020F0502020204030204" pitchFamily="34" charset="0"/>
                <a:cs typeface="Times New Roman" panose="02020603050405020304" pitchFamily="18" charset="0"/>
              </a:rPr>
              <a:t>s (ej. 55,5 es correcto, no 55.5).</a:t>
            </a:r>
          </a:p>
          <a:p>
            <a:pPr marL="0" indent="0">
              <a:buNone/>
            </a:pPr>
            <a:endParaRPr lang="es-EC" sz="2400" dirty="0">
              <a:solidFill>
                <a:schemeClr val="bg1"/>
              </a:solidFill>
            </a:endParaRPr>
          </a:p>
        </p:txBody>
      </p:sp>
      <p:sp>
        <p:nvSpPr>
          <p:cNvPr id="4" name="Rectangle 4"/>
          <p:cNvSpPr>
            <a:spLocks noGrp="1" noChangeArrowheads="1"/>
          </p:cNvSpPr>
          <p:nvPr>
            <p:ph type="title"/>
          </p:nvPr>
        </p:nvSpPr>
        <p:spPr>
          <a:xfrm>
            <a:off x="468313" y="425450"/>
            <a:ext cx="8229600" cy="633413"/>
          </a:xfrm>
        </p:spPr>
        <p:txBody>
          <a:bodyPr/>
          <a:lstStyle/>
          <a:p>
            <a:pPr algn="ctr">
              <a:lnSpc>
                <a:spcPct val="107000"/>
              </a:lnSpc>
              <a:spcBef>
                <a:spcPts val="0"/>
              </a:spcBef>
            </a:pPr>
            <a:r>
              <a:rPr lang="es-ES" sz="3200" b="1" dirty="0" smtClean="0">
                <a:solidFill>
                  <a:schemeClr val="bg1"/>
                </a:solidFill>
                <a:ea typeface="Calibri" panose="020F0502020204030204" pitchFamily="34" charset="0"/>
                <a:cs typeface="Times New Roman" panose="02020603050405020304" pitchFamily="18" charset="0"/>
              </a:rPr>
              <a:t>RESULTADOS</a:t>
            </a:r>
            <a:endParaRPr lang="es-ES" sz="32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09883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145435"/>
          </a:xfrm>
        </p:spPr>
        <p:txBody>
          <a:bodyPr>
            <a:noAutofit/>
          </a:bodyPr>
          <a:lstStyle/>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El </a:t>
            </a:r>
            <a:r>
              <a:rPr lang="es-ES" sz="2400" dirty="0">
                <a:solidFill>
                  <a:schemeClr val="bg1"/>
                </a:solidFill>
                <a:ea typeface="Calibri" panose="020F0502020204030204" pitchFamily="34" charset="0"/>
                <a:cs typeface="Times New Roman" panose="02020603050405020304" pitchFamily="18" charset="0"/>
              </a:rPr>
              <a:t>punto en español solo debe usarse para connotar miles (ej. 1.000), lo cual en inglés se realiza con la coma (ej. 1,000). </a:t>
            </a:r>
          </a:p>
          <a:p>
            <a:pPr marL="0" indent="0" algn="just">
              <a:lnSpc>
                <a:spcPct val="107000"/>
              </a:lnSpc>
              <a:spcBef>
                <a:spcPts val="0"/>
              </a:spcBef>
              <a:buNone/>
            </a:pPr>
            <a:endParaRPr lang="es-ES" sz="2400" dirty="0" smtClean="0">
              <a:solidFill>
                <a:schemeClr val="bg1"/>
              </a:solidFill>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Entre </a:t>
            </a:r>
            <a:r>
              <a:rPr lang="es-ES" sz="2400" dirty="0">
                <a:solidFill>
                  <a:schemeClr val="bg1"/>
                </a:solidFill>
                <a:ea typeface="Calibri" panose="020F0502020204030204" pitchFamily="34" charset="0"/>
                <a:cs typeface="Times New Roman" panose="02020603050405020304" pitchFamily="18" charset="0"/>
              </a:rPr>
              <a:t>un número y el símbolo porcentaje nunca hay espacios (ej. 35</a:t>
            </a:r>
            <a:r>
              <a:rPr lang="es-ES" sz="2400" dirty="0" smtClean="0">
                <a:solidFill>
                  <a:schemeClr val="bg1"/>
                </a:solidFill>
                <a:ea typeface="Calibri" panose="020F0502020204030204" pitchFamily="34" charset="0"/>
                <a:cs typeface="Times New Roman" panose="02020603050405020304" pitchFamily="18" charset="0"/>
              </a:rPr>
              <a:t>%, </a:t>
            </a:r>
            <a:r>
              <a:rPr lang="es-ES" sz="2400" dirty="0">
                <a:solidFill>
                  <a:schemeClr val="bg1"/>
                </a:solidFill>
                <a:ea typeface="Calibri" panose="020F0502020204030204" pitchFamily="34" charset="0"/>
                <a:cs typeface="Times New Roman" panose="02020603050405020304" pitchFamily="18" charset="0"/>
              </a:rPr>
              <a:t>no 35 %). Entre un número y unidades va un espacio (ej. colesterol 180 mg, no </a:t>
            </a:r>
            <a:r>
              <a:rPr lang="es-ES" sz="2400" dirty="0" err="1">
                <a:solidFill>
                  <a:schemeClr val="bg1"/>
                </a:solidFill>
                <a:ea typeface="Calibri" panose="020F0502020204030204" pitchFamily="34" charset="0"/>
                <a:cs typeface="Times New Roman" panose="02020603050405020304" pitchFamily="18" charset="0"/>
              </a:rPr>
              <a:t>180mg</a:t>
            </a:r>
            <a:r>
              <a:rPr lang="es-ES" sz="2400" dirty="0">
                <a:solidFill>
                  <a:schemeClr val="bg1"/>
                </a:solidFill>
                <a:ea typeface="Calibri" panose="020F0502020204030204" pitchFamily="34" charset="0"/>
                <a:cs typeface="Times New Roman" panose="02020603050405020304" pitchFamily="18" charset="0"/>
              </a:rPr>
              <a:t>). </a:t>
            </a:r>
          </a:p>
          <a:p>
            <a:pPr marL="0" indent="0">
              <a:buNone/>
            </a:pPr>
            <a:endParaRPr lang="es-EC" sz="2400" dirty="0">
              <a:solidFill>
                <a:schemeClr val="bg1"/>
              </a:solidFill>
            </a:endParaRPr>
          </a:p>
        </p:txBody>
      </p:sp>
      <p:sp>
        <p:nvSpPr>
          <p:cNvPr id="4" name="Rectangle 4"/>
          <p:cNvSpPr>
            <a:spLocks noGrp="1" noChangeArrowheads="1"/>
          </p:cNvSpPr>
          <p:nvPr>
            <p:ph type="title"/>
          </p:nvPr>
        </p:nvSpPr>
        <p:spPr>
          <a:xfrm>
            <a:off x="468313" y="425450"/>
            <a:ext cx="8229600" cy="633413"/>
          </a:xfrm>
        </p:spPr>
        <p:txBody>
          <a:bodyPr/>
          <a:lstStyle/>
          <a:p>
            <a:pPr algn="ctr">
              <a:lnSpc>
                <a:spcPct val="107000"/>
              </a:lnSpc>
              <a:spcBef>
                <a:spcPts val="0"/>
              </a:spcBef>
            </a:pPr>
            <a:r>
              <a:rPr lang="es-ES" sz="3200" b="1" dirty="0" smtClean="0">
                <a:solidFill>
                  <a:schemeClr val="bg1"/>
                </a:solidFill>
                <a:ea typeface="Calibri" panose="020F0502020204030204" pitchFamily="34" charset="0"/>
                <a:cs typeface="Times New Roman" panose="02020603050405020304" pitchFamily="18" charset="0"/>
              </a:rPr>
              <a:t>RESULTADOS</a:t>
            </a:r>
            <a:endParaRPr lang="es-ES" sz="32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48158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145435"/>
          </a:xfrm>
        </p:spPr>
        <p:txBody>
          <a:bodyPr>
            <a:normAutofit/>
          </a:bodyPr>
          <a:lstStyle/>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Adicionalmente </a:t>
            </a:r>
            <a:r>
              <a:rPr lang="es-ES" sz="2400" dirty="0">
                <a:solidFill>
                  <a:schemeClr val="bg1"/>
                </a:solidFill>
                <a:ea typeface="Calibri" panose="020F0502020204030204" pitchFamily="34" charset="0"/>
                <a:cs typeface="Times New Roman" panose="02020603050405020304" pitchFamily="18" charset="0"/>
              </a:rPr>
              <a:t>a esto en relación con los resultados suele haber errores en la presentación gráfica de los mismos, a nivel de cuadros y figuras. </a:t>
            </a:r>
            <a:endParaRPr lang="es-ES" sz="2400" dirty="0" smtClean="0">
              <a:solidFill>
                <a:schemeClr val="bg1"/>
              </a:solidFill>
              <a:ea typeface="Calibri" panose="020F0502020204030204" pitchFamily="34" charset="0"/>
              <a:cs typeface="Times New Roman" panose="02020603050405020304" pitchFamily="18" charset="0"/>
            </a:endParaRPr>
          </a:p>
          <a:p>
            <a:pPr marL="0" indent="0" algn="just">
              <a:lnSpc>
                <a:spcPct val="107000"/>
              </a:lnSpc>
              <a:spcBef>
                <a:spcPts val="0"/>
              </a:spcBef>
              <a:buNone/>
            </a:pPr>
            <a:endParaRPr lang="es-ES" sz="2400" dirty="0">
              <a:solidFill>
                <a:schemeClr val="bg1"/>
              </a:solidFill>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Los </a:t>
            </a:r>
            <a:r>
              <a:rPr lang="es-ES" sz="2400" dirty="0">
                <a:solidFill>
                  <a:schemeClr val="bg1"/>
                </a:solidFill>
                <a:ea typeface="Calibri" panose="020F0502020204030204" pitchFamily="34" charset="0"/>
                <a:cs typeface="Times New Roman" panose="02020603050405020304" pitchFamily="18" charset="0"/>
              </a:rPr>
              <a:t>resultados deben presentarse gráficamente con la herramienta visual que mejor permita dar a entender los mismos, un cuadro o una figura, pero en general no deben usarse ambos simultáneamente para mostrar la misma información. </a:t>
            </a:r>
            <a:endParaRPr lang="es-EC" sz="2400" dirty="0">
              <a:solidFill>
                <a:schemeClr val="bg1"/>
              </a:solidFill>
            </a:endParaRPr>
          </a:p>
        </p:txBody>
      </p:sp>
      <p:sp>
        <p:nvSpPr>
          <p:cNvPr id="4" name="Rectangle 4"/>
          <p:cNvSpPr>
            <a:spLocks noGrp="1" noChangeArrowheads="1"/>
          </p:cNvSpPr>
          <p:nvPr>
            <p:ph type="title"/>
          </p:nvPr>
        </p:nvSpPr>
        <p:spPr>
          <a:xfrm>
            <a:off x="468313" y="425450"/>
            <a:ext cx="8229600" cy="633413"/>
          </a:xfrm>
        </p:spPr>
        <p:txBody>
          <a:bodyPr/>
          <a:lstStyle/>
          <a:p>
            <a:pPr algn="ctr">
              <a:lnSpc>
                <a:spcPct val="107000"/>
              </a:lnSpc>
              <a:spcBef>
                <a:spcPts val="0"/>
              </a:spcBef>
            </a:pPr>
            <a:r>
              <a:rPr lang="es-ES" sz="3200" b="1" dirty="0" smtClean="0">
                <a:solidFill>
                  <a:schemeClr val="bg1"/>
                </a:solidFill>
                <a:ea typeface="Calibri" panose="020F0502020204030204" pitchFamily="34" charset="0"/>
                <a:cs typeface="Times New Roman" panose="02020603050405020304" pitchFamily="18" charset="0"/>
              </a:rPr>
              <a:t>RESULTADOS</a:t>
            </a:r>
            <a:endParaRPr lang="es-ES" sz="32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03859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145435"/>
          </a:xfrm>
        </p:spPr>
        <p:txBody>
          <a:bodyPr>
            <a:noAutofit/>
          </a:bodyPr>
          <a:lstStyle/>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En </a:t>
            </a:r>
            <a:r>
              <a:rPr lang="es-ES" sz="2400" dirty="0">
                <a:solidFill>
                  <a:schemeClr val="bg1"/>
                </a:solidFill>
                <a:ea typeface="Calibri" panose="020F0502020204030204" pitchFamily="34" charset="0"/>
                <a:cs typeface="Times New Roman" panose="02020603050405020304" pitchFamily="18" charset="0"/>
              </a:rPr>
              <a:t>el caso de los cuadros deben igualmente respetarse las normas para reportar números así como la uniformidad, la correcta denominación de las variables y las unidades que aplican para cada una de ellas. </a:t>
            </a:r>
            <a:endParaRPr lang="es-EC" sz="2400" dirty="0">
              <a:solidFill>
                <a:schemeClr val="bg1"/>
              </a:solidFill>
            </a:endParaRPr>
          </a:p>
        </p:txBody>
      </p:sp>
      <p:sp>
        <p:nvSpPr>
          <p:cNvPr id="4" name="Rectangle 4"/>
          <p:cNvSpPr>
            <a:spLocks noGrp="1" noChangeArrowheads="1"/>
          </p:cNvSpPr>
          <p:nvPr>
            <p:ph type="title"/>
          </p:nvPr>
        </p:nvSpPr>
        <p:spPr>
          <a:xfrm>
            <a:off x="468313" y="425450"/>
            <a:ext cx="8229600" cy="633413"/>
          </a:xfrm>
        </p:spPr>
        <p:txBody>
          <a:bodyPr/>
          <a:lstStyle/>
          <a:p>
            <a:pPr algn="ctr">
              <a:lnSpc>
                <a:spcPct val="107000"/>
              </a:lnSpc>
              <a:spcBef>
                <a:spcPts val="0"/>
              </a:spcBef>
            </a:pPr>
            <a:r>
              <a:rPr lang="es-ES" sz="3200" b="1" dirty="0" smtClean="0">
                <a:solidFill>
                  <a:schemeClr val="bg1"/>
                </a:solidFill>
                <a:ea typeface="Calibri" panose="020F0502020204030204" pitchFamily="34" charset="0"/>
                <a:cs typeface="Times New Roman" panose="02020603050405020304" pitchFamily="18" charset="0"/>
              </a:rPr>
              <a:t>RESULTADOS</a:t>
            </a:r>
            <a:endParaRPr lang="es-ES" sz="32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66866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145435"/>
          </a:xfrm>
        </p:spPr>
        <p:txBody>
          <a:bodyPr>
            <a:noAutofit/>
          </a:bodyPr>
          <a:lstStyle/>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En </a:t>
            </a:r>
            <a:r>
              <a:rPr lang="es-ES" sz="2400" dirty="0">
                <a:solidFill>
                  <a:schemeClr val="bg1"/>
                </a:solidFill>
                <a:ea typeface="Calibri" panose="020F0502020204030204" pitchFamily="34" charset="0"/>
                <a:cs typeface="Times New Roman" panose="02020603050405020304" pitchFamily="18" charset="0"/>
              </a:rPr>
              <a:t>relación con las figuras, es común encontrar ausencia de información con respecto a la denominación de la variable en los ejes, figuras muy complejas, nombres de variables abreviados sin leyenda o incluso incompletos. </a:t>
            </a:r>
            <a:endParaRPr lang="es-ES" sz="2400" dirty="0" smtClean="0">
              <a:solidFill>
                <a:schemeClr val="bg1"/>
              </a:solidFill>
              <a:ea typeface="Calibri" panose="020F0502020204030204" pitchFamily="34" charset="0"/>
              <a:cs typeface="Times New Roman" panose="02020603050405020304" pitchFamily="18" charset="0"/>
            </a:endParaRPr>
          </a:p>
          <a:p>
            <a:pPr marL="0" indent="0" algn="just">
              <a:lnSpc>
                <a:spcPct val="107000"/>
              </a:lnSpc>
              <a:spcBef>
                <a:spcPts val="0"/>
              </a:spcBef>
              <a:buNone/>
            </a:pPr>
            <a:endParaRPr lang="es-ES" sz="2400" dirty="0">
              <a:solidFill>
                <a:schemeClr val="bg1"/>
              </a:solidFill>
              <a:ea typeface="Calibri" panose="020F0502020204030204" pitchFamily="34" charset="0"/>
              <a:cs typeface="Times New Roman" panose="02020603050405020304" pitchFamily="18" charset="0"/>
            </a:endParaRPr>
          </a:p>
          <a:p>
            <a:pPr marL="0" indent="0">
              <a:buNone/>
            </a:pPr>
            <a:endParaRPr lang="es-EC" sz="2400" dirty="0">
              <a:solidFill>
                <a:schemeClr val="bg1"/>
              </a:solidFill>
            </a:endParaRPr>
          </a:p>
        </p:txBody>
      </p:sp>
      <p:sp>
        <p:nvSpPr>
          <p:cNvPr id="4" name="Rectangle 4"/>
          <p:cNvSpPr>
            <a:spLocks noGrp="1" noChangeArrowheads="1"/>
          </p:cNvSpPr>
          <p:nvPr>
            <p:ph type="title"/>
          </p:nvPr>
        </p:nvSpPr>
        <p:spPr>
          <a:xfrm>
            <a:off x="468313" y="425450"/>
            <a:ext cx="8229600" cy="633413"/>
          </a:xfrm>
        </p:spPr>
        <p:txBody>
          <a:bodyPr/>
          <a:lstStyle/>
          <a:p>
            <a:pPr algn="ctr">
              <a:lnSpc>
                <a:spcPct val="107000"/>
              </a:lnSpc>
              <a:spcBef>
                <a:spcPts val="0"/>
              </a:spcBef>
            </a:pPr>
            <a:r>
              <a:rPr lang="es-ES" sz="3200" b="1" dirty="0" smtClean="0">
                <a:solidFill>
                  <a:schemeClr val="bg1"/>
                </a:solidFill>
                <a:ea typeface="Calibri" panose="020F0502020204030204" pitchFamily="34" charset="0"/>
                <a:cs typeface="Times New Roman" panose="02020603050405020304" pitchFamily="18" charset="0"/>
              </a:rPr>
              <a:t>RESULTADOS</a:t>
            </a:r>
            <a:endParaRPr lang="es-ES" sz="32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305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145435"/>
          </a:xfrm>
        </p:spPr>
        <p:txBody>
          <a:bodyPr>
            <a:noAutofit/>
          </a:bodyPr>
          <a:lstStyle/>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Los </a:t>
            </a:r>
            <a:r>
              <a:rPr lang="es-ES" sz="2400" dirty="0">
                <a:solidFill>
                  <a:schemeClr val="bg1"/>
                </a:solidFill>
                <a:ea typeface="Calibri" panose="020F0502020204030204" pitchFamily="34" charset="0"/>
                <a:cs typeface="Times New Roman" panose="02020603050405020304" pitchFamily="18" charset="0"/>
              </a:rPr>
              <a:t>cuadros y las figuras deben ser lo suficientemente explicativos como para que no sea imprescindible leer su título, el cual además debe ser lo más conciso y preciso posible.</a:t>
            </a:r>
          </a:p>
          <a:p>
            <a:pPr marL="0" indent="0">
              <a:buNone/>
            </a:pPr>
            <a:endParaRPr lang="es-EC" sz="2400" dirty="0">
              <a:solidFill>
                <a:schemeClr val="bg1"/>
              </a:solidFill>
            </a:endParaRPr>
          </a:p>
        </p:txBody>
      </p:sp>
      <p:sp>
        <p:nvSpPr>
          <p:cNvPr id="4" name="Rectangle 4"/>
          <p:cNvSpPr>
            <a:spLocks noGrp="1" noChangeArrowheads="1"/>
          </p:cNvSpPr>
          <p:nvPr>
            <p:ph type="title"/>
          </p:nvPr>
        </p:nvSpPr>
        <p:spPr>
          <a:xfrm>
            <a:off x="468313" y="425450"/>
            <a:ext cx="8229600" cy="633413"/>
          </a:xfrm>
        </p:spPr>
        <p:txBody>
          <a:bodyPr/>
          <a:lstStyle/>
          <a:p>
            <a:pPr algn="ctr">
              <a:lnSpc>
                <a:spcPct val="107000"/>
              </a:lnSpc>
              <a:spcBef>
                <a:spcPts val="0"/>
              </a:spcBef>
            </a:pPr>
            <a:r>
              <a:rPr lang="es-ES" sz="3200" b="1" dirty="0" smtClean="0">
                <a:solidFill>
                  <a:schemeClr val="bg1"/>
                </a:solidFill>
                <a:ea typeface="Calibri" panose="020F0502020204030204" pitchFamily="34" charset="0"/>
                <a:cs typeface="Times New Roman" panose="02020603050405020304" pitchFamily="18" charset="0"/>
              </a:rPr>
              <a:t>RESULTADOS</a:t>
            </a:r>
            <a:endParaRPr lang="es-ES" sz="32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1720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073427"/>
          </a:xfrm>
        </p:spPr>
        <p:txBody>
          <a:bodyPr>
            <a:noAutofit/>
          </a:bodyPr>
          <a:lstStyle/>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En </a:t>
            </a:r>
            <a:r>
              <a:rPr lang="es-ES" sz="2400" dirty="0">
                <a:solidFill>
                  <a:schemeClr val="bg1"/>
                </a:solidFill>
                <a:ea typeface="Calibri" panose="020F0502020204030204" pitchFamily="34" charset="0"/>
                <a:cs typeface="Times New Roman" panose="02020603050405020304" pitchFamily="18" charset="0"/>
              </a:rPr>
              <a:t>relación con la discusión y las conclusiones debe recordarse que esta parte del manuscrito es quizá la más importante. </a:t>
            </a:r>
            <a:endParaRPr lang="es-ES" sz="2400" dirty="0" smtClean="0">
              <a:solidFill>
                <a:schemeClr val="bg1"/>
              </a:solidFill>
              <a:ea typeface="Calibri" panose="020F0502020204030204" pitchFamily="34" charset="0"/>
              <a:cs typeface="Times New Roman" panose="02020603050405020304" pitchFamily="18" charset="0"/>
            </a:endParaRPr>
          </a:p>
          <a:p>
            <a:pPr marL="0" indent="0" algn="just">
              <a:lnSpc>
                <a:spcPct val="107000"/>
              </a:lnSpc>
              <a:spcBef>
                <a:spcPts val="0"/>
              </a:spcBef>
              <a:buNone/>
            </a:pPr>
            <a:endParaRPr lang="es-ES" sz="2400" dirty="0">
              <a:solidFill>
                <a:schemeClr val="bg1"/>
              </a:solidFill>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Esta </a:t>
            </a:r>
            <a:r>
              <a:rPr lang="es-ES" sz="2400" dirty="0">
                <a:solidFill>
                  <a:schemeClr val="bg1"/>
                </a:solidFill>
                <a:ea typeface="Calibri" panose="020F0502020204030204" pitchFamily="34" charset="0"/>
                <a:cs typeface="Times New Roman" panose="02020603050405020304" pitchFamily="18" charset="0"/>
              </a:rPr>
              <a:t>sección </a:t>
            </a:r>
            <a:r>
              <a:rPr lang="es-ES" sz="2400" dirty="0" smtClean="0">
                <a:solidFill>
                  <a:schemeClr val="bg1"/>
                </a:solidFill>
                <a:ea typeface="Calibri" panose="020F0502020204030204" pitchFamily="34" charset="0"/>
                <a:cs typeface="Times New Roman" panose="02020603050405020304" pitchFamily="18" charset="0"/>
              </a:rPr>
              <a:t>constituye el eslabón </a:t>
            </a:r>
            <a:r>
              <a:rPr lang="es-ES" sz="2400" dirty="0">
                <a:solidFill>
                  <a:schemeClr val="bg1"/>
                </a:solidFill>
                <a:ea typeface="Calibri" panose="020F0502020204030204" pitchFamily="34" charset="0"/>
                <a:cs typeface="Times New Roman" panose="02020603050405020304" pitchFamily="18" charset="0"/>
              </a:rPr>
              <a:t>entre lo que ha encontrado el </a:t>
            </a:r>
            <a:r>
              <a:rPr lang="es-ES" sz="2400" dirty="0" smtClean="0">
                <a:solidFill>
                  <a:schemeClr val="bg1"/>
                </a:solidFill>
                <a:ea typeface="Calibri" panose="020F0502020204030204" pitchFamily="34" charset="0"/>
                <a:cs typeface="Times New Roman" panose="02020603050405020304" pitchFamily="18" charset="0"/>
              </a:rPr>
              <a:t>estudio </a:t>
            </a:r>
            <a:r>
              <a:rPr lang="es-ES" sz="2400" dirty="0">
                <a:solidFill>
                  <a:schemeClr val="bg1"/>
                </a:solidFill>
                <a:ea typeface="Calibri" panose="020F0502020204030204" pitchFamily="34" charset="0"/>
                <a:cs typeface="Times New Roman" panose="02020603050405020304" pitchFamily="18" charset="0"/>
              </a:rPr>
              <a:t>y lo que se plantea podría ser el futuro de la </a:t>
            </a:r>
            <a:r>
              <a:rPr lang="es-ES" sz="2400" dirty="0" smtClean="0">
                <a:solidFill>
                  <a:schemeClr val="bg1"/>
                </a:solidFill>
                <a:ea typeface="Calibri" panose="020F0502020204030204" pitchFamily="34" charset="0"/>
                <a:cs typeface="Times New Roman" panose="02020603050405020304" pitchFamily="18" charset="0"/>
              </a:rPr>
              <a:t>investigación en esa área del saber. </a:t>
            </a:r>
            <a:endParaRPr lang="es-ES" sz="2400" dirty="0">
              <a:solidFill>
                <a:schemeClr val="bg1"/>
              </a:solidFill>
              <a:ea typeface="Calibri" panose="020F0502020204030204" pitchFamily="34" charset="0"/>
              <a:cs typeface="Times New Roman" panose="02020603050405020304" pitchFamily="18" charset="0"/>
            </a:endParaRPr>
          </a:p>
          <a:p>
            <a:pPr marL="0" indent="0">
              <a:spcBef>
                <a:spcPts val="0"/>
              </a:spcBef>
              <a:buNone/>
            </a:pPr>
            <a:endParaRPr lang="es-EC" sz="2400" dirty="0">
              <a:solidFill>
                <a:schemeClr val="bg1"/>
              </a:solidFill>
            </a:endParaRPr>
          </a:p>
        </p:txBody>
      </p:sp>
      <p:sp>
        <p:nvSpPr>
          <p:cNvPr id="4" name="Rectangle 4"/>
          <p:cNvSpPr>
            <a:spLocks noGrp="1" noChangeArrowheads="1"/>
          </p:cNvSpPr>
          <p:nvPr>
            <p:ph type="title"/>
          </p:nvPr>
        </p:nvSpPr>
        <p:spPr>
          <a:xfrm>
            <a:off x="468313" y="425450"/>
            <a:ext cx="8229600" cy="633413"/>
          </a:xfrm>
        </p:spPr>
        <p:txBody>
          <a:bodyPr/>
          <a:lstStyle/>
          <a:p>
            <a:pPr algn="ctr">
              <a:lnSpc>
                <a:spcPct val="107000"/>
              </a:lnSpc>
              <a:spcBef>
                <a:spcPts val="0"/>
              </a:spcBef>
            </a:pPr>
            <a:r>
              <a:rPr lang="es-ES" sz="3200" b="1" dirty="0" smtClean="0">
                <a:solidFill>
                  <a:schemeClr val="bg1"/>
                </a:solidFill>
                <a:ea typeface="Calibri" panose="020F0502020204030204" pitchFamily="34" charset="0"/>
                <a:cs typeface="Times New Roman" panose="02020603050405020304" pitchFamily="18" charset="0"/>
              </a:rPr>
              <a:t>DISCUSIÓN Y CONCLUSIONES</a:t>
            </a:r>
            <a:endParaRPr lang="es-ES" sz="32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6592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2411727"/>
          </a:xfrm>
        </p:spPr>
        <p:txBody>
          <a:bodyPr rtlCol="0">
            <a:noAutofit/>
          </a:bodyPr>
          <a:lstStyle/>
          <a:p>
            <a:pPr marL="0" indent="0" algn="just">
              <a:buNone/>
            </a:pPr>
            <a:r>
              <a:rPr lang="es-ES" altLang="es-ES" sz="2400" b="1" dirty="0">
                <a:solidFill>
                  <a:schemeClr val="bg1"/>
                </a:solidFill>
                <a:cs typeface="Times New Roman" panose="02020603050405020304" pitchFamily="18" charset="0"/>
              </a:rPr>
              <a:t>REPRESENTAR:</a:t>
            </a:r>
          </a:p>
          <a:p>
            <a:pPr algn="just">
              <a:buClrTx/>
              <a:buFont typeface="Wingdings" panose="05000000000000000000" pitchFamily="2" charset="2"/>
              <a:buChar char="§"/>
            </a:pPr>
            <a:r>
              <a:rPr lang="es-ES" altLang="es-ES" sz="2400" dirty="0" smtClean="0">
                <a:solidFill>
                  <a:schemeClr val="bg1"/>
                </a:solidFill>
                <a:cs typeface="Times New Roman" panose="02020603050405020304" pitchFamily="18" charset="0"/>
              </a:rPr>
              <a:t>Una </a:t>
            </a:r>
            <a:r>
              <a:rPr lang="es-ES" altLang="es-ES" sz="2400" dirty="0">
                <a:solidFill>
                  <a:schemeClr val="bg1"/>
                </a:solidFill>
                <a:cs typeface="Times New Roman" panose="02020603050405020304" pitchFamily="18" charset="0"/>
              </a:rPr>
              <a:t>o más distribuciones de frecuencias de variables cualitativas o cuantitativas.</a:t>
            </a:r>
          </a:p>
          <a:p>
            <a:pPr algn="just">
              <a:buClrTx/>
              <a:buFont typeface="Wingdings" panose="05000000000000000000" pitchFamily="2" charset="2"/>
              <a:buChar char="§"/>
            </a:pPr>
            <a:r>
              <a:rPr lang="es-ES" altLang="es-ES" sz="2400" dirty="0">
                <a:solidFill>
                  <a:schemeClr val="bg1"/>
                </a:solidFill>
                <a:cs typeface="Times New Roman" panose="02020603050405020304" pitchFamily="18" charset="0"/>
              </a:rPr>
              <a:t>Medidas de resúmenes.</a:t>
            </a:r>
          </a:p>
          <a:p>
            <a:pPr algn="just">
              <a:buClrTx/>
              <a:buFont typeface="Wingdings" panose="05000000000000000000" pitchFamily="2" charset="2"/>
              <a:buChar char="§"/>
            </a:pPr>
            <a:r>
              <a:rPr lang="es-ES" altLang="es-ES" sz="2400" dirty="0">
                <a:solidFill>
                  <a:schemeClr val="bg1"/>
                </a:solidFill>
                <a:cs typeface="Times New Roman" panose="02020603050405020304" pitchFamily="18" charset="0"/>
              </a:rPr>
              <a:t>Series cronológicas.</a:t>
            </a: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FINALIDAD DE LAS TABLAS ESTADÍSTICAS</a:t>
            </a:r>
            <a:endParaRPr lang="es-ES" altLang="es-ES" sz="28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0181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073427"/>
          </a:xfrm>
        </p:spPr>
        <p:txBody>
          <a:bodyPr>
            <a:noAutofit/>
          </a:bodyPr>
          <a:lstStyle/>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Deben </a:t>
            </a:r>
            <a:r>
              <a:rPr lang="es-ES" sz="2400" dirty="0">
                <a:solidFill>
                  <a:schemeClr val="bg1"/>
                </a:solidFill>
                <a:ea typeface="Calibri" panose="020F0502020204030204" pitchFamily="34" charset="0"/>
                <a:cs typeface="Times New Roman" panose="02020603050405020304" pitchFamily="18" charset="0"/>
              </a:rPr>
              <a:t>plantearse los hallazgos encontrados en forma interpretativa en relación con lo encontrado a favor o en contra en otros trabajos y revisiones en la literatura, y de allí partir a una dialéctica de ideas que finalmente planteen la relevancia final de la investigación y los nuevos pensamientos que propone de miras a dejar abiertas las posibilidades de nuevos trabajos de investigación que continúen los aspectos no respondidos por el actual trabajo. </a:t>
            </a:r>
            <a:endParaRPr lang="es-EC" sz="2400" dirty="0">
              <a:solidFill>
                <a:schemeClr val="bg1"/>
              </a:solidFill>
            </a:endParaRPr>
          </a:p>
        </p:txBody>
      </p:sp>
      <p:sp>
        <p:nvSpPr>
          <p:cNvPr id="4" name="Rectangle 4"/>
          <p:cNvSpPr>
            <a:spLocks noGrp="1" noChangeArrowheads="1"/>
          </p:cNvSpPr>
          <p:nvPr>
            <p:ph type="title"/>
          </p:nvPr>
        </p:nvSpPr>
        <p:spPr>
          <a:xfrm>
            <a:off x="468313" y="425450"/>
            <a:ext cx="8229600" cy="633413"/>
          </a:xfrm>
        </p:spPr>
        <p:txBody>
          <a:bodyPr/>
          <a:lstStyle/>
          <a:p>
            <a:pPr algn="ctr">
              <a:lnSpc>
                <a:spcPct val="107000"/>
              </a:lnSpc>
              <a:spcBef>
                <a:spcPts val="0"/>
              </a:spcBef>
            </a:pPr>
            <a:r>
              <a:rPr lang="es-ES" sz="3200" b="1" dirty="0" smtClean="0">
                <a:solidFill>
                  <a:schemeClr val="bg1"/>
                </a:solidFill>
                <a:ea typeface="Calibri" panose="020F0502020204030204" pitchFamily="34" charset="0"/>
                <a:cs typeface="Times New Roman" panose="02020603050405020304" pitchFamily="18" charset="0"/>
              </a:rPr>
              <a:t>DISCUSIÓN Y CONCLUSIONES</a:t>
            </a:r>
            <a:endParaRPr lang="es-ES" sz="32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08073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073427"/>
          </a:xfrm>
        </p:spPr>
        <p:txBody>
          <a:bodyPr>
            <a:noAutofit/>
          </a:bodyPr>
          <a:lstStyle/>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Es importante recordar </a:t>
            </a:r>
            <a:r>
              <a:rPr lang="es-ES" sz="2400" dirty="0">
                <a:solidFill>
                  <a:schemeClr val="bg1"/>
                </a:solidFill>
                <a:ea typeface="Calibri" panose="020F0502020204030204" pitchFamily="34" charset="0"/>
                <a:cs typeface="Times New Roman" panose="02020603050405020304" pitchFamily="18" charset="0"/>
              </a:rPr>
              <a:t>que no deben omitirse las limitaciones del trabajo, por el contrario, en la mayoría de ocasiones es importante ponerlas de manifiesto, pues entre muchas razones, ello servirá a futuros trabajos para poder intentar subsanarlas y tenerlas también de marco referencial en las posibles inferencias de nuevos resultados en una línea de investigación dada.</a:t>
            </a:r>
          </a:p>
          <a:p>
            <a:pPr marL="0" indent="0">
              <a:spcBef>
                <a:spcPts val="0"/>
              </a:spcBef>
              <a:buNone/>
            </a:pPr>
            <a:endParaRPr lang="es-EC" sz="2400" dirty="0">
              <a:solidFill>
                <a:schemeClr val="bg1"/>
              </a:solidFill>
            </a:endParaRPr>
          </a:p>
        </p:txBody>
      </p:sp>
      <p:sp>
        <p:nvSpPr>
          <p:cNvPr id="4" name="Rectangle 4"/>
          <p:cNvSpPr>
            <a:spLocks noGrp="1" noChangeArrowheads="1"/>
          </p:cNvSpPr>
          <p:nvPr>
            <p:ph type="title"/>
          </p:nvPr>
        </p:nvSpPr>
        <p:spPr>
          <a:xfrm>
            <a:off x="468313" y="425450"/>
            <a:ext cx="8229600" cy="633413"/>
          </a:xfrm>
        </p:spPr>
        <p:txBody>
          <a:bodyPr/>
          <a:lstStyle/>
          <a:p>
            <a:pPr algn="ctr">
              <a:lnSpc>
                <a:spcPct val="107000"/>
              </a:lnSpc>
              <a:spcBef>
                <a:spcPts val="0"/>
              </a:spcBef>
            </a:pPr>
            <a:r>
              <a:rPr lang="es-ES" sz="3200" b="1" dirty="0" smtClean="0">
                <a:solidFill>
                  <a:schemeClr val="bg1"/>
                </a:solidFill>
                <a:ea typeface="Calibri" panose="020F0502020204030204" pitchFamily="34" charset="0"/>
                <a:cs typeface="Times New Roman" panose="02020603050405020304" pitchFamily="18" charset="0"/>
              </a:rPr>
              <a:t>DISCUSIÓN Y CONCLUSIONES</a:t>
            </a:r>
            <a:endParaRPr lang="es-ES" sz="32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59808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073427"/>
          </a:xfrm>
        </p:spPr>
        <p:txBody>
          <a:bodyPr>
            <a:noAutofit/>
          </a:bodyPr>
          <a:lstStyle/>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Muy </a:t>
            </a:r>
            <a:r>
              <a:rPr lang="es-ES" sz="2400" dirty="0">
                <a:solidFill>
                  <a:schemeClr val="bg1"/>
                </a:solidFill>
                <a:ea typeface="Calibri" panose="020F0502020204030204" pitchFamily="34" charset="0"/>
                <a:cs typeface="Times New Roman" panose="02020603050405020304" pitchFamily="18" charset="0"/>
              </a:rPr>
              <a:t>en relación con una apropiada revisión de la literatura, también es importante la apropiada colocación de las referencias en su sección correspondiente. </a:t>
            </a:r>
            <a:endParaRPr lang="es-ES" sz="2400" dirty="0" smtClean="0">
              <a:solidFill>
                <a:schemeClr val="bg1"/>
              </a:solidFill>
              <a:ea typeface="Calibri" panose="020F0502020204030204" pitchFamily="34" charset="0"/>
              <a:cs typeface="Times New Roman" panose="02020603050405020304" pitchFamily="18" charset="0"/>
            </a:endParaRPr>
          </a:p>
          <a:p>
            <a:pPr marL="0" indent="0" algn="just">
              <a:lnSpc>
                <a:spcPct val="107000"/>
              </a:lnSpc>
              <a:spcBef>
                <a:spcPts val="0"/>
              </a:spcBef>
              <a:buNone/>
            </a:pPr>
            <a:endParaRPr lang="es-ES" sz="2400" dirty="0">
              <a:solidFill>
                <a:schemeClr val="bg1"/>
              </a:solidFill>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En </a:t>
            </a:r>
            <a:r>
              <a:rPr lang="es-ES" sz="2400" dirty="0">
                <a:solidFill>
                  <a:schemeClr val="bg1"/>
                </a:solidFill>
                <a:ea typeface="Calibri" panose="020F0502020204030204" pitchFamily="34" charset="0"/>
                <a:cs typeface="Times New Roman" panose="02020603050405020304" pitchFamily="18" charset="0"/>
              </a:rPr>
              <a:t>este punto uno de los errores más frecuentes es la falta de uniformidad con todos los tipos de referencias. </a:t>
            </a:r>
            <a:endParaRPr lang="es-EC" sz="2400" dirty="0">
              <a:solidFill>
                <a:schemeClr val="bg1"/>
              </a:solidFill>
            </a:endParaRPr>
          </a:p>
        </p:txBody>
      </p:sp>
      <p:sp>
        <p:nvSpPr>
          <p:cNvPr id="4" name="Rectangle 4"/>
          <p:cNvSpPr>
            <a:spLocks noGrp="1" noChangeArrowheads="1"/>
          </p:cNvSpPr>
          <p:nvPr>
            <p:ph type="title"/>
          </p:nvPr>
        </p:nvSpPr>
        <p:spPr>
          <a:xfrm>
            <a:off x="468313" y="425450"/>
            <a:ext cx="8229600" cy="633413"/>
          </a:xfrm>
        </p:spPr>
        <p:txBody>
          <a:bodyPr/>
          <a:lstStyle/>
          <a:p>
            <a:pPr algn="ctr">
              <a:lnSpc>
                <a:spcPct val="107000"/>
              </a:lnSpc>
              <a:spcBef>
                <a:spcPts val="0"/>
              </a:spcBef>
            </a:pPr>
            <a:r>
              <a:rPr lang="es-ES" sz="3200" b="1" dirty="0" smtClean="0">
                <a:solidFill>
                  <a:schemeClr val="bg1"/>
                </a:solidFill>
                <a:ea typeface="Calibri" panose="020F0502020204030204" pitchFamily="34" charset="0"/>
                <a:cs typeface="Times New Roman" panose="02020603050405020304" pitchFamily="18" charset="0"/>
              </a:rPr>
              <a:t>REFERENCIAS BIBLIOGRÁFICAS</a:t>
            </a:r>
            <a:endParaRPr lang="es-ES" sz="32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75665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073427"/>
          </a:xfrm>
        </p:spPr>
        <p:txBody>
          <a:bodyPr>
            <a:noAutofit/>
          </a:bodyPr>
          <a:lstStyle/>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Primero deben </a:t>
            </a:r>
            <a:r>
              <a:rPr lang="es-ES" sz="2400" dirty="0">
                <a:solidFill>
                  <a:schemeClr val="bg1"/>
                </a:solidFill>
                <a:ea typeface="Calibri" panose="020F0502020204030204" pitchFamily="34" charset="0"/>
                <a:cs typeface="Times New Roman" panose="02020603050405020304" pitchFamily="18" charset="0"/>
              </a:rPr>
              <a:t>colocarse las mejores referencias posibles que hayan sido revisadas y sean pertinentes al trabajo, en segundo término debe seguirse al pie de la letra la norma de redacción que se esté empleando en el manuscrito (ej. Vancouver, APA, o la particular de alguna revista o congreso), de forma tal que se apegue a ella y además sea uniforme en la totalidad de las referencias. </a:t>
            </a:r>
            <a:endParaRPr lang="es-EC" sz="2400" dirty="0">
              <a:solidFill>
                <a:schemeClr val="bg1"/>
              </a:solidFill>
            </a:endParaRPr>
          </a:p>
        </p:txBody>
      </p:sp>
      <p:sp>
        <p:nvSpPr>
          <p:cNvPr id="4" name="Rectangle 4"/>
          <p:cNvSpPr>
            <a:spLocks noGrp="1" noChangeArrowheads="1"/>
          </p:cNvSpPr>
          <p:nvPr>
            <p:ph type="title"/>
          </p:nvPr>
        </p:nvSpPr>
        <p:spPr>
          <a:xfrm>
            <a:off x="468313" y="425450"/>
            <a:ext cx="8229600" cy="633413"/>
          </a:xfrm>
        </p:spPr>
        <p:txBody>
          <a:bodyPr/>
          <a:lstStyle/>
          <a:p>
            <a:pPr algn="ctr">
              <a:lnSpc>
                <a:spcPct val="107000"/>
              </a:lnSpc>
              <a:spcBef>
                <a:spcPts val="0"/>
              </a:spcBef>
            </a:pPr>
            <a:r>
              <a:rPr lang="es-ES" sz="3200" b="1" dirty="0" smtClean="0">
                <a:solidFill>
                  <a:schemeClr val="bg1"/>
                </a:solidFill>
                <a:ea typeface="Calibri" panose="020F0502020204030204" pitchFamily="34" charset="0"/>
                <a:cs typeface="Times New Roman" panose="02020603050405020304" pitchFamily="18" charset="0"/>
              </a:rPr>
              <a:t>REFERENCIAS BIBLIOGRÁFICAS</a:t>
            </a:r>
            <a:endParaRPr lang="es-ES" sz="32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41173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073427"/>
          </a:xfrm>
        </p:spPr>
        <p:txBody>
          <a:bodyPr>
            <a:noAutofit/>
          </a:bodyPr>
          <a:lstStyle/>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Actualmente </a:t>
            </a:r>
            <a:r>
              <a:rPr lang="es-ES" sz="2400" dirty="0">
                <a:solidFill>
                  <a:schemeClr val="bg1"/>
                </a:solidFill>
                <a:ea typeface="Calibri" panose="020F0502020204030204" pitchFamily="34" charset="0"/>
                <a:cs typeface="Times New Roman" panose="02020603050405020304" pitchFamily="18" charset="0"/>
              </a:rPr>
              <a:t>existen diversos </a:t>
            </a:r>
            <a:r>
              <a:rPr lang="es-ES" sz="2400" b="1" dirty="0">
                <a:solidFill>
                  <a:srgbClr val="FF0000"/>
                </a:solidFill>
                <a:ea typeface="Calibri" panose="020F0502020204030204" pitchFamily="34" charset="0"/>
                <a:cs typeface="Times New Roman" panose="02020603050405020304" pitchFamily="18" charset="0"/>
              </a:rPr>
              <a:t>gestores bibliográficos </a:t>
            </a:r>
            <a:r>
              <a:rPr lang="es-ES" sz="2400" dirty="0">
                <a:solidFill>
                  <a:schemeClr val="bg1"/>
                </a:solidFill>
                <a:ea typeface="Calibri" panose="020F0502020204030204" pitchFamily="34" charset="0"/>
                <a:cs typeface="Times New Roman" panose="02020603050405020304" pitchFamily="18" charset="0"/>
              </a:rPr>
              <a:t>para manejar en forma más eficiente las referencias, tal es el caso de </a:t>
            </a:r>
            <a:r>
              <a:rPr lang="es-ES" sz="2400" dirty="0" err="1">
                <a:solidFill>
                  <a:schemeClr val="bg1"/>
                </a:solidFill>
                <a:ea typeface="Calibri" panose="020F0502020204030204" pitchFamily="34" charset="0"/>
                <a:cs typeface="Times New Roman" panose="02020603050405020304" pitchFamily="18" charset="0"/>
              </a:rPr>
              <a:t>EndNote</a:t>
            </a:r>
            <a:r>
              <a:rPr lang="es-ES" sz="2400" dirty="0">
                <a:solidFill>
                  <a:schemeClr val="bg1"/>
                </a:solidFill>
                <a:ea typeface="Calibri" panose="020F0502020204030204" pitchFamily="34" charset="0"/>
                <a:cs typeface="Times New Roman" panose="02020603050405020304" pitchFamily="18" charset="0"/>
              </a:rPr>
              <a:t>, </a:t>
            </a:r>
            <a:r>
              <a:rPr lang="es-ES" sz="2400" dirty="0" err="1">
                <a:solidFill>
                  <a:schemeClr val="bg1"/>
                </a:solidFill>
                <a:ea typeface="Calibri" panose="020F0502020204030204" pitchFamily="34" charset="0"/>
                <a:cs typeface="Times New Roman" panose="02020603050405020304" pitchFamily="18" charset="0"/>
              </a:rPr>
              <a:t>Citavi</a:t>
            </a:r>
            <a:r>
              <a:rPr lang="es-ES" sz="2400" dirty="0">
                <a:solidFill>
                  <a:schemeClr val="bg1"/>
                </a:solidFill>
                <a:ea typeface="Calibri" panose="020F0502020204030204" pitchFamily="34" charset="0"/>
                <a:cs typeface="Times New Roman" panose="02020603050405020304" pitchFamily="18" charset="0"/>
              </a:rPr>
              <a:t>, </a:t>
            </a:r>
            <a:r>
              <a:rPr lang="es-ES" sz="2400" dirty="0" err="1">
                <a:solidFill>
                  <a:schemeClr val="bg1"/>
                </a:solidFill>
                <a:ea typeface="Calibri" panose="020F0502020204030204" pitchFamily="34" charset="0"/>
                <a:cs typeface="Times New Roman" panose="02020603050405020304" pitchFamily="18" charset="0"/>
              </a:rPr>
              <a:t>JabRef</a:t>
            </a:r>
            <a:r>
              <a:rPr lang="es-ES" sz="2400" dirty="0">
                <a:solidFill>
                  <a:schemeClr val="bg1"/>
                </a:solidFill>
                <a:ea typeface="Calibri" panose="020F0502020204030204" pitchFamily="34" charset="0"/>
                <a:cs typeface="Times New Roman" panose="02020603050405020304" pitchFamily="18" charset="0"/>
              </a:rPr>
              <a:t>, </a:t>
            </a:r>
            <a:r>
              <a:rPr lang="es-ES" sz="2400" dirty="0" err="1">
                <a:solidFill>
                  <a:schemeClr val="bg1"/>
                </a:solidFill>
                <a:ea typeface="Calibri" panose="020F0502020204030204" pitchFamily="34" charset="0"/>
                <a:cs typeface="Times New Roman" panose="02020603050405020304" pitchFamily="18" charset="0"/>
              </a:rPr>
              <a:t>Refworks</a:t>
            </a:r>
            <a:r>
              <a:rPr lang="es-ES" sz="2400" dirty="0">
                <a:solidFill>
                  <a:schemeClr val="bg1"/>
                </a:solidFill>
                <a:ea typeface="Calibri" panose="020F0502020204030204" pitchFamily="34" charset="0"/>
                <a:cs typeface="Times New Roman" panose="02020603050405020304" pitchFamily="18" charset="0"/>
              </a:rPr>
              <a:t>, los cuales </a:t>
            </a:r>
            <a:r>
              <a:rPr lang="es-ES" sz="2400" b="1" dirty="0" smtClean="0">
                <a:solidFill>
                  <a:srgbClr val="FF0000"/>
                </a:solidFill>
                <a:ea typeface="Calibri" panose="020F0502020204030204" pitchFamily="34" charset="0"/>
                <a:cs typeface="Times New Roman" panose="02020603050405020304" pitchFamily="18" charset="0"/>
              </a:rPr>
              <a:t>no son </a:t>
            </a:r>
            <a:r>
              <a:rPr lang="es-ES" sz="2400" b="1" dirty="0">
                <a:solidFill>
                  <a:srgbClr val="FF0000"/>
                </a:solidFill>
                <a:ea typeface="Calibri" panose="020F0502020204030204" pitchFamily="34" charset="0"/>
                <a:cs typeface="Times New Roman" panose="02020603050405020304" pitchFamily="18" charset="0"/>
              </a:rPr>
              <a:t>muy </a:t>
            </a:r>
            <a:r>
              <a:rPr lang="es-ES" sz="2400" b="1" dirty="0" smtClean="0">
                <a:solidFill>
                  <a:srgbClr val="FF0000"/>
                </a:solidFill>
                <a:ea typeface="Calibri" panose="020F0502020204030204" pitchFamily="34" charset="0"/>
                <a:cs typeface="Times New Roman" panose="02020603050405020304" pitchFamily="18" charset="0"/>
              </a:rPr>
              <a:t>recomendados, </a:t>
            </a:r>
            <a:r>
              <a:rPr lang="es-ES" sz="2400" dirty="0" smtClean="0">
                <a:solidFill>
                  <a:schemeClr val="bg1"/>
                </a:solidFill>
                <a:ea typeface="Calibri" panose="020F0502020204030204" pitchFamily="34" charset="0"/>
                <a:cs typeface="Times New Roman" panose="02020603050405020304" pitchFamily="18" charset="0"/>
              </a:rPr>
              <a:t>ya que si bien permiten mejorar </a:t>
            </a:r>
            <a:r>
              <a:rPr lang="es-ES" sz="2400" dirty="0">
                <a:solidFill>
                  <a:schemeClr val="bg1"/>
                </a:solidFill>
                <a:ea typeface="Calibri" panose="020F0502020204030204" pitchFamily="34" charset="0"/>
                <a:cs typeface="Times New Roman" panose="02020603050405020304" pitchFamily="18" charset="0"/>
              </a:rPr>
              <a:t>la </a:t>
            </a:r>
            <a:r>
              <a:rPr lang="es-ES" sz="2400" dirty="0" smtClean="0">
                <a:solidFill>
                  <a:schemeClr val="bg1"/>
                </a:solidFill>
                <a:ea typeface="Calibri" panose="020F0502020204030204" pitchFamily="34" charset="0"/>
                <a:cs typeface="Times New Roman" panose="02020603050405020304" pitchFamily="18" charset="0"/>
              </a:rPr>
              <a:t>colocación y unificación </a:t>
            </a:r>
            <a:r>
              <a:rPr lang="es-ES" sz="2400" dirty="0">
                <a:solidFill>
                  <a:schemeClr val="bg1"/>
                </a:solidFill>
                <a:ea typeface="Calibri" panose="020F0502020204030204" pitchFamily="34" charset="0"/>
                <a:cs typeface="Times New Roman" panose="02020603050405020304" pitchFamily="18" charset="0"/>
              </a:rPr>
              <a:t>de formato </a:t>
            </a:r>
            <a:r>
              <a:rPr lang="es-ES" sz="2400" dirty="0" smtClean="0">
                <a:solidFill>
                  <a:schemeClr val="bg1"/>
                </a:solidFill>
                <a:ea typeface="Calibri" panose="020F0502020204030204" pitchFamily="34" charset="0"/>
                <a:cs typeface="Times New Roman" panose="02020603050405020304" pitchFamily="18" charset="0"/>
              </a:rPr>
              <a:t>de las citas en el </a:t>
            </a:r>
            <a:r>
              <a:rPr lang="es-ES" sz="2400" dirty="0">
                <a:solidFill>
                  <a:schemeClr val="bg1"/>
                </a:solidFill>
                <a:ea typeface="Calibri" panose="020F0502020204030204" pitchFamily="34" charset="0"/>
                <a:cs typeface="Times New Roman" panose="02020603050405020304" pitchFamily="18" charset="0"/>
              </a:rPr>
              <a:t>manuscrito </a:t>
            </a:r>
            <a:r>
              <a:rPr lang="es-ES" sz="2400" dirty="0" smtClean="0">
                <a:solidFill>
                  <a:schemeClr val="bg1"/>
                </a:solidFill>
                <a:ea typeface="Calibri" panose="020F0502020204030204" pitchFamily="34" charset="0"/>
                <a:cs typeface="Times New Roman" panose="02020603050405020304" pitchFamily="18" charset="0"/>
              </a:rPr>
              <a:t>de forma automática; la introducción de un dato erróneo o el uso de una versión de Windows anterior a la norma vigente, puede ocasionar problemas.</a:t>
            </a:r>
            <a:endParaRPr lang="es-ES" sz="2400" dirty="0">
              <a:solidFill>
                <a:schemeClr val="bg1"/>
              </a:solidFill>
              <a:ea typeface="Calibri" panose="020F0502020204030204" pitchFamily="34" charset="0"/>
              <a:cs typeface="Times New Roman" panose="02020603050405020304" pitchFamily="18" charset="0"/>
            </a:endParaRPr>
          </a:p>
          <a:p>
            <a:pPr marL="0" indent="0">
              <a:spcBef>
                <a:spcPts val="0"/>
              </a:spcBef>
              <a:buNone/>
            </a:pPr>
            <a:endParaRPr lang="es-EC" sz="2400" dirty="0">
              <a:solidFill>
                <a:schemeClr val="bg1"/>
              </a:solidFill>
            </a:endParaRPr>
          </a:p>
        </p:txBody>
      </p:sp>
      <p:sp>
        <p:nvSpPr>
          <p:cNvPr id="4" name="Rectangle 4"/>
          <p:cNvSpPr>
            <a:spLocks noGrp="1" noChangeArrowheads="1"/>
          </p:cNvSpPr>
          <p:nvPr>
            <p:ph type="title"/>
          </p:nvPr>
        </p:nvSpPr>
        <p:spPr>
          <a:xfrm>
            <a:off x="468313" y="425450"/>
            <a:ext cx="8229600" cy="633413"/>
          </a:xfrm>
        </p:spPr>
        <p:txBody>
          <a:bodyPr/>
          <a:lstStyle/>
          <a:p>
            <a:pPr algn="ctr">
              <a:lnSpc>
                <a:spcPct val="107000"/>
              </a:lnSpc>
              <a:spcBef>
                <a:spcPts val="0"/>
              </a:spcBef>
            </a:pPr>
            <a:r>
              <a:rPr lang="es-ES" sz="3200" b="1" dirty="0" smtClean="0">
                <a:solidFill>
                  <a:schemeClr val="bg1"/>
                </a:solidFill>
                <a:ea typeface="Calibri" panose="020F0502020204030204" pitchFamily="34" charset="0"/>
                <a:cs typeface="Times New Roman" panose="02020603050405020304" pitchFamily="18" charset="0"/>
              </a:rPr>
              <a:t>REFERENCIAS BIBLIOGRÁFICAS</a:t>
            </a:r>
            <a:endParaRPr lang="es-ES" sz="32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58424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4929411"/>
          </a:xfrm>
        </p:spPr>
        <p:txBody>
          <a:bodyPr>
            <a:normAutofit/>
          </a:bodyPr>
          <a:lstStyle/>
          <a:p>
            <a:pPr marL="0" indent="0" algn="just">
              <a:lnSpc>
                <a:spcPct val="107000"/>
              </a:lnSpc>
              <a:spcBef>
                <a:spcPts val="0"/>
              </a:spcBef>
              <a:buNone/>
            </a:pPr>
            <a:r>
              <a:rPr lang="es-ES" sz="2400" dirty="0">
                <a:solidFill>
                  <a:schemeClr val="bg1"/>
                </a:solidFill>
                <a:ea typeface="Calibri" panose="020F0502020204030204" pitchFamily="34" charset="0"/>
                <a:cs typeface="Times New Roman" panose="02020603050405020304" pitchFamily="18" charset="0"/>
              </a:rPr>
              <a:t>Finalmente en la sección de agradecimientos deben colocarse solo aquellas personas desde el punto de vista técnico que contribuyeron con el manuscrito pero que no cumplen con los criterios de autoría. </a:t>
            </a:r>
            <a:endParaRPr lang="es-ES" sz="2400" dirty="0" smtClean="0">
              <a:solidFill>
                <a:schemeClr val="bg1"/>
              </a:solidFill>
              <a:ea typeface="Calibri" panose="020F0502020204030204" pitchFamily="34" charset="0"/>
              <a:cs typeface="Times New Roman" panose="02020603050405020304" pitchFamily="18" charset="0"/>
            </a:endParaRPr>
          </a:p>
          <a:p>
            <a:pPr marL="0" indent="0" algn="just">
              <a:lnSpc>
                <a:spcPct val="107000"/>
              </a:lnSpc>
              <a:spcBef>
                <a:spcPts val="0"/>
              </a:spcBef>
              <a:buNone/>
            </a:pPr>
            <a:endParaRPr lang="es-ES" sz="2400" dirty="0">
              <a:solidFill>
                <a:schemeClr val="bg1"/>
              </a:solidFill>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es-ES" sz="2400" dirty="0" smtClean="0">
                <a:solidFill>
                  <a:schemeClr val="bg1"/>
                </a:solidFill>
                <a:ea typeface="Calibri" panose="020F0502020204030204" pitchFamily="34" charset="0"/>
                <a:cs typeface="Times New Roman" panose="02020603050405020304" pitchFamily="18" charset="0"/>
              </a:rPr>
              <a:t>No </a:t>
            </a:r>
            <a:r>
              <a:rPr lang="es-ES" sz="2400" dirty="0">
                <a:solidFill>
                  <a:schemeClr val="bg1"/>
                </a:solidFill>
                <a:ea typeface="Calibri" panose="020F0502020204030204" pitchFamily="34" charset="0"/>
                <a:cs typeface="Times New Roman" panose="02020603050405020304" pitchFamily="18" charset="0"/>
              </a:rPr>
              <a:t>deben incluirse dedicatorias ni agradecimientos a personas no vinculadas o que no hayan visto el manuscrito (ej. padres, familiares, amigos, etc.).</a:t>
            </a:r>
          </a:p>
          <a:p>
            <a:pPr marL="0" indent="0">
              <a:spcBef>
                <a:spcPts val="0"/>
              </a:spcBef>
              <a:buNone/>
            </a:pPr>
            <a:endParaRPr lang="es-EC" sz="2400" dirty="0">
              <a:solidFill>
                <a:schemeClr val="bg1"/>
              </a:solidFill>
            </a:endParaRPr>
          </a:p>
        </p:txBody>
      </p:sp>
      <p:sp>
        <p:nvSpPr>
          <p:cNvPr id="4" name="Rectangle 4"/>
          <p:cNvSpPr>
            <a:spLocks noGrp="1" noChangeArrowheads="1"/>
          </p:cNvSpPr>
          <p:nvPr>
            <p:ph type="title"/>
          </p:nvPr>
        </p:nvSpPr>
        <p:spPr>
          <a:xfrm>
            <a:off x="468313" y="425450"/>
            <a:ext cx="8229600" cy="633413"/>
          </a:xfrm>
        </p:spPr>
        <p:txBody>
          <a:bodyPr/>
          <a:lstStyle/>
          <a:p>
            <a:pPr algn="ctr">
              <a:lnSpc>
                <a:spcPct val="107000"/>
              </a:lnSpc>
              <a:spcBef>
                <a:spcPts val="0"/>
              </a:spcBef>
            </a:pPr>
            <a:r>
              <a:rPr lang="es-ES" sz="3200" b="1" dirty="0" smtClean="0">
                <a:solidFill>
                  <a:schemeClr val="bg1"/>
                </a:solidFill>
                <a:ea typeface="Calibri" panose="020F0502020204030204" pitchFamily="34" charset="0"/>
                <a:cs typeface="Times New Roman" panose="02020603050405020304" pitchFamily="18" charset="0"/>
              </a:rPr>
              <a:t>AGRADECIMIENTOS</a:t>
            </a:r>
            <a:endParaRPr lang="es-ES" sz="32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1039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2699760"/>
          </a:xfrm>
        </p:spPr>
        <p:txBody>
          <a:bodyPr rtlCol="0">
            <a:noAutofit/>
          </a:bodyPr>
          <a:lstStyle/>
          <a:p>
            <a:pPr marL="0" indent="0" algn="just">
              <a:buNone/>
            </a:pPr>
            <a:r>
              <a:rPr lang="es-ES" altLang="es-ES" sz="2400" b="1" dirty="0" smtClean="0">
                <a:solidFill>
                  <a:schemeClr val="bg1"/>
                </a:solidFill>
                <a:cs typeface="Times New Roman" panose="02020603050405020304" pitchFamily="18" charset="0"/>
              </a:rPr>
              <a:t>Según </a:t>
            </a:r>
            <a:r>
              <a:rPr lang="es-ES" altLang="es-ES" sz="2400" b="1" dirty="0">
                <a:solidFill>
                  <a:schemeClr val="bg1"/>
                </a:solidFill>
                <a:cs typeface="Times New Roman" panose="02020603050405020304" pitchFamily="18" charset="0"/>
              </a:rPr>
              <a:t>el número de variables</a:t>
            </a:r>
            <a:r>
              <a:rPr lang="es-ES" altLang="es-ES" sz="2400" dirty="0">
                <a:solidFill>
                  <a:schemeClr val="bg1"/>
                </a:solidFill>
                <a:cs typeface="Times New Roman" panose="02020603050405020304" pitchFamily="18" charset="0"/>
              </a:rPr>
              <a:t>, las tablas estadísticas se clasifican en:</a:t>
            </a:r>
          </a:p>
          <a:p>
            <a:pPr lvl="1" algn="just">
              <a:buClrTx/>
              <a:buFont typeface="Wingdings" panose="05000000000000000000" pitchFamily="2" charset="2"/>
              <a:buChar char="§"/>
            </a:pPr>
            <a:r>
              <a:rPr lang="es-ES" altLang="es-ES" sz="2400" dirty="0" smtClean="0">
                <a:solidFill>
                  <a:schemeClr val="bg1"/>
                </a:solidFill>
                <a:cs typeface="Times New Roman" panose="02020603050405020304" pitchFamily="18" charset="0"/>
              </a:rPr>
              <a:t>Unidimensionales</a:t>
            </a:r>
            <a:r>
              <a:rPr lang="es-ES" altLang="es-ES" sz="2400" dirty="0">
                <a:solidFill>
                  <a:schemeClr val="bg1"/>
                </a:solidFill>
                <a:cs typeface="Times New Roman" panose="02020603050405020304" pitchFamily="18" charset="0"/>
              </a:rPr>
              <a:t>: una variable.</a:t>
            </a:r>
          </a:p>
          <a:p>
            <a:pPr lvl="1" algn="just">
              <a:buClrTx/>
              <a:buFont typeface="Wingdings" panose="05000000000000000000" pitchFamily="2" charset="2"/>
              <a:buChar char="§"/>
            </a:pPr>
            <a:r>
              <a:rPr lang="es-ES" altLang="es-ES" sz="2400" dirty="0">
                <a:solidFill>
                  <a:schemeClr val="bg1"/>
                </a:solidFill>
                <a:cs typeface="Times New Roman" panose="02020603050405020304" pitchFamily="18" charset="0"/>
              </a:rPr>
              <a:t>Bidimensionales: dos variables.</a:t>
            </a:r>
          </a:p>
          <a:p>
            <a:pPr lvl="1" algn="just">
              <a:buClrTx/>
              <a:buFont typeface="Wingdings" panose="05000000000000000000" pitchFamily="2" charset="2"/>
              <a:buChar char="§"/>
            </a:pPr>
            <a:r>
              <a:rPr lang="es-ES" altLang="es-ES" sz="2400" dirty="0">
                <a:solidFill>
                  <a:schemeClr val="bg1"/>
                </a:solidFill>
                <a:cs typeface="Times New Roman" panose="02020603050405020304" pitchFamily="18" charset="0"/>
              </a:rPr>
              <a:t>Multidimensionales: tres o más variables.</a:t>
            </a: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CLASIFICACIÓN DE LA TABLA </a:t>
            </a:r>
            <a:r>
              <a:rPr lang="es-ES" altLang="es-ES" sz="2800" b="1" dirty="0">
                <a:solidFill>
                  <a:schemeClr val="bg1"/>
                </a:solidFill>
                <a:ea typeface="Calibri" panose="020F0502020204030204" pitchFamily="34" charset="0"/>
                <a:cs typeface="Times New Roman" panose="02020603050405020304" pitchFamily="18" charset="0"/>
              </a:rPr>
              <a:t>ESTADÍSTICA</a:t>
            </a:r>
          </a:p>
        </p:txBody>
      </p:sp>
    </p:spTree>
    <p:extLst>
      <p:ext uri="{BB962C8B-B14F-4D97-AF65-F5344CB8AC3E}">
        <p14:creationId xmlns:p14="http://schemas.microsoft.com/office/powerpoint/2010/main" val="27051415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2699760"/>
          </a:xfrm>
        </p:spPr>
        <p:txBody>
          <a:bodyPr rtlCol="0">
            <a:noAutofit/>
          </a:bodyPr>
          <a:lstStyle/>
          <a:p>
            <a:pPr marL="0" indent="0" algn="just">
              <a:buNone/>
            </a:pPr>
            <a:r>
              <a:rPr lang="es-ES" altLang="es-ES" sz="2400" b="1" dirty="0">
                <a:solidFill>
                  <a:schemeClr val="bg1"/>
                </a:solidFill>
                <a:cs typeface="Times New Roman" panose="02020603050405020304" pitchFamily="18" charset="0"/>
              </a:rPr>
              <a:t>Identificación: </a:t>
            </a:r>
            <a:r>
              <a:rPr lang="es-ES" altLang="es-ES" sz="2400" dirty="0">
                <a:solidFill>
                  <a:schemeClr val="bg1"/>
                </a:solidFill>
                <a:cs typeface="Times New Roman" panose="02020603050405020304" pitchFamily="18" charset="0"/>
              </a:rPr>
              <a:t>Tabla 1. </a:t>
            </a:r>
            <a:r>
              <a:rPr lang="es-ES" altLang="es-ES" sz="2400" dirty="0">
                <a:solidFill>
                  <a:srgbClr val="FF0000"/>
                </a:solidFill>
                <a:cs typeface="Times New Roman" panose="02020603050405020304" pitchFamily="18" charset="0"/>
              </a:rPr>
              <a:t>Tabla No. 1. Tabla # 1. (rojo incorrecto).</a:t>
            </a:r>
          </a:p>
          <a:p>
            <a:pPr marL="0" indent="0" algn="just">
              <a:buNone/>
            </a:pPr>
            <a:r>
              <a:rPr lang="es-ES" altLang="es-ES" sz="2400" b="1" dirty="0">
                <a:solidFill>
                  <a:schemeClr val="bg1"/>
                </a:solidFill>
                <a:cs typeface="Times New Roman" panose="02020603050405020304" pitchFamily="18" charset="0"/>
              </a:rPr>
              <a:t>Título: </a:t>
            </a:r>
            <a:r>
              <a:rPr lang="es-ES" altLang="es-ES" sz="2400" u="sng" dirty="0">
                <a:solidFill>
                  <a:schemeClr val="bg1"/>
                </a:solidFill>
                <a:cs typeface="Times New Roman" panose="02020603050405020304" pitchFamily="18" charset="0"/>
              </a:rPr>
              <a:t>sin</a:t>
            </a:r>
            <a:r>
              <a:rPr lang="es-ES" altLang="es-ES" sz="2400" dirty="0">
                <a:solidFill>
                  <a:schemeClr val="bg1"/>
                </a:solidFill>
                <a:cs typeface="Times New Roman" panose="02020603050405020304" pitchFamily="18" charset="0"/>
              </a:rPr>
              <a:t> punto final.</a:t>
            </a:r>
          </a:p>
          <a:p>
            <a:pPr marL="0" indent="0" algn="just">
              <a:buNone/>
            </a:pPr>
            <a:r>
              <a:rPr lang="es-ES" altLang="es-ES" sz="2400" b="1" dirty="0">
                <a:solidFill>
                  <a:schemeClr val="bg1"/>
                </a:solidFill>
                <a:cs typeface="Times New Roman" panose="02020603050405020304" pitchFamily="18" charset="0"/>
              </a:rPr>
              <a:t>Cuerpo de la tabla.</a:t>
            </a:r>
          </a:p>
          <a:p>
            <a:pPr marL="0" indent="0" algn="just">
              <a:buNone/>
            </a:pPr>
            <a:r>
              <a:rPr lang="es-ES" altLang="es-ES" sz="2400" b="1" dirty="0">
                <a:solidFill>
                  <a:schemeClr val="bg1"/>
                </a:solidFill>
                <a:cs typeface="Times New Roman" panose="02020603050405020304" pitchFamily="18" charset="0"/>
              </a:rPr>
              <a:t>Notas explicativas o aclaratorias.</a:t>
            </a:r>
          </a:p>
          <a:p>
            <a:pPr marL="0" indent="0" algn="just">
              <a:buNone/>
            </a:pPr>
            <a:r>
              <a:rPr lang="es-ES" altLang="es-ES" sz="2400" b="1" dirty="0">
                <a:solidFill>
                  <a:schemeClr val="bg1"/>
                </a:solidFill>
                <a:cs typeface="Times New Roman" panose="02020603050405020304" pitchFamily="18" charset="0"/>
              </a:rPr>
              <a:t>Fuente de datos.</a:t>
            </a: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PARTES DE LA TABLA </a:t>
            </a:r>
            <a:r>
              <a:rPr lang="es-ES" altLang="es-ES" sz="2800" b="1" dirty="0">
                <a:solidFill>
                  <a:schemeClr val="bg1"/>
                </a:solidFill>
                <a:ea typeface="Calibri" panose="020F0502020204030204" pitchFamily="34" charset="0"/>
                <a:cs typeface="Times New Roman" panose="02020603050405020304" pitchFamily="18" charset="0"/>
              </a:rPr>
              <a:t>ESTADÍSTICA</a:t>
            </a:r>
          </a:p>
        </p:txBody>
      </p:sp>
    </p:spTree>
    <p:extLst>
      <p:ext uri="{BB962C8B-B14F-4D97-AF65-F5344CB8AC3E}">
        <p14:creationId xmlns:p14="http://schemas.microsoft.com/office/powerpoint/2010/main" val="3728932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1691648"/>
          </a:xfrm>
        </p:spPr>
        <p:txBody>
          <a:bodyPr rtlCol="0">
            <a:noAutofit/>
          </a:bodyPr>
          <a:lstStyle/>
          <a:p>
            <a:pPr marL="0" indent="0" algn="just">
              <a:buNone/>
            </a:pPr>
            <a:r>
              <a:rPr lang="es-ES" altLang="es-ES" sz="2400" b="1" dirty="0">
                <a:solidFill>
                  <a:schemeClr val="bg1"/>
                </a:solidFill>
                <a:cs typeface="Times New Roman" panose="02020603050405020304" pitchFamily="18" charset="0"/>
              </a:rPr>
              <a:t>El título debe reunir las siguientes condiciones:</a:t>
            </a:r>
          </a:p>
          <a:p>
            <a:pPr lvl="1" algn="just">
              <a:buClrTx/>
              <a:buFont typeface="Wingdings" panose="05000000000000000000" pitchFamily="2" charset="2"/>
              <a:buChar char="§"/>
            </a:pPr>
            <a:r>
              <a:rPr lang="es-ES" altLang="es-ES" sz="2400" dirty="0" smtClean="0">
                <a:solidFill>
                  <a:schemeClr val="bg1"/>
                </a:solidFill>
                <a:cs typeface="Times New Roman" panose="02020603050405020304" pitchFamily="18" charset="0"/>
              </a:rPr>
              <a:t>Ser </a:t>
            </a:r>
            <a:r>
              <a:rPr lang="es-ES" altLang="es-ES" sz="2400" dirty="0">
                <a:solidFill>
                  <a:schemeClr val="bg1"/>
                </a:solidFill>
                <a:cs typeface="Times New Roman" panose="02020603050405020304" pitchFamily="18" charset="0"/>
              </a:rPr>
              <a:t>completo.</a:t>
            </a:r>
          </a:p>
          <a:p>
            <a:pPr lvl="1" algn="just">
              <a:buClrTx/>
              <a:buFont typeface="Wingdings" panose="05000000000000000000" pitchFamily="2" charset="2"/>
              <a:buChar char="§"/>
            </a:pPr>
            <a:r>
              <a:rPr lang="es-ES" altLang="es-ES" sz="2400" dirty="0">
                <a:solidFill>
                  <a:schemeClr val="bg1"/>
                </a:solidFill>
                <a:cs typeface="Times New Roman" panose="02020603050405020304" pitchFamily="18" charset="0"/>
              </a:rPr>
              <a:t>Ser lo más conciso posible.</a:t>
            </a: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TÍTULO DE LA TABLA </a:t>
            </a:r>
            <a:r>
              <a:rPr lang="es-ES" altLang="es-ES" sz="2800" b="1" dirty="0">
                <a:solidFill>
                  <a:schemeClr val="bg1"/>
                </a:solidFill>
                <a:ea typeface="Calibri" panose="020F0502020204030204" pitchFamily="34" charset="0"/>
                <a:cs typeface="Times New Roman" panose="02020603050405020304" pitchFamily="18" charset="0"/>
              </a:rPr>
              <a:t>ESTADÍSTICA</a:t>
            </a:r>
          </a:p>
        </p:txBody>
      </p:sp>
    </p:spTree>
    <p:extLst>
      <p:ext uri="{BB962C8B-B14F-4D97-AF65-F5344CB8AC3E}">
        <p14:creationId xmlns:p14="http://schemas.microsoft.com/office/powerpoint/2010/main" val="3697918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3635864"/>
          </a:xfrm>
        </p:spPr>
        <p:txBody>
          <a:bodyPr rtlCol="0">
            <a:noAutofit/>
          </a:bodyPr>
          <a:lstStyle/>
          <a:p>
            <a:pPr marL="0" indent="0" algn="just">
              <a:buNone/>
            </a:pPr>
            <a:r>
              <a:rPr lang="es-ES" altLang="es-ES" sz="2400" dirty="0">
                <a:solidFill>
                  <a:schemeClr val="bg1"/>
                </a:solidFill>
                <a:cs typeface="Times New Roman" panose="02020603050405020304" pitchFamily="18" charset="0"/>
              </a:rPr>
              <a:t>El </a:t>
            </a:r>
            <a:r>
              <a:rPr lang="es-ES" altLang="es-ES" sz="2400" dirty="0" smtClean="0">
                <a:solidFill>
                  <a:schemeClr val="bg1"/>
                </a:solidFill>
                <a:cs typeface="Times New Roman" panose="02020603050405020304" pitchFamily="18" charset="0"/>
              </a:rPr>
              <a:t>título para que </a:t>
            </a:r>
            <a:r>
              <a:rPr lang="es-ES" altLang="es-ES" sz="2400" dirty="0">
                <a:solidFill>
                  <a:schemeClr val="bg1"/>
                </a:solidFill>
                <a:cs typeface="Times New Roman" panose="02020603050405020304" pitchFamily="18" charset="0"/>
              </a:rPr>
              <a:t>sea completo debe responder a las preguntas siguientes</a:t>
            </a:r>
            <a:r>
              <a:rPr lang="es-ES" altLang="es-ES" sz="2400" dirty="0" smtClean="0">
                <a:solidFill>
                  <a:schemeClr val="bg1"/>
                </a:solidFill>
                <a:cs typeface="Times New Roman" panose="02020603050405020304" pitchFamily="18" charset="0"/>
              </a:rPr>
              <a:t>:</a:t>
            </a:r>
          </a:p>
          <a:p>
            <a:pPr marL="0" indent="0" algn="just">
              <a:buNone/>
            </a:pPr>
            <a:endParaRPr lang="es-ES" altLang="es-ES" sz="2400" dirty="0">
              <a:solidFill>
                <a:schemeClr val="bg1"/>
              </a:solidFill>
              <a:cs typeface="Times New Roman" panose="02020603050405020304" pitchFamily="18" charset="0"/>
            </a:endParaRPr>
          </a:p>
          <a:p>
            <a:pPr marL="400056" lvl="1" indent="0" algn="just">
              <a:buNone/>
            </a:pPr>
            <a:r>
              <a:rPr lang="es-ES" altLang="es-ES" sz="2400" b="1" dirty="0" smtClean="0">
                <a:solidFill>
                  <a:schemeClr val="bg1"/>
                </a:solidFill>
                <a:cs typeface="Times New Roman" panose="02020603050405020304" pitchFamily="18" charset="0"/>
              </a:rPr>
              <a:t>QUÉ </a:t>
            </a:r>
            <a:r>
              <a:rPr lang="es-ES" altLang="es-ES" sz="2400" b="1" dirty="0">
                <a:solidFill>
                  <a:schemeClr val="bg1"/>
                </a:solidFill>
                <a:cs typeface="Times New Roman" panose="02020603050405020304" pitchFamily="18" charset="0"/>
              </a:rPr>
              <a:t>? 	</a:t>
            </a:r>
            <a:r>
              <a:rPr lang="es-ES" altLang="es-ES" sz="2400" b="1" dirty="0" smtClean="0">
                <a:solidFill>
                  <a:schemeClr val="bg1"/>
                </a:solidFill>
                <a:cs typeface="Times New Roman" panose="02020603050405020304" pitchFamily="18" charset="0"/>
              </a:rPr>
              <a:t>		</a:t>
            </a:r>
            <a:r>
              <a:rPr lang="es-ES" altLang="es-ES" sz="2400" dirty="0" smtClean="0">
                <a:solidFill>
                  <a:schemeClr val="bg1"/>
                </a:solidFill>
                <a:cs typeface="Times New Roman" panose="02020603050405020304" pitchFamily="18" charset="0"/>
              </a:rPr>
              <a:t>Se </a:t>
            </a:r>
            <a:r>
              <a:rPr lang="es-ES" altLang="es-ES" sz="2400" dirty="0">
                <a:solidFill>
                  <a:schemeClr val="bg1"/>
                </a:solidFill>
                <a:cs typeface="Times New Roman" panose="02020603050405020304" pitchFamily="18" charset="0"/>
              </a:rPr>
              <a:t>estudia, a quién se estudia?</a:t>
            </a:r>
          </a:p>
          <a:p>
            <a:pPr marL="400056" lvl="1" indent="0" algn="just">
              <a:buNone/>
            </a:pPr>
            <a:r>
              <a:rPr lang="es-ES" altLang="es-ES" sz="2400" b="1" dirty="0">
                <a:solidFill>
                  <a:schemeClr val="bg1"/>
                </a:solidFill>
                <a:cs typeface="Times New Roman" panose="02020603050405020304" pitchFamily="18" charset="0"/>
              </a:rPr>
              <a:t>CÓMO? 	</a:t>
            </a:r>
            <a:r>
              <a:rPr lang="es-ES" altLang="es-ES" sz="2400" b="1" dirty="0" smtClean="0">
                <a:solidFill>
                  <a:schemeClr val="bg1"/>
                </a:solidFill>
                <a:cs typeface="Times New Roman" panose="02020603050405020304" pitchFamily="18" charset="0"/>
              </a:rPr>
              <a:t>	</a:t>
            </a:r>
            <a:r>
              <a:rPr lang="es-ES" altLang="es-ES" sz="2400" dirty="0" smtClean="0">
                <a:solidFill>
                  <a:schemeClr val="bg1"/>
                </a:solidFill>
                <a:cs typeface="Times New Roman" panose="02020603050405020304" pitchFamily="18" charset="0"/>
              </a:rPr>
              <a:t>Se </a:t>
            </a:r>
            <a:r>
              <a:rPr lang="es-ES" altLang="es-ES" sz="2400" dirty="0">
                <a:solidFill>
                  <a:schemeClr val="bg1"/>
                </a:solidFill>
                <a:cs typeface="Times New Roman" panose="02020603050405020304" pitchFamily="18" charset="0"/>
              </a:rPr>
              <a:t>estudian los elementos.</a:t>
            </a:r>
          </a:p>
          <a:p>
            <a:pPr marL="400056" lvl="1" indent="0" algn="just">
              <a:buNone/>
            </a:pPr>
            <a:r>
              <a:rPr lang="es-ES" altLang="es-ES" sz="2400" b="1" dirty="0">
                <a:solidFill>
                  <a:schemeClr val="bg1"/>
                </a:solidFill>
                <a:cs typeface="Times New Roman" panose="02020603050405020304" pitchFamily="18" charset="0"/>
              </a:rPr>
              <a:t>DÓNDE? 	</a:t>
            </a:r>
            <a:r>
              <a:rPr lang="es-ES" altLang="es-ES" sz="2400" b="1" dirty="0" smtClean="0">
                <a:solidFill>
                  <a:schemeClr val="bg1"/>
                </a:solidFill>
                <a:cs typeface="Times New Roman" panose="02020603050405020304" pitchFamily="18" charset="0"/>
              </a:rPr>
              <a:t>	</a:t>
            </a:r>
            <a:r>
              <a:rPr lang="es-ES" altLang="es-ES" sz="2400" dirty="0" smtClean="0">
                <a:solidFill>
                  <a:schemeClr val="bg1"/>
                </a:solidFill>
                <a:cs typeface="Times New Roman" panose="02020603050405020304" pitchFamily="18" charset="0"/>
              </a:rPr>
              <a:t>Se </a:t>
            </a:r>
            <a:r>
              <a:rPr lang="es-ES" altLang="es-ES" sz="2400" dirty="0">
                <a:solidFill>
                  <a:schemeClr val="bg1"/>
                </a:solidFill>
                <a:cs typeface="Times New Roman" panose="02020603050405020304" pitchFamily="18" charset="0"/>
              </a:rPr>
              <a:t>realiza el estudio.</a:t>
            </a:r>
          </a:p>
          <a:p>
            <a:pPr marL="400056" lvl="1" indent="0" algn="just">
              <a:buNone/>
            </a:pPr>
            <a:r>
              <a:rPr lang="es-ES" altLang="es-ES" sz="2400" b="1" dirty="0">
                <a:solidFill>
                  <a:schemeClr val="bg1"/>
                </a:solidFill>
                <a:cs typeface="Times New Roman" panose="02020603050405020304" pitchFamily="18" charset="0"/>
              </a:rPr>
              <a:t>CUÁNDO? </a:t>
            </a:r>
            <a:r>
              <a:rPr lang="es-ES" altLang="es-ES" sz="2400" b="1" dirty="0" smtClean="0">
                <a:solidFill>
                  <a:schemeClr val="bg1"/>
                </a:solidFill>
                <a:cs typeface="Times New Roman" panose="02020603050405020304" pitchFamily="18" charset="0"/>
              </a:rPr>
              <a:t>	</a:t>
            </a:r>
            <a:r>
              <a:rPr lang="es-ES" altLang="es-ES" sz="2400" dirty="0" smtClean="0">
                <a:solidFill>
                  <a:schemeClr val="bg1"/>
                </a:solidFill>
                <a:cs typeface="Times New Roman" panose="02020603050405020304" pitchFamily="18" charset="0"/>
              </a:rPr>
              <a:t>Se </a:t>
            </a:r>
            <a:r>
              <a:rPr lang="es-ES" altLang="es-ES" sz="2400" dirty="0">
                <a:solidFill>
                  <a:schemeClr val="bg1"/>
                </a:solidFill>
                <a:cs typeface="Times New Roman" panose="02020603050405020304" pitchFamily="18" charset="0"/>
              </a:rPr>
              <a:t>realiza el estudio. </a:t>
            </a: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TÍTULO DE LA TABLA </a:t>
            </a:r>
            <a:r>
              <a:rPr lang="es-ES" altLang="es-ES" sz="2800" b="1" dirty="0">
                <a:solidFill>
                  <a:schemeClr val="bg1"/>
                </a:solidFill>
                <a:ea typeface="Calibri" panose="020F0502020204030204" pitchFamily="34" charset="0"/>
                <a:cs typeface="Times New Roman" panose="02020603050405020304" pitchFamily="18" charset="0"/>
              </a:rPr>
              <a:t>ESTADÍSTICA</a:t>
            </a:r>
          </a:p>
        </p:txBody>
      </p:sp>
    </p:spTree>
    <p:extLst>
      <p:ext uri="{BB962C8B-B14F-4D97-AF65-F5344CB8AC3E}">
        <p14:creationId xmlns:p14="http://schemas.microsoft.com/office/powerpoint/2010/main" val="1889909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37744" y="1161288"/>
            <a:ext cx="8614156" cy="3203816"/>
          </a:xfrm>
        </p:spPr>
        <p:txBody>
          <a:bodyPr rtlCol="0">
            <a:noAutofit/>
          </a:bodyPr>
          <a:lstStyle/>
          <a:p>
            <a:pPr marL="0" indent="0" algn="just">
              <a:buNone/>
            </a:pPr>
            <a:r>
              <a:rPr lang="es-ES" altLang="es-ES" sz="2400" dirty="0">
                <a:solidFill>
                  <a:schemeClr val="bg1"/>
                </a:solidFill>
                <a:cs typeface="Times New Roman" panose="02020603050405020304" pitchFamily="18" charset="0"/>
              </a:rPr>
              <a:t>El título </a:t>
            </a:r>
            <a:r>
              <a:rPr lang="es-ES" altLang="es-ES" sz="2400" dirty="0" smtClean="0">
                <a:solidFill>
                  <a:schemeClr val="bg1"/>
                </a:solidFill>
                <a:cs typeface="Times New Roman" panose="02020603050405020304" pitchFamily="18" charset="0"/>
              </a:rPr>
              <a:t>debe </a:t>
            </a:r>
            <a:r>
              <a:rPr lang="es-ES" altLang="es-ES" sz="2400" dirty="0">
                <a:solidFill>
                  <a:schemeClr val="bg1"/>
                </a:solidFill>
                <a:cs typeface="Times New Roman" panose="02020603050405020304" pitchFamily="18" charset="0"/>
              </a:rPr>
              <a:t>ser breve, lo más conciso posible aunque no debe sacrificarse la claridad por la concisión</a:t>
            </a:r>
            <a:r>
              <a:rPr lang="es-ES" altLang="es-ES" sz="2400" dirty="0" smtClean="0">
                <a:solidFill>
                  <a:schemeClr val="bg1"/>
                </a:solidFill>
                <a:cs typeface="Times New Roman" panose="02020603050405020304" pitchFamily="18" charset="0"/>
              </a:rPr>
              <a:t>.</a:t>
            </a:r>
          </a:p>
          <a:p>
            <a:pPr marL="0" indent="0" algn="just">
              <a:buNone/>
            </a:pPr>
            <a:r>
              <a:rPr lang="es-ES" altLang="es-ES" sz="2400" dirty="0" smtClean="0">
                <a:solidFill>
                  <a:schemeClr val="bg1"/>
                </a:solidFill>
                <a:cs typeface="Times New Roman" panose="02020603050405020304" pitchFamily="18" charset="0"/>
              </a:rPr>
              <a:t>Ejemplo:</a:t>
            </a:r>
          </a:p>
          <a:p>
            <a:pPr marL="0" indent="0" algn="just">
              <a:buNone/>
            </a:pPr>
            <a:endParaRPr lang="es-ES" altLang="es-ES" sz="2400" b="1" dirty="0" smtClean="0">
              <a:solidFill>
                <a:schemeClr val="bg1"/>
              </a:solidFill>
              <a:cs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C" sz="2400" dirty="0" smtClean="0">
              <a:solidFill>
                <a:schemeClr val="bg1"/>
              </a:solidFill>
              <a:latin typeface="+mn-lt"/>
              <a:cs typeface="Arial" pitchFamily="34" charset="0"/>
            </a:endParaRPr>
          </a:p>
        </p:txBody>
      </p:sp>
      <p:sp>
        <p:nvSpPr>
          <p:cNvPr id="10" name="Rectangle 4"/>
          <p:cNvSpPr>
            <a:spLocks noGrp="1" noChangeArrowheads="1"/>
          </p:cNvSpPr>
          <p:nvPr>
            <p:ph type="title"/>
          </p:nvPr>
        </p:nvSpPr>
        <p:spPr>
          <a:xfrm>
            <a:off x="468313" y="425450"/>
            <a:ext cx="8229600" cy="633413"/>
          </a:xfrm>
        </p:spPr>
        <p:txBody>
          <a:bodyPr/>
          <a:lstStyle/>
          <a:p>
            <a:pPr algn="ctr"/>
            <a:r>
              <a:rPr lang="es-ES" altLang="es-ES" sz="2800" b="1" dirty="0" smtClean="0">
                <a:solidFill>
                  <a:schemeClr val="bg1"/>
                </a:solidFill>
                <a:ea typeface="Calibri" panose="020F0502020204030204" pitchFamily="34" charset="0"/>
                <a:cs typeface="Times New Roman" panose="02020603050405020304" pitchFamily="18" charset="0"/>
              </a:rPr>
              <a:t>TÍTULO DE LA TABLA </a:t>
            </a:r>
            <a:r>
              <a:rPr lang="es-ES" altLang="es-ES" sz="2800" b="1" dirty="0">
                <a:solidFill>
                  <a:schemeClr val="bg1"/>
                </a:solidFill>
                <a:ea typeface="Calibri" panose="020F0502020204030204" pitchFamily="34" charset="0"/>
                <a:cs typeface="Times New Roman" panose="02020603050405020304" pitchFamily="18" charset="0"/>
              </a:rPr>
              <a:t>ESTADÍSTICA</a:t>
            </a:r>
          </a:p>
        </p:txBody>
      </p:sp>
    </p:spTree>
    <p:extLst>
      <p:ext uri="{BB962C8B-B14F-4D97-AF65-F5344CB8AC3E}">
        <p14:creationId xmlns:p14="http://schemas.microsoft.com/office/powerpoint/2010/main" val="33386324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
  <TotalTime>5577</TotalTime>
  <Words>2090</Words>
  <Application>Microsoft Office PowerPoint</Application>
  <PresentationFormat>Presentación en pantalla (4:3)</PresentationFormat>
  <Paragraphs>259</Paragraphs>
  <Slides>45</Slides>
  <Notes>0</Notes>
  <HiddenSlides>0</HiddenSlides>
  <MMClips>0</MMClips>
  <ScaleCrop>false</ScaleCrop>
  <HeadingPairs>
    <vt:vector size="8" baseType="variant">
      <vt:variant>
        <vt:lpstr>Fuentes usadas</vt:lpstr>
      </vt:variant>
      <vt:variant>
        <vt:i4>7</vt:i4>
      </vt:variant>
      <vt:variant>
        <vt:lpstr>Tema</vt:lpstr>
      </vt:variant>
      <vt:variant>
        <vt:i4>1</vt:i4>
      </vt:variant>
      <vt:variant>
        <vt:lpstr>Servidores OLE incrustados</vt:lpstr>
      </vt:variant>
      <vt:variant>
        <vt:i4>2</vt:i4>
      </vt:variant>
      <vt:variant>
        <vt:lpstr>Títulos de diapositiva</vt:lpstr>
      </vt:variant>
      <vt:variant>
        <vt:i4>45</vt:i4>
      </vt:variant>
    </vt:vector>
  </HeadingPairs>
  <TitlesOfParts>
    <vt:vector size="55" baseType="lpstr">
      <vt:lpstr>Arial</vt:lpstr>
      <vt:lpstr>Arial Narrow</vt:lpstr>
      <vt:lpstr>Calibri</vt:lpstr>
      <vt:lpstr>Century Gothic</vt:lpstr>
      <vt:lpstr>Times New Roman</vt:lpstr>
      <vt:lpstr>Wingdings</vt:lpstr>
      <vt:lpstr>Wingdings 3</vt:lpstr>
      <vt:lpstr>Ion</vt:lpstr>
      <vt:lpstr>Worksheet</vt:lpstr>
      <vt:lpstr>Hoja de cálculo</vt:lpstr>
      <vt:lpstr>Presentación de PowerPoint</vt:lpstr>
      <vt:lpstr>Presentación de PowerPoint</vt:lpstr>
      <vt:lpstr>TABLA ESTADÍSTICA</vt:lpstr>
      <vt:lpstr>FINALIDAD DE LAS TABLAS ESTADÍSTICAS</vt:lpstr>
      <vt:lpstr>CLASIFICACIÓN DE LA TABLA ESTADÍSTICA</vt:lpstr>
      <vt:lpstr>PARTES DE LA TABLA ESTADÍSTICA</vt:lpstr>
      <vt:lpstr>TÍTULO DE LA TABLA ESTADÍSTICA</vt:lpstr>
      <vt:lpstr>TÍTULO DE LA TABLA ESTADÍSTICA</vt:lpstr>
      <vt:lpstr>TÍTULO DE LA TABLA ESTADÍSTICA</vt:lpstr>
      <vt:lpstr>TÍTULO DE LA TABLA ESTADÍSTICA</vt:lpstr>
      <vt:lpstr>TÍTULO DE LA TABLA ESTADÍSTICA</vt:lpstr>
      <vt:lpstr>CUERPO DE LA TABLA ESTADÍSTICA</vt:lpstr>
      <vt:lpstr>CUERPO DE LA TABLA ESTADÍSTICA</vt:lpstr>
      <vt:lpstr>CUERPO DE LA TABLA ESTADÍSTICA</vt:lpstr>
      <vt:lpstr>EJEMPLO DE UNA TABLA</vt:lpstr>
      <vt:lpstr>EJEMPLO DE UNA TABLA</vt:lpstr>
      <vt:lpstr>NOTAS ACLARATORIAS DE LAS TABLA</vt:lpstr>
      <vt:lpstr>FORMAS DE LERR UNA TABLA O CUADRO ESTADÍSTICO</vt:lpstr>
      <vt:lpstr>TIPOS DE FUENTES DE OBTENCIÓN DE LA INFORMACIÓN</vt:lpstr>
      <vt:lpstr>TIPOS DE FUENTES DE OBTENCIÓN DE LA INFORMACIÓN</vt:lpstr>
      <vt:lpstr>GRÁFICOS ESTADÍSTICOS</vt:lpstr>
      <vt:lpstr>PARTES PRINCIPALES DE UN GRÁFICO</vt:lpstr>
      <vt:lpstr>TIPOS DE GRÁFICOS ESTADÍSTICOS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RESULTADOS</vt:lpstr>
      <vt:lpstr>RESULTADOS</vt:lpstr>
      <vt:lpstr>RESULTADOS</vt:lpstr>
      <vt:lpstr>RESULTADOS</vt:lpstr>
      <vt:lpstr>RESULTADOS</vt:lpstr>
      <vt:lpstr>RESULTADOS</vt:lpstr>
      <vt:lpstr>DISCUSIÓN Y CONCLUSIONES</vt:lpstr>
      <vt:lpstr>DISCUSIÓN Y CONCLUSIONES</vt:lpstr>
      <vt:lpstr>DISCUSIÓN Y CONCLUSIONES</vt:lpstr>
      <vt:lpstr>REFERENCIAS BIBLIOGRÁFICAS</vt:lpstr>
      <vt:lpstr>REFERENCIAS BIBLIOGRÁFICAS</vt:lpstr>
      <vt:lpstr>REFERENCIAS BIBLIOGRÁFICAS</vt:lpstr>
      <vt:lpstr>AGRADECIMIENTOS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redacción académica. Guía mínima para su concepción</dc:title>
  <dc:creator>ICITS SALA6</dc:creator>
  <cp:lastModifiedBy>Jenny Rocio Tenezaca Sanchez</cp:lastModifiedBy>
  <cp:revision>168</cp:revision>
  <dcterms:created xsi:type="dcterms:W3CDTF">2015-12-08T14:09:35Z</dcterms:created>
  <dcterms:modified xsi:type="dcterms:W3CDTF">2022-07-05T19:11:27Z</dcterms:modified>
</cp:coreProperties>
</file>