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75" r:id="rId4"/>
    <p:sldId id="310" r:id="rId5"/>
    <p:sldId id="316" r:id="rId6"/>
    <p:sldId id="317" r:id="rId7"/>
    <p:sldId id="318" r:id="rId8"/>
    <p:sldId id="277" r:id="rId9"/>
    <p:sldId id="278" r:id="rId10"/>
    <p:sldId id="303" r:id="rId11"/>
    <p:sldId id="304" r:id="rId12"/>
    <p:sldId id="305" r:id="rId13"/>
    <p:sldId id="307" r:id="rId14"/>
    <p:sldId id="308" r:id="rId15"/>
    <p:sldId id="280" r:id="rId16"/>
    <p:sldId id="284" r:id="rId17"/>
    <p:sldId id="309" r:id="rId18"/>
    <p:sldId id="285" r:id="rId19"/>
    <p:sldId id="286" r:id="rId20"/>
    <p:sldId id="301" r:id="rId21"/>
    <p:sldId id="302" r:id="rId22"/>
    <p:sldId id="300" r:id="rId23"/>
    <p:sldId id="287" r:id="rId24"/>
    <p:sldId id="320" r:id="rId25"/>
    <p:sldId id="288" r:id="rId26"/>
    <p:sldId id="321" r:id="rId27"/>
    <p:sldId id="29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98756-655C-452F-8998-0A7EFD35C72C}" type="datetimeFigureOut">
              <a:rPr lang="es-EC" smtClean="0"/>
              <a:t>26/7/2021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5FDD3-F334-4403-9C87-542449D8A67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4859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7788">
              <a:defRPr sz="1100">
                <a:solidFill>
                  <a:schemeClr val="tx1"/>
                </a:solidFill>
                <a:latin typeface="Tahoma" pitchFamily="34" charset="0"/>
              </a:defRPr>
            </a:lvl1pPr>
            <a:lvl2pPr marL="685817" indent="-263776" defTabSz="877788">
              <a:defRPr sz="1100">
                <a:solidFill>
                  <a:schemeClr val="tx1"/>
                </a:solidFill>
                <a:latin typeface="Tahoma" pitchFamily="34" charset="0"/>
              </a:defRPr>
            </a:lvl2pPr>
            <a:lvl3pPr marL="1055103" indent="-211021" defTabSz="877788">
              <a:defRPr sz="1100">
                <a:solidFill>
                  <a:schemeClr val="tx1"/>
                </a:solidFill>
                <a:latin typeface="Tahoma" pitchFamily="34" charset="0"/>
              </a:defRPr>
            </a:lvl3pPr>
            <a:lvl4pPr marL="1477145" indent="-211021" defTabSz="877788">
              <a:defRPr sz="1100">
                <a:solidFill>
                  <a:schemeClr val="tx1"/>
                </a:solidFill>
                <a:latin typeface="Tahoma" pitchFamily="34" charset="0"/>
              </a:defRPr>
            </a:lvl4pPr>
            <a:lvl5pPr marL="1899186" indent="-211021" defTabSz="877788">
              <a:defRPr sz="1100">
                <a:solidFill>
                  <a:schemeClr val="tx1"/>
                </a:solidFill>
                <a:latin typeface="Tahoma" pitchFamily="34" charset="0"/>
              </a:defRPr>
            </a:lvl5pPr>
            <a:lvl6pPr marL="2321227" indent="-211021" defTabSz="8777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6pPr>
            <a:lvl7pPr marL="2743269" indent="-211021" defTabSz="8777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7pPr>
            <a:lvl8pPr marL="3165310" indent="-211021" defTabSz="8777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8pPr>
            <a:lvl9pPr marL="3587351" indent="-211021" defTabSz="87778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8F7478A-A56B-45C3-9FBF-803D273D658D}" type="slidenum">
              <a:rPr lang="es-ES" altLang="es-ES"/>
              <a:pPr/>
              <a:t>24</a:t>
            </a:fld>
            <a:endParaRPr lang="es-ES" altLang="es-E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tersep.org/F30-39.htm#F31.2" TargetMode="External"/><Relationship Id="rId13" Type="http://schemas.openxmlformats.org/officeDocument/2006/relationships/hyperlink" Target="http://www.intersep.org/F30-39.htm#F31.6" TargetMode="External"/><Relationship Id="rId3" Type="http://schemas.openxmlformats.org/officeDocument/2006/relationships/hyperlink" Target="http://www.intersep.org/F30-39.htm#F30.1" TargetMode="External"/><Relationship Id="rId7" Type="http://schemas.openxmlformats.org/officeDocument/2006/relationships/hyperlink" Target="http://www.intersep.org/F30-39.htm#F31.1" TargetMode="External"/><Relationship Id="rId12" Type="http://schemas.openxmlformats.org/officeDocument/2006/relationships/hyperlink" Target="http://www.intersep.org/F30-39.htm#F31.5" TargetMode="External"/><Relationship Id="rId2" Type="http://schemas.openxmlformats.org/officeDocument/2006/relationships/hyperlink" Target="http://www.intersep.org/F30-39.htm#F30.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sep.org/F30-39.htm#F31.0" TargetMode="External"/><Relationship Id="rId11" Type="http://schemas.openxmlformats.org/officeDocument/2006/relationships/hyperlink" Target="http://www.intersep.org/F30-39.htm#F31.4" TargetMode="External"/><Relationship Id="rId5" Type="http://schemas.openxmlformats.org/officeDocument/2006/relationships/hyperlink" Target="http://www.intersep.org/F30-39.htm#F30.8" TargetMode="External"/><Relationship Id="rId15" Type="http://schemas.openxmlformats.org/officeDocument/2006/relationships/hyperlink" Target="http://www.intersep.org/F30-39.htm#F31.8" TargetMode="External"/><Relationship Id="rId10" Type="http://schemas.openxmlformats.org/officeDocument/2006/relationships/hyperlink" Target="http://www.intersep.org/F30-39.htm#F31.30" TargetMode="External"/><Relationship Id="rId4" Type="http://schemas.openxmlformats.org/officeDocument/2006/relationships/hyperlink" Target="http://www.intersep.org/F30-39.htm#F30.2" TargetMode="External"/><Relationship Id="rId9" Type="http://schemas.openxmlformats.org/officeDocument/2006/relationships/hyperlink" Target="http://www.intersep.org/F30-39.htm#F31.3" TargetMode="External"/><Relationship Id="rId14" Type="http://schemas.openxmlformats.org/officeDocument/2006/relationships/hyperlink" Target="http://www.intersep.org/F30-39.htm#F31.7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141669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es-E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 bipolar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5799" y="2194560"/>
            <a:ext cx="11330189" cy="4425181"/>
          </a:xfrm>
        </p:spPr>
        <p:txBody>
          <a:bodyPr>
            <a:normAutofit fontScale="92500"/>
          </a:bodyPr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pPr marL="0" indent="0">
              <a:buNone/>
            </a:pP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es-EC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EC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C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DRA. ZILMA DIAGO ALFES</a:t>
            </a:r>
            <a:endParaRPr lang="es-EC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89" y="1004182"/>
            <a:ext cx="9421612" cy="506176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8" y="0"/>
            <a:ext cx="162242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3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143691"/>
            <a:ext cx="8610600" cy="1018903"/>
          </a:xfrm>
        </p:spPr>
        <p:txBody>
          <a:bodyPr>
            <a:normAutofit/>
          </a:bodyPr>
          <a:lstStyle/>
          <a:p>
            <a:pPr algn="ctr"/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CONCEPTOS IMPORTANTES</a:t>
            </a:r>
            <a:endParaRPr lang="es-E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256" y="1162594"/>
            <a:ext cx="10959737" cy="508580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ES" sz="2800" dirty="0">
                <a:latin typeface="Gabriola" panose="04040605051002020D02" pitchFamily="82" charset="0"/>
              </a:rPr>
              <a:t>La 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hipomanía</a:t>
            </a:r>
            <a:r>
              <a:rPr lang="es-ES" sz="2800" dirty="0">
                <a:latin typeface="Gabriola" panose="04040605051002020D02" pitchFamily="82" charset="0"/>
              </a:rPr>
              <a:t> es un estado afectivo caracterizado por </a:t>
            </a:r>
            <a:endParaRPr lang="es-ES" sz="2800" dirty="0" smtClean="0">
              <a:latin typeface="Gabriola" panose="04040605051002020D02" pitchFamily="82" charset="0"/>
            </a:endParaRPr>
          </a:p>
          <a:p>
            <a:r>
              <a:rPr lang="es-ES" sz="2800" dirty="0">
                <a:latin typeface="Gabriola" panose="04040605051002020D02" pitchFamily="82" charset="0"/>
              </a:rPr>
              <a:t>U</a:t>
            </a:r>
            <a:r>
              <a:rPr lang="es-ES" sz="2800" dirty="0" smtClean="0">
                <a:latin typeface="Gabriola" panose="04040605051002020D02" pitchFamily="82" charset="0"/>
              </a:rPr>
              <a:t>n</a:t>
            </a:r>
            <a:r>
              <a:rPr lang="es-ES" sz="2800" dirty="0">
                <a:latin typeface="Gabriola" panose="04040605051002020D02" pitchFamily="82" charset="0"/>
              </a:rPr>
              <a:t> </a:t>
            </a:r>
            <a:r>
              <a:rPr lang="es-E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ánimo</a:t>
            </a:r>
            <a:r>
              <a:rPr lang="es-ES" sz="2800" dirty="0">
                <a:latin typeface="Gabriola" panose="04040605051002020D02" pitchFamily="82" charset="0"/>
              </a:rPr>
              <a:t> persistentemente expansivo, </a:t>
            </a:r>
            <a:r>
              <a:rPr lang="es-ES" sz="2800" dirty="0" smtClean="0">
                <a:latin typeface="Gabriola" panose="04040605051002020D02" pitchFamily="82" charset="0"/>
              </a:rPr>
              <a:t>hiperactivo </a:t>
            </a:r>
            <a:r>
              <a:rPr lang="es-ES" sz="2800" dirty="0">
                <a:latin typeface="Gabriola" panose="04040605051002020D02" pitchFamily="82" charset="0"/>
              </a:rPr>
              <a:t>y/o </a:t>
            </a:r>
            <a:r>
              <a:rPr lang="es-ES" sz="2800" dirty="0" smtClean="0">
                <a:latin typeface="Gabriola" panose="04040605051002020D02" pitchFamily="82" charset="0"/>
              </a:rPr>
              <a:t>irritable, por</a:t>
            </a:r>
            <a:r>
              <a:rPr lang="es-ES" sz="2800" dirty="0">
                <a:latin typeface="Gabriola" panose="04040605051002020D02" pitchFamily="82" charset="0"/>
              </a:rPr>
              <a:t> </a:t>
            </a:r>
            <a:r>
              <a:rPr lang="es-ES" sz="2800" dirty="0" smtClean="0">
                <a:latin typeface="Gabriola" panose="04040605051002020D02" pitchFamily="82" charset="0"/>
              </a:rPr>
              <a:t>pensamientos</a:t>
            </a:r>
            <a:r>
              <a:rPr lang="es-ES" sz="2800" dirty="0">
                <a:latin typeface="Gabriola" panose="04040605051002020D02" pitchFamily="82" charset="0"/>
              </a:rPr>
              <a:t> </a:t>
            </a:r>
            <a:r>
              <a:rPr lang="es-ES" sz="2800" dirty="0" smtClean="0">
                <a:latin typeface="Gabriola" panose="04040605051002020D02" pitchFamily="82" charset="0"/>
              </a:rPr>
              <a:t>y</a:t>
            </a:r>
            <a:r>
              <a:rPr lang="es-ES" sz="2800" dirty="0">
                <a:latin typeface="Gabriola" panose="04040605051002020D02" pitchFamily="82" charset="0"/>
              </a:rPr>
              <a:t> </a:t>
            </a:r>
            <a:r>
              <a:rPr lang="es-ES" sz="2800" dirty="0" smtClean="0">
                <a:latin typeface="Gabriola" panose="04040605051002020D02" pitchFamily="82" charset="0"/>
              </a:rPr>
              <a:t>comportamientos </a:t>
            </a:r>
            <a:r>
              <a:rPr lang="es-ES" sz="2800" dirty="0">
                <a:latin typeface="Gabriola" panose="04040605051002020D02" pitchFamily="82" charset="0"/>
              </a:rPr>
              <a:t> consecuentes a ese ánimo que se distingue de un estado de ánimo normal. </a:t>
            </a:r>
            <a:endParaRPr lang="es-ES" sz="2800" dirty="0" smtClean="0">
              <a:latin typeface="Gabriola" panose="04040605051002020D02" pitchFamily="82" charset="0"/>
            </a:endParaRPr>
          </a:p>
          <a:p>
            <a:endParaRPr lang="es-ES" sz="2800" dirty="0" smtClean="0">
              <a:latin typeface="Gabriola" panose="04040605051002020D02" pitchFamily="82" charset="0"/>
            </a:endParaRPr>
          </a:p>
          <a:p>
            <a:r>
              <a:rPr lang="es-ES" sz="2800" dirty="0" smtClean="0">
                <a:latin typeface="Gabriola" panose="04040605051002020D02" pitchFamily="82" charset="0"/>
              </a:rPr>
              <a:t>Los </a:t>
            </a:r>
            <a:r>
              <a:rPr lang="es-ES" sz="2800" dirty="0">
                <a:latin typeface="Gabriola" panose="04040605051002020D02" pitchFamily="82" charset="0"/>
              </a:rPr>
              <a:t>individuos en estado hipomaníaco tienen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menos necesidad de dormir y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descansar</a:t>
            </a:r>
            <a:r>
              <a:rPr lang="es-ES" sz="2800" dirty="0" err="1" smtClean="0">
                <a:latin typeface="Gabriola" panose="04040605051002020D02" pitchFamily="82" charset="0"/>
              </a:rPr>
              <a:t>,pueden</a:t>
            </a:r>
            <a:r>
              <a:rPr lang="es-ES" sz="2800" dirty="0" smtClean="0">
                <a:latin typeface="Gabriola" panose="04040605051002020D02" pitchFamily="82" charset="0"/>
              </a:rPr>
              <a:t> </a:t>
            </a:r>
            <a:r>
              <a:rPr lang="es-ES" sz="2800" dirty="0">
                <a:latin typeface="Gabriola" panose="04040605051002020D02" pitchFamily="82" charset="0"/>
              </a:rPr>
              <a:t>ser </a:t>
            </a:r>
            <a:r>
              <a:rPr lang="es-E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hiperempáticos</a:t>
            </a:r>
            <a:r>
              <a:rPr lang="es-ES" sz="2800" dirty="0">
                <a:latin typeface="Gabriola" panose="04040605051002020D02" pitchFamily="82" charset="0"/>
              </a:rPr>
              <a:t> </a:t>
            </a:r>
            <a:r>
              <a:rPr lang="es-ES" sz="2800" dirty="0" smtClean="0">
                <a:latin typeface="Gabriola" panose="04040605051002020D02" pitchFamily="82" charset="0"/>
              </a:rPr>
              <a:t>tienen </a:t>
            </a:r>
            <a:r>
              <a:rPr lang="es-ES" sz="2800" dirty="0">
                <a:latin typeface="Gabriola" panose="04040605051002020D02" pitchFamily="82" charset="0"/>
              </a:rPr>
              <a:t>una 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enorme cantidad de energía</a:t>
            </a:r>
            <a:r>
              <a:rPr lang="es-ES" sz="2800" dirty="0" smtClean="0">
                <a:latin typeface="Gabriola" panose="04040605051002020D02" pitchFamily="82" charset="0"/>
              </a:rPr>
              <a:t>.</a:t>
            </a:r>
          </a:p>
          <a:p>
            <a:endParaRPr lang="es-ES" sz="2800" dirty="0" smtClean="0">
              <a:latin typeface="Gabriola" panose="04040605051002020D02" pitchFamily="82" charset="0"/>
            </a:endParaRPr>
          </a:p>
          <a:p>
            <a:r>
              <a:rPr lang="es-ES" sz="2800" dirty="0" smtClean="0">
                <a:latin typeface="Gabriola" panose="04040605051002020D02" pitchFamily="82" charset="0"/>
              </a:rPr>
              <a:t> </a:t>
            </a:r>
            <a:r>
              <a:rPr lang="es-ES" sz="2800" dirty="0">
                <a:latin typeface="Gabriola" panose="04040605051002020D02" pitchFamily="82" charset="0"/>
              </a:rPr>
              <a:t>Este estado de ánimo patológico constituye una de las fases del trastorno bipolar tipo II y de la ciclotimia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16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589" y="235131"/>
            <a:ext cx="10552611" cy="901338"/>
          </a:xfrm>
        </p:spPr>
        <p:txBody>
          <a:bodyPr>
            <a:normAutofit/>
          </a:bodyPr>
          <a:lstStyle/>
          <a:p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Síntomas clásicos de la </a:t>
            </a:r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hipomanía</a:t>
            </a:r>
            <a:endParaRPr lang="es-E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136469"/>
            <a:ext cx="10820400" cy="5303519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s-ES" b="1" dirty="0"/>
          </a:p>
          <a:p>
            <a:r>
              <a:rPr lang="es-ES" sz="2800" dirty="0">
                <a:latin typeface="Gabriola" panose="04040605051002020D02" pitchFamily="82" charset="0"/>
              </a:rPr>
              <a:t>Leve euforia</a:t>
            </a:r>
          </a:p>
          <a:p>
            <a:r>
              <a:rPr lang="es-ES" sz="2800" dirty="0">
                <a:latin typeface="Gabriola" panose="04040605051002020D02" pitchFamily="82" charset="0"/>
              </a:rPr>
              <a:t>Un torrente de ideas</a:t>
            </a:r>
          </a:p>
          <a:p>
            <a:r>
              <a:rPr lang="es-ES" sz="2800" dirty="0">
                <a:latin typeface="Gabriola" panose="04040605051002020D02" pitchFamily="82" charset="0"/>
              </a:rPr>
              <a:t>Energía inacabable</a:t>
            </a:r>
          </a:p>
          <a:p>
            <a:r>
              <a:rPr lang="es-ES" sz="2800" dirty="0" smtClean="0">
                <a:latin typeface="Gabriola" panose="04040605051002020D02" pitchFamily="82" charset="0"/>
              </a:rPr>
              <a:t>Verborrea</a:t>
            </a:r>
            <a:endParaRPr lang="es-ES" sz="2800" dirty="0">
              <a:latin typeface="Gabriola" panose="04040605051002020D02" pitchFamily="82" charset="0"/>
            </a:endParaRPr>
          </a:p>
          <a:p>
            <a:r>
              <a:rPr lang="es-ES" sz="2800" dirty="0">
                <a:latin typeface="Gabriola" panose="04040605051002020D02" pitchFamily="82" charset="0"/>
              </a:rPr>
              <a:t>Deseo e impulso por el éxito</a:t>
            </a:r>
          </a:p>
          <a:p>
            <a:r>
              <a:rPr lang="es-ES" sz="2800" dirty="0">
                <a:latin typeface="Gabriola" panose="04040605051002020D02" pitchFamily="82" charset="0"/>
              </a:rPr>
              <a:t>Autoestima o grandiosidad alta</a:t>
            </a:r>
          </a:p>
          <a:p>
            <a:r>
              <a:rPr lang="es-ES" sz="2800" dirty="0">
                <a:latin typeface="Gabriola" panose="04040605051002020D02" pitchFamily="82" charset="0"/>
              </a:rPr>
              <a:t>Otros síntomas de aceleración del pensamiento</a:t>
            </a:r>
          </a:p>
          <a:p>
            <a:r>
              <a:rPr lang="es-ES" sz="2800" dirty="0">
                <a:latin typeface="Gabriola" panose="04040605051002020D02" pitchFamily="82" charset="0"/>
              </a:rPr>
              <a:t>Déficit de atención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707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6571" y="300446"/>
            <a:ext cx="11179629" cy="927463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DIFERENCIA DE LOS QUE PADECEN MANÍA, 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6571" y="1227910"/>
            <a:ext cx="11179629" cy="4990776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Gabriola" panose="04040605051002020D02" pitchFamily="82" charset="0"/>
              </a:rPr>
              <a:t>Aquellos </a:t>
            </a:r>
            <a:r>
              <a:rPr lang="es-ES" sz="3200" dirty="0">
                <a:latin typeface="Gabriola" panose="04040605051002020D02" pitchFamily="82" charset="0"/>
              </a:rPr>
              <a:t>con sistemas hipomaníacos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son plenamente funcionales</a:t>
            </a:r>
            <a:r>
              <a:rPr lang="es-ES" sz="3200" dirty="0">
                <a:latin typeface="Gabriola" panose="04040605051002020D02" pitchFamily="82" charset="0"/>
              </a:rPr>
              <a:t>, e incluso son de hecho a menudo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más productivos de lo normal</a:t>
            </a:r>
            <a:r>
              <a:rPr lang="es-ES" sz="3200" dirty="0">
                <a:latin typeface="Gabriola" panose="04040605051002020D02" pitchFamily="82" charset="0"/>
              </a:rPr>
              <a:t>. </a:t>
            </a:r>
            <a:endParaRPr lang="es-ES" sz="3200" dirty="0" smtClean="0">
              <a:latin typeface="Gabriola" panose="04040605051002020D02" pitchFamily="82" charset="0"/>
            </a:endParaRPr>
          </a:p>
          <a:p>
            <a:r>
              <a:rPr lang="es-ES" sz="3200" dirty="0">
                <a:latin typeface="Gabriola" panose="04040605051002020D02" pitchFamily="82" charset="0"/>
              </a:rPr>
              <a:t>L</a:t>
            </a:r>
            <a:r>
              <a:rPr lang="es-ES" sz="3200" dirty="0" smtClean="0">
                <a:latin typeface="Gabriola" panose="04040605051002020D02" pitchFamily="82" charset="0"/>
              </a:rPr>
              <a:t>a </a:t>
            </a:r>
            <a:r>
              <a:rPr lang="es-ES" sz="3200" dirty="0">
                <a:latin typeface="Gabriola" panose="04040605051002020D02" pitchFamily="82" charset="0"/>
              </a:rPr>
              <a:t>hipomanía se distingue de la manía por la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ausencia de 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síntomas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 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psicóticos</a:t>
            </a:r>
            <a:r>
              <a:rPr lang="es-ES" sz="3200" dirty="0">
                <a:latin typeface="Gabriola" panose="04040605051002020D02" pitchFamily="82" charset="0"/>
              </a:rPr>
              <a:t> </a:t>
            </a:r>
            <a:r>
              <a:rPr lang="es-ES" sz="3200" dirty="0" smtClean="0">
                <a:latin typeface="Gabriola" panose="04040605051002020D02" pitchFamily="82" charset="0"/>
              </a:rPr>
              <a:t>y </a:t>
            </a:r>
            <a:r>
              <a:rPr lang="es-ES" sz="3200" dirty="0">
                <a:latin typeface="Gabriola" panose="04040605051002020D02" pitchFamily="82" charset="0"/>
              </a:rPr>
              <a:t>por su menor grado de impacto en la funcionalidad. </a:t>
            </a:r>
            <a:endParaRPr lang="es-ES" sz="3200" dirty="0" smtClean="0">
              <a:latin typeface="Gabriola" panose="04040605051002020D02" pitchFamily="82" charset="0"/>
            </a:endParaRPr>
          </a:p>
          <a:p>
            <a:r>
              <a:rPr lang="es-ES" sz="3200" dirty="0" smtClean="0">
                <a:latin typeface="Gabriola" panose="04040605051002020D02" pitchFamily="82" charset="0"/>
              </a:rPr>
              <a:t>Con </a:t>
            </a:r>
            <a:r>
              <a:rPr lang="es-ES" sz="3200" dirty="0">
                <a:latin typeface="Gabriola" panose="04040605051002020D02" pitchFamily="82" charset="0"/>
              </a:rPr>
              <a:t>la hipomanía a veces se presenta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aumento de la 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creatividad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</a:t>
            </a:r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y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de la energía productiva. </a:t>
            </a:r>
            <a:endParaRPr lang="es-E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es-ES" sz="3200" dirty="0" smtClean="0">
                <a:latin typeface="Gabriola" panose="04040605051002020D02" pitchFamily="82" charset="0"/>
              </a:rPr>
              <a:t>Existe </a:t>
            </a:r>
            <a:r>
              <a:rPr lang="es-ES" sz="3200" dirty="0">
                <a:latin typeface="Gabriola" panose="04040605051002020D02" pitchFamily="82" charset="0"/>
              </a:rPr>
              <a:t>una significativa cantidad de gente con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talentos creativos </a:t>
            </a:r>
            <a:r>
              <a:rPr lang="es-ES" sz="3200" dirty="0">
                <a:latin typeface="Gabriola" panose="04040605051002020D02" pitchFamily="82" charset="0"/>
              </a:rPr>
              <a:t>que ha experimentado hipomanía u otros síntomas del trastorno bipolar, </a:t>
            </a: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y le ha atribuido su éxito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189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263" y="1"/>
            <a:ext cx="11035937" cy="940526"/>
          </a:xfrm>
        </p:spPr>
        <p:txBody>
          <a:bodyPr>
            <a:noAutofit/>
          </a:bodyPr>
          <a:lstStyle/>
          <a:p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SÍNTOMAS TÍPICOS  de manía SERÍAN:</a:t>
            </a:r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940526"/>
            <a:ext cx="10820400" cy="5695405"/>
          </a:xfrm>
        </p:spPr>
        <p:txBody>
          <a:bodyPr>
            <a:noAutofit/>
          </a:bodyPr>
          <a:lstStyle/>
          <a:p>
            <a:r>
              <a:rPr lang="es-E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Excitación</a:t>
            </a:r>
            <a:r>
              <a:rPr lang="es-ES" sz="2800" dirty="0">
                <a:latin typeface="Gabriola" panose="04040605051002020D02" pitchFamily="82" charset="0"/>
              </a:rPr>
              <a:t>, alteración, sentidas como «presiones internas»;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Humor elevado</a:t>
            </a:r>
            <a:r>
              <a:rPr lang="es-ES" sz="2800" dirty="0">
                <a:latin typeface="Gabriola" panose="04040605051002020D02" pitchFamily="82" charset="0"/>
              </a:rPr>
              <a:t>: clásicamente eufórico, aunque también destacan irritabilidad, mayor reactividad y tendencia a ponerse fácilmente colérico;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Actividad sin reposo</a:t>
            </a:r>
            <a:r>
              <a:rPr lang="es-ES" sz="2800" dirty="0">
                <a:latin typeface="Gabriola" panose="04040605051002020D02" pitchFamily="82" charset="0"/>
              </a:rPr>
              <a:t>, agitación improductiva. Se empiezan varias cosas que no son acabadas;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Disminución del pudor</a:t>
            </a:r>
            <a:r>
              <a:rPr lang="es-ES" sz="2800" dirty="0">
                <a:latin typeface="Gabriola" panose="04040605051002020D02" pitchFamily="82" charset="0"/>
              </a:rPr>
              <a:t>, pérdida de inhibición, pudiendo llegar a actitudes de seducción y contactos sexuales excesivos, teniendo en cuenta que la persona en estado normal no habría deseado tener ese tipo de comportamiento;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Aceleración del pensamiento</a:t>
            </a:r>
            <a:r>
              <a:rPr lang="es-ES" sz="2800" dirty="0">
                <a:latin typeface="Gabriola" panose="04040605051002020D02" pitchFamily="82" charset="0"/>
              </a:rPr>
              <a:t>: nuevos y numerosos pensamientos pasan por la mente de la persona sin que ésta pueda detenerlos;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Dificultad para concentrarse</a:t>
            </a:r>
            <a:r>
              <a:rPr lang="es-ES" sz="2800" dirty="0">
                <a:latin typeface="Gabriola" panose="04040605051002020D02" pitchFamily="82" charset="0"/>
              </a:rPr>
              <a:t>, fácil distracción;</a:t>
            </a: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Trastornos del curso del pensamiento </a:t>
            </a:r>
            <a:r>
              <a:rPr lang="es-ES" sz="2800" dirty="0">
                <a:latin typeface="Gabriola" panose="04040605051002020D02" pitchFamily="82" charset="0"/>
              </a:rPr>
              <a:t>(</a:t>
            </a:r>
            <a:r>
              <a:rPr lang="es-ES" sz="2800" dirty="0" err="1" smtClean="0">
                <a:latin typeface="Gabriola" panose="04040605051002020D02" pitchFamily="82" charset="0"/>
              </a:rPr>
              <a:t>disgregacion</a:t>
            </a:r>
            <a:r>
              <a:rPr lang="es-ES" sz="2800" dirty="0" smtClean="0">
                <a:latin typeface="Gabriola" panose="04040605051002020D02" pitchFamily="82" charset="0"/>
              </a:rPr>
              <a:t>), </a:t>
            </a:r>
            <a:r>
              <a:rPr lang="es-ES" sz="2800" dirty="0">
                <a:latin typeface="Gabriola" panose="04040605051002020D02" pitchFamily="82" charset="0"/>
              </a:rPr>
              <a:t>pérdida del hilo de la conversación;</a:t>
            </a:r>
          </a:p>
          <a:p>
            <a:endParaRPr lang="es-ES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2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18457" y="476672"/>
            <a:ext cx="9949543" cy="5771728"/>
          </a:xfrm>
        </p:spPr>
        <p:txBody>
          <a:bodyPr>
            <a:normAutofit lnSpcReduction="10000"/>
          </a:bodyPr>
          <a:lstStyle/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Fuga de ideas</a:t>
            </a:r>
            <a:r>
              <a:rPr lang="es-ES" sz="3200" dirty="0">
                <a:latin typeface="Gabriola" panose="04040605051002020D02" pitchFamily="82" charset="0"/>
              </a:rPr>
              <a:t>: dificultad para seguir el discurso de una persona que sufre de manía, ésta suele olvidar el tema </a:t>
            </a:r>
            <a:r>
              <a:rPr lang="es-ES" sz="3200" dirty="0" smtClean="0">
                <a:latin typeface="Gabriola" panose="04040605051002020D02" pitchFamily="82" charset="0"/>
              </a:rPr>
              <a:t>inicial.</a:t>
            </a:r>
            <a:endParaRPr lang="es-ES" sz="3200" dirty="0">
              <a:latin typeface="Gabriola" panose="04040605051002020D02" pitchFamily="82" charset="0"/>
            </a:endParaRPr>
          </a:p>
          <a:p>
            <a:r>
              <a:rPr lang="es-E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Logorrea</a:t>
            </a:r>
            <a:r>
              <a:rPr lang="es-ES" sz="3200" dirty="0">
                <a:latin typeface="Gabriola" panose="04040605051002020D02" pitchFamily="82" charset="0"/>
              </a:rPr>
              <a:t>: habla abundante, acelerada e imparable, siendo esto el reflejo de la aceleración del </a:t>
            </a:r>
            <a:r>
              <a:rPr lang="es-ES" sz="3200" dirty="0" smtClean="0">
                <a:latin typeface="Gabriola" panose="04040605051002020D02" pitchFamily="82" charset="0"/>
              </a:rPr>
              <a:t>pensamiento.</a:t>
            </a:r>
            <a:endParaRPr lang="es-ES" sz="3200" dirty="0">
              <a:latin typeface="Gabriola" panose="04040605051002020D02" pitchFamily="82" charset="0"/>
            </a:endParaRPr>
          </a:p>
          <a:p>
            <a:r>
              <a:rPr lang="es-ES" sz="3200" dirty="0">
                <a:latin typeface="Gabriola" panose="04040605051002020D02" pitchFamily="82" charset="0"/>
              </a:rPr>
              <a:t>Excesiva confianza en sí </a:t>
            </a:r>
            <a:r>
              <a:rPr lang="es-ES" sz="3200" dirty="0" smtClean="0">
                <a:latin typeface="Gabriola" panose="04040605051002020D02" pitchFamily="82" charset="0"/>
              </a:rPr>
              <a:t>mismo</a:t>
            </a:r>
            <a:r>
              <a:rPr lang="es-ES" sz="3200" dirty="0">
                <a:latin typeface="Gabriola" panose="04040605051002020D02" pitchFamily="82" charset="0"/>
              </a:rPr>
              <a:t>.</a:t>
            </a:r>
            <a:endParaRPr lang="es-ES" sz="3200" dirty="0">
              <a:latin typeface="Gabriola" panose="04040605051002020D02" pitchFamily="82" charset="0"/>
            </a:endParaRPr>
          </a:p>
          <a:p>
            <a:r>
              <a:rPr lang="es-E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Disminución de la necesidad de dormir sin que la persona sienta la fatiga asociada a esa falta de reposo. Esta falta de sueño es a menudo uno de los primeros signos de un episodio </a:t>
            </a:r>
            <a:r>
              <a:rPr lang="es-E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maníaco.</a:t>
            </a:r>
            <a:endParaRPr lang="es-E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Sentimiento altruista</a:t>
            </a:r>
            <a:r>
              <a:rPr lang="es-ES" sz="3200" dirty="0">
                <a:latin typeface="Gabriola" panose="04040605051002020D02" pitchFamily="82" charset="0"/>
              </a:rPr>
              <a:t>: ganas de ayudar a los demás, </a:t>
            </a:r>
            <a:r>
              <a:rPr lang="es-ES" sz="3200" b="1" dirty="0" smtClean="0">
                <a:latin typeface="Gabriola" panose="04040605051002020D02" pitchFamily="82" charset="0"/>
              </a:rPr>
              <a:t>hiperempatía</a:t>
            </a:r>
            <a:r>
              <a:rPr lang="es-ES" sz="3200" dirty="0">
                <a:latin typeface="Gabriola" panose="04040605051002020D02" pitchFamily="82" charset="0"/>
              </a:rPr>
              <a:t>.</a:t>
            </a:r>
          </a:p>
          <a:p>
            <a:r>
              <a:rPr lang="es-ES" sz="3200" dirty="0">
                <a:latin typeface="Gabriola" panose="04040605051002020D02" pitchFamily="82" charset="0"/>
              </a:rPr>
              <a:t>Hipersensibilidad afectiva y </a:t>
            </a:r>
            <a:r>
              <a:rPr lang="es-ES" sz="3200" dirty="0" smtClean="0">
                <a:latin typeface="Gabriola" panose="04040605051002020D02" pitchFamily="82" charset="0"/>
              </a:rPr>
              <a:t>sensorial.</a:t>
            </a:r>
            <a:endParaRPr lang="es-ES" sz="3200" dirty="0">
              <a:latin typeface="Gabriola" panose="04040605051002020D02" pitchFamily="82" charset="0"/>
            </a:endParaRPr>
          </a:p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Labilidad emocional</a:t>
            </a:r>
            <a:r>
              <a:rPr lang="es-ES" sz="3200" dirty="0">
                <a:latin typeface="Gabriola" panose="04040605051002020D02" pitchFamily="82" charset="0"/>
              </a:rPr>
              <a:t>: pasar de la risa a las lágrimas con mucha </a:t>
            </a:r>
            <a:r>
              <a:rPr lang="es-ES" sz="3200" dirty="0" smtClean="0">
                <a:latin typeface="Gabriola" panose="04040605051002020D02" pitchFamily="82" charset="0"/>
              </a:rPr>
              <a:t>facilidad.</a:t>
            </a:r>
            <a:endParaRPr lang="es-ES" sz="3200" dirty="0">
              <a:latin typeface="Gabriola" panose="04040605051002020D02" pitchFamily="82" charset="0"/>
            </a:endParaRPr>
          </a:p>
          <a:p>
            <a:endParaRPr lang="es-ES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0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Marcadores de riesgo de bipolaridad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_tradnl" sz="3200" dirty="0" smtClean="0">
                <a:latin typeface="Gabriola" panose="04040605051002020D02" pitchFamily="82" charset="0"/>
              </a:rPr>
              <a:t>Presencia </a:t>
            </a:r>
            <a:r>
              <a:rPr lang="es-ES_tradnl" sz="3200" dirty="0">
                <a:latin typeface="Gabriola" panose="04040605051002020D02" pitchFamily="82" charset="0"/>
              </a:rPr>
              <a:t>de episodios hipomaníacos inducidos por </a:t>
            </a:r>
            <a:r>
              <a:rPr lang="es-ES_tradnl" sz="3200" dirty="0" smtClean="0">
                <a:latin typeface="Gabriola" panose="04040605051002020D02" pitchFamily="82" charset="0"/>
              </a:rPr>
              <a:t>antidepresivos</a:t>
            </a:r>
          </a:p>
          <a:p>
            <a:pPr lvl="0"/>
            <a:endParaRPr lang="es-ES" sz="3200" dirty="0">
              <a:latin typeface="Gabriola" panose="04040605051002020D02" pitchFamily="82" charset="0"/>
            </a:endParaRPr>
          </a:p>
          <a:p>
            <a:pPr lvl="0"/>
            <a:r>
              <a:rPr lang="es-ES_tradnl" sz="3200" dirty="0">
                <a:latin typeface="Gabriola" panose="04040605051002020D02" pitchFamily="82" charset="0"/>
              </a:rPr>
              <a:t>Inicio en la etapa puerperal o </a:t>
            </a:r>
            <a:r>
              <a:rPr lang="es-ES_tradnl" sz="3200" dirty="0" smtClean="0">
                <a:latin typeface="Gabriola" panose="04040605051002020D02" pitchFamily="82" charset="0"/>
              </a:rPr>
              <a:t>juvenil</a:t>
            </a:r>
          </a:p>
          <a:p>
            <a:pPr lvl="0"/>
            <a:endParaRPr lang="es-ES" sz="3200" dirty="0">
              <a:latin typeface="Gabriola" panose="04040605051002020D02" pitchFamily="82" charset="0"/>
            </a:endParaRPr>
          </a:p>
          <a:p>
            <a:pPr lvl="0"/>
            <a:r>
              <a:rPr lang="es-ES_tradnl" sz="3200" dirty="0">
                <a:latin typeface="Gabriola" panose="04040605051002020D02" pitchFamily="82" charset="0"/>
              </a:rPr>
              <a:t>Presencia de hipersomnia y retardo psicomotor en los episodios </a:t>
            </a:r>
            <a:r>
              <a:rPr lang="es-ES_tradnl" sz="3200" dirty="0" smtClean="0">
                <a:latin typeface="Gabriola" panose="04040605051002020D02" pitchFamily="82" charset="0"/>
              </a:rPr>
              <a:t>depresivos</a:t>
            </a:r>
          </a:p>
          <a:p>
            <a:pPr lvl="0"/>
            <a:endParaRPr lang="es-ES" sz="3200" dirty="0">
              <a:latin typeface="Gabriola" panose="04040605051002020D02" pitchFamily="82" charset="0"/>
            </a:endParaRPr>
          </a:p>
          <a:p>
            <a:pPr lvl="0"/>
            <a:r>
              <a:rPr lang="es-ES_tradnl" sz="3200" dirty="0">
                <a:latin typeface="Gabriola" panose="04040605051002020D02" pitchFamily="82" charset="0"/>
              </a:rPr>
              <a:t>Historia familiar de trastorno bipolar</a:t>
            </a:r>
            <a:endParaRPr lang="es-ES" sz="3200" dirty="0">
              <a:latin typeface="Gabriola" panose="04040605051002020D02" pitchFamily="82" charset="0"/>
            </a:endParaRPr>
          </a:p>
          <a:p>
            <a:endParaRPr lang="es-ES" sz="32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87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0187547"/>
              </p:ext>
            </p:extLst>
          </p:nvPr>
        </p:nvGraphicFramePr>
        <p:xfrm>
          <a:off x="692330" y="2363788"/>
          <a:ext cx="10189029" cy="43406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9833">
                  <a:extLst>
                    <a:ext uri="{9D8B030D-6E8A-4147-A177-3AD203B41FA5}">
                      <a16:colId xmlns:a16="http://schemas.microsoft.com/office/drawing/2014/main" xmlns="" val="1775492035"/>
                    </a:ext>
                  </a:extLst>
                </a:gridCol>
                <a:gridCol w="4529196">
                  <a:extLst>
                    <a:ext uri="{9D8B030D-6E8A-4147-A177-3AD203B41FA5}">
                      <a16:colId xmlns:a16="http://schemas.microsoft.com/office/drawing/2014/main" xmlns="" val="301668168"/>
                    </a:ext>
                  </a:extLst>
                </a:gridCol>
              </a:tblGrid>
              <a:tr h="449668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Trastorno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Heredabilidad (%)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0057633"/>
                  </a:ext>
                </a:extLst>
              </a:tr>
              <a:tr h="449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Trastorno de ansiedad generalizada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30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552026"/>
                  </a:ext>
                </a:extLst>
              </a:tr>
              <a:tr h="449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Fobias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35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1882475"/>
                  </a:ext>
                </a:extLst>
              </a:tr>
              <a:tr h="674795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Depresión mayor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30-40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56064"/>
                  </a:ext>
                </a:extLst>
              </a:tr>
              <a:tr h="449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Trastorno de angustia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40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6819280"/>
                  </a:ext>
                </a:extLst>
              </a:tr>
              <a:tr h="449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Suicidio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45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5170769"/>
                  </a:ext>
                </a:extLst>
              </a:tr>
              <a:tr h="449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Alcoholismo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60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3668218"/>
                  </a:ext>
                </a:extLst>
              </a:tr>
              <a:tr h="449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Esquizofrenia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60-80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618940"/>
                  </a:ext>
                </a:extLst>
              </a:tr>
              <a:tr h="449668"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Trastorno bipolar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70-80</a:t>
                      </a:r>
                      <a:endParaRPr lang="es-E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0427834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11234" y="672224"/>
            <a:ext cx="892539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58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8825" algn="l"/>
              </a:tabLst>
            </a:pPr>
            <a:r>
              <a:rPr kumimoji="0" lang="es-ES_tradnl" altLang="es-E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HEREDABILIDAD DE DISTINTOS TRASTORNOS MENTALES</a:t>
            </a:r>
            <a:endParaRPr kumimoji="0" lang="es-ES" altLang="es-E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8825" algn="l"/>
              </a:tabLst>
            </a:pPr>
            <a:endParaRPr kumimoji="0" lang="es-ES" alt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441EAB-A179-48F6-8971-EA1C03C9A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55373"/>
          </a:xfrm>
        </p:spPr>
        <p:txBody>
          <a:bodyPr/>
          <a:lstStyle/>
          <a:p>
            <a:pPr algn="ctr"/>
            <a:r>
              <a:rPr lang="es-EC" dirty="0"/>
              <a:t>CLASIFICACION SEGÚN CIE-10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9CB5169-0FD7-43DA-8156-AE78B731D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078"/>
            <a:ext cx="10515600" cy="6202018"/>
          </a:xfrm>
        </p:spPr>
        <p:txBody>
          <a:bodyPr>
            <a:noAutofit/>
          </a:bodyPr>
          <a:lstStyle/>
          <a:p>
            <a:r>
              <a:rPr lang="es-ES_tradnl" sz="2000" b="1" dirty="0"/>
              <a:t>F30 Episodio maníaco</a:t>
            </a:r>
            <a:endParaRPr lang="es-EC" sz="2000" dirty="0"/>
          </a:p>
          <a:p>
            <a:r>
              <a:rPr lang="es-ES_tradnl" sz="2000" b="1" dirty="0"/>
              <a:t>F30.0 Hipomanía</a:t>
            </a:r>
            <a:r>
              <a:rPr lang="es-ES_tradnl" sz="2000" b="1" dirty="0">
                <a:hlinkClick r:id="rId2"/>
              </a:rPr>
              <a:t/>
            </a:r>
            <a:br>
              <a:rPr lang="es-ES_tradnl" sz="2000" b="1" dirty="0">
                <a:hlinkClick r:id="rId2"/>
              </a:rPr>
            </a:br>
            <a:r>
              <a:rPr lang="es-ES_tradnl" sz="2000" b="1" dirty="0"/>
              <a:t>F30.1 Manía sin síntomas psicóticos</a:t>
            </a:r>
            <a:r>
              <a:rPr lang="es-ES_tradnl" sz="2000" b="1" dirty="0">
                <a:hlinkClick r:id="rId3"/>
              </a:rPr>
              <a:t/>
            </a:r>
            <a:br>
              <a:rPr lang="es-ES_tradnl" sz="2000" b="1" dirty="0">
                <a:hlinkClick r:id="rId3"/>
              </a:rPr>
            </a:br>
            <a:r>
              <a:rPr lang="es-ES_tradnl" sz="2000" b="1" dirty="0"/>
              <a:t>F30.2 Manía con síntomas psicóticos</a:t>
            </a:r>
            <a:r>
              <a:rPr lang="es-ES_tradnl" sz="2000" b="1" dirty="0">
                <a:hlinkClick r:id="rId4"/>
              </a:rPr>
              <a:t/>
            </a:r>
            <a:br>
              <a:rPr lang="es-ES_tradnl" sz="2000" b="1" dirty="0">
                <a:hlinkClick r:id="rId4"/>
              </a:rPr>
            </a:br>
            <a:r>
              <a:rPr lang="es-ES_tradnl" sz="2000" b="1" dirty="0"/>
              <a:t>F30.8 Otros episodios maníacos</a:t>
            </a:r>
            <a:r>
              <a:rPr lang="es-ES_tradnl" sz="2000" b="1" dirty="0">
                <a:hlinkClick r:id="rId5"/>
              </a:rPr>
              <a:t/>
            </a:r>
            <a:br>
              <a:rPr lang="es-ES_tradnl" sz="2000" b="1" dirty="0">
                <a:hlinkClick r:id="rId5"/>
              </a:rPr>
            </a:br>
            <a:r>
              <a:rPr lang="es-ES_tradnl" sz="2000" b="1" dirty="0"/>
              <a:t>F30.9 Episodio maníaco sin especificación</a:t>
            </a:r>
            <a:endParaRPr lang="es-EC" sz="2000" b="1" dirty="0"/>
          </a:p>
          <a:p>
            <a:r>
              <a:rPr lang="es-ES_tradnl" sz="2000" b="1" dirty="0"/>
              <a:t>F31 Trastorno bipolar</a:t>
            </a:r>
            <a:endParaRPr lang="es-EC" sz="2000" dirty="0"/>
          </a:p>
          <a:p>
            <a:r>
              <a:rPr lang="es-ES_tradnl" sz="2000" b="1" dirty="0"/>
              <a:t>F31.0 Trastorno bipolar, episodio actual hipomaníaco</a:t>
            </a:r>
            <a:r>
              <a:rPr lang="es-ES_tradnl" sz="2000" b="1" dirty="0">
                <a:hlinkClick r:id="rId6"/>
              </a:rPr>
              <a:t/>
            </a:r>
            <a:br>
              <a:rPr lang="es-ES_tradnl" sz="2000" b="1" dirty="0">
                <a:hlinkClick r:id="rId6"/>
              </a:rPr>
            </a:br>
            <a:r>
              <a:rPr lang="es-ES_tradnl" sz="2000" b="1" dirty="0"/>
              <a:t>F31.1 Trastorno bipolar, episodio actual maníaco sin síntomas psicóticos</a:t>
            </a:r>
            <a:r>
              <a:rPr lang="es-ES_tradnl" sz="2000" b="1" dirty="0">
                <a:hlinkClick r:id="rId7"/>
              </a:rPr>
              <a:t/>
            </a:r>
            <a:br>
              <a:rPr lang="es-ES_tradnl" sz="2000" b="1" dirty="0">
                <a:hlinkClick r:id="rId7"/>
              </a:rPr>
            </a:br>
            <a:r>
              <a:rPr lang="es-ES_tradnl" sz="2000" b="1" dirty="0"/>
              <a:t>F31.2 Trastorno bipolar, episodio actual maníaco con síntomas psicóticos</a:t>
            </a:r>
            <a:r>
              <a:rPr lang="es-ES_tradnl" sz="2000" b="1" dirty="0">
                <a:hlinkClick r:id="rId8"/>
              </a:rPr>
              <a:t/>
            </a:r>
            <a:br>
              <a:rPr lang="es-ES_tradnl" sz="2000" b="1" dirty="0">
                <a:hlinkClick r:id="rId8"/>
              </a:rPr>
            </a:br>
            <a:r>
              <a:rPr lang="es-ES_tradnl" sz="2000" b="1" dirty="0"/>
              <a:t>F31.3 Trastorno bipolar, episodio actual depresivo leve o moderado</a:t>
            </a:r>
            <a:r>
              <a:rPr lang="es-ES_tradnl" sz="2000" b="1" dirty="0">
                <a:hlinkClick r:id="rId9"/>
              </a:rPr>
              <a:t> </a:t>
            </a:r>
            <a:endParaRPr lang="es-EC" sz="2000" dirty="0"/>
          </a:p>
          <a:p>
            <a:r>
              <a:rPr lang="es-ES_tradnl" sz="2000" b="1" dirty="0"/>
              <a:t>F31.30 sin síntomas somáticos</a:t>
            </a:r>
            <a:r>
              <a:rPr lang="es-ES_tradnl" sz="2000" b="1" dirty="0">
                <a:hlinkClick r:id="rId10"/>
              </a:rPr>
              <a:t/>
            </a:r>
            <a:br>
              <a:rPr lang="es-ES_tradnl" sz="2000" b="1" dirty="0">
                <a:hlinkClick r:id="rId10"/>
              </a:rPr>
            </a:br>
            <a:r>
              <a:rPr lang="es-ES_tradnl" sz="2000" b="1" dirty="0"/>
              <a:t>F31.31 con síntomas somáticos</a:t>
            </a:r>
            <a:endParaRPr lang="es-EC" sz="2000" dirty="0"/>
          </a:p>
          <a:p>
            <a:r>
              <a:rPr lang="es-ES_tradnl" sz="2000" b="1" dirty="0"/>
              <a:t>F31.4 Trastorno bipolar, </a:t>
            </a:r>
            <a:r>
              <a:rPr lang="es-ES_tradnl" sz="2000" b="1" dirty="0" err="1"/>
              <a:t>episodioactual</a:t>
            </a:r>
            <a:r>
              <a:rPr lang="es-ES_tradnl" sz="2000" b="1" dirty="0"/>
              <a:t> depresivo grave sin síntomas psicóticos</a:t>
            </a:r>
            <a:r>
              <a:rPr lang="es-ES_tradnl" sz="2000" b="1" dirty="0">
                <a:hlinkClick r:id="rId11"/>
              </a:rPr>
              <a:t/>
            </a:r>
            <a:br>
              <a:rPr lang="es-ES_tradnl" sz="2000" b="1" dirty="0">
                <a:hlinkClick r:id="rId11"/>
              </a:rPr>
            </a:br>
            <a:r>
              <a:rPr lang="es-ES_tradnl" sz="2000" b="1" dirty="0"/>
              <a:t>F31.5Trastorno bipolar, episodio actual depresivo grave</a:t>
            </a:r>
            <a:br>
              <a:rPr lang="es-ES_tradnl" sz="2000" b="1" dirty="0"/>
            </a:br>
            <a:r>
              <a:rPr lang="es-ES_tradnl" sz="2000" b="1" dirty="0"/>
              <a:t>con síntomas psicóticos</a:t>
            </a:r>
            <a:r>
              <a:rPr lang="es-ES_tradnl" sz="2000" b="1" dirty="0">
                <a:hlinkClick r:id="rId12"/>
              </a:rPr>
              <a:t/>
            </a:r>
            <a:br>
              <a:rPr lang="es-ES_tradnl" sz="2000" b="1" dirty="0">
                <a:hlinkClick r:id="rId12"/>
              </a:rPr>
            </a:br>
            <a:r>
              <a:rPr lang="es-ES_tradnl" sz="2000" b="1" dirty="0"/>
              <a:t>F31.6 Trastorno bipolar, episodio actual mixto</a:t>
            </a:r>
            <a:r>
              <a:rPr lang="es-ES_tradnl" sz="2000" b="1" dirty="0">
                <a:hlinkClick r:id="rId13"/>
              </a:rPr>
              <a:t/>
            </a:r>
            <a:br>
              <a:rPr lang="es-ES_tradnl" sz="2000" b="1" dirty="0">
                <a:hlinkClick r:id="rId13"/>
              </a:rPr>
            </a:br>
            <a:r>
              <a:rPr lang="es-ES_tradnl" sz="2000" b="1" dirty="0"/>
              <a:t>F31.7 Trastorno </a:t>
            </a:r>
            <a:r>
              <a:rPr lang="es-ES_tradnl" sz="2000" b="1" dirty="0" err="1"/>
              <a:t>bipolar,actualmente</a:t>
            </a:r>
            <a:r>
              <a:rPr lang="es-ES_tradnl" sz="2000" b="1" dirty="0"/>
              <a:t> en remisión</a:t>
            </a:r>
            <a:r>
              <a:rPr lang="es-ES_tradnl" sz="2000" b="1" dirty="0">
                <a:hlinkClick r:id="rId14"/>
              </a:rPr>
              <a:t/>
            </a:r>
            <a:br>
              <a:rPr lang="es-ES_tradnl" sz="2000" b="1" dirty="0">
                <a:hlinkClick r:id="rId14"/>
              </a:rPr>
            </a:br>
            <a:r>
              <a:rPr lang="es-ES_tradnl" sz="2000" b="1" dirty="0"/>
              <a:t>F31.8 Otros trastornos bipolares</a:t>
            </a:r>
            <a:r>
              <a:rPr lang="es-ES_tradnl" sz="2000" b="1" dirty="0">
                <a:hlinkClick r:id="rId15"/>
              </a:rPr>
              <a:t/>
            </a:r>
            <a:br>
              <a:rPr lang="es-ES_tradnl" sz="2000" b="1" dirty="0">
                <a:hlinkClick r:id="rId15"/>
              </a:rPr>
            </a:br>
            <a:r>
              <a:rPr lang="es-ES_tradnl" sz="2000" b="1" dirty="0"/>
              <a:t>F31.9 Trastorno bipolar sin especificación</a:t>
            </a:r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351583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3749" y="-91440"/>
            <a:ext cx="9272451" cy="1776549"/>
          </a:xfrm>
        </p:spPr>
        <p:txBody>
          <a:bodyPr>
            <a:normAutofit/>
          </a:bodyPr>
          <a:lstStyle/>
          <a:p>
            <a:r>
              <a:rPr lang="es-ES_tradn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 bipolar y esquizofrenia: síntomas comunes</a:t>
            </a:r>
            <a:endParaRPr lang="es-E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163692"/>
              </p:ext>
            </p:extLst>
          </p:nvPr>
        </p:nvGraphicFramePr>
        <p:xfrm>
          <a:off x="757646" y="1685109"/>
          <a:ext cx="9797143" cy="5068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3229">
                  <a:extLst>
                    <a:ext uri="{9D8B030D-6E8A-4147-A177-3AD203B41FA5}">
                      <a16:colId xmlns:a16="http://schemas.microsoft.com/office/drawing/2014/main" xmlns="" val="1774980996"/>
                    </a:ext>
                  </a:extLst>
                </a:gridCol>
                <a:gridCol w="3347230">
                  <a:extLst>
                    <a:ext uri="{9D8B030D-6E8A-4147-A177-3AD203B41FA5}">
                      <a16:colId xmlns:a16="http://schemas.microsoft.com/office/drawing/2014/main" xmlns="" val="3077521285"/>
                    </a:ext>
                  </a:extLst>
                </a:gridCol>
                <a:gridCol w="2706684">
                  <a:extLst>
                    <a:ext uri="{9D8B030D-6E8A-4147-A177-3AD203B41FA5}">
                      <a16:colId xmlns:a16="http://schemas.microsoft.com/office/drawing/2014/main" xmlns="" val="2904263141"/>
                    </a:ext>
                  </a:extLst>
                </a:gridCol>
              </a:tblGrid>
              <a:tr h="480633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Síntomas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Trastorno bipolar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Esquizofrenia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8134552"/>
                  </a:ext>
                </a:extLst>
              </a:tr>
              <a:tr h="516512"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Psicóticos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425"/>
                        </a:lnSpc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+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9524653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Depresivos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+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0364298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Maníacos</a:t>
                      </a:r>
                      <a:r>
                        <a:rPr lang="es-ES" sz="2000" kern="1200" baseline="30000">
                          <a:effectLst/>
                        </a:rPr>
                        <a:t>a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+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6973399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Neurovegetativos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52925737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Cognitivos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9951605"/>
                  </a:ext>
                </a:extLst>
              </a:tr>
              <a:tr h="480633"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>
                          <a:effectLst/>
                        </a:rPr>
                        <a:t>Negativos</a:t>
                      </a:r>
                      <a:r>
                        <a:rPr lang="es-ES" sz="2000" kern="1200" baseline="30000">
                          <a:effectLst/>
                        </a:rPr>
                        <a:t>b </a:t>
                      </a:r>
                      <a:endParaRPr lang="es-E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" sz="2000" kern="1200" dirty="0">
                          <a:effectLst/>
                        </a:rPr>
                        <a:t>+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0499807"/>
                  </a:ext>
                </a:extLst>
              </a:tr>
              <a:tr h="1668079">
                <a:tc gridSpan="3">
                  <a:txBody>
                    <a:bodyPr/>
                    <a:lstStyle/>
                    <a:p>
                      <a:pPr algn="l" fontAlgn="base">
                        <a:spcAft>
                          <a:spcPts val="0"/>
                        </a:spcAft>
                        <a:tabLst>
                          <a:tab pos="758825" algn="l"/>
                        </a:tabLst>
                      </a:pPr>
                      <a:r>
                        <a:rPr lang="es-ES_tradnl" sz="2000" kern="1200" baseline="30000" dirty="0">
                          <a:effectLst/>
                        </a:rPr>
                        <a:t>a</a:t>
                      </a:r>
                      <a:r>
                        <a:rPr lang="es-ES_tradnl" sz="2000" kern="1200" dirty="0">
                          <a:effectLst/>
                        </a:rPr>
                        <a:t> Síndrome maníaco relativamente específico del trastorno bipolar.</a:t>
                      </a:r>
                      <a:br>
                        <a:rPr lang="es-ES_tradnl" sz="2000" kern="1200" dirty="0">
                          <a:effectLst/>
                        </a:rPr>
                      </a:br>
                      <a:r>
                        <a:rPr lang="es-ES_tradnl" sz="2000" kern="1200" baseline="30000" dirty="0">
                          <a:effectLst/>
                        </a:rPr>
                        <a:t>b</a:t>
                      </a:r>
                      <a:r>
                        <a:rPr lang="es-ES_tradnl" sz="2000" kern="1200" dirty="0">
                          <a:effectLst/>
                        </a:rPr>
                        <a:t> Síndrome negativo relativamente específico de la esquizofrenia. </a:t>
                      </a:r>
                      <a:endParaRPr lang="es-E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551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36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222069"/>
            <a:ext cx="8610600" cy="1045028"/>
          </a:xfrm>
        </p:spPr>
        <p:txBody>
          <a:bodyPr>
            <a:normAutofit/>
          </a:bodyPr>
          <a:lstStyle/>
          <a:p>
            <a:r>
              <a:rPr lang="es-E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_tradnl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rastornos</a:t>
            </a:r>
            <a:r>
              <a:rPr lang="es-ES_tradn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comórbidos</a:t>
            </a:r>
            <a:r>
              <a:rPr lang="es-ES_tradnl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los trastornos bipolares</a:t>
            </a:r>
            <a:endParaRPr lang="es-E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449978"/>
            <a:ext cx="10820400" cy="4768708"/>
          </a:xfrm>
        </p:spPr>
        <p:txBody>
          <a:bodyPr>
            <a:noAutofit/>
          </a:bodyPr>
          <a:lstStyle/>
          <a:p>
            <a:pPr lvl="0"/>
            <a:r>
              <a:rPr lang="es-ES" sz="2800" b="1" dirty="0" smtClean="0">
                <a:latin typeface="Gabriola" panose="04040605051002020D02" pitchFamily="82" charset="0"/>
              </a:rPr>
              <a:t>Abuso </a:t>
            </a:r>
            <a:r>
              <a:rPr lang="es-ES" sz="2800" b="1" dirty="0">
                <a:latin typeface="Gabriola" panose="04040605051002020D02" pitchFamily="82" charset="0"/>
              </a:rPr>
              <a:t>y dependencia de sustancias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" sz="2800" b="1" dirty="0">
                <a:latin typeface="Gabriola" panose="04040605051002020D02" pitchFamily="82" charset="0"/>
              </a:rPr>
              <a:t>Trastornos de ansiedad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" sz="2800" b="1" dirty="0">
                <a:latin typeface="Gabriola" panose="04040605051002020D02" pitchFamily="82" charset="0"/>
              </a:rPr>
              <a:t>Trastornos de la conducta alimentaria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" sz="2800" b="1" dirty="0">
                <a:latin typeface="Gabriola" panose="04040605051002020D02" pitchFamily="82" charset="0"/>
              </a:rPr>
              <a:t>Psicosis no afectivas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" sz="2800" b="1" dirty="0">
                <a:latin typeface="Gabriola" panose="04040605051002020D02" pitchFamily="82" charset="0"/>
              </a:rPr>
              <a:t>Trastornos del control de los impulsos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" sz="2800" b="1" dirty="0">
                <a:latin typeface="Gabriola" panose="04040605051002020D02" pitchFamily="82" charset="0"/>
              </a:rPr>
              <a:t>Trastornos de la personalidad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" sz="2800" b="1" dirty="0">
                <a:latin typeface="Gabriola" panose="04040605051002020D02" pitchFamily="82" charset="0"/>
              </a:rPr>
              <a:t>Trastorno de Gilles de la </a:t>
            </a:r>
            <a:r>
              <a:rPr lang="es-ES" sz="2800" b="1" dirty="0" err="1">
                <a:latin typeface="Gabriola" panose="04040605051002020D02" pitchFamily="82" charset="0"/>
              </a:rPr>
              <a:t>Tourette</a:t>
            </a:r>
            <a:r>
              <a:rPr lang="es-ES" sz="2800" b="1" dirty="0">
                <a:latin typeface="Gabriola" panose="04040605051002020D02" pitchFamily="82" charset="0"/>
              </a:rPr>
              <a:t> 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" sz="2800" b="1" dirty="0">
                <a:latin typeface="Gabriola" panose="04040605051002020D02" pitchFamily="82" charset="0"/>
              </a:rPr>
              <a:t>Trastorno por déficit de atención con hiperactividad</a:t>
            </a:r>
            <a:endParaRPr lang="es-ES" sz="2800" dirty="0">
              <a:latin typeface="Gabriola" panose="04040605051002020D02" pitchFamily="82" charset="0"/>
            </a:endParaRPr>
          </a:p>
          <a:p>
            <a:pPr lvl="0"/>
            <a:r>
              <a:rPr lang="es-ES_tradnl" sz="2800" b="1" dirty="0">
                <a:latin typeface="Gabriola" panose="04040605051002020D02" pitchFamily="82" charset="0"/>
              </a:rPr>
              <a:t>IMPULSIVIDAD</a:t>
            </a:r>
            <a:r>
              <a:rPr lang="es-ES" sz="2800" b="1" dirty="0">
                <a:latin typeface="Gabriola" panose="04040605051002020D02" pitchFamily="82" charset="0"/>
              </a:rPr>
              <a:t> </a:t>
            </a:r>
            <a:endParaRPr lang="es-ES" sz="2800" dirty="0">
              <a:latin typeface="Gabriola" panose="04040605051002020D02" pitchFamily="82" charset="0"/>
            </a:endParaRPr>
          </a:p>
          <a:p>
            <a:endParaRPr lang="es-ES" sz="28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0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31520" y="104503"/>
            <a:ext cx="9958251" cy="5656535"/>
          </a:xfrm>
        </p:spPr>
        <p:txBody>
          <a:bodyPr/>
          <a:lstStyle/>
          <a:p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 DEL ESTADO DE ÁNIMO SE ASOCIA A TRISTEZA Y ALEGRÍA</a:t>
            </a:r>
          </a:p>
          <a:p>
            <a:endParaRPr lang="es-E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  <a:p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 DEL HUMOR SE ASOCIA A ANSIEDAD Y DISFORIA </a:t>
            </a:r>
          </a:p>
          <a:p>
            <a:pPr marL="0" indent="0">
              <a:buNone/>
            </a:pPr>
            <a:endParaRPr lang="es-ES" sz="2800" dirty="0">
              <a:latin typeface="Gabriola" panose="04040605051002020D02" pitchFamily="82" charset="0"/>
            </a:endParaRPr>
          </a:p>
          <a:p>
            <a:r>
              <a:rPr lang="es-E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KAPLAN</a:t>
            </a:r>
            <a:r>
              <a:rPr lang="es-ES" sz="2800" dirty="0" smtClean="0">
                <a:latin typeface="Gabriola" panose="04040605051002020D02" pitchFamily="82" charset="0"/>
              </a:rPr>
              <a:t>: </a:t>
            </a:r>
            <a:r>
              <a:rPr lang="es-ES" sz="2800" dirty="0">
                <a:latin typeface="Gabriola" panose="04040605051002020D02" pitchFamily="82" charset="0"/>
              </a:rPr>
              <a:t>los </a:t>
            </a:r>
            <a:r>
              <a:rPr lang="es-ES" sz="2800" dirty="0" smtClean="0">
                <a:latin typeface="Gabriola" panose="04040605051002020D02" pitchFamily="82" charset="0"/>
              </a:rPr>
              <a:t>trastornos </a:t>
            </a:r>
            <a:r>
              <a:rPr lang="es-ES" sz="2800" dirty="0">
                <a:latin typeface="Gabriola" panose="04040605051002020D02" pitchFamily="82" charset="0"/>
              </a:rPr>
              <a:t>del estado de ánimo son un grupo de patologías caracterizadas por una pérdida del sentido del control del humor o afecto y una sensación subjetiva de gran malestar</a:t>
            </a:r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617" y="3370218"/>
            <a:ext cx="7824515" cy="337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156755"/>
            <a:ext cx="8610600" cy="914400"/>
          </a:xfrm>
        </p:spPr>
        <p:txBody>
          <a:bodyPr>
            <a:normAutofit/>
          </a:bodyPr>
          <a:lstStyle/>
          <a:p>
            <a:r>
              <a:rPr lang="es-E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SUBTIPOS DE TRASTORNO BIPOLAR</a:t>
            </a:r>
            <a:endParaRPr lang="es-E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735029"/>
              </p:ext>
            </p:extLst>
          </p:nvPr>
        </p:nvGraphicFramePr>
        <p:xfrm>
          <a:off x="235128" y="1005840"/>
          <a:ext cx="11756574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8287">
                  <a:extLst>
                    <a:ext uri="{9D8B030D-6E8A-4147-A177-3AD203B41FA5}">
                      <a16:colId xmlns:a16="http://schemas.microsoft.com/office/drawing/2014/main" xmlns="" val="1116510515"/>
                    </a:ext>
                  </a:extLst>
                </a:gridCol>
                <a:gridCol w="5878287">
                  <a:extLst>
                    <a:ext uri="{9D8B030D-6E8A-4147-A177-3AD203B41FA5}">
                      <a16:colId xmlns:a16="http://schemas.microsoft.com/office/drawing/2014/main" xmlns="" val="2191606377"/>
                    </a:ext>
                  </a:extLst>
                </a:gridCol>
              </a:tblGrid>
              <a:tr h="882278">
                <a:tc>
                  <a:txBody>
                    <a:bodyPr/>
                    <a:lstStyle/>
                    <a:p>
                      <a:r>
                        <a:rPr lang="es-ES" dirty="0" smtClean="0"/>
                        <a:t>TRASTORNO BIPOLAR</a:t>
                      </a:r>
                      <a:r>
                        <a:rPr lang="es-ES" baseline="0" dirty="0" smtClean="0"/>
                        <a:t> 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chemeClr val="tx1"/>
                          </a:solidFill>
                        </a:rPr>
                        <a:t>AL MENOS UN EPISODIO MANIACO O MIXTO</a:t>
                      </a:r>
                    </a:p>
                    <a:p>
                      <a:r>
                        <a:rPr lang="es-ES" dirty="0" smtClean="0"/>
                        <a:t>LOS EPISODIOS</a:t>
                      </a:r>
                      <a:r>
                        <a:rPr lang="es-ES" baseline="0" dirty="0" smtClean="0"/>
                        <a:t> DE DERESION MAYOR SON TIPICOS PERO NO INPRESCINDIBLES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7182952"/>
                  </a:ext>
                </a:extLst>
              </a:tr>
              <a:tr h="1146962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TRASTORNO BIPOLAR II</a:t>
                      </a:r>
                      <a:endParaRPr lang="es-E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rgbClr val="FF0000"/>
                          </a:solidFill>
                        </a:rPr>
                        <a:t>AL MENOS UN EPISODIO HIPOMANIACO(DURACION</a:t>
                      </a:r>
                      <a:r>
                        <a:rPr lang="es-ES" b="1" baseline="0" dirty="0" smtClean="0">
                          <a:solidFill>
                            <a:srgbClr val="FF0000"/>
                          </a:solidFill>
                        </a:rPr>
                        <a:t> + DE 3DIAS) Y AL MENOS UN EPISODIO DE DEPRESION MAYOR</a:t>
                      </a:r>
                    </a:p>
                    <a:p>
                      <a:r>
                        <a:rPr lang="es-ES" b="1" i="1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 EPISODIOS MANIACOS</a:t>
                      </a:r>
                      <a:endParaRPr lang="es-ES" b="1" i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5007530"/>
                  </a:ext>
                </a:extLst>
              </a:tr>
              <a:tr h="882278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TRASTORNO</a:t>
                      </a:r>
                      <a:r>
                        <a:rPr lang="es-ES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CICLOTIMICO</a:t>
                      </a:r>
                      <a:endParaRPr lang="es-ES" b="1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EPISODIOS HIPOMANIACOS</a:t>
                      </a:r>
                      <a:r>
                        <a:rPr lang="es-ES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Y DEPRESIVOS DURANTE + DE 2 AÑOS</a:t>
                      </a:r>
                    </a:p>
                    <a:p>
                      <a:r>
                        <a:rPr lang="es-ES" b="1" i="1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SIN DEPRESION MAYOR 0 MANIA</a:t>
                      </a:r>
                      <a:endParaRPr lang="es-ES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8161459"/>
                  </a:ext>
                </a:extLst>
              </a:tr>
              <a:tr h="2470379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TRASTORNO BIPOLAR NO ESPECIFICADO</a:t>
                      </a:r>
                      <a:endParaRPr lang="es-ES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HIPOMANIAS RECURRENTES SIN SINTOMAS DEPRESIVOS INTERCURRENTES</a:t>
                      </a:r>
                    </a:p>
                    <a:p>
                      <a:r>
                        <a:rPr lang="es-ES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ALTERNANCIA ENTRE SINTOMAS MANIACOS Y DEPRESIVOS QUE NO CUMPLEN LOS CRITERIOS TEMPORALES DE EPISODIO</a:t>
                      </a:r>
                    </a:p>
                    <a:p>
                      <a:r>
                        <a:rPr lang="es-ES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 CLINICO CONCLUYE QUE EXISTE UN TRASTORNO BIPOLAR PERO NO ES CAPAZ DE DETERMINAR SI ES PRIMARIO O SECUNDARIO A ENFERMEDAD</a:t>
                      </a:r>
                      <a:r>
                        <a:rPr lang="es-ES" b="1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MEDICA, FARMACOS O SUSTANCIAS</a:t>
                      </a:r>
                      <a:endParaRPr lang="es-ES" b="1" i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876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95600" y="300446"/>
            <a:ext cx="8610600" cy="627017"/>
          </a:xfrm>
        </p:spPr>
        <p:txBody>
          <a:bodyPr>
            <a:normAutofit fontScale="90000"/>
          </a:bodyPr>
          <a:lstStyle/>
          <a:p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DIFERENCIAS ENTRE I Y II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6298135"/>
              </p:ext>
            </p:extLst>
          </p:nvPr>
        </p:nvGraphicFramePr>
        <p:xfrm>
          <a:off x="685800" y="1149533"/>
          <a:ext cx="10820400" cy="502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6800">
                  <a:extLst>
                    <a:ext uri="{9D8B030D-6E8A-4147-A177-3AD203B41FA5}">
                      <a16:colId xmlns:a16="http://schemas.microsoft.com/office/drawing/2014/main" xmlns="" val="4056706015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4005746198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xmlns="" val="3717495801"/>
                    </a:ext>
                  </a:extLst>
                </a:gridCol>
              </a:tblGrid>
              <a:tr h="468208">
                <a:tc>
                  <a:txBody>
                    <a:bodyPr/>
                    <a:lstStyle/>
                    <a:p>
                      <a:r>
                        <a:rPr lang="es-ES" dirty="0" smtClean="0"/>
                        <a:t>CARACTERISTICAS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TRASTORNO BIPOLAR I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TRASTORNO BIPOLAR II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07195301"/>
                  </a:ext>
                </a:extLst>
              </a:tr>
              <a:tr h="468208">
                <a:tc>
                  <a:txBody>
                    <a:bodyPr/>
                    <a:lstStyle/>
                    <a:p>
                      <a:r>
                        <a:rPr lang="es-ES" dirty="0" smtClean="0"/>
                        <a:t>SEXO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SIMILAR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+ FRECUENTE EN MUJERES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69443254"/>
                  </a:ext>
                </a:extLst>
              </a:tr>
              <a:tr h="468208">
                <a:tc>
                  <a:txBody>
                    <a:bodyPr/>
                    <a:lstStyle/>
                    <a:p>
                      <a:r>
                        <a:rPr lang="es-ES" dirty="0" smtClean="0"/>
                        <a:t>EDAD</a:t>
                      </a:r>
                      <a:r>
                        <a:rPr lang="es-ES" baseline="0" dirty="0" smtClean="0"/>
                        <a:t> DE INICIO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TEMPRANA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TARDIA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49091297"/>
                  </a:ext>
                </a:extLst>
              </a:tr>
              <a:tr h="1154486">
                <a:tc>
                  <a:txBody>
                    <a:bodyPr/>
                    <a:lstStyle/>
                    <a:p>
                      <a:r>
                        <a:rPr lang="es-ES" dirty="0" smtClean="0"/>
                        <a:t>CLINICA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MANIA</a:t>
                      </a:r>
                    </a:p>
                    <a:p>
                      <a:r>
                        <a:rPr lang="es-ES" dirty="0" smtClean="0"/>
                        <a:t>MAS</a:t>
                      </a:r>
                      <a:r>
                        <a:rPr lang="es-ES" baseline="0" dirty="0" smtClean="0"/>
                        <a:t> SINTOMAS PSICOTICOS</a:t>
                      </a:r>
                    </a:p>
                    <a:p>
                      <a:r>
                        <a:rPr lang="es-ES" baseline="0" dirty="0" smtClean="0"/>
                        <a:t>MAS HOSPITALIZACIONES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 MANIA</a:t>
                      </a:r>
                    </a:p>
                    <a:p>
                      <a:r>
                        <a:rPr lang="es-ES" dirty="0" smtClean="0"/>
                        <a:t>MENOS SINTOMAS PSICOTICOS</a:t>
                      </a:r>
                    </a:p>
                    <a:p>
                      <a:r>
                        <a:rPr lang="es-ES" dirty="0" smtClean="0"/>
                        <a:t>MENOS HOSPITALIZACIONES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96468300"/>
                  </a:ext>
                </a:extLst>
              </a:tr>
              <a:tr h="468208">
                <a:tc>
                  <a:txBody>
                    <a:bodyPr/>
                    <a:lstStyle/>
                    <a:p>
                      <a:r>
                        <a:rPr lang="es-ES" dirty="0" smtClean="0"/>
                        <a:t>CURSO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MENOS EPISODIOS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EPISODIOS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347913"/>
                  </a:ext>
                </a:extLst>
              </a:tr>
              <a:tr h="468208">
                <a:tc>
                  <a:txBody>
                    <a:bodyPr/>
                    <a:lstStyle/>
                    <a:p>
                      <a:r>
                        <a:rPr lang="es-ES" dirty="0" smtClean="0"/>
                        <a:t>CICLACION RAPIDA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MENOS FRECUENTE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FRECUENTE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11656528"/>
                  </a:ext>
                </a:extLst>
              </a:tr>
              <a:tr h="590161">
                <a:tc>
                  <a:txBody>
                    <a:bodyPr/>
                    <a:lstStyle/>
                    <a:p>
                      <a:r>
                        <a:rPr lang="es-ES" dirty="0" smtClean="0"/>
                        <a:t>DETERIORO</a:t>
                      </a:r>
                      <a:r>
                        <a:rPr lang="es-ES" baseline="0" dirty="0" smtClean="0"/>
                        <a:t> COGNITIVO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GRAVE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LEVE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8870518"/>
                  </a:ext>
                </a:extLst>
              </a:tr>
              <a:tr h="468208">
                <a:tc>
                  <a:txBody>
                    <a:bodyPr/>
                    <a:lstStyle/>
                    <a:p>
                      <a:r>
                        <a:rPr lang="es-ES" dirty="0" smtClean="0"/>
                        <a:t>SUICIDIO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FRECUENTE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MENOS FRECUENTE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7898961"/>
                  </a:ext>
                </a:extLst>
              </a:tr>
              <a:tr h="468208">
                <a:tc>
                  <a:txBody>
                    <a:bodyPr/>
                    <a:lstStyle/>
                    <a:p>
                      <a:r>
                        <a:rPr lang="es-ES" dirty="0" smtClean="0"/>
                        <a:t>FUNCIONAMIENTO GLOBAL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MAS AFECTADOS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AFECTADO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9519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824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 idx="4294967295"/>
          </p:nvPr>
        </p:nvSpPr>
        <p:spPr>
          <a:xfrm>
            <a:off x="425003" y="763587"/>
            <a:ext cx="10663707" cy="4001595"/>
          </a:xfrm>
        </p:spPr>
        <p:txBody>
          <a:bodyPr>
            <a:normAutofit/>
          </a:bodyPr>
          <a:lstStyle/>
          <a:p>
            <a:pPr algn="ctr"/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Trastornos bipolar II y límite de la personalidad: variables diferenciales</a:t>
            </a: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0" y="209550"/>
            <a:ext cx="11101387" cy="6543675"/>
          </a:xfrm>
        </p:spPr>
        <p:txBody>
          <a:bodyPr>
            <a:normAutofit fontScale="62500" lnSpcReduction="20000"/>
          </a:bodyPr>
          <a:lstStyle/>
          <a:p>
            <a:pPr marL="0" lvl="0" indent="0">
              <a:buNone/>
            </a:pPr>
            <a:r>
              <a:rPr lang="es-ES_tradnl" sz="3400" b="1" dirty="0" smtClean="0">
                <a:solidFill>
                  <a:srgbClr val="002060"/>
                </a:solidFill>
              </a:rPr>
              <a:t>TRASTORNO BIPOLAR II                                                                               TRASTORNO LÍMITE DE LA PERSONALIDAD</a:t>
            </a:r>
            <a:endParaRPr lang="es-ES" sz="3400" dirty="0" smtClean="0">
              <a:solidFill>
                <a:srgbClr val="002060"/>
              </a:solidFill>
            </a:endParaRPr>
          </a:p>
          <a:p>
            <a:pPr lvl="0"/>
            <a:r>
              <a:rPr lang="es-ES_tradnl" sz="3400" b="1" dirty="0" smtClean="0"/>
              <a:t>Cambios de humor espontáneos                                                           .Cambios de humor reactivos</a:t>
            </a:r>
            <a:endParaRPr lang="es-ES" sz="3400" dirty="0" smtClean="0"/>
          </a:p>
          <a:p>
            <a:pPr lvl="0"/>
            <a:r>
              <a:rPr lang="es-ES_tradnl" sz="3400" b="1" dirty="0" smtClean="0"/>
              <a:t>Síntomas Psicóticos</a:t>
            </a:r>
            <a:r>
              <a:rPr lang="es-ES" sz="3400" b="1" dirty="0" smtClean="0"/>
              <a:t>                                                                                  .</a:t>
            </a:r>
            <a:r>
              <a:rPr lang="es-ES_tradnl" sz="3400" b="1" dirty="0" smtClean="0"/>
              <a:t>Síntomas </a:t>
            </a:r>
            <a:r>
              <a:rPr lang="es-ES_tradnl" sz="3400" b="1" dirty="0" err="1" smtClean="0"/>
              <a:t>disociativos</a:t>
            </a:r>
            <a:r>
              <a:rPr lang="es-ES_tradnl" sz="3400" b="1" dirty="0" smtClean="0"/>
              <a:t> </a:t>
            </a:r>
            <a:endParaRPr lang="es-ES" sz="3400" dirty="0" smtClean="0"/>
          </a:p>
          <a:p>
            <a:pPr lvl="0"/>
            <a:r>
              <a:rPr lang="es-ES_tradnl" sz="3400" b="1" dirty="0" err="1" smtClean="0"/>
              <a:t>Taquipsiquia</a:t>
            </a:r>
            <a:r>
              <a:rPr lang="es-ES_tradnl" sz="3400" b="1" dirty="0" smtClean="0"/>
              <a:t>                                                                                              . </a:t>
            </a:r>
            <a:r>
              <a:rPr lang="es-ES_tradnl" sz="3400" b="1" dirty="0"/>
              <a:t>Contradicción</a:t>
            </a:r>
            <a:endParaRPr lang="es-ES" sz="3400" dirty="0"/>
          </a:p>
          <a:p>
            <a:pPr lvl="0"/>
            <a:r>
              <a:rPr lang="es-ES_tradnl" sz="3400" b="1" dirty="0"/>
              <a:t>Hipomanía por antidepresivos</a:t>
            </a:r>
            <a:r>
              <a:rPr lang="es-ES" sz="3400" b="1" dirty="0"/>
              <a:t>                             </a:t>
            </a:r>
            <a:r>
              <a:rPr lang="es-ES" sz="3400" b="1" dirty="0" smtClean="0"/>
              <a:t>                                   . </a:t>
            </a:r>
            <a:r>
              <a:rPr lang="es-ES_tradnl" sz="3400" b="1" dirty="0"/>
              <a:t>Respuesta parcial a antidepresivos</a:t>
            </a:r>
            <a:endParaRPr lang="es-ES" sz="3400" dirty="0"/>
          </a:p>
          <a:p>
            <a:pPr lvl="0"/>
            <a:r>
              <a:rPr lang="es-ES_tradnl" sz="3400" b="1" dirty="0"/>
              <a:t>Buena respuesta a litio                                            </a:t>
            </a:r>
            <a:r>
              <a:rPr lang="es-ES_tradnl" sz="3400" b="1" dirty="0" smtClean="0"/>
              <a:t>                                  .Respuesta </a:t>
            </a:r>
            <a:r>
              <a:rPr lang="es-ES_tradnl" sz="3400" b="1" dirty="0"/>
              <a:t>pobre a litio</a:t>
            </a:r>
            <a:endParaRPr lang="es-ES" sz="3400" dirty="0"/>
          </a:p>
          <a:p>
            <a:pPr lvl="0"/>
            <a:r>
              <a:rPr lang="es-ES_tradnl" sz="3400" b="1" dirty="0"/>
              <a:t>Toleran antipsicóticos atípicos</a:t>
            </a:r>
            <a:r>
              <a:rPr lang="es-ES" sz="3400" b="1" dirty="0"/>
              <a:t>                              </a:t>
            </a:r>
            <a:r>
              <a:rPr lang="es-ES" sz="3400" b="1" dirty="0" smtClean="0"/>
              <a:t>                                  .</a:t>
            </a:r>
            <a:r>
              <a:rPr lang="es-ES_tradnl" sz="3400" b="1" dirty="0" smtClean="0"/>
              <a:t>Mala </a:t>
            </a:r>
            <a:r>
              <a:rPr lang="es-ES_tradnl" sz="3400" b="1" dirty="0"/>
              <a:t>tolerancia de antipsicóticos </a:t>
            </a:r>
            <a:endParaRPr lang="es-ES" sz="3400" dirty="0"/>
          </a:p>
          <a:p>
            <a:pPr lvl="0"/>
            <a:r>
              <a:rPr lang="es-ES_tradnl" sz="3400" b="1" dirty="0"/>
              <a:t>Respuesta a estímulos internos</a:t>
            </a:r>
            <a:r>
              <a:rPr lang="es-ES" sz="3400" b="1" dirty="0"/>
              <a:t>                            </a:t>
            </a:r>
            <a:r>
              <a:rPr lang="es-ES" sz="3400" b="1" dirty="0" smtClean="0"/>
              <a:t>                                    .</a:t>
            </a:r>
            <a:r>
              <a:rPr lang="es-ES_tradnl" sz="3400" b="1" dirty="0" smtClean="0"/>
              <a:t>Hiperreactividad </a:t>
            </a:r>
            <a:r>
              <a:rPr lang="es-ES_tradnl" sz="3400" b="1" dirty="0"/>
              <a:t>interpersonal</a:t>
            </a:r>
            <a:endParaRPr lang="es-ES" sz="3400" dirty="0"/>
          </a:p>
          <a:p>
            <a:pPr lvl="0"/>
            <a:r>
              <a:rPr lang="es-ES_tradnl" sz="3400" b="1" dirty="0"/>
              <a:t>Síntomas depresivos matutinos</a:t>
            </a:r>
            <a:r>
              <a:rPr lang="es-ES" sz="3400" b="1" dirty="0"/>
              <a:t>                         </a:t>
            </a:r>
            <a:r>
              <a:rPr lang="es-ES" sz="3400" b="1" dirty="0" smtClean="0"/>
              <a:t>                                     .  </a:t>
            </a:r>
            <a:r>
              <a:rPr lang="es-ES_tradnl" sz="3400" b="1" dirty="0"/>
              <a:t>Sin variación diurna del humor</a:t>
            </a:r>
            <a:endParaRPr lang="es-ES" sz="3400" dirty="0"/>
          </a:p>
          <a:p>
            <a:pPr lvl="0"/>
            <a:r>
              <a:rPr lang="es-ES_tradnl" sz="3400" b="1" dirty="0"/>
              <a:t>Intentos de suicidio graves</a:t>
            </a:r>
            <a:r>
              <a:rPr lang="es-ES" sz="3400" b="1" dirty="0"/>
              <a:t>                                   </a:t>
            </a:r>
            <a:r>
              <a:rPr lang="es-ES" sz="3400" b="1" dirty="0" smtClean="0"/>
              <a:t>                                 .  </a:t>
            </a:r>
            <a:r>
              <a:rPr lang="es-ES_tradnl" sz="3400" b="1" dirty="0"/>
              <a:t>Autolesiones</a:t>
            </a:r>
            <a:endParaRPr lang="es-ES" sz="3400" dirty="0"/>
          </a:p>
          <a:p>
            <a:pPr lvl="0"/>
            <a:r>
              <a:rPr lang="es-ES_tradnl" sz="3400" b="1" dirty="0"/>
              <a:t>Cambios psicomotores                                        </a:t>
            </a:r>
            <a:r>
              <a:rPr lang="es-ES_tradnl" sz="3400" b="1" dirty="0" smtClean="0"/>
              <a:t>                                .   </a:t>
            </a:r>
            <a:r>
              <a:rPr lang="es-ES_tradnl" sz="3400" b="1" dirty="0"/>
              <a:t>Sin síntomas psicomotores</a:t>
            </a:r>
            <a:endParaRPr lang="es-ES" sz="3400" dirty="0"/>
          </a:p>
          <a:p>
            <a:pPr lvl="0"/>
            <a:r>
              <a:rPr lang="es-ES_tradnl" sz="3400" b="1" dirty="0"/>
              <a:t>Ideas de culpa                                                          </a:t>
            </a:r>
            <a:r>
              <a:rPr lang="es-ES_tradnl" sz="3400" b="1" dirty="0" smtClean="0"/>
              <a:t>                             .</a:t>
            </a:r>
            <a:r>
              <a:rPr lang="es-ES_tradnl" sz="3400" b="1" dirty="0" err="1" smtClean="0"/>
              <a:t>Extrapunición</a:t>
            </a:r>
            <a:r>
              <a:rPr lang="es-ES" sz="3400" b="1" dirty="0" smtClean="0"/>
              <a:t> </a:t>
            </a:r>
            <a:endParaRPr lang="es-ES" sz="34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251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3552" y="1520826"/>
            <a:ext cx="5734049" cy="4803775"/>
          </a:xfrm>
        </p:spPr>
        <p:txBody>
          <a:bodyPr/>
          <a:lstStyle/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buFont typeface="Wingdings" pitchFamily="2" charset="2"/>
              <a:buNone/>
              <a:tabLst/>
            </a:pPr>
            <a:r>
              <a:rPr lang="es-ES_tradnl" altLang="es-ES" sz="2100" b="1" dirty="0" smtClean="0">
                <a:solidFill>
                  <a:schemeClr val="tx2"/>
                </a:solidFill>
              </a:rPr>
              <a:t>Trastorno bipolar II</a:t>
            </a:r>
            <a:endParaRPr lang="es-ES_tradnl" altLang="es-ES" sz="2100" dirty="0" smtClean="0">
              <a:solidFill>
                <a:schemeClr val="tx2"/>
              </a:solidFill>
            </a:endParaRP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Consumo de drogas errático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Trastorno de conducta sin objetivo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Antecedentes familiares de trastorno bipolar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Infancia no traumática	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Trastorno del deseo sexual	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Alteraciones del sueño y </a:t>
            </a:r>
            <a:r>
              <a:rPr lang="es-ES_tradnl" altLang="es-ES" sz="2100" dirty="0" err="1" smtClean="0"/>
              <a:t>polisomnográficas</a:t>
            </a:r>
            <a:endParaRPr lang="es-ES_tradnl" altLang="es-ES" sz="2100" dirty="0" smtClean="0"/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Disfunción cognitiva frecuente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Indefinición ideológica	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Disforia		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Hipotiroidismo </a:t>
            </a:r>
            <a:r>
              <a:rPr lang="es-ES_tradnl" altLang="es-ES" sz="2100" dirty="0" smtClean="0"/>
              <a:t>subclínico</a:t>
            </a:r>
            <a:endParaRPr lang="es-ES_tradnl" altLang="es-ES" sz="2100" dirty="0" smtClean="0"/>
          </a:p>
        </p:txBody>
      </p:sp>
      <p:sp>
        <p:nvSpPr>
          <p:cNvPr id="512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3885" y="1520825"/>
            <a:ext cx="5894916" cy="4956175"/>
          </a:xfrm>
        </p:spPr>
        <p:txBody>
          <a:bodyPr/>
          <a:lstStyle/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buFont typeface="Wingdings" pitchFamily="2" charset="2"/>
              <a:buNone/>
              <a:tabLst/>
            </a:pPr>
            <a:r>
              <a:rPr lang="es-ES_tradnl" altLang="es-ES" sz="2100" b="1" dirty="0" smtClean="0">
                <a:solidFill>
                  <a:schemeClr val="tx2"/>
                </a:solidFill>
              </a:rPr>
              <a:t>Trastorno límite 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buFont typeface="Wingdings" pitchFamily="2" charset="2"/>
              <a:buNone/>
              <a:tabLst/>
            </a:pPr>
            <a:r>
              <a:rPr lang="es-ES_tradnl" altLang="es-ES" sz="2100" b="1" dirty="0" smtClean="0">
                <a:solidFill>
                  <a:schemeClr val="tx2"/>
                </a:solidFill>
              </a:rPr>
              <a:t>de la personalidad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Adicciones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Trastornos de conducta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Antecedentes familiares de adicciones y trastorno unipolar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Abusos sexuales y malos tratos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Trastorno de la identidad sexual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Sin alteraciones </a:t>
            </a:r>
            <a:r>
              <a:rPr lang="es-ES_tradnl" altLang="es-ES" sz="2100" dirty="0" err="1" smtClean="0"/>
              <a:t>polisomnográficas</a:t>
            </a:r>
            <a:endParaRPr lang="es-ES_tradnl" altLang="es-ES" sz="2100" dirty="0" smtClean="0"/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Sin disfunción cognitiva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Fanatismo/sectarismo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smtClean="0"/>
              <a:t>Ira</a:t>
            </a:r>
          </a:p>
          <a:p>
            <a:pPr marL="407988" indent="-407988" eaLnBrk="1" hangingPunct="1">
              <a:lnSpc>
                <a:spcPct val="90000"/>
              </a:lnSpc>
              <a:spcBef>
                <a:spcPct val="8000"/>
              </a:spcBef>
              <a:tabLst/>
            </a:pPr>
            <a:r>
              <a:rPr lang="es-ES_tradnl" altLang="es-ES" sz="2100" dirty="0" err="1" smtClean="0"/>
              <a:t>Eutiroidismo</a:t>
            </a:r>
            <a:endParaRPr lang="es-ES_tradnl" altLang="es-ES" sz="2100" dirty="0" smtClean="0"/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8081434" y="6316664"/>
            <a:ext cx="246803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>
            <a:spAutoFit/>
          </a:bodyPr>
          <a:lstStyle>
            <a:lvl1pPr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s-ES_tradnl" altLang="es-ES" sz="2000" b="1" u="none" baseline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20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ES" b="0" smtClean="0"/>
              <a:t>Trastornos bipolar II y límite de la personalidad: variables diferenciales </a:t>
            </a:r>
            <a:r>
              <a:rPr lang="es-ES_tradnl" altLang="es-ES" b="0" i="1" smtClean="0"/>
              <a:t>(cont.)</a:t>
            </a:r>
            <a:endParaRPr lang="es-ES" altLang="es-ES" b="0" smtClean="0"/>
          </a:p>
        </p:txBody>
      </p:sp>
    </p:spTree>
    <p:extLst>
      <p:ext uri="{BB962C8B-B14F-4D97-AF65-F5344CB8AC3E}">
        <p14:creationId xmlns:p14="http://schemas.microsoft.com/office/powerpoint/2010/main" val="2108996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 bipolar y abuso de sustancias</a:t>
            </a:r>
            <a: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z="4000" dirty="0" smtClean="0">
                <a:latin typeface="Gabriola" panose="04040605051002020D02" pitchFamily="82" charset="0"/>
              </a:rPr>
              <a:t>Más </a:t>
            </a:r>
            <a:r>
              <a:rPr lang="es-ES" sz="4000" dirty="0">
                <a:latin typeface="Gabriola" panose="04040605051002020D02" pitchFamily="82" charset="0"/>
              </a:rPr>
              <a:t>episodios mixtos y ciclación </a:t>
            </a:r>
            <a:r>
              <a:rPr lang="es-ES" sz="4000" dirty="0" smtClean="0">
                <a:latin typeface="Gabriola" panose="04040605051002020D02" pitchFamily="82" charset="0"/>
              </a:rPr>
              <a:t>rápida</a:t>
            </a:r>
            <a:endParaRPr lang="es-ES" sz="4000" dirty="0">
              <a:latin typeface="Gabriola" panose="04040605051002020D02" pitchFamily="82" charset="0"/>
            </a:endParaRPr>
          </a:p>
          <a:p>
            <a:pPr lvl="0"/>
            <a:r>
              <a:rPr lang="es-ES" sz="4000" dirty="0">
                <a:latin typeface="Gabriola" panose="04040605051002020D02" pitchFamily="82" charset="0"/>
              </a:rPr>
              <a:t>Recuperación más </a:t>
            </a:r>
            <a:r>
              <a:rPr lang="es-ES" sz="4000" dirty="0" smtClean="0">
                <a:latin typeface="Gabriola" panose="04040605051002020D02" pitchFamily="82" charset="0"/>
              </a:rPr>
              <a:t>lenta</a:t>
            </a:r>
            <a:endParaRPr lang="es-ES" sz="4000" dirty="0">
              <a:latin typeface="Gabriola" panose="04040605051002020D02" pitchFamily="82" charset="0"/>
            </a:endParaRPr>
          </a:p>
          <a:p>
            <a:pPr lvl="0"/>
            <a:r>
              <a:rPr lang="es-ES" sz="4000" dirty="0">
                <a:latin typeface="Gabriola" panose="04040605051002020D02" pitchFamily="82" charset="0"/>
              </a:rPr>
              <a:t>Más </a:t>
            </a:r>
            <a:r>
              <a:rPr lang="es-ES" sz="4000" dirty="0" smtClean="0">
                <a:latin typeface="Gabriola" panose="04040605051002020D02" pitchFamily="82" charset="0"/>
              </a:rPr>
              <a:t>hospitalizaciones</a:t>
            </a:r>
            <a:endParaRPr lang="es-ES" sz="4000" dirty="0">
              <a:latin typeface="Gabriola" panose="04040605051002020D02" pitchFamily="82" charset="0"/>
            </a:endParaRPr>
          </a:p>
          <a:p>
            <a:pPr lvl="0"/>
            <a:r>
              <a:rPr lang="es-ES" sz="4000" dirty="0">
                <a:latin typeface="Gabriola" panose="04040605051002020D02" pitchFamily="82" charset="0"/>
              </a:rPr>
              <a:t>Edad de inicio precoz</a:t>
            </a:r>
          </a:p>
          <a:p>
            <a:pPr lvl="0"/>
            <a:r>
              <a:rPr lang="es-ES" sz="4000" dirty="0">
                <a:latin typeface="Gabriola" panose="04040605051002020D02" pitchFamily="82" charset="0"/>
              </a:rPr>
              <a:t>Más intentos de </a:t>
            </a:r>
            <a:r>
              <a:rPr lang="es-ES" sz="4000" dirty="0" smtClean="0">
                <a:latin typeface="Gabriola" panose="04040605051002020D02" pitchFamily="82" charset="0"/>
              </a:rPr>
              <a:t>suicidio</a:t>
            </a:r>
            <a:endParaRPr lang="es-ES" sz="4000" dirty="0">
              <a:latin typeface="Gabriola" panose="04040605051002020D02" pitchFamily="8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64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Trastorno bipolar y abuso </a:t>
            </a:r>
            <a:br>
              <a:rPr lang="es-ES_tradnl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sustancia: impacto</a:t>
            </a:r>
            <a:endParaRPr lang="es-ES" altLang="es-E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552" y="1524000"/>
            <a:ext cx="11118849" cy="4724400"/>
          </a:xfrm>
        </p:spPr>
        <p:txBody>
          <a:bodyPr/>
          <a:lstStyle/>
          <a:p>
            <a:pPr marL="476250" indent="-476250" eaLnBrk="1" hangingPunct="1">
              <a:tabLst/>
            </a:pPr>
            <a:r>
              <a:rPr lang="es-ES_tradnl" altLang="es-ES" dirty="0" smtClean="0"/>
              <a:t>Tendencia al suicidio</a:t>
            </a:r>
            <a:endParaRPr lang="es-ES_tradnl" altLang="es-ES" dirty="0" smtClean="0"/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Manías mixtas o </a:t>
            </a:r>
            <a:r>
              <a:rPr lang="es-ES_tradnl" altLang="es-ES" dirty="0" err="1" smtClean="0"/>
              <a:t>disfóricas</a:t>
            </a:r>
            <a:endParaRPr lang="es-ES_tradnl" altLang="es-ES" dirty="0" smtClean="0"/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Deterioro cognitivo/ejecutivo mayor</a:t>
            </a:r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Ciclados rápidos</a:t>
            </a:r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Mayor tasa de recaídas y hospitalización</a:t>
            </a:r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Cumplimiento terapéutico pobre</a:t>
            </a:r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Mayor riesgo de violencia</a:t>
            </a:r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Remisión sintomatológica más lenta</a:t>
            </a:r>
          </a:p>
          <a:p>
            <a:pPr marL="476250" indent="-476250" eaLnBrk="1" hangingPunct="1">
              <a:tabLst/>
            </a:pPr>
            <a:r>
              <a:rPr lang="es-ES_tradnl" altLang="es-ES" dirty="0" smtClean="0"/>
              <a:t>Resultados del tratamiento </a:t>
            </a:r>
            <a:r>
              <a:rPr lang="es-ES_tradnl" altLang="es-ES" dirty="0" err="1" smtClean="0"/>
              <a:t>subóptimos</a:t>
            </a:r>
            <a:endParaRPr lang="es-ES" altLang="es-ES" dirty="0" smtClean="0"/>
          </a:p>
        </p:txBody>
      </p:sp>
      <p:sp>
        <p:nvSpPr>
          <p:cNvPr id="57348" name="Text Box 5"/>
          <p:cNvSpPr txBox="1">
            <a:spLocks noChangeArrowheads="1"/>
          </p:cNvSpPr>
          <p:nvPr/>
        </p:nvSpPr>
        <p:spPr bwMode="auto">
          <a:xfrm>
            <a:off x="0" y="6491288"/>
            <a:ext cx="12192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 sz="1800" u="none" baseline="0" dirty="0"/>
          </a:p>
        </p:txBody>
      </p:sp>
    </p:spTree>
    <p:extLst>
      <p:ext uri="{BB962C8B-B14F-4D97-AF65-F5344CB8AC3E}">
        <p14:creationId xmlns:p14="http://schemas.microsoft.com/office/powerpoint/2010/main" val="3109258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2438400"/>
            <a:ext cx="8712926" cy="405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Historia:</a:t>
            </a:r>
            <a:b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515292"/>
            <a:ext cx="10820400" cy="515982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Gabriola" panose="04040605051002020D02" pitchFamily="82" charset="0"/>
              </a:rPr>
              <a:t>Aparecen </a:t>
            </a:r>
            <a:r>
              <a:rPr lang="es-ES" sz="2800" b="1" dirty="0">
                <a:latin typeface="Gabriola" panose="04040605051002020D02" pitchFamily="82" charset="0"/>
              </a:rPr>
              <a:t>desde la antigüedad</a:t>
            </a:r>
          </a:p>
          <a:p>
            <a:r>
              <a:rPr lang="es-ES" sz="2800" b="1" dirty="0">
                <a:latin typeface="Gabriola" panose="04040605051002020D02" pitchFamily="82" charset="0"/>
              </a:rPr>
              <a:t>En la biblia el viejo testamento se describe un síndrome </a:t>
            </a:r>
            <a:r>
              <a:rPr lang="es-ES" sz="2800" b="1" dirty="0" smtClean="0">
                <a:latin typeface="Gabriola" panose="04040605051002020D02" pitchFamily="82" charset="0"/>
              </a:rPr>
              <a:t>depresivo</a:t>
            </a:r>
            <a:endParaRPr lang="es-ES" sz="2800" b="1" dirty="0">
              <a:latin typeface="Gabriola" panose="04040605051002020D02" pitchFamily="82" charset="0"/>
            </a:endParaRPr>
          </a:p>
          <a:p>
            <a:r>
              <a:rPr lang="es-ES" sz="2800" b="1" dirty="0">
                <a:latin typeface="Gabriola" panose="04040605051002020D02" pitchFamily="82" charset="0"/>
              </a:rPr>
              <a:t>La Ilíada de Homero describe el suicidio de Ajax</a:t>
            </a:r>
          </a:p>
          <a:p>
            <a:r>
              <a:rPr lang="es-ES" sz="2800" b="1" dirty="0">
                <a:latin typeface="Gabriola" panose="04040605051002020D02" pitchFamily="82" charset="0"/>
              </a:rPr>
              <a:t>La historia </a:t>
            </a:r>
            <a:r>
              <a:rPr lang="es-ES" sz="2800" b="1" dirty="0" smtClean="0">
                <a:latin typeface="Gabriola" panose="04040605051002020D02" pitchFamily="82" charset="0"/>
              </a:rPr>
              <a:t>se </a:t>
            </a:r>
            <a:r>
              <a:rPr lang="es-ES" sz="2800" b="1" dirty="0">
                <a:latin typeface="Gabriola" panose="04040605051002020D02" pitchFamily="82" charset="0"/>
              </a:rPr>
              <a:t>divide en la era  pre </a:t>
            </a:r>
            <a:r>
              <a:rPr lang="es-ES" sz="2800" b="1" dirty="0" err="1">
                <a:latin typeface="Gabriola" panose="04040605051002020D02" pitchFamily="82" charset="0"/>
              </a:rPr>
              <a:t>Krepeliana</a:t>
            </a:r>
            <a:r>
              <a:rPr lang="es-ES" sz="2800" b="1" dirty="0">
                <a:latin typeface="Gabriola" panose="04040605051002020D02" pitchFamily="82" charset="0"/>
              </a:rPr>
              <a:t> y post </a:t>
            </a:r>
            <a:r>
              <a:rPr lang="es-ES" sz="2800" b="1" dirty="0" err="1">
                <a:latin typeface="Gabriola" panose="04040605051002020D02" pitchFamily="82" charset="0"/>
              </a:rPr>
              <a:t>Krepeliana</a:t>
            </a:r>
            <a:r>
              <a:rPr lang="es-ES" sz="2800" b="1" dirty="0">
                <a:latin typeface="Gabriola" panose="04040605051002020D02" pitchFamily="82" charset="0"/>
              </a:rPr>
              <a:t>  </a:t>
            </a:r>
          </a:p>
          <a:p>
            <a:r>
              <a:rPr lang="es-ES" sz="2800" b="1" dirty="0">
                <a:latin typeface="Gabriola" panose="04040605051002020D02" pitchFamily="82" charset="0"/>
              </a:rPr>
              <a:t>La post </a:t>
            </a:r>
            <a:r>
              <a:rPr lang="es-ES" sz="2800" b="1" dirty="0" err="1">
                <a:latin typeface="Gabriola" panose="04040605051002020D02" pitchFamily="82" charset="0"/>
              </a:rPr>
              <a:t>Krepeliana</a:t>
            </a:r>
            <a:r>
              <a:rPr lang="es-ES" sz="2800" b="1" dirty="0">
                <a:latin typeface="Gabriola" panose="04040605051002020D02" pitchFamily="82" charset="0"/>
              </a:rPr>
              <a:t>  es a partir de la publicación “la locura maniaco depresiva y la paranoia”, </a:t>
            </a:r>
            <a:r>
              <a:rPr lang="es-ES" sz="2800" b="1" dirty="0" smtClean="0">
                <a:latin typeface="Gabriola" panose="04040605051002020D02" pitchFamily="82" charset="0"/>
              </a:rPr>
              <a:t>cuando </a:t>
            </a:r>
            <a:r>
              <a:rPr lang="es-ES" sz="2800" b="1" dirty="0">
                <a:latin typeface="Gabriola" panose="04040605051002020D02" pitchFamily="82" charset="0"/>
              </a:rPr>
              <a:t>se definen las fronteras e/ la psicosis maniaco depresiva y la esquizofrenia , describiendo el curso episódico de la </a:t>
            </a:r>
            <a:r>
              <a:rPr lang="es-ES" sz="2800" b="1" dirty="0" smtClean="0">
                <a:latin typeface="Gabriola" panose="04040605051002020D02" pitchFamily="82" charset="0"/>
              </a:rPr>
              <a:t>enfermedad</a:t>
            </a:r>
            <a:r>
              <a:rPr lang="es-ES" sz="2800" b="1" dirty="0">
                <a:latin typeface="Gabriola" panose="04040605051002020D02" pitchFamily="82" charset="0"/>
              </a:rPr>
              <a:t>, formuló su </a:t>
            </a:r>
            <a:r>
              <a:rPr lang="es-ES" sz="2800" b="1" dirty="0" err="1">
                <a:latin typeface="Gabriola" panose="04040605051002020D02" pitchFamily="82" charset="0"/>
              </a:rPr>
              <a:t>heredabilidad</a:t>
            </a:r>
            <a:r>
              <a:rPr lang="es-ES" sz="2800" b="1" dirty="0">
                <a:latin typeface="Gabriola" panose="04040605051002020D02" pitchFamily="82" charset="0"/>
              </a:rPr>
              <a:t> y caracterizo sus principales formas clínicas </a:t>
            </a:r>
          </a:p>
          <a:p>
            <a:r>
              <a:rPr lang="es-ES" sz="2800" b="1" dirty="0">
                <a:latin typeface="Gabriola" panose="04040605051002020D02" pitchFamily="82" charset="0"/>
              </a:rPr>
              <a:t>Leonard fue quien postulo la separación E/ formas bipolares y unipolares de </a:t>
            </a:r>
            <a:r>
              <a:rPr lang="es-ES" sz="2800" b="1" dirty="0" smtClean="0">
                <a:latin typeface="Gabriola" panose="04040605051002020D02" pitchFamily="82" charset="0"/>
              </a:rPr>
              <a:t>trastornos </a:t>
            </a:r>
            <a:r>
              <a:rPr lang="es-ES" sz="2800" b="1" dirty="0">
                <a:latin typeface="Gabriola" panose="04040605051002020D02" pitchFamily="82" charset="0"/>
              </a:rPr>
              <a:t>afectivos basándose   en las diferencias clínicas evolutivas y </a:t>
            </a:r>
            <a:r>
              <a:rPr lang="es-ES" sz="2800" b="1" dirty="0" smtClean="0">
                <a:latin typeface="Gabriola" panose="04040605051002020D02" pitchFamily="82" charset="0"/>
              </a:rPr>
              <a:t>familiares.</a:t>
            </a:r>
          </a:p>
          <a:p>
            <a:r>
              <a:rPr lang="es-ES" sz="2800" b="1" dirty="0" smtClean="0">
                <a:latin typeface="Gabriola" panose="04040605051002020D02" pitchFamily="82" charset="0"/>
              </a:rPr>
              <a:t>A partir de aquí surgieron las clasificaciones DSM  Y CIE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690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7315200" y="1752600"/>
            <a:ext cx="4470400" cy="990600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GB" altLang="es-ES" sz="1800" b="1" u="none" baseline="0">
              <a:latin typeface="Arial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7380818" y="1763714"/>
            <a:ext cx="43561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GB" altLang="es-ES" sz="1800" b="1" u="none" baseline="0"/>
              <a:t>FUEGO</a:t>
            </a:r>
            <a:br>
              <a:rPr lang="en-GB" altLang="es-ES" sz="1800" b="1" u="none" baseline="0"/>
            </a:br>
            <a:r>
              <a:rPr lang="en-GB" altLang="es-ES" sz="1800" b="1" u="none" baseline="0"/>
              <a:t>Bilis amarilla</a:t>
            </a:r>
            <a:br>
              <a:rPr lang="en-GB" altLang="es-ES" sz="1800" b="1" u="none" baseline="0"/>
            </a:br>
            <a:r>
              <a:rPr lang="en-GB" altLang="es-ES" sz="1800" b="1" u="none" baseline="0"/>
              <a:t>Manía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7315200" y="2970214"/>
            <a:ext cx="4487333" cy="941387"/>
          </a:xfrm>
          <a:prstGeom prst="rect">
            <a:avLst/>
          </a:prstGeom>
          <a:solidFill>
            <a:srgbClr val="CC99FF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GB" altLang="es-ES" sz="1800" b="1" u="none" baseline="0">
                <a:solidFill>
                  <a:srgbClr val="000000"/>
                </a:solidFill>
              </a:rPr>
              <a:t>TIERRA</a:t>
            </a:r>
            <a:br>
              <a:rPr lang="en-GB" altLang="es-ES" sz="1800" b="1" u="none" baseline="0">
                <a:solidFill>
                  <a:srgbClr val="000000"/>
                </a:solidFill>
              </a:rPr>
            </a:br>
            <a:r>
              <a:rPr lang="en-GB" altLang="es-ES" sz="1800" b="1" u="none" baseline="0">
                <a:solidFill>
                  <a:srgbClr val="000000"/>
                </a:solidFill>
              </a:rPr>
              <a:t>Bilis negra</a:t>
            </a:r>
            <a:br>
              <a:rPr lang="en-GB" altLang="es-ES" sz="1800" b="1" u="none" baseline="0">
                <a:solidFill>
                  <a:srgbClr val="000000"/>
                </a:solidFill>
              </a:rPr>
            </a:br>
            <a:r>
              <a:rPr lang="en-GB" altLang="es-ES" sz="1800" b="1" u="none" baseline="0">
                <a:solidFill>
                  <a:srgbClr val="000000"/>
                </a:solidFill>
              </a:rPr>
              <a:t>Enfermedad melancólica</a:t>
            </a:r>
          </a:p>
        </p:txBody>
      </p:sp>
      <p:grpSp>
        <p:nvGrpSpPr>
          <p:cNvPr id="6149" name="Group 6"/>
          <p:cNvGrpSpPr>
            <a:grpSpLocks/>
          </p:cNvGrpSpPr>
          <p:nvPr/>
        </p:nvGrpSpPr>
        <p:grpSpPr bwMode="auto">
          <a:xfrm>
            <a:off x="7323667" y="4132263"/>
            <a:ext cx="4470400" cy="990600"/>
            <a:chOff x="528" y="936"/>
            <a:chExt cx="2112" cy="672"/>
          </a:xfrm>
        </p:grpSpPr>
        <p:sp>
          <p:nvSpPr>
            <p:cNvPr id="6155" name="Rectangle 7"/>
            <p:cNvSpPr>
              <a:spLocks noChangeArrowheads="1"/>
            </p:cNvSpPr>
            <p:nvPr/>
          </p:nvSpPr>
          <p:spPr bwMode="auto">
            <a:xfrm>
              <a:off x="528" y="936"/>
              <a:ext cx="2112" cy="672"/>
            </a:xfrm>
            <a:prstGeom prst="rect">
              <a:avLst/>
            </a:prstGeom>
            <a:solidFill>
              <a:srgbClr val="3366FF"/>
            </a:solidFill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GB" altLang="es-ES" sz="1800" b="1" u="none" baseline="0">
                <a:latin typeface="Arial" charset="0"/>
              </a:endParaRPr>
            </a:p>
          </p:txBody>
        </p:sp>
        <p:sp>
          <p:nvSpPr>
            <p:cNvPr id="6156" name="Text Box 8"/>
            <p:cNvSpPr txBox="1">
              <a:spLocks noChangeArrowheads="1"/>
            </p:cNvSpPr>
            <p:nvPr/>
          </p:nvSpPr>
          <p:spPr bwMode="auto">
            <a:xfrm>
              <a:off x="550" y="975"/>
              <a:ext cx="2058" cy="62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5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5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5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5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5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hangingPunct="0">
                <a:defRPr sz="25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hangingPunct="0">
                <a:defRPr sz="25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hangingPunct="0">
                <a:defRPr sz="25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hangingPunct="0">
                <a:defRPr sz="25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/>
              <a:r>
                <a:rPr lang="en-GB" altLang="es-ES" sz="1800" b="1" u="none" baseline="0"/>
                <a:t>AGUA</a:t>
              </a:r>
              <a:br>
                <a:rPr lang="en-GB" altLang="es-ES" sz="1800" b="1" u="none" baseline="0"/>
              </a:br>
              <a:r>
                <a:rPr lang="en-GB" altLang="es-ES" sz="1800" b="1" u="none" baseline="0"/>
                <a:t>Flema</a:t>
              </a:r>
              <a:br>
                <a:rPr lang="en-GB" altLang="es-ES" sz="1800" b="1" u="none" baseline="0"/>
              </a:br>
              <a:r>
                <a:rPr lang="en-GB" altLang="es-ES" sz="1800" b="1" u="none" baseline="0"/>
                <a:t>Enfermedad flemática</a:t>
              </a:r>
            </a:p>
          </p:txBody>
        </p:sp>
      </p:grp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63551" y="3886200"/>
            <a:ext cx="558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87363" indent="-487363">
              <a:spcBef>
                <a:spcPct val="20000"/>
              </a:spcBef>
              <a:buClr>
                <a:srgbClr val="B34417"/>
              </a:buClr>
              <a:buSzPct val="65000"/>
              <a:buFont typeface="Wingdings" pitchFamily="2" charset="2"/>
              <a:buChar char="n"/>
            </a:pPr>
            <a:r>
              <a:rPr lang="en-GB" altLang="es-ES" u="none" baseline="0"/>
              <a:t>Causa fundamental de la enfermedad: alteraciones en el equilibrio de los humores</a:t>
            </a:r>
          </a:p>
          <a:p>
            <a:pPr marL="487363" indent="-487363">
              <a:spcBef>
                <a:spcPct val="20000"/>
              </a:spcBef>
              <a:buClr>
                <a:srgbClr val="B34417"/>
              </a:buClr>
              <a:buSzPct val="65000"/>
              <a:buFont typeface="Wingdings" pitchFamily="2" charset="2"/>
              <a:buChar char="n"/>
            </a:pPr>
            <a:r>
              <a:rPr lang="en-GB" altLang="es-ES" u="none" baseline="0"/>
              <a:t>Para «vaciar el cuerpo de humor desequilibrado» se prescribía un régimen de ejercicio y dieta</a:t>
            </a:r>
            <a:r>
              <a:rPr lang="en-GB" altLang="es-ES" sz="1800" u="none" baseline="0"/>
              <a:t> </a:t>
            </a:r>
          </a:p>
        </p:txBody>
      </p:sp>
      <p:sp>
        <p:nvSpPr>
          <p:cNvPr id="6151" name="Text Box 10"/>
          <p:cNvSpPr txBox="1">
            <a:spLocks noChangeArrowheads="1"/>
          </p:cNvSpPr>
          <p:nvPr/>
        </p:nvSpPr>
        <p:spPr bwMode="auto">
          <a:xfrm>
            <a:off x="7315200" y="5383214"/>
            <a:ext cx="4487333" cy="941387"/>
          </a:xfrm>
          <a:prstGeom prst="rect">
            <a:avLst/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5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5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5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hangingPunct="0">
              <a:defRPr sz="25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GB" altLang="es-ES" sz="1800" b="1" u="none" baseline="0"/>
              <a:t>AIRE</a:t>
            </a:r>
            <a:br>
              <a:rPr lang="en-GB" altLang="es-ES" sz="1800" b="1" u="none" baseline="0"/>
            </a:br>
            <a:r>
              <a:rPr lang="en-GB" altLang="es-ES" sz="1800" b="1" u="none" baseline="0"/>
              <a:t>Sangre</a:t>
            </a:r>
            <a:br>
              <a:rPr lang="en-GB" altLang="es-ES" sz="1800" b="1" u="none" baseline="0"/>
            </a:br>
            <a:r>
              <a:rPr lang="en-GB" altLang="es-ES" sz="1800" b="1" u="none" baseline="0"/>
              <a:t>Enfermedad sanguínea</a:t>
            </a:r>
          </a:p>
        </p:txBody>
      </p:sp>
      <p:sp>
        <p:nvSpPr>
          <p:cNvPr id="6152" name="Rectangle 11"/>
          <p:cNvSpPr>
            <a:spLocks noChangeArrowheads="1"/>
          </p:cNvSpPr>
          <p:nvPr/>
        </p:nvSpPr>
        <p:spPr bwMode="auto">
          <a:xfrm>
            <a:off x="3048000" y="1600200"/>
            <a:ext cx="3352800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  <a:spcAft>
                <a:spcPct val="30000"/>
              </a:spcAft>
              <a:buClr>
                <a:schemeClr val="hlink"/>
              </a:buClr>
              <a:buSzPct val="100000"/>
              <a:buFont typeface="Wingdings" pitchFamily="2" charset="2"/>
              <a:buNone/>
            </a:pPr>
            <a:r>
              <a:rPr lang="en-GB" altLang="es-ES" u="none" baseline="0"/>
              <a:t>Hipócrates </a:t>
            </a:r>
            <a:br>
              <a:rPr lang="en-GB" altLang="es-ES" u="none" baseline="0"/>
            </a:br>
            <a:r>
              <a:rPr lang="en-GB" altLang="es-ES" u="none" baseline="0"/>
              <a:t>(siglos </a:t>
            </a:r>
            <a:r>
              <a:rPr lang="en-GB" altLang="es-ES" sz="1900" u="none" baseline="0"/>
              <a:t>V</a:t>
            </a:r>
            <a:r>
              <a:rPr lang="en-GB" altLang="es-ES" u="none" baseline="0"/>
              <a:t> y </a:t>
            </a:r>
            <a:r>
              <a:rPr lang="en-GB" altLang="es-ES" sz="1900" u="none" baseline="0"/>
              <a:t>IV</a:t>
            </a:r>
            <a:r>
              <a:rPr lang="en-GB" altLang="es-ES" u="none" baseline="0"/>
              <a:t> a.C)</a:t>
            </a:r>
          </a:p>
        </p:txBody>
      </p:sp>
      <p:pic>
        <p:nvPicPr>
          <p:cNvPr id="6153" name="Picture 12" descr="hippoc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1" y="1677988"/>
            <a:ext cx="1801284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Rectangle 14"/>
          <p:cNvSpPr>
            <a:spLocks noGrp="1" noChangeArrowheads="1"/>
          </p:cNvSpPr>
          <p:nvPr>
            <p:ph type="title"/>
          </p:nvPr>
        </p:nvSpPr>
        <p:spPr>
          <a:xfrm>
            <a:off x="2895600" y="244699"/>
            <a:ext cx="8610600" cy="1159098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Antigüedad</a:t>
            </a: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</a:t>
            </a: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humoral</a:t>
            </a:r>
            <a:endParaRPr lang="en-GB" altLang="es-E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9188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149600" y="1524000"/>
            <a:ext cx="8534400" cy="2667000"/>
          </a:xfrm>
        </p:spPr>
        <p:txBody>
          <a:bodyPr/>
          <a:lstStyle/>
          <a:p>
            <a:pPr marL="487363" indent="-487363" eaLnBrk="1" hangingPunct="1">
              <a:tabLst/>
            </a:pPr>
            <a:r>
              <a:rPr lang="es-ES" altLang="es-ES" sz="2100" smtClean="0"/>
              <a:t>1913: </a:t>
            </a:r>
            <a:r>
              <a:rPr lang="es-ES" altLang="es-ES" sz="2100" i="1" smtClean="0"/>
              <a:t>Psychiatrie</a:t>
            </a:r>
            <a:r>
              <a:rPr lang="es-ES" altLang="es-ES" sz="2100" smtClean="0"/>
              <a:t> (8.</a:t>
            </a:r>
            <a:r>
              <a:rPr lang="es-ES" altLang="es-ES" sz="2100" baseline="35000" smtClean="0"/>
              <a:t>a</a:t>
            </a:r>
            <a:r>
              <a:rPr lang="es-ES" altLang="es-ES" sz="2100" smtClean="0"/>
              <a:t> ed.)</a:t>
            </a:r>
          </a:p>
          <a:p>
            <a:pPr marL="487363" indent="-487363" eaLnBrk="1" hangingPunct="1">
              <a:tabLst/>
            </a:pPr>
            <a:r>
              <a:rPr lang="es-ES" altLang="es-ES" sz="2100" smtClean="0"/>
              <a:t>Descripción clínica más completa y matizada</a:t>
            </a:r>
          </a:p>
          <a:p>
            <a:pPr marL="487363" indent="-487363" eaLnBrk="1" hangingPunct="1">
              <a:tabLst/>
            </a:pPr>
            <a:r>
              <a:rPr lang="es-ES" altLang="es-ES" sz="2100" smtClean="0"/>
              <a:t>Introdujo el concepto de locura maníaco-depresiva</a:t>
            </a:r>
          </a:p>
          <a:p>
            <a:pPr marL="487363" indent="-487363" eaLnBrk="1" hangingPunct="1">
              <a:tabLst/>
            </a:pPr>
            <a:r>
              <a:rPr lang="es-ES" altLang="es-ES" sz="2100" smtClean="0"/>
              <a:t>Delimitó la esquizofrenia y el trastorno bipolar</a:t>
            </a:r>
          </a:p>
          <a:p>
            <a:pPr marL="487363" indent="-487363" eaLnBrk="1" hangingPunct="1">
              <a:tabLst/>
            </a:pPr>
            <a:r>
              <a:rPr lang="es-ES" altLang="es-ES" sz="2100" smtClean="0"/>
              <a:t>Argumentaba que las variables sociales y psicológicas influyen en el inicio de las recaídas </a:t>
            </a:r>
          </a:p>
        </p:txBody>
      </p:sp>
      <p:pic>
        <p:nvPicPr>
          <p:cNvPr id="12291" name="Picture 4" descr="kra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372784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4267200"/>
            <a:ext cx="10668000" cy="457200"/>
          </a:xfrm>
          <a:noFill/>
        </p:spPr>
        <p:txBody>
          <a:bodyPr/>
          <a:lstStyle/>
          <a:p>
            <a:pPr marL="476250" indent="-476250" eaLnBrk="1" hangingPunct="1">
              <a:tabLst/>
            </a:pPr>
            <a:r>
              <a:rPr lang="es-ES" altLang="es-ES" sz="2100" dirty="0" smtClean="0"/>
              <a:t>Supuso la apertura de un nuevo campo nosológico:</a:t>
            </a:r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>
            <a:off x="4673600" y="5181600"/>
            <a:ext cx="863600" cy="287338"/>
          </a:xfrm>
          <a:prstGeom prst="leftRightArrow">
            <a:avLst>
              <a:gd name="adj1" fmla="val 50000"/>
              <a:gd name="adj2" fmla="val 45083"/>
            </a:avLst>
          </a:prstGeom>
          <a:solidFill>
            <a:srgbClr val="B3441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20000"/>
              </a:spcBef>
              <a:buClr>
                <a:srgbClr val="B34417"/>
              </a:buClr>
              <a:buSzPct val="65000"/>
              <a:buFont typeface="Wingdings" pitchFamily="2" charset="2"/>
              <a:buChar char="n"/>
            </a:pPr>
            <a:endParaRPr lang="es-GT" altLang="es-ES"/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812800" y="4800600"/>
            <a:ext cx="365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B34417"/>
              </a:buClr>
              <a:buSzPct val="65000"/>
              <a:buFont typeface="Wingdings" pitchFamily="2" charset="2"/>
              <a:buNone/>
            </a:pPr>
            <a:r>
              <a:rPr lang="es-ES" altLang="es-ES" u="none" baseline="0"/>
              <a:t>Psicosis del humor (psicosis maníaco-depresiva</a:t>
            </a: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5791200" y="4800600"/>
            <a:ext cx="3657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Clr>
                <a:srgbClr val="B34417"/>
              </a:buClr>
              <a:buSzPct val="65000"/>
              <a:buFont typeface="Wingdings" pitchFamily="2" charset="2"/>
              <a:buNone/>
            </a:pPr>
            <a:r>
              <a:rPr lang="es-ES" altLang="es-ES" u="none" baseline="0"/>
              <a:t>Psicosis de la razón</a:t>
            </a:r>
            <a:br>
              <a:rPr lang="es-ES" altLang="es-ES" u="none" baseline="0"/>
            </a:br>
            <a:r>
              <a:rPr lang="es-ES" altLang="es-ES" u="none" baseline="0"/>
              <a:t>(esquizofrenia-paranoia)</a:t>
            </a:r>
          </a:p>
        </p:txBody>
      </p:sp>
      <p:sp>
        <p:nvSpPr>
          <p:cNvPr id="12296" name="Rectangle 1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s-ES" smtClean="0"/>
              <a:t>Emil Kraepelin</a:t>
            </a:r>
          </a:p>
        </p:txBody>
      </p:sp>
    </p:spTree>
    <p:extLst>
      <p:ext uri="{BB962C8B-B14F-4D97-AF65-F5344CB8AC3E}">
        <p14:creationId xmlns:p14="http://schemas.microsoft.com/office/powerpoint/2010/main" val="2121328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9"/>
          <p:cNvGrpSpPr>
            <a:grpSpLocks/>
          </p:cNvGrpSpPr>
          <p:nvPr/>
        </p:nvGrpSpPr>
        <p:grpSpPr bwMode="auto">
          <a:xfrm>
            <a:off x="609600" y="1739900"/>
            <a:ext cx="11118851" cy="2984500"/>
            <a:chOff x="288" y="1096"/>
            <a:chExt cx="5253" cy="1880"/>
          </a:xfrm>
        </p:grpSpPr>
        <p:sp>
          <p:nvSpPr>
            <p:cNvPr id="13316" name="Rectangle 16"/>
            <p:cNvSpPr>
              <a:spLocks noChangeArrowheads="1"/>
            </p:cNvSpPr>
            <p:nvPr/>
          </p:nvSpPr>
          <p:spPr bwMode="auto">
            <a:xfrm>
              <a:off x="3695" y="1344"/>
              <a:ext cx="1846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Manía depresiva o ansiosa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Depresión excitada o agitada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Manía con escasez de pensamiento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Estupor maníaco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Depresión con desorden de ideas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Manía inhibida</a:t>
              </a:r>
              <a:endParaRPr lang="es-ES" altLang="es-ES" sz="1600" u="none" baseline="0"/>
            </a:p>
          </p:txBody>
        </p:sp>
        <p:sp>
          <p:nvSpPr>
            <p:cNvPr id="13317" name="Rectangle 17"/>
            <p:cNvSpPr>
              <a:spLocks noChangeArrowheads="1"/>
            </p:cNvSpPr>
            <p:nvPr/>
          </p:nvSpPr>
          <p:spPr bwMode="auto">
            <a:xfrm>
              <a:off x="1944" y="1344"/>
              <a:ext cx="1751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Violencia maníaca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Excitación depresiva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Manía improductiva con escasez de pensamiento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Estupor maníaco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Depresión y desorden de ideas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Inhibición maníaca</a:t>
              </a:r>
              <a:endParaRPr lang="es-ES" altLang="es-ES" sz="1600" u="none" baseline="0"/>
            </a:p>
          </p:txBody>
        </p:sp>
        <p:sp>
          <p:nvSpPr>
            <p:cNvPr id="13318" name="Rectangle 18"/>
            <p:cNvSpPr>
              <a:spLocks noChangeArrowheads="1"/>
            </p:cNvSpPr>
            <p:nvPr/>
          </p:nvSpPr>
          <p:spPr bwMode="auto">
            <a:xfrm>
              <a:off x="951" y="1344"/>
              <a:ext cx="993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 dirty="0"/>
                <a:t>Estado maníaco con inhibición</a:t>
              </a:r>
            </a:p>
            <a:p>
              <a:pPr eaLnBrk="1" hangingPunct="1">
                <a:spcBef>
                  <a:spcPct val="4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 dirty="0"/>
                <a:t>Estado depresivo con excitación</a:t>
              </a:r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 dirty="0"/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 dirty="0"/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 dirty="0"/>
            </a:p>
          </p:txBody>
        </p:sp>
        <p:sp>
          <p:nvSpPr>
            <p:cNvPr id="13319" name="Rectangle 19"/>
            <p:cNvSpPr>
              <a:spLocks noChangeArrowheads="1"/>
            </p:cNvSpPr>
            <p:nvPr/>
          </p:nvSpPr>
          <p:spPr bwMode="auto">
            <a:xfrm>
              <a:off x="288" y="1344"/>
              <a:ext cx="663" cy="16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600" u="none" baseline="0"/>
                <a:t>Estupor</a:t>
              </a:r>
              <a:br>
                <a:rPr lang="es-ES_tradnl" altLang="es-ES" sz="1600" u="none" baseline="0"/>
              </a:br>
              <a:r>
                <a:rPr lang="es-ES_tradnl" altLang="es-ES" sz="1600" u="none" baseline="0"/>
                <a:t>maníaco</a:t>
              </a:r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/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/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/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/>
            </a:p>
            <a:p>
              <a:pPr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/>
            </a:p>
            <a:p>
              <a:pPr eaLnBrk="1" hangingPunct="1">
                <a:spcBef>
                  <a:spcPct val="125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endParaRPr lang="es-ES_tradnl" altLang="es-ES" sz="1600" u="none" baseline="0"/>
            </a:p>
          </p:txBody>
        </p:sp>
        <p:sp>
          <p:nvSpPr>
            <p:cNvPr id="13320" name="Rectangle 20"/>
            <p:cNvSpPr>
              <a:spLocks noChangeArrowheads="1"/>
            </p:cNvSpPr>
            <p:nvPr/>
          </p:nvSpPr>
          <p:spPr bwMode="auto">
            <a:xfrm>
              <a:off x="3695" y="1096"/>
              <a:ext cx="1846" cy="248"/>
            </a:xfrm>
            <a:prstGeom prst="rect">
              <a:avLst/>
            </a:prstGeom>
            <a:solidFill>
              <a:srgbClr val="F7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500" b="1" u="none" baseline="0">
                  <a:solidFill>
                    <a:srgbClr val="B34417"/>
                  </a:solidFill>
                </a:rPr>
                <a:t>1913</a:t>
              </a:r>
              <a:endParaRPr lang="es-ES" altLang="es-ES" sz="1500" b="1" u="none" baseline="0">
                <a:solidFill>
                  <a:srgbClr val="B34417"/>
                </a:solidFill>
              </a:endParaRPr>
            </a:p>
          </p:txBody>
        </p:sp>
        <p:sp>
          <p:nvSpPr>
            <p:cNvPr id="13321" name="Rectangle 21"/>
            <p:cNvSpPr>
              <a:spLocks noChangeArrowheads="1"/>
            </p:cNvSpPr>
            <p:nvPr/>
          </p:nvSpPr>
          <p:spPr bwMode="auto">
            <a:xfrm>
              <a:off x="1944" y="1096"/>
              <a:ext cx="1751" cy="248"/>
            </a:xfrm>
            <a:prstGeom prst="rect">
              <a:avLst/>
            </a:prstGeom>
            <a:solidFill>
              <a:srgbClr val="F7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500" b="1" u="none" baseline="0">
                  <a:solidFill>
                    <a:srgbClr val="B34417"/>
                  </a:solidFill>
                </a:rPr>
                <a:t>1904</a:t>
              </a:r>
              <a:endParaRPr lang="es-ES" altLang="es-ES" sz="1500" b="1" u="none" baseline="0">
                <a:solidFill>
                  <a:srgbClr val="B34417"/>
                </a:solidFill>
              </a:endParaRPr>
            </a:p>
          </p:txBody>
        </p:sp>
        <p:sp>
          <p:nvSpPr>
            <p:cNvPr id="13322" name="Rectangle 22"/>
            <p:cNvSpPr>
              <a:spLocks noChangeArrowheads="1"/>
            </p:cNvSpPr>
            <p:nvPr/>
          </p:nvSpPr>
          <p:spPr bwMode="auto">
            <a:xfrm>
              <a:off x="951" y="1096"/>
              <a:ext cx="993" cy="248"/>
            </a:xfrm>
            <a:prstGeom prst="rect">
              <a:avLst/>
            </a:prstGeom>
            <a:solidFill>
              <a:srgbClr val="F7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500" b="1" u="none" baseline="0">
                  <a:solidFill>
                    <a:srgbClr val="B34417"/>
                  </a:solidFill>
                </a:rPr>
                <a:t>1899</a:t>
              </a:r>
              <a:endParaRPr lang="es-ES" altLang="es-ES" sz="1500" b="1" u="none" baseline="0">
                <a:solidFill>
                  <a:srgbClr val="B34417"/>
                </a:solidFill>
              </a:endParaRPr>
            </a:p>
          </p:txBody>
        </p:sp>
        <p:sp>
          <p:nvSpPr>
            <p:cNvPr id="13323" name="Rectangle 23"/>
            <p:cNvSpPr>
              <a:spLocks noChangeArrowheads="1"/>
            </p:cNvSpPr>
            <p:nvPr/>
          </p:nvSpPr>
          <p:spPr bwMode="auto">
            <a:xfrm>
              <a:off x="288" y="1096"/>
              <a:ext cx="663" cy="248"/>
            </a:xfrm>
            <a:prstGeom prst="rect">
              <a:avLst/>
            </a:prstGeom>
            <a:solidFill>
              <a:srgbClr val="F7D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B34417"/>
                </a:buClr>
                <a:buSzPct val="65000"/>
                <a:buFont typeface="Wingdings" pitchFamily="2" charset="2"/>
                <a:buNone/>
              </a:pPr>
              <a:r>
                <a:rPr lang="es-ES_tradnl" altLang="es-ES" sz="1500" b="1" u="none" baseline="0">
                  <a:solidFill>
                    <a:srgbClr val="B34417"/>
                  </a:solidFill>
                </a:rPr>
                <a:t>1893</a:t>
              </a:r>
              <a:endParaRPr lang="es-ES" altLang="es-ES" sz="1500" b="1" u="none" baseline="0">
                <a:solidFill>
                  <a:srgbClr val="B34417"/>
                </a:solidFill>
              </a:endParaRPr>
            </a:p>
          </p:txBody>
        </p:sp>
        <p:sp>
          <p:nvSpPr>
            <p:cNvPr id="13324" name="Line 24"/>
            <p:cNvSpPr>
              <a:spLocks noChangeShapeType="1"/>
            </p:cNvSpPr>
            <p:nvPr/>
          </p:nvSpPr>
          <p:spPr bwMode="auto">
            <a:xfrm>
              <a:off x="288" y="1096"/>
              <a:ext cx="525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13325" name="Line 25"/>
            <p:cNvSpPr>
              <a:spLocks noChangeShapeType="1"/>
            </p:cNvSpPr>
            <p:nvPr/>
          </p:nvSpPr>
          <p:spPr bwMode="auto">
            <a:xfrm>
              <a:off x="288" y="1344"/>
              <a:ext cx="52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13326" name="Line 27"/>
            <p:cNvSpPr>
              <a:spLocks noChangeShapeType="1"/>
            </p:cNvSpPr>
            <p:nvPr/>
          </p:nvSpPr>
          <p:spPr bwMode="auto">
            <a:xfrm>
              <a:off x="288" y="2976"/>
              <a:ext cx="5253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13327" name="Line 28"/>
            <p:cNvSpPr>
              <a:spLocks noChangeShapeType="1"/>
            </p:cNvSpPr>
            <p:nvPr/>
          </p:nvSpPr>
          <p:spPr bwMode="auto">
            <a:xfrm>
              <a:off x="288" y="1104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13328" name="Line 29"/>
            <p:cNvSpPr>
              <a:spLocks noChangeShapeType="1"/>
            </p:cNvSpPr>
            <p:nvPr/>
          </p:nvSpPr>
          <p:spPr bwMode="auto">
            <a:xfrm>
              <a:off x="951" y="1096"/>
              <a:ext cx="0" cy="1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13329" name="Line 30"/>
            <p:cNvSpPr>
              <a:spLocks noChangeShapeType="1"/>
            </p:cNvSpPr>
            <p:nvPr/>
          </p:nvSpPr>
          <p:spPr bwMode="auto">
            <a:xfrm>
              <a:off x="1944" y="1096"/>
              <a:ext cx="0" cy="18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13330" name="Line 31"/>
            <p:cNvSpPr>
              <a:spLocks noChangeShapeType="1"/>
            </p:cNvSpPr>
            <p:nvPr/>
          </p:nvSpPr>
          <p:spPr bwMode="auto">
            <a:xfrm>
              <a:off x="3695" y="1104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  <p:sp>
          <p:nvSpPr>
            <p:cNvPr id="13331" name="Line 32"/>
            <p:cNvSpPr>
              <a:spLocks noChangeShapeType="1"/>
            </p:cNvSpPr>
            <p:nvPr/>
          </p:nvSpPr>
          <p:spPr bwMode="auto">
            <a:xfrm>
              <a:off x="5541" y="1096"/>
              <a:ext cx="0" cy="188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es-EC"/>
            </a:p>
          </p:txBody>
        </p:sp>
      </p:grpSp>
      <p:sp>
        <p:nvSpPr>
          <p:cNvPr id="13315" name="Rectangle 34"/>
          <p:cNvSpPr>
            <a:spLocks noGrp="1" noChangeArrowheads="1"/>
          </p:cNvSpPr>
          <p:nvPr>
            <p:ph type="title"/>
          </p:nvPr>
        </p:nvSpPr>
        <p:spPr>
          <a:xfrm>
            <a:off x="2895600" y="386367"/>
            <a:ext cx="8610600" cy="1081826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concepto</a:t>
            </a: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Kraepelin</a:t>
            </a: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«</a:t>
            </a:r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</a:t>
            </a: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s-E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mixtos</a:t>
            </a:r>
            <a:r>
              <a:rPr lang="en-GB" alt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48650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fre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4" y="1676400"/>
            <a:ext cx="219921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es-ES" smtClean="0"/>
              <a:t>Sigmund Freud</a:t>
            </a:r>
          </a:p>
        </p:txBody>
      </p:sp>
      <p:sp>
        <p:nvSpPr>
          <p:cNvPr id="1434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1"/>
            <a:ext cx="8229600" cy="5038725"/>
          </a:xfrm>
          <a:noFill/>
        </p:spPr>
        <p:txBody>
          <a:bodyPr/>
          <a:lstStyle/>
          <a:p>
            <a:pPr eaLnBrk="1" hangingPunct="1"/>
            <a:endParaRPr lang="es-ES" altLang="es-ES" dirty="0" smtClean="0"/>
          </a:p>
          <a:p>
            <a:pPr eaLnBrk="1" hangingPunct="1"/>
            <a:r>
              <a:rPr lang="es-ES" altLang="es-ES" dirty="0" smtClean="0"/>
              <a:t>1915: S. Freud: </a:t>
            </a:r>
            <a:r>
              <a:rPr lang="es-ES" altLang="es-ES" i="1" dirty="0" smtClean="0"/>
              <a:t>Duelo y Melancolía</a:t>
            </a:r>
            <a:endParaRPr lang="es-ES" altLang="es-ES" dirty="0" smtClean="0"/>
          </a:p>
          <a:p>
            <a:pPr eaLnBrk="1" hangingPunct="1"/>
            <a:r>
              <a:rPr lang="es-ES" altLang="es-ES" dirty="0" smtClean="0"/>
              <a:t>Describe la infraestructura metapsicológica de la manía y la melancolía</a:t>
            </a:r>
          </a:p>
        </p:txBody>
      </p:sp>
    </p:spTree>
    <p:extLst>
      <p:ext uri="{BB962C8B-B14F-4D97-AF65-F5344CB8AC3E}">
        <p14:creationId xmlns:p14="http://schemas.microsoft.com/office/powerpoint/2010/main" val="3285649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prevalencia</a:t>
            </a: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4400" b="1" dirty="0" smtClean="0">
                <a:latin typeface="Gabriola" panose="04040605051002020D02" pitchFamily="82" charset="0"/>
              </a:rPr>
              <a:t>Es </a:t>
            </a:r>
            <a:r>
              <a:rPr lang="es-ES_tradnl" sz="4400" b="1" dirty="0">
                <a:latin typeface="Gabriola" panose="04040605051002020D02" pitchFamily="82" charset="0"/>
              </a:rPr>
              <a:t>menos frecuente 1%</a:t>
            </a:r>
            <a:endParaRPr lang="es-ES" sz="4400" dirty="0">
              <a:latin typeface="Gabriola" panose="04040605051002020D02" pitchFamily="82" charset="0"/>
            </a:endParaRPr>
          </a:p>
          <a:p>
            <a:r>
              <a:rPr lang="es-ES_tradnl" sz="4400" b="1" dirty="0">
                <a:latin typeface="Gabriola" panose="04040605051002020D02" pitchFamily="82" charset="0"/>
              </a:rPr>
              <a:t>Más </a:t>
            </a:r>
            <a:r>
              <a:rPr lang="es-ES_tradnl" sz="4400" b="1" dirty="0" smtClean="0">
                <a:latin typeface="Gabriola" panose="04040605051002020D02" pitchFamily="82" charset="0"/>
              </a:rPr>
              <a:t>frecuente </a:t>
            </a:r>
            <a:r>
              <a:rPr lang="es-ES_tradnl" sz="4400" b="1" dirty="0">
                <a:latin typeface="Gabriola" panose="04040605051002020D02" pitchFamily="82" charset="0"/>
              </a:rPr>
              <a:t>en mujeres hasta 2 veces mayor. </a:t>
            </a:r>
            <a:endParaRPr lang="es-ES_tradnl" sz="4400" b="1" dirty="0" smtClean="0">
              <a:latin typeface="Gabriola" panose="04040605051002020D02" pitchFamily="82" charset="0"/>
            </a:endParaRPr>
          </a:p>
          <a:p>
            <a:r>
              <a:rPr lang="es-ES_tradnl" sz="4400" b="1" dirty="0" smtClean="0">
                <a:latin typeface="Gabriola" panose="04040605051002020D02" pitchFamily="82" charset="0"/>
              </a:rPr>
              <a:t>Se </a:t>
            </a:r>
            <a:r>
              <a:rPr lang="es-ES_tradnl" sz="4400" b="1" dirty="0">
                <a:latin typeface="Gabriola" panose="04040605051002020D02" pitchFamily="82" charset="0"/>
              </a:rPr>
              <a:t>invocan factores hormonales, psicosociales y modelos conductuales de situaciones </a:t>
            </a:r>
            <a:r>
              <a:rPr lang="es-ES_tradnl" sz="4400" b="1" dirty="0" smtClean="0">
                <a:latin typeface="Gabriola" panose="04040605051002020D02" pitchFamily="82" charset="0"/>
              </a:rPr>
              <a:t>aprendidas</a:t>
            </a:r>
            <a:endParaRPr lang="es-ES" sz="4400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69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Edad de </a:t>
            </a:r>
            <a:r>
              <a:rPr lang="es-ES_tradnl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inicio</a:t>
            </a:r>
            <a: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s-ES_tradnl" sz="3600" b="1" dirty="0" smtClean="0">
                <a:latin typeface="Gabriola" panose="04040605051002020D02" pitchFamily="82" charset="0"/>
              </a:rPr>
              <a:t>Cada </a:t>
            </a:r>
            <a:r>
              <a:rPr lang="es-ES_tradnl" sz="3600" b="1" dirty="0">
                <a:latin typeface="Gabriola" panose="04040605051002020D02" pitchFamily="82" charset="0"/>
              </a:rPr>
              <a:t>vez hay más indicios de inicio del trastorno bipolar en la pubertad o antes, aunque de forma inespecífica y </a:t>
            </a:r>
            <a:r>
              <a:rPr lang="es-ES_tradnl" sz="3600" b="1" dirty="0" smtClean="0">
                <a:latin typeface="Gabriola" panose="04040605051002020D02" pitchFamily="82" charset="0"/>
              </a:rPr>
              <a:t>sutil</a:t>
            </a:r>
          </a:p>
          <a:p>
            <a:pPr lvl="0"/>
            <a:endParaRPr lang="es-ES" sz="3600" dirty="0">
              <a:latin typeface="Gabriola" panose="04040605051002020D02" pitchFamily="82" charset="0"/>
            </a:endParaRPr>
          </a:p>
          <a:p>
            <a:pPr lvl="0"/>
            <a:r>
              <a:rPr lang="es-ES_tradnl" sz="3600" b="1" dirty="0">
                <a:latin typeface="Gabriola" panose="04040605051002020D02" pitchFamily="82" charset="0"/>
              </a:rPr>
              <a:t>Edad de inicio más frecuente: 20 </a:t>
            </a:r>
            <a:r>
              <a:rPr lang="es-ES_tradnl" sz="3600" b="1" dirty="0" smtClean="0">
                <a:latin typeface="Gabriola" panose="04040605051002020D02" pitchFamily="82" charset="0"/>
              </a:rPr>
              <a:t>años</a:t>
            </a:r>
          </a:p>
          <a:p>
            <a:pPr lvl="0"/>
            <a:endParaRPr lang="es-ES" sz="3600" dirty="0">
              <a:latin typeface="Gabriola" panose="04040605051002020D02" pitchFamily="82" charset="0"/>
            </a:endParaRPr>
          </a:p>
          <a:p>
            <a:r>
              <a:rPr lang="es-ES_tradnl" sz="3600" b="1" dirty="0">
                <a:latin typeface="Gabriola" panose="04040605051002020D02" pitchFamily="82" charset="0"/>
              </a:rPr>
              <a:t>Edad de inicio mayor para el trastorno bipolar II respecto del trastorno bipolar I</a:t>
            </a:r>
            <a:r>
              <a:rPr lang="es-ES" sz="3600" b="1" dirty="0">
                <a:latin typeface="Gabriola" panose="04040605051002020D02" pitchFamily="82" charset="0"/>
              </a:rPr>
              <a:t> </a:t>
            </a:r>
            <a:endParaRPr lang="es-ES" sz="3600" dirty="0">
              <a:latin typeface="Gabriola" panose="04040605051002020D02" pitchFamily="82" charset="0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71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7962</TotalTime>
  <Words>1286</Words>
  <Application>Microsoft Office PowerPoint</Application>
  <PresentationFormat>Personalizado</PresentationFormat>
  <Paragraphs>285</Paragraphs>
  <Slides>27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Estela de condensación</vt:lpstr>
      <vt:lpstr>Trastorno bipolar</vt:lpstr>
      <vt:lpstr>Presentación de PowerPoint</vt:lpstr>
      <vt:lpstr>Historia: </vt:lpstr>
      <vt:lpstr>Antigüedad: hipótesis humoral</vt:lpstr>
      <vt:lpstr>Emil Kraepelin</vt:lpstr>
      <vt:lpstr>Desarrollo del concepto  de Kraepelin de «estados mixtos»</vt:lpstr>
      <vt:lpstr>Sigmund Freud</vt:lpstr>
      <vt:lpstr>prevalencia</vt:lpstr>
      <vt:lpstr>Edad de inicio </vt:lpstr>
      <vt:lpstr>CONCEPTOS IMPORTANTES</vt:lpstr>
      <vt:lpstr>Síntomas clásicos de la hipomanía</vt:lpstr>
      <vt:lpstr>A DIFERENCIA DE LOS QUE PADECEN MANÍA,  </vt:lpstr>
      <vt:lpstr>SÍNTOMAS TÍPICOS  de manía SERÍAN: </vt:lpstr>
      <vt:lpstr>Presentación de PowerPoint</vt:lpstr>
      <vt:lpstr>Marcadores de riesgo de bipolaridad </vt:lpstr>
      <vt:lpstr>Presentación de PowerPoint</vt:lpstr>
      <vt:lpstr>CLASIFICACION SEGÚN CIE-10</vt:lpstr>
      <vt:lpstr>Trastorno bipolar y esquizofrenia: síntomas comunes</vt:lpstr>
      <vt:lpstr>Trastornos comórbidos en los trastornos bipolares</vt:lpstr>
      <vt:lpstr>SUBTIPOS DE TRASTORNO BIPOLAR</vt:lpstr>
      <vt:lpstr>DIFERENCIAS ENTRE I Y II</vt:lpstr>
      <vt:lpstr>Trastornos bipolar II y límite de la personalidad: variables diferenciales</vt:lpstr>
      <vt:lpstr>Presentación de PowerPoint</vt:lpstr>
      <vt:lpstr>Trastornos bipolar II y límite de la personalidad: variables diferenciales (cont.)</vt:lpstr>
      <vt:lpstr>Trastorno bipolar y abuso de sustancias </vt:lpstr>
      <vt:lpstr>Trastorno bipolar y abuso  de sustancia: impacto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F30-F39 TRASTORNOS DEL ESTADO DE ÁNIMO</dc:title>
  <dc:creator>INTEL</dc:creator>
  <cp:lastModifiedBy>Zilma Diago Alfes</cp:lastModifiedBy>
  <cp:revision>57</cp:revision>
  <dcterms:created xsi:type="dcterms:W3CDTF">2017-05-29T01:07:46Z</dcterms:created>
  <dcterms:modified xsi:type="dcterms:W3CDTF">2021-07-26T22:16:11Z</dcterms:modified>
</cp:coreProperties>
</file>