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62" r:id="rId3"/>
    <p:sldId id="258" r:id="rId4"/>
    <p:sldId id="336" r:id="rId5"/>
    <p:sldId id="337" r:id="rId6"/>
    <p:sldId id="263" r:id="rId7"/>
    <p:sldId id="341" r:id="rId8"/>
    <p:sldId id="339" r:id="rId9"/>
    <p:sldId id="340" r:id="rId10"/>
    <p:sldId id="264" r:id="rId11"/>
    <p:sldId id="266" r:id="rId12"/>
    <p:sldId id="268" r:id="rId13"/>
    <p:sldId id="265" r:id="rId14"/>
    <p:sldId id="267" r:id="rId15"/>
    <p:sldId id="260" r:id="rId16"/>
    <p:sldId id="269" r:id="rId17"/>
    <p:sldId id="303" r:id="rId18"/>
    <p:sldId id="308" r:id="rId19"/>
    <p:sldId id="309" r:id="rId20"/>
    <p:sldId id="310" r:id="rId21"/>
    <p:sldId id="270" r:id="rId22"/>
    <p:sldId id="257" r:id="rId23"/>
    <p:sldId id="312" r:id="rId24"/>
    <p:sldId id="313" r:id="rId25"/>
    <p:sldId id="261" r:id="rId26"/>
    <p:sldId id="321" r:id="rId27"/>
    <p:sldId id="314" r:id="rId28"/>
    <p:sldId id="323" r:id="rId29"/>
    <p:sldId id="324" r:id="rId30"/>
    <p:sldId id="325" r:id="rId31"/>
    <p:sldId id="326" r:id="rId32"/>
    <p:sldId id="315" r:id="rId33"/>
    <p:sldId id="316" r:id="rId34"/>
    <p:sldId id="318" r:id="rId35"/>
    <p:sldId id="319" r:id="rId3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4D0DC8-436E-43DA-BDD7-CF9916A1AC0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DF77982-E1A0-48FA-A0CA-CE07BDC7474F}">
      <dgm:prSet phldrT="[Texto]" custT="1"/>
      <dgm:spPr/>
      <dgm:t>
        <a:bodyPr/>
        <a:lstStyle/>
        <a:p>
          <a:r>
            <a:rPr lang="es-EC" sz="2000" b="1" dirty="0"/>
            <a:t>1. Emprendimientos por etapa de desarrollo:</a:t>
          </a:r>
          <a:endParaRPr lang="es-EC" sz="2000" dirty="0"/>
        </a:p>
      </dgm:t>
    </dgm:pt>
    <dgm:pt modelId="{1AFA282A-4391-4E12-9BBE-7072026C6577}" type="parTrans" cxnId="{4A16372E-52EB-439C-8576-F5A9EF455BD2}">
      <dgm:prSet/>
      <dgm:spPr/>
      <dgm:t>
        <a:bodyPr/>
        <a:lstStyle/>
        <a:p>
          <a:endParaRPr lang="es-EC" sz="2000"/>
        </a:p>
      </dgm:t>
    </dgm:pt>
    <dgm:pt modelId="{142FBEF9-1981-45E7-B97B-3B4D647D0422}" type="sibTrans" cxnId="{4A16372E-52EB-439C-8576-F5A9EF455BD2}">
      <dgm:prSet/>
      <dgm:spPr/>
      <dgm:t>
        <a:bodyPr/>
        <a:lstStyle/>
        <a:p>
          <a:endParaRPr lang="es-EC" sz="2000"/>
        </a:p>
      </dgm:t>
    </dgm:pt>
    <dgm:pt modelId="{071DB8F0-312F-4E60-B597-7717DC21613A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 b="1"/>
            <a:t>Nacientes:</a:t>
          </a:r>
          <a:r>
            <a:rPr lang="es-EC" sz="2000"/>
            <a:t> negocios con menos de 3,5 meses de actividad.</a:t>
          </a:r>
        </a:p>
      </dgm:t>
    </dgm:pt>
    <dgm:pt modelId="{643EF116-4F6C-4A49-83F8-9E616B1D4237}" type="parTrans" cxnId="{F8DC8290-BE25-4841-9A41-F5E745C63A72}">
      <dgm:prSet/>
      <dgm:spPr/>
      <dgm:t>
        <a:bodyPr/>
        <a:lstStyle/>
        <a:p>
          <a:endParaRPr lang="es-EC" sz="2000"/>
        </a:p>
      </dgm:t>
    </dgm:pt>
    <dgm:pt modelId="{0E642FB4-FDAC-4344-A95B-5F961B830455}" type="sibTrans" cxnId="{F8DC8290-BE25-4841-9A41-F5E745C63A72}">
      <dgm:prSet/>
      <dgm:spPr/>
      <dgm:t>
        <a:bodyPr/>
        <a:lstStyle/>
        <a:p>
          <a:endParaRPr lang="es-EC" sz="2000"/>
        </a:p>
      </dgm:t>
    </dgm:pt>
    <dgm:pt modelId="{198E053F-692E-4ABA-A825-5E833EDC262D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 b="1"/>
            <a:t>Nuevos:</a:t>
          </a:r>
          <a:r>
            <a:rPr lang="es-EC" sz="2000"/>
            <a:t> empresas con 3,5 meses a 42 meses de actividad.</a:t>
          </a:r>
        </a:p>
      </dgm:t>
    </dgm:pt>
    <dgm:pt modelId="{A2EDDCD1-1D8E-4BB8-97D4-A144CB92C530}" type="parTrans" cxnId="{7B7AA7BA-5001-4336-ABA5-D25990E6CF1A}">
      <dgm:prSet/>
      <dgm:spPr/>
      <dgm:t>
        <a:bodyPr/>
        <a:lstStyle/>
        <a:p>
          <a:endParaRPr lang="es-EC" sz="2000"/>
        </a:p>
      </dgm:t>
    </dgm:pt>
    <dgm:pt modelId="{1BD0A272-2537-46ED-A516-714280E90120}" type="sibTrans" cxnId="{7B7AA7BA-5001-4336-ABA5-D25990E6CF1A}">
      <dgm:prSet/>
      <dgm:spPr/>
      <dgm:t>
        <a:bodyPr/>
        <a:lstStyle/>
        <a:p>
          <a:endParaRPr lang="es-EC" sz="2000"/>
        </a:p>
      </dgm:t>
    </dgm:pt>
    <dgm:pt modelId="{D325D68A-3A80-4D11-BE0F-E50EE3B5105F}">
      <dgm:prSet custT="1"/>
      <dgm:spPr/>
      <dgm:t>
        <a:bodyPr/>
        <a:lstStyle/>
        <a:p>
          <a:r>
            <a:rPr lang="es-EC" sz="2000" b="1"/>
            <a:t>2. Emprendimientos por tipo de negocio:</a:t>
          </a:r>
          <a:endParaRPr lang="es-EC" sz="2000"/>
        </a:p>
      </dgm:t>
    </dgm:pt>
    <dgm:pt modelId="{6E115EE2-352A-4F3E-8E69-4DC64B41C5A3}" type="parTrans" cxnId="{8BB24F7A-29CF-4061-9C9A-1C2E1104330B}">
      <dgm:prSet/>
      <dgm:spPr/>
      <dgm:t>
        <a:bodyPr/>
        <a:lstStyle/>
        <a:p>
          <a:endParaRPr lang="es-EC" sz="2000"/>
        </a:p>
      </dgm:t>
    </dgm:pt>
    <dgm:pt modelId="{689A87A9-5BD3-4214-AA0D-FDAE83307C24}" type="sibTrans" cxnId="{8BB24F7A-29CF-4061-9C9A-1C2E1104330B}">
      <dgm:prSet/>
      <dgm:spPr/>
      <dgm:t>
        <a:bodyPr/>
        <a:lstStyle/>
        <a:p>
          <a:endParaRPr lang="es-EC" sz="2000"/>
        </a:p>
      </dgm:t>
    </dgm:pt>
    <dgm:pt modelId="{B9203149-3597-4590-A3BA-3CFBDFB4FA13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 b="1"/>
            <a:t>Emprendimientos basados en oportunidad:</a:t>
          </a:r>
          <a:r>
            <a:rPr lang="es-EC" sz="2000"/>
            <a:t> aprovechan una oportunidad de mercado identificada.</a:t>
          </a:r>
        </a:p>
      </dgm:t>
    </dgm:pt>
    <dgm:pt modelId="{7616D23E-37E6-4469-845C-53712C5822D1}" type="parTrans" cxnId="{66BB1FAC-FE2B-4CE0-A539-372D9F094AE9}">
      <dgm:prSet/>
      <dgm:spPr/>
      <dgm:t>
        <a:bodyPr/>
        <a:lstStyle/>
        <a:p>
          <a:endParaRPr lang="es-EC" sz="2000"/>
        </a:p>
      </dgm:t>
    </dgm:pt>
    <dgm:pt modelId="{90690B87-91EF-4932-858A-9741648AF572}" type="sibTrans" cxnId="{66BB1FAC-FE2B-4CE0-A539-372D9F094AE9}">
      <dgm:prSet/>
      <dgm:spPr/>
      <dgm:t>
        <a:bodyPr/>
        <a:lstStyle/>
        <a:p>
          <a:endParaRPr lang="es-EC" sz="2000"/>
        </a:p>
      </dgm:t>
    </dgm:pt>
    <dgm:pt modelId="{E59C632C-A8C2-463B-9323-85E5F655B618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 b="1"/>
            <a:t>Emprendimientos basados en necesidad:</a:t>
          </a:r>
          <a:r>
            <a:rPr lang="es-EC" sz="2000"/>
            <a:t> surgen de la necesidad de generar ingresos o resolver un problema personal.</a:t>
          </a:r>
        </a:p>
      </dgm:t>
    </dgm:pt>
    <dgm:pt modelId="{F1F191E4-EBBB-479F-9F34-50B12A07F739}" type="parTrans" cxnId="{9FC15829-F834-41C4-A9DA-6E2C2A20D1FB}">
      <dgm:prSet/>
      <dgm:spPr/>
      <dgm:t>
        <a:bodyPr/>
        <a:lstStyle/>
        <a:p>
          <a:endParaRPr lang="es-EC" sz="2000"/>
        </a:p>
      </dgm:t>
    </dgm:pt>
    <dgm:pt modelId="{B621F150-1D47-4B1C-85FD-3BD9AE33E3B5}" type="sibTrans" cxnId="{9FC15829-F834-41C4-A9DA-6E2C2A20D1FB}">
      <dgm:prSet/>
      <dgm:spPr/>
      <dgm:t>
        <a:bodyPr/>
        <a:lstStyle/>
        <a:p>
          <a:endParaRPr lang="es-EC" sz="2000"/>
        </a:p>
      </dgm:t>
    </dgm:pt>
    <dgm:pt modelId="{28486BC0-B306-42F8-A200-D63694C1808B}">
      <dgm:prSet custT="1"/>
      <dgm:spPr/>
      <dgm:t>
        <a:bodyPr/>
        <a:lstStyle/>
        <a:p>
          <a:r>
            <a:rPr lang="es-EC" sz="2000" b="1"/>
            <a:t>3. Emprendimientos por orientación:</a:t>
          </a:r>
          <a:endParaRPr lang="es-EC" sz="2000"/>
        </a:p>
      </dgm:t>
    </dgm:pt>
    <dgm:pt modelId="{216CBE96-296D-4AF6-AD44-316AB52AA09E}" type="parTrans" cxnId="{0EC00272-E720-4A4B-A682-F6D6F2A40941}">
      <dgm:prSet/>
      <dgm:spPr/>
      <dgm:t>
        <a:bodyPr/>
        <a:lstStyle/>
        <a:p>
          <a:endParaRPr lang="es-EC" sz="2000"/>
        </a:p>
      </dgm:t>
    </dgm:pt>
    <dgm:pt modelId="{487E145F-C046-4EA9-A151-511C59AB1DA1}" type="sibTrans" cxnId="{0EC00272-E720-4A4B-A682-F6D6F2A40941}">
      <dgm:prSet/>
      <dgm:spPr/>
      <dgm:t>
        <a:bodyPr/>
        <a:lstStyle/>
        <a:p>
          <a:endParaRPr lang="es-EC" sz="2000"/>
        </a:p>
      </dgm:t>
    </dgm:pt>
    <dgm:pt modelId="{DA4CFE1C-8E6C-4438-BD65-584CDF2BD22F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 b="1"/>
            <a:t>Emprendimientos orientados al mercado:</a:t>
          </a:r>
          <a:r>
            <a:rPr lang="es-EC" sz="2000"/>
            <a:t> buscan satisfacer una demanda del mercado.</a:t>
          </a:r>
        </a:p>
      </dgm:t>
    </dgm:pt>
    <dgm:pt modelId="{4AD8BFE9-DB4D-44E5-9F24-34B821602B02}" type="parTrans" cxnId="{67240E57-077A-45F7-9FDE-26D5C3666BAC}">
      <dgm:prSet/>
      <dgm:spPr/>
      <dgm:t>
        <a:bodyPr/>
        <a:lstStyle/>
        <a:p>
          <a:endParaRPr lang="es-EC" sz="2000"/>
        </a:p>
      </dgm:t>
    </dgm:pt>
    <dgm:pt modelId="{12B3D859-848F-42C6-A8BB-B130EC60F45D}" type="sibTrans" cxnId="{67240E57-077A-45F7-9FDE-26D5C3666BAC}">
      <dgm:prSet/>
      <dgm:spPr/>
      <dgm:t>
        <a:bodyPr/>
        <a:lstStyle/>
        <a:p>
          <a:endParaRPr lang="es-EC" sz="2000"/>
        </a:p>
      </dgm:t>
    </dgm:pt>
    <dgm:pt modelId="{0349EE84-F960-4DF2-8206-41437D160637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 b="1"/>
            <a:t>Emprendimientos orientados a la innovación:</a:t>
          </a:r>
          <a:r>
            <a:rPr lang="es-EC" sz="2000"/>
            <a:t> basan su éxito en la innovación tecnológica o de producto.</a:t>
          </a:r>
        </a:p>
      </dgm:t>
    </dgm:pt>
    <dgm:pt modelId="{9BC747B2-0F4A-4341-9F3D-2BC210133C9E}" type="parTrans" cxnId="{1DAC6D76-799F-40D7-BFA6-63C4A01518FD}">
      <dgm:prSet/>
      <dgm:spPr/>
      <dgm:t>
        <a:bodyPr/>
        <a:lstStyle/>
        <a:p>
          <a:endParaRPr lang="es-EC" sz="2000"/>
        </a:p>
      </dgm:t>
    </dgm:pt>
    <dgm:pt modelId="{D305DA96-6C7E-4424-B036-21681AA1DA75}" type="sibTrans" cxnId="{1DAC6D76-799F-40D7-BFA6-63C4A01518FD}">
      <dgm:prSet/>
      <dgm:spPr/>
      <dgm:t>
        <a:bodyPr/>
        <a:lstStyle/>
        <a:p>
          <a:endParaRPr lang="es-EC" sz="2000"/>
        </a:p>
      </dgm:t>
    </dgm:pt>
    <dgm:pt modelId="{5DCC8375-5C4D-498F-ACA3-9C0B84F46F3C}" type="pres">
      <dgm:prSet presAssocID="{054D0DC8-436E-43DA-BDD7-CF9916A1AC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916290D-22DD-4873-A95B-2E69703D22DC}" type="pres">
      <dgm:prSet presAssocID="{ADF77982-E1A0-48FA-A0CA-CE07BDC7474F}" presName="composite" presStyleCnt="0"/>
      <dgm:spPr/>
    </dgm:pt>
    <dgm:pt modelId="{66E0D7F1-6B4A-4B73-9915-E3338E5F59CF}" type="pres">
      <dgm:prSet presAssocID="{ADF77982-E1A0-48FA-A0CA-CE07BDC7474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DCB37F-A0F7-4808-B8D6-DE243240981C}" type="pres">
      <dgm:prSet presAssocID="{ADF77982-E1A0-48FA-A0CA-CE07BDC7474F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93FB20-9F72-4841-8274-624E6ED5221C}" type="pres">
      <dgm:prSet presAssocID="{142FBEF9-1981-45E7-B97B-3B4D647D0422}" presName="space" presStyleCnt="0"/>
      <dgm:spPr/>
    </dgm:pt>
    <dgm:pt modelId="{854EF35D-F767-4F74-9698-80F5F7C91C54}" type="pres">
      <dgm:prSet presAssocID="{D325D68A-3A80-4D11-BE0F-E50EE3B5105F}" presName="composite" presStyleCnt="0"/>
      <dgm:spPr/>
    </dgm:pt>
    <dgm:pt modelId="{687ED067-488F-4ADD-A361-5EC4E9E977D4}" type="pres">
      <dgm:prSet presAssocID="{D325D68A-3A80-4D11-BE0F-E50EE3B5105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17C600-7070-4FDE-B2CE-E4E6B34F1928}" type="pres">
      <dgm:prSet presAssocID="{D325D68A-3A80-4D11-BE0F-E50EE3B5105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DCCC1D-DCA1-4184-8CCF-06997B1E8BEB}" type="pres">
      <dgm:prSet presAssocID="{689A87A9-5BD3-4214-AA0D-FDAE83307C24}" presName="space" presStyleCnt="0"/>
      <dgm:spPr/>
    </dgm:pt>
    <dgm:pt modelId="{3BCA56E1-A6CD-48DB-9254-A7769F677CF5}" type="pres">
      <dgm:prSet presAssocID="{28486BC0-B306-42F8-A200-D63694C1808B}" presName="composite" presStyleCnt="0"/>
      <dgm:spPr/>
    </dgm:pt>
    <dgm:pt modelId="{D71B4E18-BD63-43B5-A850-0EFCA500E9C7}" type="pres">
      <dgm:prSet presAssocID="{28486BC0-B306-42F8-A200-D63694C1808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5E10A6-2522-49D0-960C-63829C2A509C}" type="pres">
      <dgm:prSet presAssocID="{28486BC0-B306-42F8-A200-D63694C1808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BB24F7A-29CF-4061-9C9A-1C2E1104330B}" srcId="{054D0DC8-436E-43DA-BDD7-CF9916A1AC05}" destId="{D325D68A-3A80-4D11-BE0F-E50EE3B5105F}" srcOrd="1" destOrd="0" parTransId="{6E115EE2-352A-4F3E-8E69-4DC64B41C5A3}" sibTransId="{689A87A9-5BD3-4214-AA0D-FDAE83307C24}"/>
    <dgm:cxn modelId="{7E7E01FB-F39C-4280-89B1-D9E23597DB1A}" type="presOf" srcId="{E59C632C-A8C2-463B-9323-85E5F655B618}" destId="{E717C600-7070-4FDE-B2CE-E4E6B34F1928}" srcOrd="0" destOrd="1" presId="urn:microsoft.com/office/officeart/2005/8/layout/hList1"/>
    <dgm:cxn modelId="{BBEC701F-70FD-47E1-8AE7-A795DDDB8683}" type="presOf" srcId="{DA4CFE1C-8E6C-4438-BD65-584CDF2BD22F}" destId="{A45E10A6-2522-49D0-960C-63829C2A509C}" srcOrd="0" destOrd="0" presId="urn:microsoft.com/office/officeart/2005/8/layout/hList1"/>
    <dgm:cxn modelId="{0802469E-3CCD-41FD-A6E8-2DB152644C1E}" type="presOf" srcId="{071DB8F0-312F-4E60-B597-7717DC21613A}" destId="{DDDCB37F-A0F7-4808-B8D6-DE243240981C}" srcOrd="0" destOrd="0" presId="urn:microsoft.com/office/officeart/2005/8/layout/hList1"/>
    <dgm:cxn modelId="{4A16372E-52EB-439C-8576-F5A9EF455BD2}" srcId="{054D0DC8-436E-43DA-BDD7-CF9916A1AC05}" destId="{ADF77982-E1A0-48FA-A0CA-CE07BDC7474F}" srcOrd="0" destOrd="0" parTransId="{1AFA282A-4391-4E12-9BBE-7072026C6577}" sibTransId="{142FBEF9-1981-45E7-B97B-3B4D647D0422}"/>
    <dgm:cxn modelId="{1D3C59C2-DCD0-4D8D-9FD3-AA87C13A3018}" type="presOf" srcId="{198E053F-692E-4ABA-A825-5E833EDC262D}" destId="{DDDCB37F-A0F7-4808-B8D6-DE243240981C}" srcOrd="0" destOrd="1" presId="urn:microsoft.com/office/officeart/2005/8/layout/hList1"/>
    <dgm:cxn modelId="{8821B9D3-E55E-4839-92D8-A91C05CC2E7A}" type="presOf" srcId="{0349EE84-F960-4DF2-8206-41437D160637}" destId="{A45E10A6-2522-49D0-960C-63829C2A509C}" srcOrd="0" destOrd="1" presId="urn:microsoft.com/office/officeart/2005/8/layout/hList1"/>
    <dgm:cxn modelId="{2638AE01-B5DF-42A7-9F96-DA19FB6144DD}" type="presOf" srcId="{D325D68A-3A80-4D11-BE0F-E50EE3B5105F}" destId="{687ED067-488F-4ADD-A361-5EC4E9E977D4}" srcOrd="0" destOrd="0" presId="urn:microsoft.com/office/officeart/2005/8/layout/hList1"/>
    <dgm:cxn modelId="{67240E57-077A-45F7-9FDE-26D5C3666BAC}" srcId="{28486BC0-B306-42F8-A200-D63694C1808B}" destId="{DA4CFE1C-8E6C-4438-BD65-584CDF2BD22F}" srcOrd="0" destOrd="0" parTransId="{4AD8BFE9-DB4D-44E5-9F24-34B821602B02}" sibTransId="{12B3D859-848F-42C6-A8BB-B130EC60F45D}"/>
    <dgm:cxn modelId="{438AE646-67C1-4D58-B9C0-6131C365F3AF}" type="presOf" srcId="{B9203149-3597-4590-A3BA-3CFBDFB4FA13}" destId="{E717C600-7070-4FDE-B2CE-E4E6B34F1928}" srcOrd="0" destOrd="0" presId="urn:microsoft.com/office/officeart/2005/8/layout/hList1"/>
    <dgm:cxn modelId="{0EC00272-E720-4A4B-A682-F6D6F2A40941}" srcId="{054D0DC8-436E-43DA-BDD7-CF9916A1AC05}" destId="{28486BC0-B306-42F8-A200-D63694C1808B}" srcOrd="2" destOrd="0" parTransId="{216CBE96-296D-4AF6-AD44-316AB52AA09E}" sibTransId="{487E145F-C046-4EA9-A151-511C59AB1DA1}"/>
    <dgm:cxn modelId="{F8DC8290-BE25-4841-9A41-F5E745C63A72}" srcId="{ADF77982-E1A0-48FA-A0CA-CE07BDC7474F}" destId="{071DB8F0-312F-4E60-B597-7717DC21613A}" srcOrd="0" destOrd="0" parTransId="{643EF116-4F6C-4A49-83F8-9E616B1D4237}" sibTransId="{0E642FB4-FDAC-4344-A95B-5F961B830455}"/>
    <dgm:cxn modelId="{1DAC6D76-799F-40D7-BFA6-63C4A01518FD}" srcId="{28486BC0-B306-42F8-A200-D63694C1808B}" destId="{0349EE84-F960-4DF2-8206-41437D160637}" srcOrd="1" destOrd="0" parTransId="{9BC747B2-0F4A-4341-9F3D-2BC210133C9E}" sibTransId="{D305DA96-6C7E-4424-B036-21681AA1DA75}"/>
    <dgm:cxn modelId="{7B7AA7BA-5001-4336-ABA5-D25990E6CF1A}" srcId="{ADF77982-E1A0-48FA-A0CA-CE07BDC7474F}" destId="{198E053F-692E-4ABA-A825-5E833EDC262D}" srcOrd="1" destOrd="0" parTransId="{A2EDDCD1-1D8E-4BB8-97D4-A144CB92C530}" sibTransId="{1BD0A272-2537-46ED-A516-714280E90120}"/>
    <dgm:cxn modelId="{66BB1FAC-FE2B-4CE0-A539-372D9F094AE9}" srcId="{D325D68A-3A80-4D11-BE0F-E50EE3B5105F}" destId="{B9203149-3597-4590-A3BA-3CFBDFB4FA13}" srcOrd="0" destOrd="0" parTransId="{7616D23E-37E6-4469-845C-53712C5822D1}" sibTransId="{90690B87-91EF-4932-858A-9741648AF572}"/>
    <dgm:cxn modelId="{9FC15829-F834-41C4-A9DA-6E2C2A20D1FB}" srcId="{D325D68A-3A80-4D11-BE0F-E50EE3B5105F}" destId="{E59C632C-A8C2-463B-9323-85E5F655B618}" srcOrd="1" destOrd="0" parTransId="{F1F191E4-EBBB-479F-9F34-50B12A07F739}" sibTransId="{B621F150-1D47-4B1C-85FD-3BD9AE33E3B5}"/>
    <dgm:cxn modelId="{C59F895D-989A-49B7-82A4-A92AC7DD1DAC}" type="presOf" srcId="{054D0DC8-436E-43DA-BDD7-CF9916A1AC05}" destId="{5DCC8375-5C4D-498F-ACA3-9C0B84F46F3C}" srcOrd="0" destOrd="0" presId="urn:microsoft.com/office/officeart/2005/8/layout/hList1"/>
    <dgm:cxn modelId="{BBAC6CEE-CC78-4283-8717-AF5781669999}" type="presOf" srcId="{28486BC0-B306-42F8-A200-D63694C1808B}" destId="{D71B4E18-BD63-43B5-A850-0EFCA500E9C7}" srcOrd="0" destOrd="0" presId="urn:microsoft.com/office/officeart/2005/8/layout/hList1"/>
    <dgm:cxn modelId="{3D9A5430-7140-445A-A290-5684754C2DE0}" type="presOf" srcId="{ADF77982-E1A0-48FA-A0CA-CE07BDC7474F}" destId="{66E0D7F1-6B4A-4B73-9915-E3338E5F59CF}" srcOrd="0" destOrd="0" presId="urn:microsoft.com/office/officeart/2005/8/layout/hList1"/>
    <dgm:cxn modelId="{3C700E70-9DFD-4DB4-8E54-23CC90C8B829}" type="presParOf" srcId="{5DCC8375-5C4D-498F-ACA3-9C0B84F46F3C}" destId="{E916290D-22DD-4873-A95B-2E69703D22DC}" srcOrd="0" destOrd="0" presId="urn:microsoft.com/office/officeart/2005/8/layout/hList1"/>
    <dgm:cxn modelId="{4C73B69F-9994-44D2-A2C9-314AE6BB1509}" type="presParOf" srcId="{E916290D-22DD-4873-A95B-2E69703D22DC}" destId="{66E0D7F1-6B4A-4B73-9915-E3338E5F59CF}" srcOrd="0" destOrd="0" presId="urn:microsoft.com/office/officeart/2005/8/layout/hList1"/>
    <dgm:cxn modelId="{AF492EF3-B0EF-4E81-A3B1-219BBA0A9548}" type="presParOf" srcId="{E916290D-22DD-4873-A95B-2E69703D22DC}" destId="{DDDCB37F-A0F7-4808-B8D6-DE243240981C}" srcOrd="1" destOrd="0" presId="urn:microsoft.com/office/officeart/2005/8/layout/hList1"/>
    <dgm:cxn modelId="{3DC92EDD-B0BE-41CF-B915-317DC74B7839}" type="presParOf" srcId="{5DCC8375-5C4D-498F-ACA3-9C0B84F46F3C}" destId="{0F93FB20-9F72-4841-8274-624E6ED5221C}" srcOrd="1" destOrd="0" presId="urn:microsoft.com/office/officeart/2005/8/layout/hList1"/>
    <dgm:cxn modelId="{F43A2A7C-60CA-460D-B09E-A30C3C354A61}" type="presParOf" srcId="{5DCC8375-5C4D-498F-ACA3-9C0B84F46F3C}" destId="{854EF35D-F767-4F74-9698-80F5F7C91C54}" srcOrd="2" destOrd="0" presId="urn:microsoft.com/office/officeart/2005/8/layout/hList1"/>
    <dgm:cxn modelId="{62A0BDD7-A1FC-490F-8AA2-9377D58728D9}" type="presParOf" srcId="{854EF35D-F767-4F74-9698-80F5F7C91C54}" destId="{687ED067-488F-4ADD-A361-5EC4E9E977D4}" srcOrd="0" destOrd="0" presId="urn:microsoft.com/office/officeart/2005/8/layout/hList1"/>
    <dgm:cxn modelId="{52355E76-9EB7-483B-AE14-DBC4B99F5D93}" type="presParOf" srcId="{854EF35D-F767-4F74-9698-80F5F7C91C54}" destId="{E717C600-7070-4FDE-B2CE-E4E6B34F1928}" srcOrd="1" destOrd="0" presId="urn:microsoft.com/office/officeart/2005/8/layout/hList1"/>
    <dgm:cxn modelId="{D3B19B8E-5BD6-4379-A09A-46DABB5ACDA2}" type="presParOf" srcId="{5DCC8375-5C4D-498F-ACA3-9C0B84F46F3C}" destId="{B9DCCC1D-DCA1-4184-8CCF-06997B1E8BEB}" srcOrd="3" destOrd="0" presId="urn:microsoft.com/office/officeart/2005/8/layout/hList1"/>
    <dgm:cxn modelId="{C05FBC20-F408-4885-8F92-19DDB22D9250}" type="presParOf" srcId="{5DCC8375-5C4D-498F-ACA3-9C0B84F46F3C}" destId="{3BCA56E1-A6CD-48DB-9254-A7769F677CF5}" srcOrd="4" destOrd="0" presId="urn:microsoft.com/office/officeart/2005/8/layout/hList1"/>
    <dgm:cxn modelId="{3CB81BA2-0FF7-4420-BB48-7B63867E4031}" type="presParOf" srcId="{3BCA56E1-A6CD-48DB-9254-A7769F677CF5}" destId="{D71B4E18-BD63-43B5-A850-0EFCA500E9C7}" srcOrd="0" destOrd="0" presId="urn:microsoft.com/office/officeart/2005/8/layout/hList1"/>
    <dgm:cxn modelId="{125F43B8-703A-49B3-8800-58868D7A61FB}" type="presParOf" srcId="{3BCA56E1-A6CD-48DB-9254-A7769F677CF5}" destId="{A45E10A6-2522-49D0-960C-63829C2A509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4D0DC8-436E-43DA-BDD7-CF9916A1AC0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A4CFE1C-8E6C-4438-BD65-584CDF2BD22F}">
      <dgm:prSet custT="1"/>
      <dgm:spPr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99568" tIns="56896" rIns="99568" bIns="56896" numCol="1" spcCol="1270" anchor="ctr" anchorCtr="0"/>
        <a:lstStyle/>
        <a:p>
          <a:r>
            <a:rPr lang="es-EC" sz="1800" b="1" dirty="0"/>
            <a:t>4. Emprendimientos por género:,</a:t>
          </a:r>
          <a:endParaRPr lang="es-EC" sz="1800" dirty="0"/>
        </a:p>
      </dgm:t>
    </dgm:pt>
    <dgm:pt modelId="{4AD8BFE9-DB4D-44E5-9F24-34B821602B02}" type="parTrans" cxnId="{67240E57-077A-45F7-9FDE-26D5C3666BAC}">
      <dgm:prSet/>
      <dgm:spPr/>
      <dgm:t>
        <a:bodyPr/>
        <a:lstStyle/>
        <a:p>
          <a:endParaRPr lang="es-EC" sz="2800"/>
        </a:p>
      </dgm:t>
    </dgm:pt>
    <dgm:pt modelId="{12B3D859-848F-42C6-A8BB-B130EC60F45D}" type="sibTrans" cxnId="{67240E57-077A-45F7-9FDE-26D5C3666BAC}">
      <dgm:prSet/>
      <dgm:spPr/>
      <dgm:t>
        <a:bodyPr/>
        <a:lstStyle/>
        <a:p>
          <a:endParaRPr lang="es-EC" sz="2800"/>
        </a:p>
      </dgm:t>
    </dgm:pt>
    <dgm:pt modelId="{DF7270B6-9E94-40BC-9207-7F9E1F47AF3C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1800" b="1"/>
            <a:t>Emprendimientos liderados por hombres:</a:t>
          </a:r>
          <a:r>
            <a:rPr lang="es-EC" sz="1800"/>
            <a:t> aquellos en los que el principal responsable es un hombre.</a:t>
          </a:r>
        </a:p>
      </dgm:t>
    </dgm:pt>
    <dgm:pt modelId="{AAF3D163-81CD-4CDB-A99B-0D3E0EC73F1B}" type="parTrans" cxnId="{4CD25BCC-3008-4F73-ABDF-369C790043A7}">
      <dgm:prSet/>
      <dgm:spPr/>
      <dgm:t>
        <a:bodyPr/>
        <a:lstStyle/>
        <a:p>
          <a:endParaRPr lang="es-EC" sz="2400"/>
        </a:p>
      </dgm:t>
    </dgm:pt>
    <dgm:pt modelId="{AA030B61-C970-4D4A-92E7-1A457C172396}" type="sibTrans" cxnId="{4CD25BCC-3008-4F73-ABDF-369C790043A7}">
      <dgm:prSet/>
      <dgm:spPr/>
      <dgm:t>
        <a:bodyPr/>
        <a:lstStyle/>
        <a:p>
          <a:endParaRPr lang="es-EC" sz="2400"/>
        </a:p>
      </dgm:t>
    </dgm:pt>
    <dgm:pt modelId="{5563168B-6713-40E3-B807-8E5F9B09EECE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1800" b="1"/>
            <a:t>Emprendimientos liderados por mujeres:</a:t>
          </a:r>
          <a:r>
            <a:rPr lang="es-EC" sz="1800"/>
            <a:t> aquellos en los que la principal responsable es una mujer.</a:t>
          </a:r>
        </a:p>
      </dgm:t>
    </dgm:pt>
    <dgm:pt modelId="{7508A26F-AEE5-45F9-A463-EC97F710275B}" type="parTrans" cxnId="{98C64A86-A557-4386-BF4A-8EC43987306F}">
      <dgm:prSet/>
      <dgm:spPr/>
      <dgm:t>
        <a:bodyPr/>
        <a:lstStyle/>
        <a:p>
          <a:endParaRPr lang="es-EC" sz="2400"/>
        </a:p>
      </dgm:t>
    </dgm:pt>
    <dgm:pt modelId="{724107D6-1732-4037-AB9B-A50709C9FEE1}" type="sibTrans" cxnId="{98C64A86-A557-4386-BF4A-8EC43987306F}">
      <dgm:prSet/>
      <dgm:spPr/>
      <dgm:t>
        <a:bodyPr/>
        <a:lstStyle/>
        <a:p>
          <a:endParaRPr lang="es-EC" sz="2400"/>
        </a:p>
      </dgm:t>
    </dgm:pt>
    <dgm:pt modelId="{7A239DF2-3F0F-496C-BC63-9176A6BC1551}">
      <dgm:prSet custT="1"/>
      <dgm:spPr/>
      <dgm:t>
        <a:bodyPr/>
        <a:lstStyle/>
        <a:p>
          <a:r>
            <a:rPr lang="es-EC" sz="1800" b="1"/>
            <a:t>5. Emprendimientos por sector:</a:t>
          </a:r>
          <a:endParaRPr lang="es-EC" sz="1800"/>
        </a:p>
      </dgm:t>
    </dgm:pt>
    <dgm:pt modelId="{15E469B6-D033-40F9-A540-9764339434BA}" type="parTrans" cxnId="{0A444E33-95C0-46D6-8CB3-06D8BF49224B}">
      <dgm:prSet/>
      <dgm:spPr/>
      <dgm:t>
        <a:bodyPr/>
        <a:lstStyle/>
        <a:p>
          <a:endParaRPr lang="es-EC" sz="2400"/>
        </a:p>
      </dgm:t>
    </dgm:pt>
    <dgm:pt modelId="{BBE43DD6-9FF3-45D7-889A-37B30A3FE230}" type="sibTrans" cxnId="{0A444E33-95C0-46D6-8CB3-06D8BF49224B}">
      <dgm:prSet/>
      <dgm:spPr/>
      <dgm:t>
        <a:bodyPr/>
        <a:lstStyle/>
        <a:p>
          <a:endParaRPr lang="es-EC" sz="2400"/>
        </a:p>
      </dgm:t>
    </dgm:pt>
    <dgm:pt modelId="{69CB2625-9F3E-42B0-ACC6-0D6710A405CF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1800" b="1"/>
            <a:t>Emprendimientos de bajo impacto:</a:t>
          </a:r>
          <a:r>
            <a:rPr lang="es-EC" sz="1800"/>
            <a:t> aquellos que no generan un impacto social o ambiental significativo.</a:t>
          </a:r>
        </a:p>
      </dgm:t>
    </dgm:pt>
    <dgm:pt modelId="{1D958BD7-2FD9-4D34-AD9A-CC761DAC22C5}" type="parTrans" cxnId="{F1ED04CA-D4BD-4C60-8B6E-4203CBB2F24F}">
      <dgm:prSet/>
      <dgm:spPr/>
      <dgm:t>
        <a:bodyPr/>
        <a:lstStyle/>
        <a:p>
          <a:endParaRPr lang="es-EC" sz="2400"/>
        </a:p>
      </dgm:t>
    </dgm:pt>
    <dgm:pt modelId="{7942E691-AA35-46FC-9631-8A5F1CC14C56}" type="sibTrans" cxnId="{F1ED04CA-D4BD-4C60-8B6E-4203CBB2F24F}">
      <dgm:prSet/>
      <dgm:spPr/>
      <dgm:t>
        <a:bodyPr/>
        <a:lstStyle/>
        <a:p>
          <a:endParaRPr lang="es-EC" sz="2400"/>
        </a:p>
      </dgm:t>
    </dgm:pt>
    <dgm:pt modelId="{DE480524-1D68-40CE-AC33-AD49AF591147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1800" b="1"/>
            <a:t>Emprendimientos de alto impacto:</a:t>
          </a:r>
          <a:r>
            <a:rPr lang="es-EC" sz="1800"/>
            <a:t> aquellos que buscan generar un impacto social o ambiental positivo.</a:t>
          </a:r>
        </a:p>
      </dgm:t>
    </dgm:pt>
    <dgm:pt modelId="{A0169AFC-5925-41E9-A61A-B6129613F118}" type="parTrans" cxnId="{E08DC32C-BB9A-4307-AF7D-1897AE90FA78}">
      <dgm:prSet/>
      <dgm:spPr/>
      <dgm:t>
        <a:bodyPr/>
        <a:lstStyle/>
        <a:p>
          <a:endParaRPr lang="es-EC" sz="2400"/>
        </a:p>
      </dgm:t>
    </dgm:pt>
    <dgm:pt modelId="{04EFFE52-D54C-4D63-8982-B49C299BD6A4}" type="sibTrans" cxnId="{E08DC32C-BB9A-4307-AF7D-1897AE90FA78}">
      <dgm:prSet/>
      <dgm:spPr/>
      <dgm:t>
        <a:bodyPr/>
        <a:lstStyle/>
        <a:p>
          <a:endParaRPr lang="es-EC" sz="2400"/>
        </a:p>
      </dgm:t>
    </dgm:pt>
    <dgm:pt modelId="{6D1D9DF2-5D3E-4D23-BD68-FCDD06A10748}">
      <dgm:prSet custT="1"/>
      <dgm:spPr/>
      <dgm:t>
        <a:bodyPr/>
        <a:lstStyle/>
        <a:p>
          <a:r>
            <a:rPr lang="es-EC" sz="1800" b="1"/>
            <a:t>6. Emprendimientos por tamaño:</a:t>
          </a:r>
          <a:endParaRPr lang="es-EC" sz="1800"/>
        </a:p>
      </dgm:t>
    </dgm:pt>
    <dgm:pt modelId="{2FA4A026-768A-4153-B9E2-8D74C88860E8}" type="parTrans" cxnId="{663CADB9-412C-4004-8C51-4C67F7593B0A}">
      <dgm:prSet/>
      <dgm:spPr/>
      <dgm:t>
        <a:bodyPr/>
        <a:lstStyle/>
        <a:p>
          <a:endParaRPr lang="es-EC" sz="2400"/>
        </a:p>
      </dgm:t>
    </dgm:pt>
    <dgm:pt modelId="{CF172D09-5C48-4772-B87C-CB8384223E28}" type="sibTrans" cxnId="{663CADB9-412C-4004-8C51-4C67F7593B0A}">
      <dgm:prSet/>
      <dgm:spPr/>
      <dgm:t>
        <a:bodyPr/>
        <a:lstStyle/>
        <a:p>
          <a:endParaRPr lang="es-EC" sz="2400"/>
        </a:p>
      </dgm:t>
    </dgm:pt>
    <dgm:pt modelId="{A4FB9C70-0B12-4C9E-B2D7-C1380B0D5D57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1800" b="1"/>
            <a:t>Microempresas:</a:t>
          </a:r>
          <a:r>
            <a:rPr lang="es-EC" sz="1800"/>
            <a:t> empresas con menos de 10 empleados.</a:t>
          </a:r>
        </a:p>
      </dgm:t>
    </dgm:pt>
    <dgm:pt modelId="{B313C707-CC9A-416C-B041-6C430366EF5F}" type="parTrans" cxnId="{BCC78D7D-585D-4AB1-BA31-4912AC3AE0FD}">
      <dgm:prSet/>
      <dgm:spPr/>
      <dgm:t>
        <a:bodyPr/>
        <a:lstStyle/>
        <a:p>
          <a:endParaRPr lang="es-EC" sz="2400"/>
        </a:p>
      </dgm:t>
    </dgm:pt>
    <dgm:pt modelId="{C2242A0B-1C92-49BC-A983-166148C22B71}" type="sibTrans" cxnId="{BCC78D7D-585D-4AB1-BA31-4912AC3AE0FD}">
      <dgm:prSet/>
      <dgm:spPr/>
      <dgm:t>
        <a:bodyPr/>
        <a:lstStyle/>
        <a:p>
          <a:endParaRPr lang="es-EC" sz="2400"/>
        </a:p>
      </dgm:t>
    </dgm:pt>
    <dgm:pt modelId="{EAD00F36-D176-4A92-B9AE-E6D3CF7E72E0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1800" b="1"/>
            <a:t>Pequeñas empresas:</a:t>
          </a:r>
          <a:r>
            <a:rPr lang="es-EC" sz="1800"/>
            <a:t> empresas con 10 a 49 empleados.</a:t>
          </a:r>
        </a:p>
      </dgm:t>
    </dgm:pt>
    <dgm:pt modelId="{5C6FFF46-4F39-4510-8017-A820C19EC54A}" type="parTrans" cxnId="{C8D13AC1-4A4D-4EB8-84DC-5074B6EB2E1D}">
      <dgm:prSet/>
      <dgm:spPr/>
      <dgm:t>
        <a:bodyPr/>
        <a:lstStyle/>
        <a:p>
          <a:endParaRPr lang="es-EC" sz="2400"/>
        </a:p>
      </dgm:t>
    </dgm:pt>
    <dgm:pt modelId="{E335C9A0-E391-4B58-BB3E-5CCA78139233}" type="sibTrans" cxnId="{C8D13AC1-4A4D-4EB8-84DC-5074B6EB2E1D}">
      <dgm:prSet/>
      <dgm:spPr/>
      <dgm:t>
        <a:bodyPr/>
        <a:lstStyle/>
        <a:p>
          <a:endParaRPr lang="es-EC" sz="2400"/>
        </a:p>
      </dgm:t>
    </dgm:pt>
    <dgm:pt modelId="{3E38AE3D-14C5-41D1-B838-D741270A5BF3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1800" b="1" dirty="0"/>
            <a:t>Medianas empresas:</a:t>
          </a:r>
          <a:r>
            <a:rPr lang="es-EC" sz="1800" dirty="0"/>
            <a:t> empresas con 50 a 249 empleados.</a:t>
          </a:r>
        </a:p>
      </dgm:t>
    </dgm:pt>
    <dgm:pt modelId="{9B589FEA-C9C9-4C9A-BC8B-4FA7DDD2AE79}" type="parTrans" cxnId="{B3D870EA-DBF1-4C99-9D97-D54B62837CCD}">
      <dgm:prSet/>
      <dgm:spPr/>
      <dgm:t>
        <a:bodyPr/>
        <a:lstStyle/>
        <a:p>
          <a:endParaRPr lang="es-EC" sz="2400"/>
        </a:p>
      </dgm:t>
    </dgm:pt>
    <dgm:pt modelId="{7BD65890-60EB-44B1-9D90-A247D266CCEC}" type="sibTrans" cxnId="{B3D870EA-DBF1-4C99-9D97-D54B62837CCD}">
      <dgm:prSet/>
      <dgm:spPr/>
      <dgm:t>
        <a:bodyPr/>
        <a:lstStyle/>
        <a:p>
          <a:endParaRPr lang="es-EC" sz="2400"/>
        </a:p>
      </dgm:t>
    </dgm:pt>
    <dgm:pt modelId="{6691A8CD-2F56-433B-92C2-7D6FE880FAC8}">
      <dgm:prSet custT="1"/>
      <dgm:spPr/>
      <dgm:t>
        <a:bodyPr/>
        <a:lstStyle/>
        <a:p>
          <a:r>
            <a:rPr lang="es-EC" sz="1800" b="1"/>
            <a:t>7. Emprendimientos por región:</a:t>
          </a:r>
          <a:endParaRPr lang="es-EC" sz="1800" dirty="0"/>
        </a:p>
      </dgm:t>
    </dgm:pt>
    <dgm:pt modelId="{4D25B569-9C02-415A-8824-325F474BEEFC}" type="parTrans" cxnId="{CDD348C0-5680-4BEA-A492-98FA48B3D5C1}">
      <dgm:prSet/>
      <dgm:spPr/>
      <dgm:t>
        <a:bodyPr/>
        <a:lstStyle/>
        <a:p>
          <a:endParaRPr lang="es-EC" sz="2400"/>
        </a:p>
      </dgm:t>
    </dgm:pt>
    <dgm:pt modelId="{4A75DF39-6B34-4B53-9C07-67D6476407D9}" type="sibTrans" cxnId="{CDD348C0-5680-4BEA-A492-98FA48B3D5C1}">
      <dgm:prSet/>
      <dgm:spPr/>
      <dgm:t>
        <a:bodyPr/>
        <a:lstStyle/>
        <a:p>
          <a:endParaRPr lang="es-EC" sz="2400"/>
        </a:p>
      </dgm:t>
    </dgm:pt>
    <dgm:pt modelId="{73477C38-B048-4F54-8153-4ED98D412648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1800" b="1" dirty="0"/>
            <a:t>Emprendimientos en países desarrollados</a:t>
          </a:r>
          <a:r>
            <a:rPr lang="es-EC" sz="1800" dirty="0"/>
            <a:t>.</a:t>
          </a:r>
        </a:p>
      </dgm:t>
    </dgm:pt>
    <dgm:pt modelId="{5CAAEA76-61CD-46E4-92AC-7DCCCF170B2B}" type="parTrans" cxnId="{7312F82E-76C0-4D71-B298-EE9B37BB54AF}">
      <dgm:prSet/>
      <dgm:spPr/>
      <dgm:t>
        <a:bodyPr/>
        <a:lstStyle/>
        <a:p>
          <a:endParaRPr lang="es-EC" sz="2400"/>
        </a:p>
      </dgm:t>
    </dgm:pt>
    <dgm:pt modelId="{1DBE3DB0-E03D-4444-9488-A15742D05D65}" type="sibTrans" cxnId="{7312F82E-76C0-4D71-B298-EE9B37BB54AF}">
      <dgm:prSet/>
      <dgm:spPr/>
      <dgm:t>
        <a:bodyPr/>
        <a:lstStyle/>
        <a:p>
          <a:endParaRPr lang="es-EC" sz="2400"/>
        </a:p>
      </dgm:t>
    </dgm:pt>
    <dgm:pt modelId="{A9DE0A9D-64B3-4A1B-8782-1F8B29C8FEFC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1800" b="1" dirty="0"/>
            <a:t>Emprendimientos en países en desarrollo</a:t>
          </a:r>
          <a:r>
            <a:rPr lang="es-EC" sz="1800" dirty="0"/>
            <a:t>.</a:t>
          </a:r>
        </a:p>
      </dgm:t>
    </dgm:pt>
    <dgm:pt modelId="{D25F26C9-4450-4811-97AA-072947D638C1}" type="parTrans" cxnId="{2A30708B-4C3E-43BB-96E4-39A9C0FAD724}">
      <dgm:prSet/>
      <dgm:spPr/>
      <dgm:t>
        <a:bodyPr/>
        <a:lstStyle/>
        <a:p>
          <a:endParaRPr lang="es-EC" sz="2400"/>
        </a:p>
      </dgm:t>
    </dgm:pt>
    <dgm:pt modelId="{5CD2170E-A399-4188-9B88-3FB46CBC46C3}" type="sibTrans" cxnId="{2A30708B-4C3E-43BB-96E4-39A9C0FAD724}">
      <dgm:prSet/>
      <dgm:spPr/>
      <dgm:t>
        <a:bodyPr/>
        <a:lstStyle/>
        <a:p>
          <a:endParaRPr lang="es-EC" sz="2400"/>
        </a:p>
      </dgm:t>
    </dgm:pt>
    <dgm:pt modelId="{F71B114F-A656-4799-B431-6BCF2FEAEBFC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endParaRPr lang="es-EC" sz="1800" dirty="0"/>
        </a:p>
      </dgm:t>
    </dgm:pt>
    <dgm:pt modelId="{792F9E58-4894-4AB0-BFCE-457E935329FC}" type="parTrans" cxnId="{BD2DC5C9-6EA6-4692-BC61-00419DCB6172}">
      <dgm:prSet/>
      <dgm:spPr/>
      <dgm:t>
        <a:bodyPr/>
        <a:lstStyle/>
        <a:p>
          <a:endParaRPr lang="es-EC" sz="2400"/>
        </a:p>
      </dgm:t>
    </dgm:pt>
    <dgm:pt modelId="{07B5C8B9-48EB-4DDA-B632-B8B89FC89F1E}" type="sibTrans" cxnId="{BD2DC5C9-6EA6-4692-BC61-00419DCB6172}">
      <dgm:prSet/>
      <dgm:spPr/>
      <dgm:t>
        <a:bodyPr/>
        <a:lstStyle/>
        <a:p>
          <a:endParaRPr lang="es-EC" sz="2400"/>
        </a:p>
      </dgm:t>
    </dgm:pt>
    <dgm:pt modelId="{5DCC8375-5C4D-498F-ACA3-9C0B84F46F3C}" type="pres">
      <dgm:prSet presAssocID="{054D0DC8-436E-43DA-BDD7-CF9916A1AC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E4D3731-B8C1-48CB-B63F-D1CA9AFA23B7}" type="pres">
      <dgm:prSet presAssocID="{DA4CFE1C-8E6C-4438-BD65-584CDF2BD22F}" presName="composite" presStyleCnt="0"/>
      <dgm:spPr/>
    </dgm:pt>
    <dgm:pt modelId="{8E7C8719-900A-4887-8B41-55B4F124F566}" type="pres">
      <dgm:prSet presAssocID="{DA4CFE1C-8E6C-4438-BD65-584CDF2BD22F}" presName="parTx" presStyleLbl="alignNode1" presStyleIdx="0" presStyleCnt="4">
        <dgm:presLayoutVars>
          <dgm:chMax val="0"/>
          <dgm:chPref val="0"/>
          <dgm:bulletEnabled val="1"/>
        </dgm:presLayoutVars>
      </dgm:prSet>
      <dgm:spPr>
        <a:xfrm>
          <a:off x="4032" y="899507"/>
          <a:ext cx="2424679" cy="509450"/>
        </a:xfrm>
        <a:prstGeom prst="rect">
          <a:avLst/>
        </a:prstGeom>
      </dgm:spPr>
      <dgm:t>
        <a:bodyPr/>
        <a:lstStyle/>
        <a:p>
          <a:endParaRPr lang="es-ES"/>
        </a:p>
      </dgm:t>
    </dgm:pt>
    <dgm:pt modelId="{2DA1E580-6773-4758-A693-0F75AF50CDB7}" type="pres">
      <dgm:prSet presAssocID="{DA4CFE1C-8E6C-4438-BD65-584CDF2BD22F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ACD143-6BC6-4DD5-97A0-E93BD2A33458}" type="pres">
      <dgm:prSet presAssocID="{12B3D859-848F-42C6-A8BB-B130EC60F45D}" presName="space" presStyleCnt="0"/>
      <dgm:spPr/>
    </dgm:pt>
    <dgm:pt modelId="{0BAE11AE-A38E-438C-852A-3CF2EC43D6E4}" type="pres">
      <dgm:prSet presAssocID="{7A239DF2-3F0F-496C-BC63-9176A6BC1551}" presName="composite" presStyleCnt="0"/>
      <dgm:spPr/>
    </dgm:pt>
    <dgm:pt modelId="{7B0283FC-7DB8-4E74-8B51-FA3F6A0DC0EC}" type="pres">
      <dgm:prSet presAssocID="{7A239DF2-3F0F-496C-BC63-9176A6BC155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EF926A-BF58-48D1-ABAF-028C892F3B77}" type="pres">
      <dgm:prSet presAssocID="{7A239DF2-3F0F-496C-BC63-9176A6BC1551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49D0BD-39B5-486E-B48C-54D0B4820224}" type="pres">
      <dgm:prSet presAssocID="{BBE43DD6-9FF3-45D7-889A-37B30A3FE230}" presName="space" presStyleCnt="0"/>
      <dgm:spPr/>
    </dgm:pt>
    <dgm:pt modelId="{8B38361E-3B54-4C3E-9561-AE242FD31989}" type="pres">
      <dgm:prSet presAssocID="{6D1D9DF2-5D3E-4D23-BD68-FCDD06A10748}" presName="composite" presStyleCnt="0"/>
      <dgm:spPr/>
    </dgm:pt>
    <dgm:pt modelId="{DFD950CF-E5E2-4DA0-8B94-ECEF9188790D}" type="pres">
      <dgm:prSet presAssocID="{6D1D9DF2-5D3E-4D23-BD68-FCDD06A10748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8F9888-9164-45AF-A282-C6A8AEDF54AA}" type="pres">
      <dgm:prSet presAssocID="{6D1D9DF2-5D3E-4D23-BD68-FCDD06A10748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AD9C8E-BCE5-4964-805C-A77CB4AB7A89}" type="pres">
      <dgm:prSet presAssocID="{CF172D09-5C48-4772-B87C-CB8384223E28}" presName="space" presStyleCnt="0"/>
      <dgm:spPr/>
    </dgm:pt>
    <dgm:pt modelId="{78BD6E4A-79CF-4CFC-BA83-8232E466B481}" type="pres">
      <dgm:prSet presAssocID="{6691A8CD-2F56-433B-92C2-7D6FE880FAC8}" presName="composite" presStyleCnt="0"/>
      <dgm:spPr/>
    </dgm:pt>
    <dgm:pt modelId="{6DE016DE-CE01-4539-99A6-F8FB2A402ECB}" type="pres">
      <dgm:prSet presAssocID="{6691A8CD-2F56-433B-92C2-7D6FE880FAC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7C6666-6EE0-4686-B203-7DD77D8B0935}" type="pres">
      <dgm:prSet presAssocID="{6691A8CD-2F56-433B-92C2-7D6FE880FAC8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23C1B76-3B6F-4EAD-BC69-26E3FC7A0853}" type="presOf" srcId="{69CB2625-9F3E-42B0-ACC6-0D6710A405CF}" destId="{7CEF926A-BF58-48D1-ABAF-028C892F3B77}" srcOrd="0" destOrd="0" presId="urn:microsoft.com/office/officeart/2005/8/layout/hList1"/>
    <dgm:cxn modelId="{0A444E33-95C0-46D6-8CB3-06D8BF49224B}" srcId="{054D0DC8-436E-43DA-BDD7-CF9916A1AC05}" destId="{7A239DF2-3F0F-496C-BC63-9176A6BC1551}" srcOrd="1" destOrd="0" parTransId="{15E469B6-D033-40F9-A540-9764339434BA}" sibTransId="{BBE43DD6-9FF3-45D7-889A-37B30A3FE230}"/>
    <dgm:cxn modelId="{C8D13AC1-4A4D-4EB8-84DC-5074B6EB2E1D}" srcId="{6D1D9DF2-5D3E-4D23-BD68-FCDD06A10748}" destId="{EAD00F36-D176-4A92-B9AE-E6D3CF7E72E0}" srcOrd="1" destOrd="0" parTransId="{5C6FFF46-4F39-4510-8017-A820C19EC54A}" sibTransId="{E335C9A0-E391-4B58-BB3E-5CCA78139233}"/>
    <dgm:cxn modelId="{B3D870EA-DBF1-4C99-9D97-D54B62837CCD}" srcId="{6D1D9DF2-5D3E-4D23-BD68-FCDD06A10748}" destId="{3E38AE3D-14C5-41D1-B838-D741270A5BF3}" srcOrd="2" destOrd="0" parTransId="{9B589FEA-C9C9-4C9A-BC8B-4FA7DDD2AE79}" sibTransId="{7BD65890-60EB-44B1-9D90-A247D266CCEC}"/>
    <dgm:cxn modelId="{7CB5F622-133D-466A-BC43-29E96DCBD46A}" type="presOf" srcId="{DE480524-1D68-40CE-AC33-AD49AF591147}" destId="{7CEF926A-BF58-48D1-ABAF-028C892F3B77}" srcOrd="0" destOrd="1" presId="urn:microsoft.com/office/officeart/2005/8/layout/hList1"/>
    <dgm:cxn modelId="{C2E7D620-2318-4C89-A219-F47D97E81BA7}" type="presOf" srcId="{DA4CFE1C-8E6C-4438-BD65-584CDF2BD22F}" destId="{8E7C8719-900A-4887-8B41-55B4F124F566}" srcOrd="0" destOrd="0" presId="urn:microsoft.com/office/officeart/2005/8/layout/hList1"/>
    <dgm:cxn modelId="{72DC3A73-6B6D-474E-93AF-E514EA0B0630}" type="presOf" srcId="{EAD00F36-D176-4A92-B9AE-E6D3CF7E72E0}" destId="{198F9888-9164-45AF-A282-C6A8AEDF54AA}" srcOrd="0" destOrd="1" presId="urn:microsoft.com/office/officeart/2005/8/layout/hList1"/>
    <dgm:cxn modelId="{E08DC32C-BB9A-4307-AF7D-1897AE90FA78}" srcId="{7A239DF2-3F0F-496C-BC63-9176A6BC1551}" destId="{DE480524-1D68-40CE-AC33-AD49AF591147}" srcOrd="1" destOrd="0" parTransId="{A0169AFC-5925-41E9-A61A-B6129613F118}" sibTransId="{04EFFE52-D54C-4D63-8982-B49C299BD6A4}"/>
    <dgm:cxn modelId="{238FE792-5407-497A-972E-CBD169B2EEE1}" type="presOf" srcId="{7A239DF2-3F0F-496C-BC63-9176A6BC1551}" destId="{7B0283FC-7DB8-4E74-8B51-FA3F6A0DC0EC}" srcOrd="0" destOrd="0" presId="urn:microsoft.com/office/officeart/2005/8/layout/hList1"/>
    <dgm:cxn modelId="{BD2DC5C9-6EA6-4692-BC61-00419DCB6172}" srcId="{6691A8CD-2F56-433B-92C2-7D6FE880FAC8}" destId="{F71B114F-A656-4799-B431-6BCF2FEAEBFC}" srcOrd="1" destOrd="0" parTransId="{792F9E58-4894-4AB0-BFCE-457E935329FC}" sibTransId="{07B5C8B9-48EB-4DDA-B632-B8B89FC89F1E}"/>
    <dgm:cxn modelId="{67240E57-077A-45F7-9FDE-26D5C3666BAC}" srcId="{054D0DC8-436E-43DA-BDD7-CF9916A1AC05}" destId="{DA4CFE1C-8E6C-4438-BD65-584CDF2BD22F}" srcOrd="0" destOrd="0" parTransId="{4AD8BFE9-DB4D-44E5-9F24-34B821602B02}" sibTransId="{12B3D859-848F-42C6-A8BB-B130EC60F45D}"/>
    <dgm:cxn modelId="{CDD348C0-5680-4BEA-A492-98FA48B3D5C1}" srcId="{054D0DC8-436E-43DA-BDD7-CF9916A1AC05}" destId="{6691A8CD-2F56-433B-92C2-7D6FE880FAC8}" srcOrd="3" destOrd="0" parTransId="{4D25B569-9C02-415A-8824-325F474BEEFC}" sibTransId="{4A75DF39-6B34-4B53-9C07-67D6476407D9}"/>
    <dgm:cxn modelId="{508D1740-39A1-411E-80AC-F5A924D3B813}" type="presOf" srcId="{6691A8CD-2F56-433B-92C2-7D6FE880FAC8}" destId="{6DE016DE-CE01-4539-99A6-F8FB2A402ECB}" srcOrd="0" destOrd="0" presId="urn:microsoft.com/office/officeart/2005/8/layout/hList1"/>
    <dgm:cxn modelId="{2A30708B-4C3E-43BB-96E4-39A9C0FAD724}" srcId="{6691A8CD-2F56-433B-92C2-7D6FE880FAC8}" destId="{A9DE0A9D-64B3-4A1B-8782-1F8B29C8FEFC}" srcOrd="2" destOrd="0" parTransId="{D25F26C9-4450-4811-97AA-072947D638C1}" sibTransId="{5CD2170E-A399-4188-9B88-3FB46CBC46C3}"/>
    <dgm:cxn modelId="{F1ED04CA-D4BD-4C60-8B6E-4203CBB2F24F}" srcId="{7A239DF2-3F0F-496C-BC63-9176A6BC1551}" destId="{69CB2625-9F3E-42B0-ACC6-0D6710A405CF}" srcOrd="0" destOrd="0" parTransId="{1D958BD7-2FD9-4D34-AD9A-CC761DAC22C5}" sibTransId="{7942E691-AA35-46FC-9631-8A5F1CC14C56}"/>
    <dgm:cxn modelId="{AF04A2C1-83F7-43E5-87AE-092DE286365C}" type="presOf" srcId="{6D1D9DF2-5D3E-4D23-BD68-FCDD06A10748}" destId="{DFD950CF-E5E2-4DA0-8B94-ECEF9188790D}" srcOrd="0" destOrd="0" presId="urn:microsoft.com/office/officeart/2005/8/layout/hList1"/>
    <dgm:cxn modelId="{115A4AD7-738A-4182-949A-C514BD3F006B}" type="presOf" srcId="{A4FB9C70-0B12-4C9E-B2D7-C1380B0D5D57}" destId="{198F9888-9164-45AF-A282-C6A8AEDF54AA}" srcOrd="0" destOrd="0" presId="urn:microsoft.com/office/officeart/2005/8/layout/hList1"/>
    <dgm:cxn modelId="{E5328757-8A38-47AD-AABB-F6819E4392F1}" type="presOf" srcId="{A9DE0A9D-64B3-4A1B-8782-1F8B29C8FEFC}" destId="{377C6666-6EE0-4686-B203-7DD77D8B0935}" srcOrd="0" destOrd="2" presId="urn:microsoft.com/office/officeart/2005/8/layout/hList1"/>
    <dgm:cxn modelId="{98C64A86-A557-4386-BF4A-8EC43987306F}" srcId="{DA4CFE1C-8E6C-4438-BD65-584CDF2BD22F}" destId="{5563168B-6713-40E3-B807-8E5F9B09EECE}" srcOrd="1" destOrd="0" parTransId="{7508A26F-AEE5-45F9-A463-EC97F710275B}" sibTransId="{724107D6-1732-4037-AB9B-A50709C9FEE1}"/>
    <dgm:cxn modelId="{7312F82E-76C0-4D71-B298-EE9B37BB54AF}" srcId="{6691A8CD-2F56-433B-92C2-7D6FE880FAC8}" destId="{73477C38-B048-4F54-8153-4ED98D412648}" srcOrd="0" destOrd="0" parTransId="{5CAAEA76-61CD-46E4-92AC-7DCCCF170B2B}" sibTransId="{1DBE3DB0-E03D-4444-9488-A15742D05D65}"/>
    <dgm:cxn modelId="{E23C7CD9-2013-4B62-89A9-762CE32DBD45}" type="presOf" srcId="{F71B114F-A656-4799-B431-6BCF2FEAEBFC}" destId="{377C6666-6EE0-4686-B203-7DD77D8B0935}" srcOrd="0" destOrd="1" presId="urn:microsoft.com/office/officeart/2005/8/layout/hList1"/>
    <dgm:cxn modelId="{663CADB9-412C-4004-8C51-4C67F7593B0A}" srcId="{054D0DC8-436E-43DA-BDD7-CF9916A1AC05}" destId="{6D1D9DF2-5D3E-4D23-BD68-FCDD06A10748}" srcOrd="2" destOrd="0" parTransId="{2FA4A026-768A-4153-B9E2-8D74C88860E8}" sibTransId="{CF172D09-5C48-4772-B87C-CB8384223E28}"/>
    <dgm:cxn modelId="{90FD3ED7-568A-40A9-9BEF-E608A5815F67}" type="presOf" srcId="{73477C38-B048-4F54-8153-4ED98D412648}" destId="{377C6666-6EE0-4686-B203-7DD77D8B0935}" srcOrd="0" destOrd="0" presId="urn:microsoft.com/office/officeart/2005/8/layout/hList1"/>
    <dgm:cxn modelId="{BCC78D7D-585D-4AB1-BA31-4912AC3AE0FD}" srcId="{6D1D9DF2-5D3E-4D23-BD68-FCDD06A10748}" destId="{A4FB9C70-0B12-4C9E-B2D7-C1380B0D5D57}" srcOrd="0" destOrd="0" parTransId="{B313C707-CC9A-416C-B041-6C430366EF5F}" sibTransId="{C2242A0B-1C92-49BC-A983-166148C22B71}"/>
    <dgm:cxn modelId="{9A34A30D-E7DF-4581-823C-452C005ABB0B}" type="presOf" srcId="{DF7270B6-9E94-40BC-9207-7F9E1F47AF3C}" destId="{2DA1E580-6773-4758-A693-0F75AF50CDB7}" srcOrd="0" destOrd="0" presId="urn:microsoft.com/office/officeart/2005/8/layout/hList1"/>
    <dgm:cxn modelId="{4CD25BCC-3008-4F73-ABDF-369C790043A7}" srcId="{DA4CFE1C-8E6C-4438-BD65-584CDF2BD22F}" destId="{DF7270B6-9E94-40BC-9207-7F9E1F47AF3C}" srcOrd="0" destOrd="0" parTransId="{AAF3D163-81CD-4CDB-A99B-0D3E0EC73F1B}" sibTransId="{AA030B61-C970-4D4A-92E7-1A457C172396}"/>
    <dgm:cxn modelId="{C59F895D-989A-49B7-82A4-A92AC7DD1DAC}" type="presOf" srcId="{054D0DC8-436E-43DA-BDD7-CF9916A1AC05}" destId="{5DCC8375-5C4D-498F-ACA3-9C0B84F46F3C}" srcOrd="0" destOrd="0" presId="urn:microsoft.com/office/officeart/2005/8/layout/hList1"/>
    <dgm:cxn modelId="{7C070295-32AD-4262-90D7-8DD551773E42}" type="presOf" srcId="{5563168B-6713-40E3-B807-8E5F9B09EECE}" destId="{2DA1E580-6773-4758-A693-0F75AF50CDB7}" srcOrd="0" destOrd="1" presId="urn:microsoft.com/office/officeart/2005/8/layout/hList1"/>
    <dgm:cxn modelId="{F3926562-67DA-401A-B713-9585252B3CB5}" type="presOf" srcId="{3E38AE3D-14C5-41D1-B838-D741270A5BF3}" destId="{198F9888-9164-45AF-A282-C6A8AEDF54AA}" srcOrd="0" destOrd="2" presId="urn:microsoft.com/office/officeart/2005/8/layout/hList1"/>
    <dgm:cxn modelId="{3970AED1-EAB7-40CC-A044-859E3F287269}" type="presParOf" srcId="{5DCC8375-5C4D-498F-ACA3-9C0B84F46F3C}" destId="{2E4D3731-B8C1-48CB-B63F-D1CA9AFA23B7}" srcOrd="0" destOrd="0" presId="urn:microsoft.com/office/officeart/2005/8/layout/hList1"/>
    <dgm:cxn modelId="{6FE97674-BAAF-4887-BAE3-56A3F20EE8E8}" type="presParOf" srcId="{2E4D3731-B8C1-48CB-B63F-D1CA9AFA23B7}" destId="{8E7C8719-900A-4887-8B41-55B4F124F566}" srcOrd="0" destOrd="0" presId="urn:microsoft.com/office/officeart/2005/8/layout/hList1"/>
    <dgm:cxn modelId="{0A4F2222-4B6F-4F89-9548-DB25FE163BFA}" type="presParOf" srcId="{2E4D3731-B8C1-48CB-B63F-D1CA9AFA23B7}" destId="{2DA1E580-6773-4758-A693-0F75AF50CDB7}" srcOrd="1" destOrd="0" presId="urn:microsoft.com/office/officeart/2005/8/layout/hList1"/>
    <dgm:cxn modelId="{0A077353-FB0D-4E9B-A545-E82579901000}" type="presParOf" srcId="{5DCC8375-5C4D-498F-ACA3-9C0B84F46F3C}" destId="{ECACD143-6BC6-4DD5-97A0-E93BD2A33458}" srcOrd="1" destOrd="0" presId="urn:microsoft.com/office/officeart/2005/8/layout/hList1"/>
    <dgm:cxn modelId="{AFE9A9C1-F96C-4A14-89B1-9417845DC0B5}" type="presParOf" srcId="{5DCC8375-5C4D-498F-ACA3-9C0B84F46F3C}" destId="{0BAE11AE-A38E-438C-852A-3CF2EC43D6E4}" srcOrd="2" destOrd="0" presId="urn:microsoft.com/office/officeart/2005/8/layout/hList1"/>
    <dgm:cxn modelId="{3CC6BDFC-40EC-4381-960A-49048224459C}" type="presParOf" srcId="{0BAE11AE-A38E-438C-852A-3CF2EC43D6E4}" destId="{7B0283FC-7DB8-4E74-8B51-FA3F6A0DC0EC}" srcOrd="0" destOrd="0" presId="urn:microsoft.com/office/officeart/2005/8/layout/hList1"/>
    <dgm:cxn modelId="{314D81D1-AE9E-4DC2-B982-E8C3E8CD6703}" type="presParOf" srcId="{0BAE11AE-A38E-438C-852A-3CF2EC43D6E4}" destId="{7CEF926A-BF58-48D1-ABAF-028C892F3B77}" srcOrd="1" destOrd="0" presId="urn:microsoft.com/office/officeart/2005/8/layout/hList1"/>
    <dgm:cxn modelId="{FC7C123E-15D9-48B2-BDAA-59EB135C0543}" type="presParOf" srcId="{5DCC8375-5C4D-498F-ACA3-9C0B84F46F3C}" destId="{9549D0BD-39B5-486E-B48C-54D0B4820224}" srcOrd="3" destOrd="0" presId="urn:microsoft.com/office/officeart/2005/8/layout/hList1"/>
    <dgm:cxn modelId="{155AF281-F51D-437C-9C92-67DA51C16E05}" type="presParOf" srcId="{5DCC8375-5C4D-498F-ACA3-9C0B84F46F3C}" destId="{8B38361E-3B54-4C3E-9561-AE242FD31989}" srcOrd="4" destOrd="0" presId="urn:microsoft.com/office/officeart/2005/8/layout/hList1"/>
    <dgm:cxn modelId="{833768BA-37F3-4A33-A940-62EC18578D7A}" type="presParOf" srcId="{8B38361E-3B54-4C3E-9561-AE242FD31989}" destId="{DFD950CF-E5E2-4DA0-8B94-ECEF9188790D}" srcOrd="0" destOrd="0" presId="urn:microsoft.com/office/officeart/2005/8/layout/hList1"/>
    <dgm:cxn modelId="{76F8EA14-37F8-4863-A7EE-32AD3C893BF2}" type="presParOf" srcId="{8B38361E-3B54-4C3E-9561-AE242FD31989}" destId="{198F9888-9164-45AF-A282-C6A8AEDF54AA}" srcOrd="1" destOrd="0" presId="urn:microsoft.com/office/officeart/2005/8/layout/hList1"/>
    <dgm:cxn modelId="{0D373947-7154-41E5-ADD2-AF9F83A6BB3B}" type="presParOf" srcId="{5DCC8375-5C4D-498F-ACA3-9C0B84F46F3C}" destId="{3FAD9C8E-BCE5-4964-805C-A77CB4AB7A89}" srcOrd="5" destOrd="0" presId="urn:microsoft.com/office/officeart/2005/8/layout/hList1"/>
    <dgm:cxn modelId="{E3D5690F-091A-4FC3-978B-FE5C18957155}" type="presParOf" srcId="{5DCC8375-5C4D-498F-ACA3-9C0B84F46F3C}" destId="{78BD6E4A-79CF-4CFC-BA83-8232E466B481}" srcOrd="6" destOrd="0" presId="urn:microsoft.com/office/officeart/2005/8/layout/hList1"/>
    <dgm:cxn modelId="{CC1CEF8F-81B1-4059-8977-53A4AF8A8F46}" type="presParOf" srcId="{78BD6E4A-79CF-4CFC-BA83-8232E466B481}" destId="{6DE016DE-CE01-4539-99A6-F8FB2A402ECB}" srcOrd="0" destOrd="0" presId="urn:microsoft.com/office/officeart/2005/8/layout/hList1"/>
    <dgm:cxn modelId="{6E3E286D-2086-45A3-869D-7783D483BB8A}" type="presParOf" srcId="{78BD6E4A-79CF-4CFC-BA83-8232E466B481}" destId="{377C6666-6EE0-4686-B203-7DD77D8B09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9560E9-0E01-47D6-828F-D5ABA9538FC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7A377D6-5095-40DE-9394-E4CE86269735}">
      <dgm:prSet phldrT="[Texto]" custT="1"/>
      <dgm:spPr/>
      <dgm:t>
        <a:bodyPr/>
        <a:lstStyle/>
        <a:p>
          <a:r>
            <a:rPr lang="es-EC" sz="2000" b="1" i="0" dirty="0"/>
            <a:t>1. Inteligencia Artificial (IA):</a:t>
          </a:r>
          <a:endParaRPr lang="es-EC" sz="2000" dirty="0"/>
        </a:p>
      </dgm:t>
    </dgm:pt>
    <dgm:pt modelId="{6ED11993-95DE-499F-9F5E-5A1190C56FB2}" type="parTrans" cxnId="{F789ABF8-14B1-4314-8BE2-FCEBFBFA496F}">
      <dgm:prSet/>
      <dgm:spPr/>
      <dgm:t>
        <a:bodyPr/>
        <a:lstStyle/>
        <a:p>
          <a:endParaRPr lang="es-EC" sz="2000"/>
        </a:p>
      </dgm:t>
    </dgm:pt>
    <dgm:pt modelId="{63C69E7C-3573-4261-A429-962ACFEE3998}" type="sibTrans" cxnId="{F789ABF8-14B1-4314-8BE2-FCEBFBFA496F}">
      <dgm:prSet/>
      <dgm:spPr/>
      <dgm:t>
        <a:bodyPr/>
        <a:lstStyle/>
        <a:p>
          <a:endParaRPr lang="es-EC" sz="2000"/>
        </a:p>
      </dgm:t>
    </dgm:pt>
    <dgm:pt modelId="{B7C77E95-54F5-4C98-A478-CBC09DACDD8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La IA se integra en todos los sectores, desde la atención al cliente hasta la automatización de procesos.</a:t>
          </a:r>
        </a:p>
      </dgm:t>
    </dgm:pt>
    <dgm:pt modelId="{84B6E87C-08F4-4306-B400-B25ACCDCA6F7}" type="parTrans" cxnId="{4BBE14D3-CA11-46C0-97FC-459E2FD6252E}">
      <dgm:prSet/>
      <dgm:spPr/>
      <dgm:t>
        <a:bodyPr/>
        <a:lstStyle/>
        <a:p>
          <a:endParaRPr lang="es-EC" sz="2000"/>
        </a:p>
      </dgm:t>
    </dgm:pt>
    <dgm:pt modelId="{F35EC6E7-6605-4542-9B1C-6FA4A0340599}" type="sibTrans" cxnId="{4BBE14D3-CA11-46C0-97FC-459E2FD6252E}">
      <dgm:prSet/>
      <dgm:spPr/>
      <dgm:t>
        <a:bodyPr/>
        <a:lstStyle/>
        <a:p>
          <a:endParaRPr lang="es-EC" sz="2000"/>
        </a:p>
      </dgm:t>
    </dgm:pt>
    <dgm:pt modelId="{791A42B9-33F6-4A52-886D-54E1600D222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emprendedores pueden aprovechar la IA para crear soluciones innovadoras y eficientes.</a:t>
          </a:r>
        </a:p>
      </dgm:t>
    </dgm:pt>
    <dgm:pt modelId="{3F4C26F7-4BDC-4886-994B-4C04BEC67CD0}" type="parTrans" cxnId="{664B8E3B-059F-41B0-B9D2-871A952A2DCE}">
      <dgm:prSet/>
      <dgm:spPr/>
      <dgm:t>
        <a:bodyPr/>
        <a:lstStyle/>
        <a:p>
          <a:endParaRPr lang="es-EC" sz="2000"/>
        </a:p>
      </dgm:t>
    </dgm:pt>
    <dgm:pt modelId="{0D24242E-B470-4CBB-B149-BE17864E1C36}" type="sibTrans" cxnId="{664B8E3B-059F-41B0-B9D2-871A952A2DCE}">
      <dgm:prSet/>
      <dgm:spPr/>
      <dgm:t>
        <a:bodyPr/>
        <a:lstStyle/>
        <a:p>
          <a:endParaRPr lang="es-EC" sz="2000"/>
        </a:p>
      </dgm:t>
    </dgm:pt>
    <dgm:pt modelId="{5CB8C166-365E-4580-A3C7-886A55F93CF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Ejemplos: </a:t>
          </a:r>
          <a:r>
            <a:rPr lang="es-ES" sz="2000" b="0" i="0" dirty="0" err="1"/>
            <a:t>chatbots</a:t>
          </a:r>
          <a:r>
            <a:rPr lang="es-ES" sz="2000" b="0" i="0" dirty="0"/>
            <a:t>, análisis predictivo, automatización de tareas repetitivas.</a:t>
          </a:r>
        </a:p>
      </dgm:t>
    </dgm:pt>
    <dgm:pt modelId="{9B226857-1B38-4B95-AD4E-04CBB0F0B5F1}" type="parTrans" cxnId="{1CD923C0-2B71-4893-A1F4-5D557D885911}">
      <dgm:prSet/>
      <dgm:spPr/>
      <dgm:t>
        <a:bodyPr/>
        <a:lstStyle/>
        <a:p>
          <a:endParaRPr lang="es-EC" sz="2000"/>
        </a:p>
      </dgm:t>
    </dgm:pt>
    <dgm:pt modelId="{851BB923-0EC6-4A04-8100-54BF26DA776C}" type="sibTrans" cxnId="{1CD923C0-2B71-4893-A1F4-5D557D885911}">
      <dgm:prSet/>
      <dgm:spPr/>
      <dgm:t>
        <a:bodyPr/>
        <a:lstStyle/>
        <a:p>
          <a:endParaRPr lang="es-EC" sz="2000"/>
        </a:p>
      </dgm:t>
    </dgm:pt>
    <dgm:pt modelId="{CB178805-CC26-49E1-A641-A7FC31AA64BC}">
      <dgm:prSet custT="1"/>
      <dgm:spPr/>
      <dgm:t>
        <a:bodyPr/>
        <a:lstStyle/>
        <a:p>
          <a:r>
            <a:rPr lang="es-EC" sz="2000" b="1" i="0"/>
            <a:t>2. Sostenibilidad:</a:t>
          </a:r>
          <a:endParaRPr lang="es-EC" sz="2000" b="0" i="0"/>
        </a:p>
      </dgm:t>
    </dgm:pt>
    <dgm:pt modelId="{86FF4C24-EDBE-4958-A9CD-4FD46BE3603F}" type="parTrans" cxnId="{0ACD382E-A8ED-43CC-A179-11042BC4A8D9}">
      <dgm:prSet/>
      <dgm:spPr/>
      <dgm:t>
        <a:bodyPr/>
        <a:lstStyle/>
        <a:p>
          <a:endParaRPr lang="es-EC" sz="2000"/>
        </a:p>
      </dgm:t>
    </dgm:pt>
    <dgm:pt modelId="{158A0998-9515-4F21-8444-C2834C35F1AA}" type="sibTrans" cxnId="{0ACD382E-A8ED-43CC-A179-11042BC4A8D9}">
      <dgm:prSet/>
      <dgm:spPr/>
      <dgm:t>
        <a:bodyPr/>
        <a:lstStyle/>
        <a:p>
          <a:endParaRPr lang="es-EC" sz="2000"/>
        </a:p>
      </dgm:t>
    </dgm:pt>
    <dgm:pt modelId="{CD192627-0DDF-475E-8A4A-C3EA550E0173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consumidores exigen productos y servicios sostenibles.</a:t>
          </a:r>
        </a:p>
      </dgm:t>
    </dgm:pt>
    <dgm:pt modelId="{F2FB28F4-A410-4CA7-9C2D-636498FE9786}" type="parTrans" cxnId="{DEE64B9C-9606-478A-B72E-A158D97B58FD}">
      <dgm:prSet/>
      <dgm:spPr/>
      <dgm:t>
        <a:bodyPr/>
        <a:lstStyle/>
        <a:p>
          <a:endParaRPr lang="es-EC" sz="2000"/>
        </a:p>
      </dgm:t>
    </dgm:pt>
    <dgm:pt modelId="{7308611D-9421-4D36-85AD-51C21AD1B9C7}" type="sibTrans" cxnId="{DEE64B9C-9606-478A-B72E-A158D97B58FD}">
      <dgm:prSet/>
      <dgm:spPr/>
      <dgm:t>
        <a:bodyPr/>
        <a:lstStyle/>
        <a:p>
          <a:endParaRPr lang="es-EC" sz="2000"/>
        </a:p>
      </dgm:t>
    </dgm:pt>
    <dgm:pt modelId="{E5F19828-2EC5-40EF-8F7B-BA61939732D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emprendedores pueden crear empresas que reduzcan el impacto ambiental y social.</a:t>
          </a:r>
        </a:p>
      </dgm:t>
    </dgm:pt>
    <dgm:pt modelId="{11343089-BBF3-42EB-A074-BDC3EBFF3D04}" type="parTrans" cxnId="{1DE63FB1-0032-44E3-BDE0-6DEEAA45873D}">
      <dgm:prSet/>
      <dgm:spPr/>
      <dgm:t>
        <a:bodyPr/>
        <a:lstStyle/>
        <a:p>
          <a:endParaRPr lang="es-EC" sz="2000"/>
        </a:p>
      </dgm:t>
    </dgm:pt>
    <dgm:pt modelId="{7A562439-3925-4938-ACC6-371A568BA992}" type="sibTrans" cxnId="{1DE63FB1-0032-44E3-BDE0-6DEEAA45873D}">
      <dgm:prSet/>
      <dgm:spPr/>
      <dgm:t>
        <a:bodyPr/>
        <a:lstStyle/>
        <a:p>
          <a:endParaRPr lang="es-EC" sz="2000"/>
        </a:p>
      </dgm:t>
    </dgm:pt>
    <dgm:pt modelId="{F499E0C9-6289-4276-AA02-12FF52AB6F2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Ejemplos: energías renovables, agricultura sostenible, economía circular.</a:t>
          </a:r>
        </a:p>
      </dgm:t>
    </dgm:pt>
    <dgm:pt modelId="{A361CC17-EA38-46DA-9966-C1BF27C8442A}" type="parTrans" cxnId="{CFE43097-B485-40B5-B0F3-338DBF251108}">
      <dgm:prSet/>
      <dgm:spPr/>
      <dgm:t>
        <a:bodyPr/>
        <a:lstStyle/>
        <a:p>
          <a:endParaRPr lang="es-EC" sz="2000"/>
        </a:p>
      </dgm:t>
    </dgm:pt>
    <dgm:pt modelId="{65F1204D-AF63-4240-8F17-111819CC3720}" type="sibTrans" cxnId="{CFE43097-B485-40B5-B0F3-338DBF251108}">
      <dgm:prSet/>
      <dgm:spPr/>
      <dgm:t>
        <a:bodyPr/>
        <a:lstStyle/>
        <a:p>
          <a:endParaRPr lang="es-EC" sz="2000"/>
        </a:p>
      </dgm:t>
    </dgm:pt>
    <dgm:pt modelId="{0B59B9F7-B99D-4094-A9A9-284BB792DC1E}">
      <dgm:prSet custT="1"/>
      <dgm:spPr/>
      <dgm:t>
        <a:bodyPr/>
        <a:lstStyle/>
        <a:p>
          <a:r>
            <a:rPr lang="es-EC" sz="2000" b="1" i="0"/>
            <a:t>3. Economía digital:</a:t>
          </a:r>
          <a:endParaRPr lang="es-EC" sz="2000" b="0" i="0"/>
        </a:p>
      </dgm:t>
    </dgm:pt>
    <dgm:pt modelId="{789CD98F-2978-4441-BE2F-36DCD3776590}" type="parTrans" cxnId="{04EC2EBE-9A5D-4175-AF14-DE27214234FF}">
      <dgm:prSet/>
      <dgm:spPr/>
      <dgm:t>
        <a:bodyPr/>
        <a:lstStyle/>
        <a:p>
          <a:endParaRPr lang="es-EC" sz="2000"/>
        </a:p>
      </dgm:t>
    </dgm:pt>
    <dgm:pt modelId="{4054413A-AE86-4CD8-B0AA-1976D01A8465}" type="sibTrans" cxnId="{04EC2EBE-9A5D-4175-AF14-DE27214234FF}">
      <dgm:prSet/>
      <dgm:spPr/>
      <dgm:t>
        <a:bodyPr/>
        <a:lstStyle/>
        <a:p>
          <a:endParaRPr lang="es-EC" sz="2000"/>
        </a:p>
      </dgm:t>
    </dgm:pt>
    <dgm:pt modelId="{F4E301B4-9A80-4D50-96A1-B73DD32CA9C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El comercio electrónico y los negocios online siguen creciendo.</a:t>
          </a:r>
        </a:p>
      </dgm:t>
    </dgm:pt>
    <dgm:pt modelId="{A5AA56F9-902C-4212-8EAE-8F6EAF1B6D93}" type="parTrans" cxnId="{7C12F28A-0D5A-4845-9FE2-42E66DD793A3}">
      <dgm:prSet/>
      <dgm:spPr/>
      <dgm:t>
        <a:bodyPr/>
        <a:lstStyle/>
        <a:p>
          <a:endParaRPr lang="es-EC" sz="2000"/>
        </a:p>
      </dgm:t>
    </dgm:pt>
    <dgm:pt modelId="{2FAF56EA-C6B3-4F5C-A095-5A6AC8BAB649}" type="sibTrans" cxnId="{7C12F28A-0D5A-4845-9FE2-42E66DD793A3}">
      <dgm:prSet/>
      <dgm:spPr/>
      <dgm:t>
        <a:bodyPr/>
        <a:lstStyle/>
        <a:p>
          <a:endParaRPr lang="es-EC" sz="2000"/>
        </a:p>
      </dgm:t>
    </dgm:pt>
    <dgm:pt modelId="{B03CC0E4-5A49-4F34-9411-9CFD297CEED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emprendedores pueden aprovechar esta tendencia para crear plataformas digitales y vender sus productos o servicios online.</a:t>
          </a:r>
        </a:p>
      </dgm:t>
    </dgm:pt>
    <dgm:pt modelId="{EAE27678-23E7-4D3C-884A-66FD42ADA876}" type="parTrans" cxnId="{CD667074-7109-4D13-8B33-0CAA2D9B57B1}">
      <dgm:prSet/>
      <dgm:spPr/>
      <dgm:t>
        <a:bodyPr/>
        <a:lstStyle/>
        <a:p>
          <a:endParaRPr lang="es-EC" sz="2000"/>
        </a:p>
      </dgm:t>
    </dgm:pt>
    <dgm:pt modelId="{638EA390-D57F-4CC4-9308-8259E044F07D}" type="sibTrans" cxnId="{CD667074-7109-4D13-8B33-0CAA2D9B57B1}">
      <dgm:prSet/>
      <dgm:spPr/>
      <dgm:t>
        <a:bodyPr/>
        <a:lstStyle/>
        <a:p>
          <a:endParaRPr lang="es-EC" sz="2000"/>
        </a:p>
      </dgm:t>
    </dgm:pt>
    <dgm:pt modelId="{FFF9FE7F-382A-4CAC-9762-71C4D5FED01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Ejemplos: tiendas online, </a:t>
          </a:r>
          <a:r>
            <a:rPr lang="es-ES" sz="2000" b="0" i="0" dirty="0" err="1"/>
            <a:t>marketplaces</a:t>
          </a:r>
          <a:r>
            <a:rPr lang="es-ES" sz="2000" b="0" i="0" dirty="0"/>
            <a:t>, plataformas de servicios.</a:t>
          </a:r>
        </a:p>
      </dgm:t>
    </dgm:pt>
    <dgm:pt modelId="{990B6C04-7692-49B8-B255-88F0C449DA32}" type="parTrans" cxnId="{8FE57147-AD54-4C46-BDA5-78A3FC247039}">
      <dgm:prSet/>
      <dgm:spPr/>
      <dgm:t>
        <a:bodyPr/>
        <a:lstStyle/>
        <a:p>
          <a:endParaRPr lang="es-EC" sz="2000"/>
        </a:p>
      </dgm:t>
    </dgm:pt>
    <dgm:pt modelId="{4D8F59D3-409B-4525-829F-0A4A449E9145}" type="sibTrans" cxnId="{8FE57147-AD54-4C46-BDA5-78A3FC247039}">
      <dgm:prSet/>
      <dgm:spPr/>
      <dgm:t>
        <a:bodyPr/>
        <a:lstStyle/>
        <a:p>
          <a:endParaRPr lang="es-EC" sz="2000"/>
        </a:p>
      </dgm:t>
    </dgm:pt>
    <dgm:pt modelId="{EC56DB93-950C-4CE4-BBD8-6E36D4CE4918}" type="pres">
      <dgm:prSet presAssocID="{A49560E9-0E01-47D6-828F-D5ABA9538F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A63C7-0B65-40C1-855D-CDAD93A90E57}" type="pres">
      <dgm:prSet presAssocID="{97A377D6-5095-40DE-9394-E4CE86269735}" presName="composite" presStyleCnt="0"/>
      <dgm:spPr/>
    </dgm:pt>
    <dgm:pt modelId="{D172C5F3-7049-443D-AFAA-3C1096DC6809}" type="pres">
      <dgm:prSet presAssocID="{97A377D6-5095-40DE-9394-E4CE8626973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728DBD-60A4-4F52-BB00-5BD29287A0D1}" type="pres">
      <dgm:prSet presAssocID="{97A377D6-5095-40DE-9394-E4CE8626973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2D2BD1-38AA-4E2F-8AE1-2093FC89530E}" type="pres">
      <dgm:prSet presAssocID="{63C69E7C-3573-4261-A429-962ACFEE3998}" presName="space" presStyleCnt="0"/>
      <dgm:spPr/>
    </dgm:pt>
    <dgm:pt modelId="{1F160062-5C08-4971-9E50-929701BBF687}" type="pres">
      <dgm:prSet presAssocID="{CB178805-CC26-49E1-A641-A7FC31AA64BC}" presName="composite" presStyleCnt="0"/>
      <dgm:spPr/>
    </dgm:pt>
    <dgm:pt modelId="{533D999F-A7B2-4DA3-90EA-2BE9ACB5455B}" type="pres">
      <dgm:prSet presAssocID="{CB178805-CC26-49E1-A641-A7FC31AA64B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6E7C4E-9E2C-44E9-B386-1E9D5B97D6D6}" type="pres">
      <dgm:prSet presAssocID="{CB178805-CC26-49E1-A641-A7FC31AA64B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37E8D6-8E25-4DE7-9E48-0CDE42C6E145}" type="pres">
      <dgm:prSet presAssocID="{158A0998-9515-4F21-8444-C2834C35F1AA}" presName="space" presStyleCnt="0"/>
      <dgm:spPr/>
    </dgm:pt>
    <dgm:pt modelId="{52A0C70C-BAB9-4C99-B61A-C6F6744F003B}" type="pres">
      <dgm:prSet presAssocID="{0B59B9F7-B99D-4094-A9A9-284BB792DC1E}" presName="composite" presStyleCnt="0"/>
      <dgm:spPr/>
    </dgm:pt>
    <dgm:pt modelId="{11133F85-9AAF-4CA9-9C5A-AB9B2E940D8C}" type="pres">
      <dgm:prSet presAssocID="{0B59B9F7-B99D-4094-A9A9-284BB792DC1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FF0DD8-596D-4A44-AA6C-5D83FB8016A4}" type="pres">
      <dgm:prSet presAssocID="{0B59B9F7-B99D-4094-A9A9-284BB792DC1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128DA6F-1EA3-4291-BBC2-CEC8D0D61912}" type="presOf" srcId="{E5F19828-2EC5-40EF-8F7B-BA61939732D9}" destId="{A66E7C4E-9E2C-44E9-B386-1E9D5B97D6D6}" srcOrd="0" destOrd="1" presId="urn:microsoft.com/office/officeart/2005/8/layout/hList1"/>
    <dgm:cxn modelId="{8FE57147-AD54-4C46-BDA5-78A3FC247039}" srcId="{0B59B9F7-B99D-4094-A9A9-284BB792DC1E}" destId="{FFF9FE7F-382A-4CAC-9762-71C4D5FED01E}" srcOrd="2" destOrd="0" parTransId="{990B6C04-7692-49B8-B255-88F0C449DA32}" sibTransId="{4D8F59D3-409B-4525-829F-0A4A449E9145}"/>
    <dgm:cxn modelId="{B1DAA33C-E954-4113-8FC2-72B9B34C4079}" type="presOf" srcId="{0B59B9F7-B99D-4094-A9A9-284BB792DC1E}" destId="{11133F85-9AAF-4CA9-9C5A-AB9B2E940D8C}" srcOrd="0" destOrd="0" presId="urn:microsoft.com/office/officeart/2005/8/layout/hList1"/>
    <dgm:cxn modelId="{34DD00E4-DDD4-4CE4-ADDE-ACE10AC5A427}" type="presOf" srcId="{CB178805-CC26-49E1-A641-A7FC31AA64BC}" destId="{533D999F-A7B2-4DA3-90EA-2BE9ACB5455B}" srcOrd="0" destOrd="0" presId="urn:microsoft.com/office/officeart/2005/8/layout/hList1"/>
    <dgm:cxn modelId="{1DE63FB1-0032-44E3-BDE0-6DEEAA45873D}" srcId="{CB178805-CC26-49E1-A641-A7FC31AA64BC}" destId="{E5F19828-2EC5-40EF-8F7B-BA61939732D9}" srcOrd="1" destOrd="0" parTransId="{11343089-BBF3-42EB-A074-BDC3EBFF3D04}" sibTransId="{7A562439-3925-4938-ACC6-371A568BA992}"/>
    <dgm:cxn modelId="{5405C6EF-2914-4A24-B053-543B944C4C22}" type="presOf" srcId="{5CB8C166-365E-4580-A3C7-886A55F93CFA}" destId="{7D728DBD-60A4-4F52-BB00-5BD29287A0D1}" srcOrd="0" destOrd="2" presId="urn:microsoft.com/office/officeart/2005/8/layout/hList1"/>
    <dgm:cxn modelId="{DEE64B9C-9606-478A-B72E-A158D97B58FD}" srcId="{CB178805-CC26-49E1-A641-A7FC31AA64BC}" destId="{CD192627-0DDF-475E-8A4A-C3EA550E0173}" srcOrd="0" destOrd="0" parTransId="{F2FB28F4-A410-4CA7-9C2D-636498FE9786}" sibTransId="{7308611D-9421-4D36-85AD-51C21AD1B9C7}"/>
    <dgm:cxn modelId="{CCFBA0E7-C149-4E1C-8E94-3C33FB831AA2}" type="presOf" srcId="{B7C77E95-54F5-4C98-A478-CBC09DACDD8B}" destId="{7D728DBD-60A4-4F52-BB00-5BD29287A0D1}" srcOrd="0" destOrd="0" presId="urn:microsoft.com/office/officeart/2005/8/layout/hList1"/>
    <dgm:cxn modelId="{15535314-A498-4EC3-8677-0C6D665B52E2}" type="presOf" srcId="{791A42B9-33F6-4A52-886D-54E1600D2226}" destId="{7D728DBD-60A4-4F52-BB00-5BD29287A0D1}" srcOrd="0" destOrd="1" presId="urn:microsoft.com/office/officeart/2005/8/layout/hList1"/>
    <dgm:cxn modelId="{04EC2EBE-9A5D-4175-AF14-DE27214234FF}" srcId="{A49560E9-0E01-47D6-828F-D5ABA9538FC3}" destId="{0B59B9F7-B99D-4094-A9A9-284BB792DC1E}" srcOrd="2" destOrd="0" parTransId="{789CD98F-2978-4441-BE2F-36DCD3776590}" sibTransId="{4054413A-AE86-4CD8-B0AA-1976D01A8465}"/>
    <dgm:cxn modelId="{B03F8BD0-21CF-418C-BCDF-D7E917E512B2}" type="presOf" srcId="{CD192627-0DDF-475E-8A4A-C3EA550E0173}" destId="{A66E7C4E-9E2C-44E9-B386-1E9D5B97D6D6}" srcOrd="0" destOrd="0" presId="urn:microsoft.com/office/officeart/2005/8/layout/hList1"/>
    <dgm:cxn modelId="{7C12F28A-0D5A-4845-9FE2-42E66DD793A3}" srcId="{0B59B9F7-B99D-4094-A9A9-284BB792DC1E}" destId="{F4E301B4-9A80-4D50-96A1-B73DD32CA9C1}" srcOrd="0" destOrd="0" parTransId="{A5AA56F9-902C-4212-8EAE-8F6EAF1B6D93}" sibTransId="{2FAF56EA-C6B3-4F5C-A095-5A6AC8BAB649}"/>
    <dgm:cxn modelId="{E1EF7D00-BB17-4EA8-AAF7-4B204EA10FAA}" type="presOf" srcId="{F4E301B4-9A80-4D50-96A1-B73DD32CA9C1}" destId="{06FF0DD8-596D-4A44-AA6C-5D83FB8016A4}" srcOrd="0" destOrd="0" presId="urn:microsoft.com/office/officeart/2005/8/layout/hList1"/>
    <dgm:cxn modelId="{F789ABF8-14B1-4314-8BE2-FCEBFBFA496F}" srcId="{A49560E9-0E01-47D6-828F-D5ABA9538FC3}" destId="{97A377D6-5095-40DE-9394-E4CE86269735}" srcOrd="0" destOrd="0" parTransId="{6ED11993-95DE-499F-9F5E-5A1190C56FB2}" sibTransId="{63C69E7C-3573-4261-A429-962ACFEE3998}"/>
    <dgm:cxn modelId="{572CF837-BD44-4FA1-9D32-18D824414BC7}" type="presOf" srcId="{97A377D6-5095-40DE-9394-E4CE86269735}" destId="{D172C5F3-7049-443D-AFAA-3C1096DC6809}" srcOrd="0" destOrd="0" presId="urn:microsoft.com/office/officeart/2005/8/layout/hList1"/>
    <dgm:cxn modelId="{0ACD382E-A8ED-43CC-A179-11042BC4A8D9}" srcId="{A49560E9-0E01-47D6-828F-D5ABA9538FC3}" destId="{CB178805-CC26-49E1-A641-A7FC31AA64BC}" srcOrd="1" destOrd="0" parTransId="{86FF4C24-EDBE-4958-A9CD-4FD46BE3603F}" sibTransId="{158A0998-9515-4F21-8444-C2834C35F1AA}"/>
    <dgm:cxn modelId="{223DB64E-BB6E-485B-AFD3-B42DA9E5CCBA}" type="presOf" srcId="{F499E0C9-6289-4276-AA02-12FF52AB6F2E}" destId="{A66E7C4E-9E2C-44E9-B386-1E9D5B97D6D6}" srcOrd="0" destOrd="2" presId="urn:microsoft.com/office/officeart/2005/8/layout/hList1"/>
    <dgm:cxn modelId="{4BBE14D3-CA11-46C0-97FC-459E2FD6252E}" srcId="{97A377D6-5095-40DE-9394-E4CE86269735}" destId="{B7C77E95-54F5-4C98-A478-CBC09DACDD8B}" srcOrd="0" destOrd="0" parTransId="{84B6E87C-08F4-4306-B400-B25ACCDCA6F7}" sibTransId="{F35EC6E7-6605-4542-9B1C-6FA4A0340599}"/>
    <dgm:cxn modelId="{A1E34725-9E5C-44A4-B83B-D71170895C27}" type="presOf" srcId="{B03CC0E4-5A49-4F34-9411-9CFD297CEEDE}" destId="{06FF0DD8-596D-4A44-AA6C-5D83FB8016A4}" srcOrd="0" destOrd="1" presId="urn:microsoft.com/office/officeart/2005/8/layout/hList1"/>
    <dgm:cxn modelId="{664B8E3B-059F-41B0-B9D2-871A952A2DCE}" srcId="{97A377D6-5095-40DE-9394-E4CE86269735}" destId="{791A42B9-33F6-4A52-886D-54E1600D2226}" srcOrd="1" destOrd="0" parTransId="{3F4C26F7-4BDC-4886-994B-4C04BEC67CD0}" sibTransId="{0D24242E-B470-4CBB-B149-BE17864E1C36}"/>
    <dgm:cxn modelId="{1CD923C0-2B71-4893-A1F4-5D557D885911}" srcId="{97A377D6-5095-40DE-9394-E4CE86269735}" destId="{5CB8C166-365E-4580-A3C7-886A55F93CFA}" srcOrd="2" destOrd="0" parTransId="{9B226857-1B38-4B95-AD4E-04CBB0F0B5F1}" sibTransId="{851BB923-0EC6-4A04-8100-54BF26DA776C}"/>
    <dgm:cxn modelId="{CD667074-7109-4D13-8B33-0CAA2D9B57B1}" srcId="{0B59B9F7-B99D-4094-A9A9-284BB792DC1E}" destId="{B03CC0E4-5A49-4F34-9411-9CFD297CEEDE}" srcOrd="1" destOrd="0" parTransId="{EAE27678-23E7-4D3C-884A-66FD42ADA876}" sibTransId="{638EA390-D57F-4CC4-9308-8259E044F07D}"/>
    <dgm:cxn modelId="{6741651C-90BB-450B-A69D-2D660494BB1D}" type="presOf" srcId="{A49560E9-0E01-47D6-828F-D5ABA9538FC3}" destId="{EC56DB93-950C-4CE4-BBD8-6E36D4CE4918}" srcOrd="0" destOrd="0" presId="urn:microsoft.com/office/officeart/2005/8/layout/hList1"/>
    <dgm:cxn modelId="{1AA303CC-92C5-4D11-9D17-B4F275A288BB}" type="presOf" srcId="{FFF9FE7F-382A-4CAC-9762-71C4D5FED01E}" destId="{06FF0DD8-596D-4A44-AA6C-5D83FB8016A4}" srcOrd="0" destOrd="2" presId="urn:microsoft.com/office/officeart/2005/8/layout/hList1"/>
    <dgm:cxn modelId="{CFE43097-B485-40B5-B0F3-338DBF251108}" srcId="{CB178805-CC26-49E1-A641-A7FC31AA64BC}" destId="{F499E0C9-6289-4276-AA02-12FF52AB6F2E}" srcOrd="2" destOrd="0" parTransId="{A361CC17-EA38-46DA-9966-C1BF27C8442A}" sibTransId="{65F1204D-AF63-4240-8F17-111819CC3720}"/>
    <dgm:cxn modelId="{7D071720-2418-4E12-824E-2274A2977FEF}" type="presParOf" srcId="{EC56DB93-950C-4CE4-BBD8-6E36D4CE4918}" destId="{51BA63C7-0B65-40C1-855D-CDAD93A90E57}" srcOrd="0" destOrd="0" presId="urn:microsoft.com/office/officeart/2005/8/layout/hList1"/>
    <dgm:cxn modelId="{AA1FFE3E-01E5-4686-AABB-FE76D9D91226}" type="presParOf" srcId="{51BA63C7-0B65-40C1-855D-CDAD93A90E57}" destId="{D172C5F3-7049-443D-AFAA-3C1096DC6809}" srcOrd="0" destOrd="0" presId="urn:microsoft.com/office/officeart/2005/8/layout/hList1"/>
    <dgm:cxn modelId="{C848A76C-A41F-4E6C-92E4-7884C5B47B0F}" type="presParOf" srcId="{51BA63C7-0B65-40C1-855D-CDAD93A90E57}" destId="{7D728DBD-60A4-4F52-BB00-5BD29287A0D1}" srcOrd="1" destOrd="0" presId="urn:microsoft.com/office/officeart/2005/8/layout/hList1"/>
    <dgm:cxn modelId="{8C44B5B8-79AB-499F-87E7-51E7831AAB6A}" type="presParOf" srcId="{EC56DB93-950C-4CE4-BBD8-6E36D4CE4918}" destId="{C22D2BD1-38AA-4E2F-8AE1-2093FC89530E}" srcOrd="1" destOrd="0" presId="urn:microsoft.com/office/officeart/2005/8/layout/hList1"/>
    <dgm:cxn modelId="{E76A7C37-FB41-420E-A3D3-563927910D11}" type="presParOf" srcId="{EC56DB93-950C-4CE4-BBD8-6E36D4CE4918}" destId="{1F160062-5C08-4971-9E50-929701BBF687}" srcOrd="2" destOrd="0" presId="urn:microsoft.com/office/officeart/2005/8/layout/hList1"/>
    <dgm:cxn modelId="{0F0B972A-229F-4E82-85D4-D482D7E2E23A}" type="presParOf" srcId="{1F160062-5C08-4971-9E50-929701BBF687}" destId="{533D999F-A7B2-4DA3-90EA-2BE9ACB5455B}" srcOrd="0" destOrd="0" presId="urn:microsoft.com/office/officeart/2005/8/layout/hList1"/>
    <dgm:cxn modelId="{C84A4C54-8EAB-4A98-B98A-871F52136B72}" type="presParOf" srcId="{1F160062-5C08-4971-9E50-929701BBF687}" destId="{A66E7C4E-9E2C-44E9-B386-1E9D5B97D6D6}" srcOrd="1" destOrd="0" presId="urn:microsoft.com/office/officeart/2005/8/layout/hList1"/>
    <dgm:cxn modelId="{4F5B682D-673F-4395-8B5A-2A0C0B16DB02}" type="presParOf" srcId="{EC56DB93-950C-4CE4-BBD8-6E36D4CE4918}" destId="{AA37E8D6-8E25-4DE7-9E48-0CDE42C6E145}" srcOrd="3" destOrd="0" presId="urn:microsoft.com/office/officeart/2005/8/layout/hList1"/>
    <dgm:cxn modelId="{F298C197-BD60-422A-889A-F6ECE60DDFA0}" type="presParOf" srcId="{EC56DB93-950C-4CE4-BBD8-6E36D4CE4918}" destId="{52A0C70C-BAB9-4C99-B61A-C6F6744F003B}" srcOrd="4" destOrd="0" presId="urn:microsoft.com/office/officeart/2005/8/layout/hList1"/>
    <dgm:cxn modelId="{C211CFB9-468D-4D76-A1B8-424BECDAB1C6}" type="presParOf" srcId="{52A0C70C-BAB9-4C99-B61A-C6F6744F003B}" destId="{11133F85-9AAF-4CA9-9C5A-AB9B2E940D8C}" srcOrd="0" destOrd="0" presId="urn:microsoft.com/office/officeart/2005/8/layout/hList1"/>
    <dgm:cxn modelId="{3BF911A1-5944-43A6-A646-4F7DDDAF1C36}" type="presParOf" srcId="{52A0C70C-BAB9-4C99-B61A-C6F6744F003B}" destId="{06FF0DD8-596D-4A44-AA6C-5D83FB8016A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9560E9-0E01-47D6-828F-D5ABA9538FC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7A377D6-5095-40DE-9394-E4CE86269735}">
      <dgm:prSet phldrT="[Texto]" custT="1"/>
      <dgm:spPr/>
      <dgm:t>
        <a:bodyPr/>
        <a:lstStyle/>
        <a:p>
          <a:r>
            <a:rPr lang="es-EC" sz="2000" b="1" i="0" dirty="0"/>
            <a:t>4. Salud digital:</a:t>
          </a:r>
          <a:endParaRPr lang="es-EC" sz="2000" dirty="0"/>
        </a:p>
      </dgm:t>
    </dgm:pt>
    <dgm:pt modelId="{6ED11993-95DE-499F-9F5E-5A1190C56FB2}" type="parTrans" cxnId="{F789ABF8-14B1-4314-8BE2-FCEBFBFA496F}">
      <dgm:prSet/>
      <dgm:spPr/>
      <dgm:t>
        <a:bodyPr/>
        <a:lstStyle/>
        <a:p>
          <a:endParaRPr lang="es-EC" sz="2000"/>
        </a:p>
      </dgm:t>
    </dgm:pt>
    <dgm:pt modelId="{63C69E7C-3573-4261-A429-962ACFEE3998}" type="sibTrans" cxnId="{F789ABF8-14B1-4314-8BE2-FCEBFBFA496F}">
      <dgm:prSet/>
      <dgm:spPr/>
      <dgm:t>
        <a:bodyPr/>
        <a:lstStyle/>
        <a:p>
          <a:endParaRPr lang="es-EC" sz="2000"/>
        </a:p>
      </dgm:t>
    </dgm:pt>
    <dgm:pt modelId="{71D3DD26-520E-4211-97C4-878E4CCC042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La tecnología se utiliza cada vez más para mejorar la salud y el bienestar.</a:t>
          </a:r>
        </a:p>
      </dgm:t>
    </dgm:pt>
    <dgm:pt modelId="{D5F70258-BDFE-4351-A444-60E7C1E17E10}" type="parTrans" cxnId="{B53C3756-AFDF-4E34-8AF9-35A58B6CF574}">
      <dgm:prSet/>
      <dgm:spPr/>
      <dgm:t>
        <a:bodyPr/>
        <a:lstStyle/>
        <a:p>
          <a:endParaRPr lang="es-EC" sz="2000"/>
        </a:p>
      </dgm:t>
    </dgm:pt>
    <dgm:pt modelId="{C5C60E0C-EA76-49F3-BAFC-4C77789C649A}" type="sibTrans" cxnId="{B53C3756-AFDF-4E34-8AF9-35A58B6CF574}">
      <dgm:prSet/>
      <dgm:spPr/>
      <dgm:t>
        <a:bodyPr/>
        <a:lstStyle/>
        <a:p>
          <a:endParaRPr lang="es-EC" sz="2000"/>
        </a:p>
      </dgm:t>
    </dgm:pt>
    <dgm:pt modelId="{F23E0DBC-2FFB-4488-B00C-083FC3D6BA6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emprendedores pueden crear soluciones innovadoras para la atención médica, el fitness y el bienestar.</a:t>
          </a:r>
        </a:p>
      </dgm:t>
    </dgm:pt>
    <dgm:pt modelId="{69766C31-72B6-4CD5-A02D-7951579F9352}" type="parTrans" cxnId="{275B8DEF-23A5-4360-BCD8-B8CDF1F3EE01}">
      <dgm:prSet/>
      <dgm:spPr/>
      <dgm:t>
        <a:bodyPr/>
        <a:lstStyle/>
        <a:p>
          <a:endParaRPr lang="es-EC" sz="2000"/>
        </a:p>
      </dgm:t>
    </dgm:pt>
    <dgm:pt modelId="{0AB71812-167A-4C55-8A37-A46CDA6A6165}" type="sibTrans" cxnId="{275B8DEF-23A5-4360-BCD8-B8CDF1F3EE01}">
      <dgm:prSet/>
      <dgm:spPr/>
      <dgm:t>
        <a:bodyPr/>
        <a:lstStyle/>
        <a:p>
          <a:endParaRPr lang="es-EC" sz="2000"/>
        </a:p>
      </dgm:t>
    </dgm:pt>
    <dgm:pt modelId="{36D41C5B-3999-4A05-9F09-F95374B1F6F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Ejemplos: telemedicina, aplicaciones de salud, dispositivos wearables.</a:t>
          </a:r>
        </a:p>
      </dgm:t>
    </dgm:pt>
    <dgm:pt modelId="{992CE4A9-E512-409D-94D0-BA2A7BBA1204}" type="parTrans" cxnId="{389A378E-4B91-4E03-B5AE-430027C83C53}">
      <dgm:prSet/>
      <dgm:spPr/>
      <dgm:t>
        <a:bodyPr/>
        <a:lstStyle/>
        <a:p>
          <a:endParaRPr lang="es-EC" sz="2000"/>
        </a:p>
      </dgm:t>
    </dgm:pt>
    <dgm:pt modelId="{3742D472-7F65-43B1-857A-FDF5D8FDB407}" type="sibTrans" cxnId="{389A378E-4B91-4E03-B5AE-430027C83C53}">
      <dgm:prSet/>
      <dgm:spPr/>
      <dgm:t>
        <a:bodyPr/>
        <a:lstStyle/>
        <a:p>
          <a:endParaRPr lang="es-EC" sz="2000"/>
        </a:p>
      </dgm:t>
    </dgm:pt>
    <dgm:pt modelId="{F07C0593-7BDB-46BA-8754-4E732B015EB2}">
      <dgm:prSet custT="1"/>
      <dgm:spPr/>
      <dgm:t>
        <a:bodyPr/>
        <a:lstStyle/>
        <a:p>
          <a:r>
            <a:rPr lang="es-EC" sz="2000" b="1" i="0"/>
            <a:t>5. Educación online:</a:t>
          </a:r>
          <a:endParaRPr lang="es-EC" sz="2000" b="0" i="0"/>
        </a:p>
      </dgm:t>
    </dgm:pt>
    <dgm:pt modelId="{50A31089-65A8-49B3-8D18-A2FE632B3682}" type="parTrans" cxnId="{AB561303-3F87-4364-AEFB-D8DC1E10EC6F}">
      <dgm:prSet/>
      <dgm:spPr/>
      <dgm:t>
        <a:bodyPr/>
        <a:lstStyle/>
        <a:p>
          <a:endParaRPr lang="es-EC" sz="2000"/>
        </a:p>
      </dgm:t>
    </dgm:pt>
    <dgm:pt modelId="{C6E9118C-A71E-4573-85E3-10C8F509D003}" type="sibTrans" cxnId="{AB561303-3F87-4364-AEFB-D8DC1E10EC6F}">
      <dgm:prSet/>
      <dgm:spPr/>
      <dgm:t>
        <a:bodyPr/>
        <a:lstStyle/>
        <a:p>
          <a:endParaRPr lang="es-EC" sz="2000"/>
        </a:p>
      </dgm:t>
    </dgm:pt>
    <dgm:pt modelId="{C80DCB50-3AFF-405E-B6AD-07B35876565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El aprendizaje online se vuelve cada vez más popular.</a:t>
          </a:r>
        </a:p>
      </dgm:t>
    </dgm:pt>
    <dgm:pt modelId="{3228F68A-B143-4DD5-9C0E-5DD8E9F0D373}" type="parTrans" cxnId="{6F7F24AB-DF23-4602-97EF-8568A7AE9C9E}">
      <dgm:prSet/>
      <dgm:spPr/>
      <dgm:t>
        <a:bodyPr/>
        <a:lstStyle/>
        <a:p>
          <a:endParaRPr lang="es-EC" sz="2000"/>
        </a:p>
      </dgm:t>
    </dgm:pt>
    <dgm:pt modelId="{92C497F6-AE3E-4F26-B545-49CB939A8358}" type="sibTrans" cxnId="{6F7F24AB-DF23-4602-97EF-8568A7AE9C9E}">
      <dgm:prSet/>
      <dgm:spPr/>
      <dgm:t>
        <a:bodyPr/>
        <a:lstStyle/>
        <a:p>
          <a:endParaRPr lang="es-EC" sz="2000"/>
        </a:p>
      </dgm:t>
    </dgm:pt>
    <dgm:pt modelId="{D0121E7E-F198-43D1-BC9C-3AD21E113DD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emprendedores pueden crear plataformas educativas online o cursos digitales.</a:t>
          </a:r>
        </a:p>
      </dgm:t>
    </dgm:pt>
    <dgm:pt modelId="{3F35B9ED-E46A-4837-9489-B8B38A9F4002}" type="parTrans" cxnId="{13421F32-36A9-43F1-AC82-F7183DE44BC5}">
      <dgm:prSet/>
      <dgm:spPr/>
      <dgm:t>
        <a:bodyPr/>
        <a:lstStyle/>
        <a:p>
          <a:endParaRPr lang="es-EC" sz="2000"/>
        </a:p>
      </dgm:t>
    </dgm:pt>
    <dgm:pt modelId="{385A9EB0-157C-4CCA-B4A1-956FFD425104}" type="sibTrans" cxnId="{13421F32-36A9-43F1-AC82-F7183DE44BC5}">
      <dgm:prSet/>
      <dgm:spPr/>
      <dgm:t>
        <a:bodyPr/>
        <a:lstStyle/>
        <a:p>
          <a:endParaRPr lang="es-EC" sz="2000"/>
        </a:p>
      </dgm:t>
    </dgm:pt>
    <dgm:pt modelId="{CD44469B-2FCE-4402-A183-618FAA7A10E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Ejemplos: </a:t>
          </a:r>
          <a:r>
            <a:rPr lang="es-ES" sz="2000" b="0" i="0" dirty="0" err="1"/>
            <a:t>MOOCs</a:t>
          </a:r>
          <a:r>
            <a:rPr lang="es-ES" sz="2000" b="0" i="0" dirty="0"/>
            <a:t>, plataformas de aprendizaje, tutorías online.</a:t>
          </a:r>
        </a:p>
      </dgm:t>
    </dgm:pt>
    <dgm:pt modelId="{05030107-285C-4CFE-BDEC-4EE199F688AF}" type="parTrans" cxnId="{D1A37CAB-4924-439B-B069-4B6007AC7371}">
      <dgm:prSet/>
      <dgm:spPr/>
      <dgm:t>
        <a:bodyPr/>
        <a:lstStyle/>
        <a:p>
          <a:endParaRPr lang="es-EC" sz="2000"/>
        </a:p>
      </dgm:t>
    </dgm:pt>
    <dgm:pt modelId="{A8597D6F-60C1-45D1-808B-33B16FE32C45}" type="sibTrans" cxnId="{D1A37CAB-4924-439B-B069-4B6007AC7371}">
      <dgm:prSet/>
      <dgm:spPr/>
      <dgm:t>
        <a:bodyPr/>
        <a:lstStyle/>
        <a:p>
          <a:endParaRPr lang="es-EC" sz="2000"/>
        </a:p>
      </dgm:t>
    </dgm:pt>
    <dgm:pt modelId="{18A490C2-A68A-42D2-88B1-2BA8B7EE712D}">
      <dgm:prSet custT="1"/>
      <dgm:spPr/>
      <dgm:t>
        <a:bodyPr/>
        <a:lstStyle/>
        <a:p>
          <a:r>
            <a:rPr lang="es-EC" sz="2000" b="1" i="0"/>
            <a:t>6. Globalización:</a:t>
          </a:r>
          <a:endParaRPr lang="es-EC" sz="2000" b="0" i="0"/>
        </a:p>
      </dgm:t>
    </dgm:pt>
    <dgm:pt modelId="{9B26B94E-C9C7-4A6B-BDB6-4143BF3E5CEE}" type="parTrans" cxnId="{F6B9FED8-C3DD-4B55-97E2-DA61573A775C}">
      <dgm:prSet/>
      <dgm:spPr/>
      <dgm:t>
        <a:bodyPr/>
        <a:lstStyle/>
        <a:p>
          <a:endParaRPr lang="es-EC" sz="2000"/>
        </a:p>
      </dgm:t>
    </dgm:pt>
    <dgm:pt modelId="{DCFE0708-C2D2-4731-BF81-2247CA0110C6}" type="sibTrans" cxnId="{F6B9FED8-C3DD-4B55-97E2-DA61573A775C}">
      <dgm:prSet/>
      <dgm:spPr/>
      <dgm:t>
        <a:bodyPr/>
        <a:lstStyle/>
        <a:p>
          <a:endParaRPr lang="es-EC" sz="2000"/>
        </a:p>
      </dgm:t>
    </dgm:pt>
    <dgm:pt modelId="{6075D120-CCD1-4F7A-AC16-C264075C229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mercados se globalizan, abriendo nuevas oportunidades para los emprendedores.</a:t>
          </a:r>
        </a:p>
      </dgm:t>
    </dgm:pt>
    <dgm:pt modelId="{39B46216-6E75-4F98-9DAF-19A82EA417E7}" type="parTrans" cxnId="{3EEDC105-577D-4F46-B265-ED09D8D1DCD3}">
      <dgm:prSet/>
      <dgm:spPr/>
      <dgm:t>
        <a:bodyPr/>
        <a:lstStyle/>
        <a:p>
          <a:endParaRPr lang="es-EC" sz="2000"/>
        </a:p>
      </dgm:t>
    </dgm:pt>
    <dgm:pt modelId="{F7928240-4710-40BC-A87F-B42D8F19B18B}" type="sibTrans" cxnId="{3EEDC105-577D-4F46-B265-ED09D8D1DCD3}">
      <dgm:prSet/>
      <dgm:spPr/>
      <dgm:t>
        <a:bodyPr/>
        <a:lstStyle/>
        <a:p>
          <a:endParaRPr lang="es-EC" sz="2000"/>
        </a:p>
      </dgm:t>
    </dgm:pt>
    <dgm:pt modelId="{63839FFD-31B3-4594-ADC7-6755617C9D8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emprendedores pueden vender sus productos o servicios a nivel internacional.</a:t>
          </a:r>
        </a:p>
      </dgm:t>
    </dgm:pt>
    <dgm:pt modelId="{C827DC1B-63BC-4B79-8BCA-0C2A1E755A7D}" type="parTrans" cxnId="{935BF5FA-E5F8-4D18-B195-F00A53C2818B}">
      <dgm:prSet/>
      <dgm:spPr/>
      <dgm:t>
        <a:bodyPr/>
        <a:lstStyle/>
        <a:p>
          <a:endParaRPr lang="es-EC" sz="2000"/>
        </a:p>
      </dgm:t>
    </dgm:pt>
    <dgm:pt modelId="{59A12AC3-B4FF-43D8-B00F-E87AAB2593AD}" type="sibTrans" cxnId="{935BF5FA-E5F8-4D18-B195-F00A53C2818B}">
      <dgm:prSet/>
      <dgm:spPr/>
      <dgm:t>
        <a:bodyPr/>
        <a:lstStyle/>
        <a:p>
          <a:endParaRPr lang="es-EC" sz="2000"/>
        </a:p>
      </dgm:t>
    </dgm:pt>
    <dgm:pt modelId="{04318A88-ADC1-462F-977A-1DD385C517D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Ejemplos: comercio internacional, marketing digital, expansión global.</a:t>
          </a:r>
        </a:p>
      </dgm:t>
    </dgm:pt>
    <dgm:pt modelId="{2A5B6507-F788-4A7C-AD30-13BE7DF9E97C}" type="parTrans" cxnId="{986F9830-0A87-48BF-8DF7-986D589502D1}">
      <dgm:prSet/>
      <dgm:spPr/>
      <dgm:t>
        <a:bodyPr/>
        <a:lstStyle/>
        <a:p>
          <a:endParaRPr lang="es-EC" sz="2000"/>
        </a:p>
      </dgm:t>
    </dgm:pt>
    <dgm:pt modelId="{D1DBCAA5-DE3A-46D7-8471-00B9C7D8162A}" type="sibTrans" cxnId="{986F9830-0A87-48BF-8DF7-986D589502D1}">
      <dgm:prSet/>
      <dgm:spPr/>
      <dgm:t>
        <a:bodyPr/>
        <a:lstStyle/>
        <a:p>
          <a:endParaRPr lang="es-EC" sz="2000"/>
        </a:p>
      </dgm:t>
    </dgm:pt>
    <dgm:pt modelId="{EC56DB93-950C-4CE4-BBD8-6E36D4CE4918}" type="pres">
      <dgm:prSet presAssocID="{A49560E9-0E01-47D6-828F-D5ABA9538F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A63C7-0B65-40C1-855D-CDAD93A90E57}" type="pres">
      <dgm:prSet presAssocID="{97A377D6-5095-40DE-9394-E4CE86269735}" presName="composite" presStyleCnt="0"/>
      <dgm:spPr/>
    </dgm:pt>
    <dgm:pt modelId="{D172C5F3-7049-443D-AFAA-3C1096DC6809}" type="pres">
      <dgm:prSet presAssocID="{97A377D6-5095-40DE-9394-E4CE8626973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728DBD-60A4-4F52-BB00-5BD29287A0D1}" type="pres">
      <dgm:prSet presAssocID="{97A377D6-5095-40DE-9394-E4CE8626973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A4F36A-2A03-429B-91D5-86EEC10AD8E7}" type="pres">
      <dgm:prSet presAssocID="{63C69E7C-3573-4261-A429-962ACFEE3998}" presName="space" presStyleCnt="0"/>
      <dgm:spPr/>
    </dgm:pt>
    <dgm:pt modelId="{7F63C13E-0C50-468F-A52C-08AD09163031}" type="pres">
      <dgm:prSet presAssocID="{F07C0593-7BDB-46BA-8754-4E732B015EB2}" presName="composite" presStyleCnt="0"/>
      <dgm:spPr/>
    </dgm:pt>
    <dgm:pt modelId="{C0237DEF-8F59-4922-BEE4-36C86076F774}" type="pres">
      <dgm:prSet presAssocID="{F07C0593-7BDB-46BA-8754-4E732B015EB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465D41-F311-4F01-9DD6-B8C3460F8752}" type="pres">
      <dgm:prSet presAssocID="{F07C0593-7BDB-46BA-8754-4E732B015EB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3EEB1B-7674-4D82-822F-775319F17D12}" type="pres">
      <dgm:prSet presAssocID="{C6E9118C-A71E-4573-85E3-10C8F509D003}" presName="space" presStyleCnt="0"/>
      <dgm:spPr/>
    </dgm:pt>
    <dgm:pt modelId="{52C661A9-BCE4-4BA9-91C2-205B34FA1382}" type="pres">
      <dgm:prSet presAssocID="{18A490C2-A68A-42D2-88B1-2BA8B7EE712D}" presName="composite" presStyleCnt="0"/>
      <dgm:spPr/>
    </dgm:pt>
    <dgm:pt modelId="{756AF152-587F-43FC-A022-A57C4E761263}" type="pres">
      <dgm:prSet presAssocID="{18A490C2-A68A-42D2-88B1-2BA8B7EE712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CA7164-45FC-4F00-A571-BD83AB976C08}" type="pres">
      <dgm:prSet presAssocID="{18A490C2-A68A-42D2-88B1-2BA8B7EE712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93BBF03-BC9B-4B2D-BCB6-F900B801B695}" type="presOf" srcId="{71D3DD26-520E-4211-97C4-878E4CCC042D}" destId="{7D728DBD-60A4-4F52-BB00-5BD29287A0D1}" srcOrd="0" destOrd="0" presId="urn:microsoft.com/office/officeart/2005/8/layout/hList1"/>
    <dgm:cxn modelId="{D3D29572-C0BF-47C0-86F0-FCCA111E134C}" type="presOf" srcId="{18A490C2-A68A-42D2-88B1-2BA8B7EE712D}" destId="{756AF152-587F-43FC-A022-A57C4E761263}" srcOrd="0" destOrd="0" presId="urn:microsoft.com/office/officeart/2005/8/layout/hList1"/>
    <dgm:cxn modelId="{5437A88F-96AE-4993-AE7C-7E4A378D095C}" type="presOf" srcId="{C80DCB50-3AFF-405E-B6AD-07B35876565E}" destId="{65465D41-F311-4F01-9DD6-B8C3460F8752}" srcOrd="0" destOrd="0" presId="urn:microsoft.com/office/officeart/2005/8/layout/hList1"/>
    <dgm:cxn modelId="{1BA2E094-6A03-4D92-AFCD-CAE5445B1C90}" type="presOf" srcId="{F23E0DBC-2FFB-4488-B00C-083FC3D6BA6A}" destId="{7D728DBD-60A4-4F52-BB00-5BD29287A0D1}" srcOrd="0" destOrd="1" presId="urn:microsoft.com/office/officeart/2005/8/layout/hList1"/>
    <dgm:cxn modelId="{386D1769-D604-4FAA-A668-15F58FE07171}" type="presOf" srcId="{6075D120-CCD1-4F7A-AC16-C264075C229A}" destId="{4ECA7164-45FC-4F00-A571-BD83AB976C08}" srcOrd="0" destOrd="0" presId="urn:microsoft.com/office/officeart/2005/8/layout/hList1"/>
    <dgm:cxn modelId="{986F9830-0A87-48BF-8DF7-986D589502D1}" srcId="{18A490C2-A68A-42D2-88B1-2BA8B7EE712D}" destId="{04318A88-ADC1-462F-977A-1DD385C517D9}" srcOrd="2" destOrd="0" parTransId="{2A5B6507-F788-4A7C-AD30-13BE7DF9E97C}" sibTransId="{D1DBCAA5-DE3A-46D7-8471-00B9C7D8162A}"/>
    <dgm:cxn modelId="{E9F67E69-9885-4626-B92B-D14CD3B4D061}" type="presOf" srcId="{D0121E7E-F198-43D1-BC9C-3AD21E113DD1}" destId="{65465D41-F311-4F01-9DD6-B8C3460F8752}" srcOrd="0" destOrd="1" presId="urn:microsoft.com/office/officeart/2005/8/layout/hList1"/>
    <dgm:cxn modelId="{A5D5E344-1374-4CE7-8C1F-2E1AD1B2B51C}" type="presOf" srcId="{63839FFD-31B3-4594-ADC7-6755617C9D89}" destId="{4ECA7164-45FC-4F00-A571-BD83AB976C08}" srcOrd="0" destOrd="1" presId="urn:microsoft.com/office/officeart/2005/8/layout/hList1"/>
    <dgm:cxn modelId="{275B8DEF-23A5-4360-BCD8-B8CDF1F3EE01}" srcId="{97A377D6-5095-40DE-9394-E4CE86269735}" destId="{F23E0DBC-2FFB-4488-B00C-083FC3D6BA6A}" srcOrd="1" destOrd="0" parTransId="{69766C31-72B6-4CD5-A02D-7951579F9352}" sibTransId="{0AB71812-167A-4C55-8A37-A46CDA6A6165}"/>
    <dgm:cxn modelId="{A8B5A693-BFFC-433E-AD8F-4B67AD5A6B4B}" type="presOf" srcId="{F07C0593-7BDB-46BA-8754-4E732B015EB2}" destId="{C0237DEF-8F59-4922-BEE4-36C86076F774}" srcOrd="0" destOrd="0" presId="urn:microsoft.com/office/officeart/2005/8/layout/hList1"/>
    <dgm:cxn modelId="{433F86B2-C940-40D3-A292-2A2E904B8FEE}" type="presOf" srcId="{CD44469B-2FCE-4402-A183-618FAA7A10EB}" destId="{65465D41-F311-4F01-9DD6-B8C3460F8752}" srcOrd="0" destOrd="2" presId="urn:microsoft.com/office/officeart/2005/8/layout/hList1"/>
    <dgm:cxn modelId="{13421F32-36A9-43F1-AC82-F7183DE44BC5}" srcId="{F07C0593-7BDB-46BA-8754-4E732B015EB2}" destId="{D0121E7E-F198-43D1-BC9C-3AD21E113DD1}" srcOrd="1" destOrd="0" parTransId="{3F35B9ED-E46A-4837-9489-B8B38A9F4002}" sibTransId="{385A9EB0-157C-4CCA-B4A1-956FFD425104}"/>
    <dgm:cxn modelId="{B53C3756-AFDF-4E34-8AF9-35A58B6CF574}" srcId="{97A377D6-5095-40DE-9394-E4CE86269735}" destId="{71D3DD26-520E-4211-97C4-878E4CCC042D}" srcOrd="0" destOrd="0" parTransId="{D5F70258-BDFE-4351-A444-60E7C1E17E10}" sibTransId="{C5C60E0C-EA76-49F3-BAFC-4C77789C649A}"/>
    <dgm:cxn modelId="{AB561303-3F87-4364-AEFB-D8DC1E10EC6F}" srcId="{A49560E9-0E01-47D6-828F-D5ABA9538FC3}" destId="{F07C0593-7BDB-46BA-8754-4E732B015EB2}" srcOrd="1" destOrd="0" parTransId="{50A31089-65A8-49B3-8D18-A2FE632B3682}" sibTransId="{C6E9118C-A71E-4573-85E3-10C8F509D003}"/>
    <dgm:cxn modelId="{6F7F24AB-DF23-4602-97EF-8568A7AE9C9E}" srcId="{F07C0593-7BDB-46BA-8754-4E732B015EB2}" destId="{C80DCB50-3AFF-405E-B6AD-07B35876565E}" srcOrd="0" destOrd="0" parTransId="{3228F68A-B143-4DD5-9C0E-5DD8E9F0D373}" sibTransId="{92C497F6-AE3E-4F26-B545-49CB939A8358}"/>
    <dgm:cxn modelId="{D1A37CAB-4924-439B-B069-4B6007AC7371}" srcId="{F07C0593-7BDB-46BA-8754-4E732B015EB2}" destId="{CD44469B-2FCE-4402-A183-618FAA7A10EB}" srcOrd="2" destOrd="0" parTransId="{05030107-285C-4CFE-BDEC-4EE199F688AF}" sibTransId="{A8597D6F-60C1-45D1-808B-33B16FE32C45}"/>
    <dgm:cxn modelId="{935BF5FA-E5F8-4D18-B195-F00A53C2818B}" srcId="{18A490C2-A68A-42D2-88B1-2BA8B7EE712D}" destId="{63839FFD-31B3-4594-ADC7-6755617C9D89}" srcOrd="1" destOrd="0" parTransId="{C827DC1B-63BC-4B79-8BCA-0C2A1E755A7D}" sibTransId="{59A12AC3-B4FF-43D8-B00F-E87AAB2593AD}"/>
    <dgm:cxn modelId="{F789ABF8-14B1-4314-8BE2-FCEBFBFA496F}" srcId="{A49560E9-0E01-47D6-828F-D5ABA9538FC3}" destId="{97A377D6-5095-40DE-9394-E4CE86269735}" srcOrd="0" destOrd="0" parTransId="{6ED11993-95DE-499F-9F5E-5A1190C56FB2}" sibTransId="{63C69E7C-3573-4261-A429-962ACFEE3998}"/>
    <dgm:cxn modelId="{572CF837-BD44-4FA1-9D32-18D824414BC7}" type="presOf" srcId="{97A377D6-5095-40DE-9394-E4CE86269735}" destId="{D172C5F3-7049-443D-AFAA-3C1096DC6809}" srcOrd="0" destOrd="0" presId="urn:microsoft.com/office/officeart/2005/8/layout/hList1"/>
    <dgm:cxn modelId="{389A378E-4B91-4E03-B5AE-430027C83C53}" srcId="{97A377D6-5095-40DE-9394-E4CE86269735}" destId="{36D41C5B-3999-4A05-9F09-F95374B1F6F6}" srcOrd="2" destOrd="0" parTransId="{992CE4A9-E512-409D-94D0-BA2A7BBA1204}" sibTransId="{3742D472-7F65-43B1-857A-FDF5D8FDB407}"/>
    <dgm:cxn modelId="{3EEDC105-577D-4F46-B265-ED09D8D1DCD3}" srcId="{18A490C2-A68A-42D2-88B1-2BA8B7EE712D}" destId="{6075D120-CCD1-4F7A-AC16-C264075C229A}" srcOrd="0" destOrd="0" parTransId="{39B46216-6E75-4F98-9DAF-19A82EA417E7}" sibTransId="{F7928240-4710-40BC-A87F-B42D8F19B18B}"/>
    <dgm:cxn modelId="{F6B9FED8-C3DD-4B55-97E2-DA61573A775C}" srcId="{A49560E9-0E01-47D6-828F-D5ABA9538FC3}" destId="{18A490C2-A68A-42D2-88B1-2BA8B7EE712D}" srcOrd="2" destOrd="0" parTransId="{9B26B94E-C9C7-4A6B-BDB6-4143BF3E5CEE}" sibTransId="{DCFE0708-C2D2-4731-BF81-2247CA0110C6}"/>
    <dgm:cxn modelId="{8B938053-BBD7-4EA4-8728-4A20D754DE21}" type="presOf" srcId="{36D41C5B-3999-4A05-9F09-F95374B1F6F6}" destId="{7D728DBD-60A4-4F52-BB00-5BD29287A0D1}" srcOrd="0" destOrd="2" presId="urn:microsoft.com/office/officeart/2005/8/layout/hList1"/>
    <dgm:cxn modelId="{6741651C-90BB-450B-A69D-2D660494BB1D}" type="presOf" srcId="{A49560E9-0E01-47D6-828F-D5ABA9538FC3}" destId="{EC56DB93-950C-4CE4-BBD8-6E36D4CE4918}" srcOrd="0" destOrd="0" presId="urn:microsoft.com/office/officeart/2005/8/layout/hList1"/>
    <dgm:cxn modelId="{4ED2A94B-3B44-4D5C-8051-40E4464DBCB7}" type="presOf" srcId="{04318A88-ADC1-462F-977A-1DD385C517D9}" destId="{4ECA7164-45FC-4F00-A571-BD83AB976C08}" srcOrd="0" destOrd="2" presId="urn:microsoft.com/office/officeart/2005/8/layout/hList1"/>
    <dgm:cxn modelId="{7D071720-2418-4E12-824E-2274A2977FEF}" type="presParOf" srcId="{EC56DB93-950C-4CE4-BBD8-6E36D4CE4918}" destId="{51BA63C7-0B65-40C1-855D-CDAD93A90E57}" srcOrd="0" destOrd="0" presId="urn:microsoft.com/office/officeart/2005/8/layout/hList1"/>
    <dgm:cxn modelId="{AA1FFE3E-01E5-4686-AABB-FE76D9D91226}" type="presParOf" srcId="{51BA63C7-0B65-40C1-855D-CDAD93A90E57}" destId="{D172C5F3-7049-443D-AFAA-3C1096DC6809}" srcOrd="0" destOrd="0" presId="urn:microsoft.com/office/officeart/2005/8/layout/hList1"/>
    <dgm:cxn modelId="{C848A76C-A41F-4E6C-92E4-7884C5B47B0F}" type="presParOf" srcId="{51BA63C7-0B65-40C1-855D-CDAD93A90E57}" destId="{7D728DBD-60A4-4F52-BB00-5BD29287A0D1}" srcOrd="1" destOrd="0" presId="urn:microsoft.com/office/officeart/2005/8/layout/hList1"/>
    <dgm:cxn modelId="{9EB0547D-0B73-4B06-9E2B-D24734B901DD}" type="presParOf" srcId="{EC56DB93-950C-4CE4-BBD8-6E36D4CE4918}" destId="{B3A4F36A-2A03-429B-91D5-86EEC10AD8E7}" srcOrd="1" destOrd="0" presId="urn:microsoft.com/office/officeart/2005/8/layout/hList1"/>
    <dgm:cxn modelId="{5A1AFD42-FA88-469E-B3CA-1EAB91F66215}" type="presParOf" srcId="{EC56DB93-950C-4CE4-BBD8-6E36D4CE4918}" destId="{7F63C13E-0C50-468F-A52C-08AD09163031}" srcOrd="2" destOrd="0" presId="urn:microsoft.com/office/officeart/2005/8/layout/hList1"/>
    <dgm:cxn modelId="{0C4ADD47-0641-4DE2-A0FC-3E5D35CEDE30}" type="presParOf" srcId="{7F63C13E-0C50-468F-A52C-08AD09163031}" destId="{C0237DEF-8F59-4922-BEE4-36C86076F774}" srcOrd="0" destOrd="0" presId="urn:microsoft.com/office/officeart/2005/8/layout/hList1"/>
    <dgm:cxn modelId="{E7CBBDE8-745E-4362-B571-B8ABB2208D57}" type="presParOf" srcId="{7F63C13E-0C50-468F-A52C-08AD09163031}" destId="{65465D41-F311-4F01-9DD6-B8C3460F8752}" srcOrd="1" destOrd="0" presId="urn:microsoft.com/office/officeart/2005/8/layout/hList1"/>
    <dgm:cxn modelId="{C93D8E1F-1C17-43E9-AA60-2C6FBDDE90BC}" type="presParOf" srcId="{EC56DB93-950C-4CE4-BBD8-6E36D4CE4918}" destId="{E83EEB1B-7674-4D82-822F-775319F17D12}" srcOrd="3" destOrd="0" presId="urn:microsoft.com/office/officeart/2005/8/layout/hList1"/>
    <dgm:cxn modelId="{303956A7-E296-4CD3-B207-BC753A79F697}" type="presParOf" srcId="{EC56DB93-950C-4CE4-BBD8-6E36D4CE4918}" destId="{52C661A9-BCE4-4BA9-91C2-205B34FA1382}" srcOrd="4" destOrd="0" presId="urn:microsoft.com/office/officeart/2005/8/layout/hList1"/>
    <dgm:cxn modelId="{A9F925AE-8DFB-4F86-8240-29272021E92B}" type="presParOf" srcId="{52C661A9-BCE4-4BA9-91C2-205B34FA1382}" destId="{756AF152-587F-43FC-A022-A57C4E761263}" srcOrd="0" destOrd="0" presId="urn:microsoft.com/office/officeart/2005/8/layout/hList1"/>
    <dgm:cxn modelId="{76A11026-7BD1-4492-AB5B-4C33CB2994EB}" type="presParOf" srcId="{52C661A9-BCE4-4BA9-91C2-205B34FA1382}" destId="{4ECA7164-45FC-4F00-A571-BD83AB976C0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9560E9-0E01-47D6-828F-D5ABA9538FC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7A377D6-5095-40DE-9394-E4CE86269735}">
      <dgm:prSet phldrT="[Texto]" custT="1"/>
      <dgm:spPr/>
      <dgm:t>
        <a:bodyPr/>
        <a:lstStyle/>
        <a:p>
          <a:r>
            <a:rPr lang="es-EC" sz="2000" b="1" i="0" dirty="0"/>
            <a:t>4. Salud digital:</a:t>
          </a:r>
          <a:endParaRPr lang="es-EC" sz="2000" dirty="0"/>
        </a:p>
      </dgm:t>
    </dgm:pt>
    <dgm:pt modelId="{6ED11993-95DE-499F-9F5E-5A1190C56FB2}" type="parTrans" cxnId="{F789ABF8-14B1-4314-8BE2-FCEBFBFA496F}">
      <dgm:prSet/>
      <dgm:spPr/>
      <dgm:t>
        <a:bodyPr/>
        <a:lstStyle/>
        <a:p>
          <a:endParaRPr lang="es-EC" sz="2000"/>
        </a:p>
      </dgm:t>
    </dgm:pt>
    <dgm:pt modelId="{63C69E7C-3573-4261-A429-962ACFEE3998}" type="sibTrans" cxnId="{F789ABF8-14B1-4314-8BE2-FCEBFBFA496F}">
      <dgm:prSet/>
      <dgm:spPr/>
      <dgm:t>
        <a:bodyPr/>
        <a:lstStyle/>
        <a:p>
          <a:endParaRPr lang="es-EC" sz="2000"/>
        </a:p>
      </dgm:t>
    </dgm:pt>
    <dgm:pt modelId="{71D3DD26-520E-4211-97C4-878E4CCC042D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La tecnología se utiliza cada vez más para mejorar la salud y el bienestar.</a:t>
          </a:r>
        </a:p>
      </dgm:t>
    </dgm:pt>
    <dgm:pt modelId="{D5F70258-BDFE-4351-A444-60E7C1E17E10}" type="parTrans" cxnId="{B53C3756-AFDF-4E34-8AF9-35A58B6CF574}">
      <dgm:prSet/>
      <dgm:spPr/>
      <dgm:t>
        <a:bodyPr/>
        <a:lstStyle/>
        <a:p>
          <a:endParaRPr lang="es-EC" sz="2000"/>
        </a:p>
      </dgm:t>
    </dgm:pt>
    <dgm:pt modelId="{C5C60E0C-EA76-49F3-BAFC-4C77789C649A}" type="sibTrans" cxnId="{B53C3756-AFDF-4E34-8AF9-35A58B6CF574}">
      <dgm:prSet/>
      <dgm:spPr/>
      <dgm:t>
        <a:bodyPr/>
        <a:lstStyle/>
        <a:p>
          <a:endParaRPr lang="es-EC" sz="2000"/>
        </a:p>
      </dgm:t>
    </dgm:pt>
    <dgm:pt modelId="{F23E0DBC-2FFB-4488-B00C-083FC3D6BA6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emprendedores pueden crear soluciones innovadoras para la atención médica, el fitness y el bienestar.</a:t>
          </a:r>
        </a:p>
      </dgm:t>
    </dgm:pt>
    <dgm:pt modelId="{69766C31-72B6-4CD5-A02D-7951579F9352}" type="parTrans" cxnId="{275B8DEF-23A5-4360-BCD8-B8CDF1F3EE01}">
      <dgm:prSet/>
      <dgm:spPr/>
      <dgm:t>
        <a:bodyPr/>
        <a:lstStyle/>
        <a:p>
          <a:endParaRPr lang="es-EC" sz="2000"/>
        </a:p>
      </dgm:t>
    </dgm:pt>
    <dgm:pt modelId="{0AB71812-167A-4C55-8A37-A46CDA6A6165}" type="sibTrans" cxnId="{275B8DEF-23A5-4360-BCD8-B8CDF1F3EE01}">
      <dgm:prSet/>
      <dgm:spPr/>
      <dgm:t>
        <a:bodyPr/>
        <a:lstStyle/>
        <a:p>
          <a:endParaRPr lang="es-EC" sz="2000"/>
        </a:p>
      </dgm:t>
    </dgm:pt>
    <dgm:pt modelId="{36D41C5B-3999-4A05-9F09-F95374B1F6F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Ejemplos: telemedicina, aplicaciones de salud, dispositivos wearables.</a:t>
          </a:r>
        </a:p>
      </dgm:t>
    </dgm:pt>
    <dgm:pt modelId="{992CE4A9-E512-409D-94D0-BA2A7BBA1204}" type="parTrans" cxnId="{389A378E-4B91-4E03-B5AE-430027C83C53}">
      <dgm:prSet/>
      <dgm:spPr/>
      <dgm:t>
        <a:bodyPr/>
        <a:lstStyle/>
        <a:p>
          <a:endParaRPr lang="es-EC" sz="2000"/>
        </a:p>
      </dgm:t>
    </dgm:pt>
    <dgm:pt modelId="{3742D472-7F65-43B1-857A-FDF5D8FDB407}" type="sibTrans" cxnId="{389A378E-4B91-4E03-B5AE-430027C83C53}">
      <dgm:prSet/>
      <dgm:spPr/>
      <dgm:t>
        <a:bodyPr/>
        <a:lstStyle/>
        <a:p>
          <a:endParaRPr lang="es-EC" sz="2000"/>
        </a:p>
      </dgm:t>
    </dgm:pt>
    <dgm:pt modelId="{F07C0593-7BDB-46BA-8754-4E732B015EB2}">
      <dgm:prSet custT="1"/>
      <dgm:spPr/>
      <dgm:t>
        <a:bodyPr/>
        <a:lstStyle/>
        <a:p>
          <a:r>
            <a:rPr lang="es-EC" sz="2000" b="1" i="0"/>
            <a:t>5. Educación online:</a:t>
          </a:r>
          <a:endParaRPr lang="es-EC" sz="2000" b="0" i="0"/>
        </a:p>
      </dgm:t>
    </dgm:pt>
    <dgm:pt modelId="{50A31089-65A8-49B3-8D18-A2FE632B3682}" type="parTrans" cxnId="{AB561303-3F87-4364-AEFB-D8DC1E10EC6F}">
      <dgm:prSet/>
      <dgm:spPr/>
      <dgm:t>
        <a:bodyPr/>
        <a:lstStyle/>
        <a:p>
          <a:endParaRPr lang="es-EC" sz="2000"/>
        </a:p>
      </dgm:t>
    </dgm:pt>
    <dgm:pt modelId="{C6E9118C-A71E-4573-85E3-10C8F509D003}" type="sibTrans" cxnId="{AB561303-3F87-4364-AEFB-D8DC1E10EC6F}">
      <dgm:prSet/>
      <dgm:spPr/>
      <dgm:t>
        <a:bodyPr/>
        <a:lstStyle/>
        <a:p>
          <a:endParaRPr lang="es-EC" sz="2000"/>
        </a:p>
      </dgm:t>
    </dgm:pt>
    <dgm:pt modelId="{C80DCB50-3AFF-405E-B6AD-07B35876565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El aprendizaje online se vuelve cada vez más popular.</a:t>
          </a:r>
        </a:p>
      </dgm:t>
    </dgm:pt>
    <dgm:pt modelId="{3228F68A-B143-4DD5-9C0E-5DD8E9F0D373}" type="parTrans" cxnId="{6F7F24AB-DF23-4602-97EF-8568A7AE9C9E}">
      <dgm:prSet/>
      <dgm:spPr/>
      <dgm:t>
        <a:bodyPr/>
        <a:lstStyle/>
        <a:p>
          <a:endParaRPr lang="es-EC" sz="2000"/>
        </a:p>
      </dgm:t>
    </dgm:pt>
    <dgm:pt modelId="{92C497F6-AE3E-4F26-B545-49CB939A8358}" type="sibTrans" cxnId="{6F7F24AB-DF23-4602-97EF-8568A7AE9C9E}">
      <dgm:prSet/>
      <dgm:spPr/>
      <dgm:t>
        <a:bodyPr/>
        <a:lstStyle/>
        <a:p>
          <a:endParaRPr lang="es-EC" sz="2000"/>
        </a:p>
      </dgm:t>
    </dgm:pt>
    <dgm:pt modelId="{D0121E7E-F198-43D1-BC9C-3AD21E113DD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emprendedores pueden crear plataformas educativas online o cursos digitales.</a:t>
          </a:r>
        </a:p>
      </dgm:t>
    </dgm:pt>
    <dgm:pt modelId="{3F35B9ED-E46A-4837-9489-B8B38A9F4002}" type="parTrans" cxnId="{13421F32-36A9-43F1-AC82-F7183DE44BC5}">
      <dgm:prSet/>
      <dgm:spPr/>
      <dgm:t>
        <a:bodyPr/>
        <a:lstStyle/>
        <a:p>
          <a:endParaRPr lang="es-EC" sz="2000"/>
        </a:p>
      </dgm:t>
    </dgm:pt>
    <dgm:pt modelId="{385A9EB0-157C-4CCA-B4A1-956FFD425104}" type="sibTrans" cxnId="{13421F32-36A9-43F1-AC82-F7183DE44BC5}">
      <dgm:prSet/>
      <dgm:spPr/>
      <dgm:t>
        <a:bodyPr/>
        <a:lstStyle/>
        <a:p>
          <a:endParaRPr lang="es-EC" sz="2000"/>
        </a:p>
      </dgm:t>
    </dgm:pt>
    <dgm:pt modelId="{CD44469B-2FCE-4402-A183-618FAA7A10E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Ejemplos: </a:t>
          </a:r>
          <a:r>
            <a:rPr lang="es-ES" sz="2000" b="0" i="0" dirty="0" err="1"/>
            <a:t>MOOCs</a:t>
          </a:r>
          <a:r>
            <a:rPr lang="es-ES" sz="2000" b="0" i="0" dirty="0"/>
            <a:t>, plataformas de aprendizaje, tutorías online.</a:t>
          </a:r>
        </a:p>
      </dgm:t>
    </dgm:pt>
    <dgm:pt modelId="{05030107-285C-4CFE-BDEC-4EE199F688AF}" type="parTrans" cxnId="{D1A37CAB-4924-439B-B069-4B6007AC7371}">
      <dgm:prSet/>
      <dgm:spPr/>
      <dgm:t>
        <a:bodyPr/>
        <a:lstStyle/>
        <a:p>
          <a:endParaRPr lang="es-EC" sz="2000"/>
        </a:p>
      </dgm:t>
    </dgm:pt>
    <dgm:pt modelId="{A8597D6F-60C1-45D1-808B-33B16FE32C45}" type="sibTrans" cxnId="{D1A37CAB-4924-439B-B069-4B6007AC7371}">
      <dgm:prSet/>
      <dgm:spPr/>
      <dgm:t>
        <a:bodyPr/>
        <a:lstStyle/>
        <a:p>
          <a:endParaRPr lang="es-EC" sz="2000"/>
        </a:p>
      </dgm:t>
    </dgm:pt>
    <dgm:pt modelId="{18A490C2-A68A-42D2-88B1-2BA8B7EE712D}">
      <dgm:prSet custT="1"/>
      <dgm:spPr/>
      <dgm:t>
        <a:bodyPr/>
        <a:lstStyle/>
        <a:p>
          <a:r>
            <a:rPr lang="es-EC" sz="2000" b="1" i="0"/>
            <a:t>6. Globalización:</a:t>
          </a:r>
          <a:endParaRPr lang="es-EC" sz="2000" b="0" i="0"/>
        </a:p>
      </dgm:t>
    </dgm:pt>
    <dgm:pt modelId="{9B26B94E-C9C7-4A6B-BDB6-4143BF3E5CEE}" type="parTrans" cxnId="{F6B9FED8-C3DD-4B55-97E2-DA61573A775C}">
      <dgm:prSet/>
      <dgm:spPr/>
      <dgm:t>
        <a:bodyPr/>
        <a:lstStyle/>
        <a:p>
          <a:endParaRPr lang="es-EC" sz="2000"/>
        </a:p>
      </dgm:t>
    </dgm:pt>
    <dgm:pt modelId="{DCFE0708-C2D2-4731-BF81-2247CA0110C6}" type="sibTrans" cxnId="{F6B9FED8-C3DD-4B55-97E2-DA61573A775C}">
      <dgm:prSet/>
      <dgm:spPr/>
      <dgm:t>
        <a:bodyPr/>
        <a:lstStyle/>
        <a:p>
          <a:endParaRPr lang="es-EC" sz="2000"/>
        </a:p>
      </dgm:t>
    </dgm:pt>
    <dgm:pt modelId="{6075D120-CCD1-4F7A-AC16-C264075C229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mercados se globalizan, abriendo nuevas oportunidades para los emprendedores.</a:t>
          </a:r>
        </a:p>
      </dgm:t>
    </dgm:pt>
    <dgm:pt modelId="{39B46216-6E75-4F98-9DAF-19A82EA417E7}" type="parTrans" cxnId="{3EEDC105-577D-4F46-B265-ED09D8D1DCD3}">
      <dgm:prSet/>
      <dgm:spPr/>
      <dgm:t>
        <a:bodyPr/>
        <a:lstStyle/>
        <a:p>
          <a:endParaRPr lang="es-EC" sz="2000"/>
        </a:p>
      </dgm:t>
    </dgm:pt>
    <dgm:pt modelId="{F7928240-4710-40BC-A87F-B42D8F19B18B}" type="sibTrans" cxnId="{3EEDC105-577D-4F46-B265-ED09D8D1DCD3}">
      <dgm:prSet/>
      <dgm:spPr/>
      <dgm:t>
        <a:bodyPr/>
        <a:lstStyle/>
        <a:p>
          <a:endParaRPr lang="es-EC" sz="2000"/>
        </a:p>
      </dgm:t>
    </dgm:pt>
    <dgm:pt modelId="{63839FFD-31B3-4594-ADC7-6755617C9D8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Los emprendedores pueden vender sus productos o servicios a nivel internacional.</a:t>
          </a:r>
        </a:p>
      </dgm:t>
    </dgm:pt>
    <dgm:pt modelId="{C827DC1B-63BC-4B79-8BCA-0C2A1E755A7D}" type="parTrans" cxnId="{935BF5FA-E5F8-4D18-B195-F00A53C2818B}">
      <dgm:prSet/>
      <dgm:spPr/>
      <dgm:t>
        <a:bodyPr/>
        <a:lstStyle/>
        <a:p>
          <a:endParaRPr lang="es-EC" sz="2000"/>
        </a:p>
      </dgm:t>
    </dgm:pt>
    <dgm:pt modelId="{59A12AC3-B4FF-43D8-B00F-E87AAB2593AD}" type="sibTrans" cxnId="{935BF5FA-E5F8-4D18-B195-F00A53C2818B}">
      <dgm:prSet/>
      <dgm:spPr/>
      <dgm:t>
        <a:bodyPr/>
        <a:lstStyle/>
        <a:p>
          <a:endParaRPr lang="es-EC" sz="2000"/>
        </a:p>
      </dgm:t>
    </dgm:pt>
    <dgm:pt modelId="{04318A88-ADC1-462F-977A-1DD385C517D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2000" b="0" i="0" dirty="0"/>
            <a:t>Ejemplos: comercio internacional, marketing digital, expansión global.</a:t>
          </a:r>
        </a:p>
      </dgm:t>
    </dgm:pt>
    <dgm:pt modelId="{2A5B6507-F788-4A7C-AD30-13BE7DF9E97C}" type="parTrans" cxnId="{986F9830-0A87-48BF-8DF7-986D589502D1}">
      <dgm:prSet/>
      <dgm:spPr/>
      <dgm:t>
        <a:bodyPr/>
        <a:lstStyle/>
        <a:p>
          <a:endParaRPr lang="es-EC" sz="2000"/>
        </a:p>
      </dgm:t>
    </dgm:pt>
    <dgm:pt modelId="{D1DBCAA5-DE3A-46D7-8471-00B9C7D8162A}" type="sibTrans" cxnId="{986F9830-0A87-48BF-8DF7-986D589502D1}">
      <dgm:prSet/>
      <dgm:spPr/>
      <dgm:t>
        <a:bodyPr/>
        <a:lstStyle/>
        <a:p>
          <a:endParaRPr lang="es-EC" sz="2000"/>
        </a:p>
      </dgm:t>
    </dgm:pt>
    <dgm:pt modelId="{EC56DB93-950C-4CE4-BBD8-6E36D4CE4918}" type="pres">
      <dgm:prSet presAssocID="{A49560E9-0E01-47D6-828F-D5ABA9538F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A63C7-0B65-40C1-855D-CDAD93A90E57}" type="pres">
      <dgm:prSet presAssocID="{97A377D6-5095-40DE-9394-E4CE86269735}" presName="composite" presStyleCnt="0"/>
      <dgm:spPr/>
    </dgm:pt>
    <dgm:pt modelId="{D172C5F3-7049-443D-AFAA-3C1096DC6809}" type="pres">
      <dgm:prSet presAssocID="{97A377D6-5095-40DE-9394-E4CE8626973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728DBD-60A4-4F52-BB00-5BD29287A0D1}" type="pres">
      <dgm:prSet presAssocID="{97A377D6-5095-40DE-9394-E4CE8626973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A4F36A-2A03-429B-91D5-86EEC10AD8E7}" type="pres">
      <dgm:prSet presAssocID="{63C69E7C-3573-4261-A429-962ACFEE3998}" presName="space" presStyleCnt="0"/>
      <dgm:spPr/>
    </dgm:pt>
    <dgm:pt modelId="{7F63C13E-0C50-468F-A52C-08AD09163031}" type="pres">
      <dgm:prSet presAssocID="{F07C0593-7BDB-46BA-8754-4E732B015EB2}" presName="composite" presStyleCnt="0"/>
      <dgm:spPr/>
    </dgm:pt>
    <dgm:pt modelId="{C0237DEF-8F59-4922-BEE4-36C86076F774}" type="pres">
      <dgm:prSet presAssocID="{F07C0593-7BDB-46BA-8754-4E732B015EB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465D41-F311-4F01-9DD6-B8C3460F8752}" type="pres">
      <dgm:prSet presAssocID="{F07C0593-7BDB-46BA-8754-4E732B015EB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3EEB1B-7674-4D82-822F-775319F17D12}" type="pres">
      <dgm:prSet presAssocID="{C6E9118C-A71E-4573-85E3-10C8F509D003}" presName="space" presStyleCnt="0"/>
      <dgm:spPr/>
    </dgm:pt>
    <dgm:pt modelId="{52C661A9-BCE4-4BA9-91C2-205B34FA1382}" type="pres">
      <dgm:prSet presAssocID="{18A490C2-A68A-42D2-88B1-2BA8B7EE712D}" presName="composite" presStyleCnt="0"/>
      <dgm:spPr/>
    </dgm:pt>
    <dgm:pt modelId="{756AF152-587F-43FC-A022-A57C4E761263}" type="pres">
      <dgm:prSet presAssocID="{18A490C2-A68A-42D2-88B1-2BA8B7EE712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CA7164-45FC-4F00-A571-BD83AB976C08}" type="pres">
      <dgm:prSet presAssocID="{18A490C2-A68A-42D2-88B1-2BA8B7EE712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93BBF03-BC9B-4B2D-BCB6-F900B801B695}" type="presOf" srcId="{71D3DD26-520E-4211-97C4-878E4CCC042D}" destId="{7D728DBD-60A4-4F52-BB00-5BD29287A0D1}" srcOrd="0" destOrd="0" presId="urn:microsoft.com/office/officeart/2005/8/layout/hList1"/>
    <dgm:cxn modelId="{D3D29572-C0BF-47C0-86F0-FCCA111E134C}" type="presOf" srcId="{18A490C2-A68A-42D2-88B1-2BA8B7EE712D}" destId="{756AF152-587F-43FC-A022-A57C4E761263}" srcOrd="0" destOrd="0" presId="urn:microsoft.com/office/officeart/2005/8/layout/hList1"/>
    <dgm:cxn modelId="{5437A88F-96AE-4993-AE7C-7E4A378D095C}" type="presOf" srcId="{C80DCB50-3AFF-405E-B6AD-07B35876565E}" destId="{65465D41-F311-4F01-9DD6-B8C3460F8752}" srcOrd="0" destOrd="0" presId="urn:microsoft.com/office/officeart/2005/8/layout/hList1"/>
    <dgm:cxn modelId="{1BA2E094-6A03-4D92-AFCD-CAE5445B1C90}" type="presOf" srcId="{F23E0DBC-2FFB-4488-B00C-083FC3D6BA6A}" destId="{7D728DBD-60A4-4F52-BB00-5BD29287A0D1}" srcOrd="0" destOrd="1" presId="urn:microsoft.com/office/officeart/2005/8/layout/hList1"/>
    <dgm:cxn modelId="{386D1769-D604-4FAA-A668-15F58FE07171}" type="presOf" srcId="{6075D120-CCD1-4F7A-AC16-C264075C229A}" destId="{4ECA7164-45FC-4F00-A571-BD83AB976C08}" srcOrd="0" destOrd="0" presId="urn:microsoft.com/office/officeart/2005/8/layout/hList1"/>
    <dgm:cxn modelId="{986F9830-0A87-48BF-8DF7-986D589502D1}" srcId="{18A490C2-A68A-42D2-88B1-2BA8B7EE712D}" destId="{04318A88-ADC1-462F-977A-1DD385C517D9}" srcOrd="2" destOrd="0" parTransId="{2A5B6507-F788-4A7C-AD30-13BE7DF9E97C}" sibTransId="{D1DBCAA5-DE3A-46D7-8471-00B9C7D8162A}"/>
    <dgm:cxn modelId="{E9F67E69-9885-4626-B92B-D14CD3B4D061}" type="presOf" srcId="{D0121E7E-F198-43D1-BC9C-3AD21E113DD1}" destId="{65465D41-F311-4F01-9DD6-B8C3460F8752}" srcOrd="0" destOrd="1" presId="urn:microsoft.com/office/officeart/2005/8/layout/hList1"/>
    <dgm:cxn modelId="{A5D5E344-1374-4CE7-8C1F-2E1AD1B2B51C}" type="presOf" srcId="{63839FFD-31B3-4594-ADC7-6755617C9D89}" destId="{4ECA7164-45FC-4F00-A571-BD83AB976C08}" srcOrd="0" destOrd="1" presId="urn:microsoft.com/office/officeart/2005/8/layout/hList1"/>
    <dgm:cxn modelId="{275B8DEF-23A5-4360-BCD8-B8CDF1F3EE01}" srcId="{97A377D6-5095-40DE-9394-E4CE86269735}" destId="{F23E0DBC-2FFB-4488-B00C-083FC3D6BA6A}" srcOrd="1" destOrd="0" parTransId="{69766C31-72B6-4CD5-A02D-7951579F9352}" sibTransId="{0AB71812-167A-4C55-8A37-A46CDA6A6165}"/>
    <dgm:cxn modelId="{A8B5A693-BFFC-433E-AD8F-4B67AD5A6B4B}" type="presOf" srcId="{F07C0593-7BDB-46BA-8754-4E732B015EB2}" destId="{C0237DEF-8F59-4922-BEE4-36C86076F774}" srcOrd="0" destOrd="0" presId="urn:microsoft.com/office/officeart/2005/8/layout/hList1"/>
    <dgm:cxn modelId="{433F86B2-C940-40D3-A292-2A2E904B8FEE}" type="presOf" srcId="{CD44469B-2FCE-4402-A183-618FAA7A10EB}" destId="{65465D41-F311-4F01-9DD6-B8C3460F8752}" srcOrd="0" destOrd="2" presId="urn:microsoft.com/office/officeart/2005/8/layout/hList1"/>
    <dgm:cxn modelId="{13421F32-36A9-43F1-AC82-F7183DE44BC5}" srcId="{F07C0593-7BDB-46BA-8754-4E732B015EB2}" destId="{D0121E7E-F198-43D1-BC9C-3AD21E113DD1}" srcOrd="1" destOrd="0" parTransId="{3F35B9ED-E46A-4837-9489-B8B38A9F4002}" sibTransId="{385A9EB0-157C-4CCA-B4A1-956FFD425104}"/>
    <dgm:cxn modelId="{B53C3756-AFDF-4E34-8AF9-35A58B6CF574}" srcId="{97A377D6-5095-40DE-9394-E4CE86269735}" destId="{71D3DD26-520E-4211-97C4-878E4CCC042D}" srcOrd="0" destOrd="0" parTransId="{D5F70258-BDFE-4351-A444-60E7C1E17E10}" sibTransId="{C5C60E0C-EA76-49F3-BAFC-4C77789C649A}"/>
    <dgm:cxn modelId="{AB561303-3F87-4364-AEFB-D8DC1E10EC6F}" srcId="{A49560E9-0E01-47D6-828F-D5ABA9538FC3}" destId="{F07C0593-7BDB-46BA-8754-4E732B015EB2}" srcOrd="1" destOrd="0" parTransId="{50A31089-65A8-49B3-8D18-A2FE632B3682}" sibTransId="{C6E9118C-A71E-4573-85E3-10C8F509D003}"/>
    <dgm:cxn modelId="{6F7F24AB-DF23-4602-97EF-8568A7AE9C9E}" srcId="{F07C0593-7BDB-46BA-8754-4E732B015EB2}" destId="{C80DCB50-3AFF-405E-B6AD-07B35876565E}" srcOrd="0" destOrd="0" parTransId="{3228F68A-B143-4DD5-9C0E-5DD8E9F0D373}" sibTransId="{92C497F6-AE3E-4F26-B545-49CB939A8358}"/>
    <dgm:cxn modelId="{D1A37CAB-4924-439B-B069-4B6007AC7371}" srcId="{F07C0593-7BDB-46BA-8754-4E732B015EB2}" destId="{CD44469B-2FCE-4402-A183-618FAA7A10EB}" srcOrd="2" destOrd="0" parTransId="{05030107-285C-4CFE-BDEC-4EE199F688AF}" sibTransId="{A8597D6F-60C1-45D1-808B-33B16FE32C45}"/>
    <dgm:cxn modelId="{935BF5FA-E5F8-4D18-B195-F00A53C2818B}" srcId="{18A490C2-A68A-42D2-88B1-2BA8B7EE712D}" destId="{63839FFD-31B3-4594-ADC7-6755617C9D89}" srcOrd="1" destOrd="0" parTransId="{C827DC1B-63BC-4B79-8BCA-0C2A1E755A7D}" sibTransId="{59A12AC3-B4FF-43D8-B00F-E87AAB2593AD}"/>
    <dgm:cxn modelId="{F789ABF8-14B1-4314-8BE2-FCEBFBFA496F}" srcId="{A49560E9-0E01-47D6-828F-D5ABA9538FC3}" destId="{97A377D6-5095-40DE-9394-E4CE86269735}" srcOrd="0" destOrd="0" parTransId="{6ED11993-95DE-499F-9F5E-5A1190C56FB2}" sibTransId="{63C69E7C-3573-4261-A429-962ACFEE3998}"/>
    <dgm:cxn modelId="{572CF837-BD44-4FA1-9D32-18D824414BC7}" type="presOf" srcId="{97A377D6-5095-40DE-9394-E4CE86269735}" destId="{D172C5F3-7049-443D-AFAA-3C1096DC6809}" srcOrd="0" destOrd="0" presId="urn:microsoft.com/office/officeart/2005/8/layout/hList1"/>
    <dgm:cxn modelId="{389A378E-4B91-4E03-B5AE-430027C83C53}" srcId="{97A377D6-5095-40DE-9394-E4CE86269735}" destId="{36D41C5B-3999-4A05-9F09-F95374B1F6F6}" srcOrd="2" destOrd="0" parTransId="{992CE4A9-E512-409D-94D0-BA2A7BBA1204}" sibTransId="{3742D472-7F65-43B1-857A-FDF5D8FDB407}"/>
    <dgm:cxn modelId="{3EEDC105-577D-4F46-B265-ED09D8D1DCD3}" srcId="{18A490C2-A68A-42D2-88B1-2BA8B7EE712D}" destId="{6075D120-CCD1-4F7A-AC16-C264075C229A}" srcOrd="0" destOrd="0" parTransId="{39B46216-6E75-4F98-9DAF-19A82EA417E7}" sibTransId="{F7928240-4710-40BC-A87F-B42D8F19B18B}"/>
    <dgm:cxn modelId="{F6B9FED8-C3DD-4B55-97E2-DA61573A775C}" srcId="{A49560E9-0E01-47D6-828F-D5ABA9538FC3}" destId="{18A490C2-A68A-42D2-88B1-2BA8B7EE712D}" srcOrd="2" destOrd="0" parTransId="{9B26B94E-C9C7-4A6B-BDB6-4143BF3E5CEE}" sibTransId="{DCFE0708-C2D2-4731-BF81-2247CA0110C6}"/>
    <dgm:cxn modelId="{8B938053-BBD7-4EA4-8728-4A20D754DE21}" type="presOf" srcId="{36D41C5B-3999-4A05-9F09-F95374B1F6F6}" destId="{7D728DBD-60A4-4F52-BB00-5BD29287A0D1}" srcOrd="0" destOrd="2" presId="urn:microsoft.com/office/officeart/2005/8/layout/hList1"/>
    <dgm:cxn modelId="{6741651C-90BB-450B-A69D-2D660494BB1D}" type="presOf" srcId="{A49560E9-0E01-47D6-828F-D5ABA9538FC3}" destId="{EC56DB93-950C-4CE4-BBD8-6E36D4CE4918}" srcOrd="0" destOrd="0" presId="urn:microsoft.com/office/officeart/2005/8/layout/hList1"/>
    <dgm:cxn modelId="{4ED2A94B-3B44-4D5C-8051-40E4464DBCB7}" type="presOf" srcId="{04318A88-ADC1-462F-977A-1DD385C517D9}" destId="{4ECA7164-45FC-4F00-A571-BD83AB976C08}" srcOrd="0" destOrd="2" presId="urn:microsoft.com/office/officeart/2005/8/layout/hList1"/>
    <dgm:cxn modelId="{7D071720-2418-4E12-824E-2274A2977FEF}" type="presParOf" srcId="{EC56DB93-950C-4CE4-BBD8-6E36D4CE4918}" destId="{51BA63C7-0B65-40C1-855D-CDAD93A90E57}" srcOrd="0" destOrd="0" presId="urn:microsoft.com/office/officeart/2005/8/layout/hList1"/>
    <dgm:cxn modelId="{AA1FFE3E-01E5-4686-AABB-FE76D9D91226}" type="presParOf" srcId="{51BA63C7-0B65-40C1-855D-CDAD93A90E57}" destId="{D172C5F3-7049-443D-AFAA-3C1096DC6809}" srcOrd="0" destOrd="0" presId="urn:microsoft.com/office/officeart/2005/8/layout/hList1"/>
    <dgm:cxn modelId="{C848A76C-A41F-4E6C-92E4-7884C5B47B0F}" type="presParOf" srcId="{51BA63C7-0B65-40C1-855D-CDAD93A90E57}" destId="{7D728DBD-60A4-4F52-BB00-5BD29287A0D1}" srcOrd="1" destOrd="0" presId="urn:microsoft.com/office/officeart/2005/8/layout/hList1"/>
    <dgm:cxn modelId="{9EB0547D-0B73-4B06-9E2B-D24734B901DD}" type="presParOf" srcId="{EC56DB93-950C-4CE4-BBD8-6E36D4CE4918}" destId="{B3A4F36A-2A03-429B-91D5-86EEC10AD8E7}" srcOrd="1" destOrd="0" presId="urn:microsoft.com/office/officeart/2005/8/layout/hList1"/>
    <dgm:cxn modelId="{5A1AFD42-FA88-469E-B3CA-1EAB91F66215}" type="presParOf" srcId="{EC56DB93-950C-4CE4-BBD8-6E36D4CE4918}" destId="{7F63C13E-0C50-468F-A52C-08AD09163031}" srcOrd="2" destOrd="0" presId="urn:microsoft.com/office/officeart/2005/8/layout/hList1"/>
    <dgm:cxn modelId="{0C4ADD47-0641-4DE2-A0FC-3E5D35CEDE30}" type="presParOf" srcId="{7F63C13E-0C50-468F-A52C-08AD09163031}" destId="{C0237DEF-8F59-4922-BEE4-36C86076F774}" srcOrd="0" destOrd="0" presId="urn:microsoft.com/office/officeart/2005/8/layout/hList1"/>
    <dgm:cxn modelId="{E7CBBDE8-745E-4362-B571-B8ABB2208D57}" type="presParOf" srcId="{7F63C13E-0C50-468F-A52C-08AD09163031}" destId="{65465D41-F311-4F01-9DD6-B8C3460F8752}" srcOrd="1" destOrd="0" presId="urn:microsoft.com/office/officeart/2005/8/layout/hList1"/>
    <dgm:cxn modelId="{C93D8E1F-1C17-43E9-AA60-2C6FBDDE90BC}" type="presParOf" srcId="{EC56DB93-950C-4CE4-BBD8-6E36D4CE4918}" destId="{E83EEB1B-7674-4D82-822F-775319F17D12}" srcOrd="3" destOrd="0" presId="urn:microsoft.com/office/officeart/2005/8/layout/hList1"/>
    <dgm:cxn modelId="{303956A7-E296-4CD3-B207-BC753A79F697}" type="presParOf" srcId="{EC56DB93-950C-4CE4-BBD8-6E36D4CE4918}" destId="{52C661A9-BCE4-4BA9-91C2-205B34FA1382}" srcOrd="4" destOrd="0" presId="urn:microsoft.com/office/officeart/2005/8/layout/hList1"/>
    <dgm:cxn modelId="{A9F925AE-8DFB-4F86-8240-29272021E92B}" type="presParOf" srcId="{52C661A9-BCE4-4BA9-91C2-205B34FA1382}" destId="{756AF152-587F-43FC-A022-A57C4E761263}" srcOrd="0" destOrd="0" presId="urn:microsoft.com/office/officeart/2005/8/layout/hList1"/>
    <dgm:cxn modelId="{76A11026-7BD1-4492-AB5B-4C33CB2994EB}" type="presParOf" srcId="{52C661A9-BCE4-4BA9-91C2-205B34FA1382}" destId="{4ECA7164-45FC-4F00-A571-BD83AB976C0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9560E9-0E01-47D6-828F-D5ABA9538FC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7A377D6-5095-40DE-9394-E4CE86269735}">
      <dgm:prSet phldrT="[Texto]" custT="1"/>
      <dgm:spPr/>
      <dgm:t>
        <a:bodyPr/>
        <a:lstStyle/>
        <a:p>
          <a:r>
            <a:rPr lang="es-EC" sz="2000" b="1"/>
            <a:t>7. Desarrollo personal:</a:t>
          </a:r>
          <a:endParaRPr lang="es-EC" sz="2000" dirty="0"/>
        </a:p>
      </dgm:t>
    </dgm:pt>
    <dgm:pt modelId="{6ED11993-95DE-499F-9F5E-5A1190C56FB2}" type="parTrans" cxnId="{F789ABF8-14B1-4314-8BE2-FCEBFBFA496F}">
      <dgm:prSet/>
      <dgm:spPr/>
      <dgm:t>
        <a:bodyPr/>
        <a:lstStyle/>
        <a:p>
          <a:endParaRPr lang="es-EC" sz="2000"/>
        </a:p>
      </dgm:t>
    </dgm:pt>
    <dgm:pt modelId="{63C69E7C-3573-4261-A429-962ACFEE3998}" type="sibTrans" cxnId="{F789ABF8-14B1-4314-8BE2-FCEBFBFA496F}">
      <dgm:prSet/>
      <dgm:spPr/>
      <dgm:t>
        <a:bodyPr/>
        <a:lstStyle/>
        <a:p>
          <a:endParaRPr lang="es-EC" sz="2000"/>
        </a:p>
      </dgm:t>
    </dgm:pt>
    <dgm:pt modelId="{73B0DDF8-8873-40AF-9F3B-9070213F8129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 dirty="0"/>
            <a:t>Las personas buscan mejorar sus habilidades y conocimientos.</a:t>
          </a:r>
        </a:p>
      </dgm:t>
    </dgm:pt>
    <dgm:pt modelId="{B313149D-9776-4901-AB96-2E5748E6631B}" type="parTrans" cxnId="{F47C7A05-1ABF-4221-9C13-EDEDAD345A4F}">
      <dgm:prSet/>
      <dgm:spPr/>
      <dgm:t>
        <a:bodyPr/>
        <a:lstStyle/>
        <a:p>
          <a:endParaRPr lang="es-EC" sz="2000"/>
        </a:p>
      </dgm:t>
    </dgm:pt>
    <dgm:pt modelId="{38FCF25C-7D64-403D-B161-484E8A33D431}" type="sibTrans" cxnId="{F47C7A05-1ABF-4221-9C13-EDEDAD345A4F}">
      <dgm:prSet/>
      <dgm:spPr/>
      <dgm:t>
        <a:bodyPr/>
        <a:lstStyle/>
        <a:p>
          <a:endParaRPr lang="es-EC" sz="2000"/>
        </a:p>
      </dgm:t>
    </dgm:pt>
    <dgm:pt modelId="{C231C8B5-912D-48EE-AEEF-CB42C4480908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/>
            <a:t>Los emprendedores pueden crear productos y servicios para el desarrollo personal y profesional.</a:t>
          </a:r>
        </a:p>
      </dgm:t>
    </dgm:pt>
    <dgm:pt modelId="{0C13347B-54C0-481B-9CC9-0BF7192C04C1}" type="parTrans" cxnId="{7B6A9341-8B90-4798-ABCB-E4913D664963}">
      <dgm:prSet/>
      <dgm:spPr/>
      <dgm:t>
        <a:bodyPr/>
        <a:lstStyle/>
        <a:p>
          <a:endParaRPr lang="es-EC" sz="2000"/>
        </a:p>
      </dgm:t>
    </dgm:pt>
    <dgm:pt modelId="{C0C40777-AF9A-4778-ACDD-FBF379E4557D}" type="sibTrans" cxnId="{7B6A9341-8B90-4798-ABCB-E4913D664963}">
      <dgm:prSet/>
      <dgm:spPr/>
      <dgm:t>
        <a:bodyPr/>
        <a:lstStyle/>
        <a:p>
          <a:endParaRPr lang="es-EC" sz="2000"/>
        </a:p>
      </dgm:t>
    </dgm:pt>
    <dgm:pt modelId="{467091C8-1F40-4F0E-92D9-EEE45AC9CCCF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/>
            <a:t>Ejemplos: cursos online, coaching, mentoring, libros de autoayuda.</a:t>
          </a:r>
        </a:p>
      </dgm:t>
    </dgm:pt>
    <dgm:pt modelId="{FFEE2B4B-A630-4891-9A8F-3AA28C3ACDF5}" type="parTrans" cxnId="{14108712-8055-41E8-8169-4136D2A4FC52}">
      <dgm:prSet/>
      <dgm:spPr/>
      <dgm:t>
        <a:bodyPr/>
        <a:lstStyle/>
        <a:p>
          <a:endParaRPr lang="es-EC" sz="2000"/>
        </a:p>
      </dgm:t>
    </dgm:pt>
    <dgm:pt modelId="{5413E246-97E0-456D-9DB2-41C5FE7C5C12}" type="sibTrans" cxnId="{14108712-8055-41E8-8169-4136D2A4FC52}">
      <dgm:prSet/>
      <dgm:spPr/>
      <dgm:t>
        <a:bodyPr/>
        <a:lstStyle/>
        <a:p>
          <a:endParaRPr lang="es-EC" sz="2000"/>
        </a:p>
      </dgm:t>
    </dgm:pt>
    <dgm:pt modelId="{AE3D2527-12A8-4EB7-9B47-F78EF6AE0D15}">
      <dgm:prSet custT="1"/>
      <dgm:spPr/>
      <dgm:t>
        <a:bodyPr/>
        <a:lstStyle/>
        <a:p>
          <a:r>
            <a:rPr lang="es-EC" sz="2000" b="1"/>
            <a:t>8. Economía colaborativa:</a:t>
          </a:r>
          <a:endParaRPr lang="es-EC" sz="2000"/>
        </a:p>
      </dgm:t>
    </dgm:pt>
    <dgm:pt modelId="{3E5240CD-ED3F-4E37-883A-DDC0967CE22C}" type="parTrans" cxnId="{F73A17BA-FA4C-442B-9DFC-ECB5BEE48762}">
      <dgm:prSet/>
      <dgm:spPr/>
      <dgm:t>
        <a:bodyPr/>
        <a:lstStyle/>
        <a:p>
          <a:endParaRPr lang="es-EC" sz="2000"/>
        </a:p>
      </dgm:t>
    </dgm:pt>
    <dgm:pt modelId="{E23950CC-1144-440E-B175-7201A055F604}" type="sibTrans" cxnId="{F73A17BA-FA4C-442B-9DFC-ECB5BEE48762}">
      <dgm:prSet/>
      <dgm:spPr/>
      <dgm:t>
        <a:bodyPr/>
        <a:lstStyle/>
        <a:p>
          <a:endParaRPr lang="es-EC" sz="2000"/>
        </a:p>
      </dgm:t>
    </dgm:pt>
    <dgm:pt modelId="{6862916F-C549-4CB5-A6C1-EC25BEE36047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/>
            <a:t>Las plataformas que comparten recursos y servicios ganan popularidad.</a:t>
          </a:r>
        </a:p>
      </dgm:t>
    </dgm:pt>
    <dgm:pt modelId="{38AD8E0E-3397-4D7C-98E5-5079FA22428D}" type="parTrans" cxnId="{93E766AC-6AAD-4E7B-A203-2056FAC1ED89}">
      <dgm:prSet/>
      <dgm:spPr/>
      <dgm:t>
        <a:bodyPr/>
        <a:lstStyle/>
        <a:p>
          <a:endParaRPr lang="es-EC" sz="2000"/>
        </a:p>
      </dgm:t>
    </dgm:pt>
    <dgm:pt modelId="{1A741F34-627F-4485-BC71-F4991F02958F}" type="sibTrans" cxnId="{93E766AC-6AAD-4E7B-A203-2056FAC1ED89}">
      <dgm:prSet/>
      <dgm:spPr/>
      <dgm:t>
        <a:bodyPr/>
        <a:lstStyle/>
        <a:p>
          <a:endParaRPr lang="es-EC" sz="2000"/>
        </a:p>
      </dgm:t>
    </dgm:pt>
    <dgm:pt modelId="{EFBF86D0-C7F5-40D6-A948-A76F2AD75DC4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/>
            <a:t>Los emprendedores pueden crear plataformas para compartir bienes, servicios o espacios.</a:t>
          </a:r>
        </a:p>
      </dgm:t>
    </dgm:pt>
    <dgm:pt modelId="{AEA105BC-0695-4270-A38D-A36F4498623F}" type="parTrans" cxnId="{E4FD76AC-7822-453E-809B-4BDA80BF7041}">
      <dgm:prSet/>
      <dgm:spPr/>
      <dgm:t>
        <a:bodyPr/>
        <a:lstStyle/>
        <a:p>
          <a:endParaRPr lang="es-EC" sz="2000"/>
        </a:p>
      </dgm:t>
    </dgm:pt>
    <dgm:pt modelId="{37D172B5-F81A-456C-A33F-CD269BFE2996}" type="sibTrans" cxnId="{E4FD76AC-7822-453E-809B-4BDA80BF7041}">
      <dgm:prSet/>
      <dgm:spPr/>
      <dgm:t>
        <a:bodyPr/>
        <a:lstStyle/>
        <a:p>
          <a:endParaRPr lang="es-EC" sz="2000"/>
        </a:p>
      </dgm:t>
    </dgm:pt>
    <dgm:pt modelId="{7F085169-FE6E-43B3-ABC5-D56782942980}">
      <dgm:prSet custT="1"/>
      <dgm:spPr/>
      <dgm:t>
        <a:bodyPr/>
        <a:lstStyle/>
        <a:p>
          <a:r>
            <a:rPr lang="es-EC" sz="2000" dirty="0"/>
            <a:t>Ejemplos: Airbnb, Uber, plataformas de coworking</a:t>
          </a:r>
        </a:p>
      </dgm:t>
    </dgm:pt>
    <dgm:pt modelId="{6A349ECB-48F4-4EDE-922D-AE227197C8AC}" type="parTrans" cxnId="{7347DF33-1459-41FC-8C61-A72EC8CF0726}">
      <dgm:prSet/>
      <dgm:spPr/>
      <dgm:t>
        <a:bodyPr/>
        <a:lstStyle/>
        <a:p>
          <a:endParaRPr lang="es-EC" sz="2000"/>
        </a:p>
      </dgm:t>
    </dgm:pt>
    <dgm:pt modelId="{60C6B1A2-1701-4904-8AE0-557BCDC0348E}" type="sibTrans" cxnId="{7347DF33-1459-41FC-8C61-A72EC8CF0726}">
      <dgm:prSet/>
      <dgm:spPr/>
      <dgm:t>
        <a:bodyPr/>
        <a:lstStyle/>
        <a:p>
          <a:endParaRPr lang="es-EC" sz="2000"/>
        </a:p>
      </dgm:t>
    </dgm:pt>
    <dgm:pt modelId="{EC56DB93-950C-4CE4-BBD8-6E36D4CE4918}" type="pres">
      <dgm:prSet presAssocID="{A49560E9-0E01-47D6-828F-D5ABA9538F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A63C7-0B65-40C1-855D-CDAD93A90E57}" type="pres">
      <dgm:prSet presAssocID="{97A377D6-5095-40DE-9394-E4CE86269735}" presName="composite" presStyleCnt="0"/>
      <dgm:spPr/>
    </dgm:pt>
    <dgm:pt modelId="{D172C5F3-7049-443D-AFAA-3C1096DC6809}" type="pres">
      <dgm:prSet presAssocID="{97A377D6-5095-40DE-9394-E4CE8626973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728DBD-60A4-4F52-BB00-5BD29287A0D1}" type="pres">
      <dgm:prSet presAssocID="{97A377D6-5095-40DE-9394-E4CE8626973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5F0468-CD73-4EE8-B08F-2B5A8033249E}" type="pres">
      <dgm:prSet presAssocID="{63C69E7C-3573-4261-A429-962ACFEE3998}" presName="space" presStyleCnt="0"/>
      <dgm:spPr/>
    </dgm:pt>
    <dgm:pt modelId="{57D95E28-CAE4-441B-8F13-9FA0B3C1782D}" type="pres">
      <dgm:prSet presAssocID="{AE3D2527-12A8-4EB7-9B47-F78EF6AE0D15}" presName="composite" presStyleCnt="0"/>
      <dgm:spPr/>
    </dgm:pt>
    <dgm:pt modelId="{C8ADA1AA-88C1-4A19-A838-9EABB78CDFCD}" type="pres">
      <dgm:prSet presAssocID="{AE3D2527-12A8-4EB7-9B47-F78EF6AE0D1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D61C36-14C4-48D0-A58D-B4BEADC1DD18}" type="pres">
      <dgm:prSet presAssocID="{AE3D2527-12A8-4EB7-9B47-F78EF6AE0D15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347DF33-1459-41FC-8C61-A72EC8CF0726}" srcId="{AE3D2527-12A8-4EB7-9B47-F78EF6AE0D15}" destId="{7F085169-FE6E-43B3-ABC5-D56782942980}" srcOrd="2" destOrd="0" parTransId="{6A349ECB-48F4-4EDE-922D-AE227197C8AC}" sibTransId="{60C6B1A2-1701-4904-8AE0-557BCDC0348E}"/>
    <dgm:cxn modelId="{A262F973-FEE0-4BA6-873B-FFB81A2849DF}" type="presOf" srcId="{6862916F-C549-4CB5-A6C1-EC25BEE36047}" destId="{3BD61C36-14C4-48D0-A58D-B4BEADC1DD18}" srcOrd="0" destOrd="0" presId="urn:microsoft.com/office/officeart/2005/8/layout/hList1"/>
    <dgm:cxn modelId="{E6E9F8FC-8054-45B0-8E5E-BDB37C12B451}" type="presOf" srcId="{EFBF86D0-C7F5-40D6-A948-A76F2AD75DC4}" destId="{3BD61C36-14C4-48D0-A58D-B4BEADC1DD18}" srcOrd="0" destOrd="1" presId="urn:microsoft.com/office/officeart/2005/8/layout/hList1"/>
    <dgm:cxn modelId="{93E766AC-6AAD-4E7B-A203-2056FAC1ED89}" srcId="{AE3D2527-12A8-4EB7-9B47-F78EF6AE0D15}" destId="{6862916F-C549-4CB5-A6C1-EC25BEE36047}" srcOrd="0" destOrd="0" parTransId="{38AD8E0E-3397-4D7C-98E5-5079FA22428D}" sibTransId="{1A741F34-627F-4485-BC71-F4991F02958F}"/>
    <dgm:cxn modelId="{0BE91373-DD57-421E-97CB-6B66072D4ED3}" type="presOf" srcId="{AE3D2527-12A8-4EB7-9B47-F78EF6AE0D15}" destId="{C8ADA1AA-88C1-4A19-A838-9EABB78CDFCD}" srcOrd="0" destOrd="0" presId="urn:microsoft.com/office/officeart/2005/8/layout/hList1"/>
    <dgm:cxn modelId="{18E1F669-DCD4-49AD-A66C-BC75427E5E41}" type="presOf" srcId="{73B0DDF8-8873-40AF-9F3B-9070213F8129}" destId="{7D728DBD-60A4-4F52-BB00-5BD29287A0D1}" srcOrd="0" destOrd="0" presId="urn:microsoft.com/office/officeart/2005/8/layout/hList1"/>
    <dgm:cxn modelId="{F47C7A05-1ABF-4221-9C13-EDEDAD345A4F}" srcId="{97A377D6-5095-40DE-9394-E4CE86269735}" destId="{73B0DDF8-8873-40AF-9F3B-9070213F8129}" srcOrd="0" destOrd="0" parTransId="{B313149D-9776-4901-AB96-2E5748E6631B}" sibTransId="{38FCF25C-7D64-403D-B161-484E8A33D431}"/>
    <dgm:cxn modelId="{F789ABF8-14B1-4314-8BE2-FCEBFBFA496F}" srcId="{A49560E9-0E01-47D6-828F-D5ABA9538FC3}" destId="{97A377D6-5095-40DE-9394-E4CE86269735}" srcOrd="0" destOrd="0" parTransId="{6ED11993-95DE-499F-9F5E-5A1190C56FB2}" sibTransId="{63C69E7C-3573-4261-A429-962ACFEE3998}"/>
    <dgm:cxn modelId="{E4FD76AC-7822-453E-809B-4BDA80BF7041}" srcId="{AE3D2527-12A8-4EB7-9B47-F78EF6AE0D15}" destId="{EFBF86D0-C7F5-40D6-A948-A76F2AD75DC4}" srcOrd="1" destOrd="0" parTransId="{AEA105BC-0695-4270-A38D-A36F4498623F}" sibTransId="{37D172B5-F81A-456C-A33F-CD269BFE2996}"/>
    <dgm:cxn modelId="{572CF837-BD44-4FA1-9D32-18D824414BC7}" type="presOf" srcId="{97A377D6-5095-40DE-9394-E4CE86269735}" destId="{D172C5F3-7049-443D-AFAA-3C1096DC6809}" srcOrd="0" destOrd="0" presId="urn:microsoft.com/office/officeart/2005/8/layout/hList1"/>
    <dgm:cxn modelId="{7B6A9341-8B90-4798-ABCB-E4913D664963}" srcId="{97A377D6-5095-40DE-9394-E4CE86269735}" destId="{C231C8B5-912D-48EE-AEEF-CB42C4480908}" srcOrd="1" destOrd="0" parTransId="{0C13347B-54C0-481B-9CC9-0BF7192C04C1}" sibTransId="{C0C40777-AF9A-4778-ACDD-FBF379E4557D}"/>
    <dgm:cxn modelId="{F73A17BA-FA4C-442B-9DFC-ECB5BEE48762}" srcId="{A49560E9-0E01-47D6-828F-D5ABA9538FC3}" destId="{AE3D2527-12A8-4EB7-9B47-F78EF6AE0D15}" srcOrd="1" destOrd="0" parTransId="{3E5240CD-ED3F-4E37-883A-DDC0967CE22C}" sibTransId="{E23950CC-1144-440E-B175-7201A055F604}"/>
    <dgm:cxn modelId="{DD6A8D1A-6550-4FC9-A50A-95E233B7C17D}" type="presOf" srcId="{467091C8-1F40-4F0E-92D9-EEE45AC9CCCF}" destId="{7D728DBD-60A4-4F52-BB00-5BD29287A0D1}" srcOrd="0" destOrd="2" presId="urn:microsoft.com/office/officeart/2005/8/layout/hList1"/>
    <dgm:cxn modelId="{6741651C-90BB-450B-A69D-2D660494BB1D}" type="presOf" srcId="{A49560E9-0E01-47D6-828F-D5ABA9538FC3}" destId="{EC56DB93-950C-4CE4-BBD8-6E36D4CE4918}" srcOrd="0" destOrd="0" presId="urn:microsoft.com/office/officeart/2005/8/layout/hList1"/>
    <dgm:cxn modelId="{B853B8AB-9458-4175-88F6-C15D9343487C}" type="presOf" srcId="{C231C8B5-912D-48EE-AEEF-CB42C4480908}" destId="{7D728DBD-60A4-4F52-BB00-5BD29287A0D1}" srcOrd="0" destOrd="1" presId="urn:microsoft.com/office/officeart/2005/8/layout/hList1"/>
    <dgm:cxn modelId="{14108712-8055-41E8-8169-4136D2A4FC52}" srcId="{97A377D6-5095-40DE-9394-E4CE86269735}" destId="{467091C8-1F40-4F0E-92D9-EEE45AC9CCCF}" srcOrd="2" destOrd="0" parTransId="{FFEE2B4B-A630-4891-9A8F-3AA28C3ACDF5}" sibTransId="{5413E246-97E0-456D-9DB2-41C5FE7C5C12}"/>
    <dgm:cxn modelId="{84C28AFC-6D74-4B76-9EC9-639555FF2BE7}" type="presOf" srcId="{7F085169-FE6E-43B3-ABC5-D56782942980}" destId="{3BD61C36-14C4-48D0-A58D-B4BEADC1DD18}" srcOrd="0" destOrd="2" presId="urn:microsoft.com/office/officeart/2005/8/layout/hList1"/>
    <dgm:cxn modelId="{7D071720-2418-4E12-824E-2274A2977FEF}" type="presParOf" srcId="{EC56DB93-950C-4CE4-BBD8-6E36D4CE4918}" destId="{51BA63C7-0B65-40C1-855D-CDAD93A90E57}" srcOrd="0" destOrd="0" presId="urn:microsoft.com/office/officeart/2005/8/layout/hList1"/>
    <dgm:cxn modelId="{AA1FFE3E-01E5-4686-AABB-FE76D9D91226}" type="presParOf" srcId="{51BA63C7-0B65-40C1-855D-CDAD93A90E57}" destId="{D172C5F3-7049-443D-AFAA-3C1096DC6809}" srcOrd="0" destOrd="0" presId="urn:microsoft.com/office/officeart/2005/8/layout/hList1"/>
    <dgm:cxn modelId="{C848A76C-A41F-4E6C-92E4-7884C5B47B0F}" type="presParOf" srcId="{51BA63C7-0B65-40C1-855D-CDAD93A90E57}" destId="{7D728DBD-60A4-4F52-BB00-5BD29287A0D1}" srcOrd="1" destOrd="0" presId="urn:microsoft.com/office/officeart/2005/8/layout/hList1"/>
    <dgm:cxn modelId="{1BB660F1-FA35-46C5-9EB3-F75D6C6F8C60}" type="presParOf" srcId="{EC56DB93-950C-4CE4-BBD8-6E36D4CE4918}" destId="{9E5F0468-CD73-4EE8-B08F-2B5A8033249E}" srcOrd="1" destOrd="0" presId="urn:microsoft.com/office/officeart/2005/8/layout/hList1"/>
    <dgm:cxn modelId="{B950BA6F-D0AF-4D31-B57A-964EADF7CEDC}" type="presParOf" srcId="{EC56DB93-950C-4CE4-BBD8-6E36D4CE4918}" destId="{57D95E28-CAE4-441B-8F13-9FA0B3C1782D}" srcOrd="2" destOrd="0" presId="urn:microsoft.com/office/officeart/2005/8/layout/hList1"/>
    <dgm:cxn modelId="{3D1ABC6C-769E-4D50-A2AB-125585B5D215}" type="presParOf" srcId="{57D95E28-CAE4-441B-8F13-9FA0B3C1782D}" destId="{C8ADA1AA-88C1-4A19-A838-9EABB78CDFCD}" srcOrd="0" destOrd="0" presId="urn:microsoft.com/office/officeart/2005/8/layout/hList1"/>
    <dgm:cxn modelId="{4EF9EB6D-00B4-4FBF-A99F-9F9529D3931D}" type="presParOf" srcId="{57D95E28-CAE4-441B-8F13-9FA0B3C1782D}" destId="{3BD61C36-14C4-48D0-A58D-B4BEADC1DD1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9560E9-0E01-47D6-828F-D5ABA9538FC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7A377D6-5095-40DE-9394-E4CE86269735}">
      <dgm:prSet phldrT="[Texto]" custT="1"/>
      <dgm:spPr/>
      <dgm:t>
        <a:bodyPr/>
        <a:lstStyle/>
        <a:p>
          <a:r>
            <a:rPr lang="es-EC" sz="2000" b="1"/>
            <a:t>9. Blockchain:</a:t>
          </a:r>
          <a:endParaRPr lang="es-EC" sz="2000" dirty="0"/>
        </a:p>
      </dgm:t>
    </dgm:pt>
    <dgm:pt modelId="{6ED11993-95DE-499F-9F5E-5A1190C56FB2}" type="parTrans" cxnId="{F789ABF8-14B1-4314-8BE2-FCEBFBFA496F}">
      <dgm:prSet/>
      <dgm:spPr/>
      <dgm:t>
        <a:bodyPr/>
        <a:lstStyle/>
        <a:p>
          <a:endParaRPr lang="es-EC" sz="2000"/>
        </a:p>
      </dgm:t>
    </dgm:pt>
    <dgm:pt modelId="{63C69E7C-3573-4261-A429-962ACFEE3998}" type="sibTrans" cxnId="{F789ABF8-14B1-4314-8BE2-FCEBFBFA496F}">
      <dgm:prSet/>
      <dgm:spPr/>
      <dgm:t>
        <a:bodyPr/>
        <a:lstStyle/>
        <a:p>
          <a:endParaRPr lang="es-EC" sz="2000"/>
        </a:p>
      </dgm:t>
    </dgm:pt>
    <dgm:pt modelId="{F4977B01-C3EA-42F1-BF5B-BBE731F5936B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 dirty="0"/>
            <a:t>La tecnología </a:t>
          </a:r>
          <a:r>
            <a:rPr lang="es-EC" sz="2000" dirty="0" err="1"/>
            <a:t>blockchain</a:t>
          </a:r>
          <a:r>
            <a:rPr lang="es-EC" sz="2000" dirty="0"/>
            <a:t> se utiliza para crear aplicaciones seguras y transparentes.</a:t>
          </a:r>
        </a:p>
      </dgm:t>
    </dgm:pt>
    <dgm:pt modelId="{ED960561-024A-43E4-9EE1-E00FFF445E2A}" type="parTrans" cxnId="{BCCAAD49-4391-457B-B358-DD555FEA4307}">
      <dgm:prSet/>
      <dgm:spPr/>
      <dgm:t>
        <a:bodyPr/>
        <a:lstStyle/>
        <a:p>
          <a:endParaRPr lang="es-EC" sz="2000"/>
        </a:p>
      </dgm:t>
    </dgm:pt>
    <dgm:pt modelId="{AC3E62CD-B1DE-4830-BA44-D6E1F560F063}" type="sibTrans" cxnId="{BCCAAD49-4391-457B-B358-DD555FEA4307}">
      <dgm:prSet/>
      <dgm:spPr/>
      <dgm:t>
        <a:bodyPr/>
        <a:lstStyle/>
        <a:p>
          <a:endParaRPr lang="es-EC" sz="2000"/>
        </a:p>
      </dgm:t>
    </dgm:pt>
    <dgm:pt modelId="{79634C3F-1725-4E7B-A367-6E49D8F1D5BB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/>
            <a:t>Los emprendedores pueden aprovechar blockchain para crear nuevos modelos de negocio.</a:t>
          </a:r>
        </a:p>
      </dgm:t>
    </dgm:pt>
    <dgm:pt modelId="{1CB638FB-E83A-4AC2-A9B6-2C2EC100CA97}" type="parTrans" cxnId="{9638C0E4-D134-4ECD-B8DB-0B1BB1B83F85}">
      <dgm:prSet/>
      <dgm:spPr/>
      <dgm:t>
        <a:bodyPr/>
        <a:lstStyle/>
        <a:p>
          <a:endParaRPr lang="es-EC" sz="2000"/>
        </a:p>
      </dgm:t>
    </dgm:pt>
    <dgm:pt modelId="{4EE926F4-5F00-4FF1-A9C8-4AD839C96FBD}" type="sibTrans" cxnId="{9638C0E4-D134-4ECD-B8DB-0B1BB1B83F85}">
      <dgm:prSet/>
      <dgm:spPr/>
      <dgm:t>
        <a:bodyPr/>
        <a:lstStyle/>
        <a:p>
          <a:endParaRPr lang="es-EC" sz="2000"/>
        </a:p>
      </dgm:t>
    </dgm:pt>
    <dgm:pt modelId="{BBB0F9F7-41F0-4F9D-939D-B23495B41D50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/>
            <a:t>Ejemplos: criptomonedas, finanzas descentralizadas, seguimiento de la cadena de suministro.</a:t>
          </a:r>
        </a:p>
      </dgm:t>
    </dgm:pt>
    <dgm:pt modelId="{D0E00B14-A48D-44A7-A4AA-1F5320DD514E}" type="parTrans" cxnId="{F35B3096-FDCF-4480-B57F-99E43871C93F}">
      <dgm:prSet/>
      <dgm:spPr/>
      <dgm:t>
        <a:bodyPr/>
        <a:lstStyle/>
        <a:p>
          <a:endParaRPr lang="es-EC" sz="2000"/>
        </a:p>
      </dgm:t>
    </dgm:pt>
    <dgm:pt modelId="{02E2A19A-F1B0-4983-9779-6026034F7C0B}" type="sibTrans" cxnId="{F35B3096-FDCF-4480-B57F-99E43871C93F}">
      <dgm:prSet/>
      <dgm:spPr/>
      <dgm:t>
        <a:bodyPr/>
        <a:lstStyle/>
        <a:p>
          <a:endParaRPr lang="es-EC" sz="2000"/>
        </a:p>
      </dgm:t>
    </dgm:pt>
    <dgm:pt modelId="{303A0E6D-43B2-4C70-A176-CF12AB9F8432}">
      <dgm:prSet custT="1"/>
      <dgm:spPr/>
      <dgm:t>
        <a:bodyPr/>
        <a:lstStyle/>
        <a:p>
          <a:r>
            <a:rPr lang="es-EC" sz="2000" b="1"/>
            <a:t>10. Impresión 3D:</a:t>
          </a:r>
          <a:endParaRPr lang="es-EC" sz="2000"/>
        </a:p>
      </dgm:t>
    </dgm:pt>
    <dgm:pt modelId="{EF98E491-5E92-4E9B-B302-7EC705B53FA8}" type="parTrans" cxnId="{2479B04E-4E27-4BF9-9063-64E5A34E21B9}">
      <dgm:prSet/>
      <dgm:spPr/>
      <dgm:t>
        <a:bodyPr/>
        <a:lstStyle/>
        <a:p>
          <a:endParaRPr lang="es-EC" sz="2000"/>
        </a:p>
      </dgm:t>
    </dgm:pt>
    <dgm:pt modelId="{C125E223-BFC8-4F07-B9BB-C04F81D40AF1}" type="sibTrans" cxnId="{2479B04E-4E27-4BF9-9063-64E5A34E21B9}">
      <dgm:prSet/>
      <dgm:spPr/>
      <dgm:t>
        <a:bodyPr/>
        <a:lstStyle/>
        <a:p>
          <a:endParaRPr lang="es-EC" sz="2000"/>
        </a:p>
      </dgm:t>
    </dgm:pt>
    <dgm:pt modelId="{9CF25FB5-4F84-424E-866C-4F3820F6D5CA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/>
            <a:t>La impresión 3D permite crear objetos personalizados y a bajo costo.</a:t>
          </a:r>
        </a:p>
      </dgm:t>
    </dgm:pt>
    <dgm:pt modelId="{C7E782FB-408E-402A-96E6-84713C116E21}" type="parTrans" cxnId="{7E6A01E0-CC91-4867-9794-0B7B7EC5E3F3}">
      <dgm:prSet/>
      <dgm:spPr/>
      <dgm:t>
        <a:bodyPr/>
        <a:lstStyle/>
        <a:p>
          <a:endParaRPr lang="es-EC" sz="2000"/>
        </a:p>
      </dgm:t>
    </dgm:pt>
    <dgm:pt modelId="{51E907DE-2629-4E86-82B4-E5782182C021}" type="sibTrans" cxnId="{7E6A01E0-CC91-4867-9794-0B7B7EC5E3F3}">
      <dgm:prSet/>
      <dgm:spPr/>
      <dgm:t>
        <a:bodyPr/>
        <a:lstStyle/>
        <a:p>
          <a:endParaRPr lang="es-EC" sz="2000"/>
        </a:p>
      </dgm:t>
    </dgm:pt>
    <dgm:pt modelId="{B0683BDF-B43B-45F6-8BEB-92DB25D16092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 dirty="0"/>
            <a:t>Los emprendedores pueden crear empresas que ofrecen servicios de impresión 3D o productos impresos en 3D.</a:t>
          </a:r>
        </a:p>
      </dgm:t>
    </dgm:pt>
    <dgm:pt modelId="{FEA351DF-B081-44EF-AD89-EF755CD4C24C}" type="parTrans" cxnId="{01BE3EFA-2747-42F7-8629-C2BE43630AB4}">
      <dgm:prSet/>
      <dgm:spPr/>
      <dgm:t>
        <a:bodyPr/>
        <a:lstStyle/>
        <a:p>
          <a:endParaRPr lang="es-EC" sz="2000"/>
        </a:p>
      </dgm:t>
    </dgm:pt>
    <dgm:pt modelId="{29B8D1AB-45D2-4AA6-96A2-1E4A6E566EB0}" type="sibTrans" cxnId="{01BE3EFA-2747-42F7-8629-C2BE43630AB4}">
      <dgm:prSet/>
      <dgm:spPr/>
      <dgm:t>
        <a:bodyPr/>
        <a:lstStyle/>
        <a:p>
          <a:endParaRPr lang="es-EC" sz="2000"/>
        </a:p>
      </dgm:t>
    </dgm:pt>
    <dgm:pt modelId="{A0762847-A10A-4060-894D-DC633F8F0790}">
      <dgm:prSet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s-EC" sz="2000"/>
            <a:t>Ejemplos: prototipado rápido, fabricación personalizada, joyería impresa en 3D.</a:t>
          </a:r>
        </a:p>
      </dgm:t>
    </dgm:pt>
    <dgm:pt modelId="{4EDDB8A5-AFA3-4D5A-80EA-93F6361C0828}" type="parTrans" cxnId="{30E1A32C-B686-4332-B91B-6D22AC179A82}">
      <dgm:prSet/>
      <dgm:spPr/>
      <dgm:t>
        <a:bodyPr/>
        <a:lstStyle/>
        <a:p>
          <a:endParaRPr lang="es-EC" sz="2000"/>
        </a:p>
      </dgm:t>
    </dgm:pt>
    <dgm:pt modelId="{22215F30-9175-477B-A8C3-7BB401CE2A15}" type="sibTrans" cxnId="{30E1A32C-B686-4332-B91B-6D22AC179A82}">
      <dgm:prSet/>
      <dgm:spPr/>
      <dgm:t>
        <a:bodyPr/>
        <a:lstStyle/>
        <a:p>
          <a:endParaRPr lang="es-EC" sz="2000"/>
        </a:p>
      </dgm:t>
    </dgm:pt>
    <dgm:pt modelId="{EC56DB93-950C-4CE4-BBD8-6E36D4CE4918}" type="pres">
      <dgm:prSet presAssocID="{A49560E9-0E01-47D6-828F-D5ABA9538F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A63C7-0B65-40C1-855D-CDAD93A90E57}" type="pres">
      <dgm:prSet presAssocID="{97A377D6-5095-40DE-9394-E4CE86269735}" presName="composite" presStyleCnt="0"/>
      <dgm:spPr/>
    </dgm:pt>
    <dgm:pt modelId="{D172C5F3-7049-443D-AFAA-3C1096DC6809}" type="pres">
      <dgm:prSet presAssocID="{97A377D6-5095-40DE-9394-E4CE86269735}" presName="parTx" presStyleLbl="alignNode1" presStyleIdx="0" presStyleCnt="2" custLinFactNeighborX="-1121" custLinFactNeighborY="-32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728DBD-60A4-4F52-BB00-5BD29287A0D1}" type="pres">
      <dgm:prSet presAssocID="{97A377D6-5095-40DE-9394-E4CE8626973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A3AF20-A737-4F76-9C49-427F3BAD403F}" type="pres">
      <dgm:prSet presAssocID="{63C69E7C-3573-4261-A429-962ACFEE3998}" presName="space" presStyleCnt="0"/>
      <dgm:spPr/>
    </dgm:pt>
    <dgm:pt modelId="{A7F59309-95B1-4C33-8F52-231E6269A672}" type="pres">
      <dgm:prSet presAssocID="{303A0E6D-43B2-4C70-A176-CF12AB9F8432}" presName="composite" presStyleCnt="0"/>
      <dgm:spPr/>
    </dgm:pt>
    <dgm:pt modelId="{81F9BD3B-6C9F-4289-884F-B432BD97E919}" type="pres">
      <dgm:prSet presAssocID="{303A0E6D-43B2-4C70-A176-CF12AB9F843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FCD3E6-7B49-4F65-B33A-C49972A5586A}" type="pres">
      <dgm:prSet presAssocID="{303A0E6D-43B2-4C70-A176-CF12AB9F843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5983FF4-F4B1-4830-BFBB-AB7AFA3C3743}" type="presOf" srcId="{F4977B01-C3EA-42F1-BF5B-BBE731F5936B}" destId="{7D728DBD-60A4-4F52-BB00-5BD29287A0D1}" srcOrd="0" destOrd="0" presId="urn:microsoft.com/office/officeart/2005/8/layout/hList1"/>
    <dgm:cxn modelId="{1438378C-3D7D-4F01-858A-594306770A51}" type="presOf" srcId="{9CF25FB5-4F84-424E-866C-4F3820F6D5CA}" destId="{0AFCD3E6-7B49-4F65-B33A-C49972A5586A}" srcOrd="0" destOrd="0" presId="urn:microsoft.com/office/officeart/2005/8/layout/hList1"/>
    <dgm:cxn modelId="{2479B04E-4E27-4BF9-9063-64E5A34E21B9}" srcId="{A49560E9-0E01-47D6-828F-D5ABA9538FC3}" destId="{303A0E6D-43B2-4C70-A176-CF12AB9F8432}" srcOrd="1" destOrd="0" parTransId="{EF98E491-5E92-4E9B-B302-7EC705B53FA8}" sibTransId="{C125E223-BFC8-4F07-B9BB-C04F81D40AF1}"/>
    <dgm:cxn modelId="{7BC81BA2-2BB2-4FC3-AF25-EA419454EEDE}" type="presOf" srcId="{A0762847-A10A-4060-894D-DC633F8F0790}" destId="{0AFCD3E6-7B49-4F65-B33A-C49972A5586A}" srcOrd="0" destOrd="2" presId="urn:microsoft.com/office/officeart/2005/8/layout/hList1"/>
    <dgm:cxn modelId="{2DCD8AAC-1B0E-4844-8136-1B66AE55A234}" type="presOf" srcId="{B0683BDF-B43B-45F6-8BEB-92DB25D16092}" destId="{0AFCD3E6-7B49-4F65-B33A-C49972A5586A}" srcOrd="0" destOrd="1" presId="urn:microsoft.com/office/officeart/2005/8/layout/hList1"/>
    <dgm:cxn modelId="{01BE3EFA-2747-42F7-8629-C2BE43630AB4}" srcId="{303A0E6D-43B2-4C70-A176-CF12AB9F8432}" destId="{B0683BDF-B43B-45F6-8BEB-92DB25D16092}" srcOrd="1" destOrd="0" parTransId="{FEA351DF-B081-44EF-AD89-EF755CD4C24C}" sibTransId="{29B8D1AB-45D2-4AA6-96A2-1E4A6E566EB0}"/>
    <dgm:cxn modelId="{30E1A32C-B686-4332-B91B-6D22AC179A82}" srcId="{303A0E6D-43B2-4C70-A176-CF12AB9F8432}" destId="{A0762847-A10A-4060-894D-DC633F8F0790}" srcOrd="2" destOrd="0" parTransId="{4EDDB8A5-AFA3-4D5A-80EA-93F6361C0828}" sibTransId="{22215F30-9175-477B-A8C3-7BB401CE2A15}"/>
    <dgm:cxn modelId="{BCCAAD49-4391-457B-B358-DD555FEA4307}" srcId="{97A377D6-5095-40DE-9394-E4CE86269735}" destId="{F4977B01-C3EA-42F1-BF5B-BBE731F5936B}" srcOrd="0" destOrd="0" parTransId="{ED960561-024A-43E4-9EE1-E00FFF445E2A}" sibTransId="{AC3E62CD-B1DE-4830-BA44-D6E1F560F063}"/>
    <dgm:cxn modelId="{F35B3096-FDCF-4480-B57F-99E43871C93F}" srcId="{97A377D6-5095-40DE-9394-E4CE86269735}" destId="{BBB0F9F7-41F0-4F9D-939D-B23495B41D50}" srcOrd="2" destOrd="0" parTransId="{D0E00B14-A48D-44A7-A4AA-1F5320DD514E}" sibTransId="{02E2A19A-F1B0-4983-9779-6026034F7C0B}"/>
    <dgm:cxn modelId="{7E6A01E0-CC91-4867-9794-0B7B7EC5E3F3}" srcId="{303A0E6D-43B2-4C70-A176-CF12AB9F8432}" destId="{9CF25FB5-4F84-424E-866C-4F3820F6D5CA}" srcOrd="0" destOrd="0" parTransId="{C7E782FB-408E-402A-96E6-84713C116E21}" sibTransId="{51E907DE-2629-4E86-82B4-E5782182C021}"/>
    <dgm:cxn modelId="{F789ABF8-14B1-4314-8BE2-FCEBFBFA496F}" srcId="{A49560E9-0E01-47D6-828F-D5ABA9538FC3}" destId="{97A377D6-5095-40DE-9394-E4CE86269735}" srcOrd="0" destOrd="0" parTransId="{6ED11993-95DE-499F-9F5E-5A1190C56FB2}" sibTransId="{63C69E7C-3573-4261-A429-962ACFEE3998}"/>
    <dgm:cxn modelId="{572CF837-BD44-4FA1-9D32-18D824414BC7}" type="presOf" srcId="{97A377D6-5095-40DE-9394-E4CE86269735}" destId="{D172C5F3-7049-443D-AFAA-3C1096DC6809}" srcOrd="0" destOrd="0" presId="urn:microsoft.com/office/officeart/2005/8/layout/hList1"/>
    <dgm:cxn modelId="{E8E13F7A-96D0-4E7D-933A-C07BB927717A}" type="presOf" srcId="{79634C3F-1725-4E7B-A367-6E49D8F1D5BB}" destId="{7D728DBD-60A4-4F52-BB00-5BD29287A0D1}" srcOrd="0" destOrd="1" presId="urn:microsoft.com/office/officeart/2005/8/layout/hList1"/>
    <dgm:cxn modelId="{9638C0E4-D134-4ECD-B8DB-0B1BB1B83F85}" srcId="{97A377D6-5095-40DE-9394-E4CE86269735}" destId="{79634C3F-1725-4E7B-A367-6E49D8F1D5BB}" srcOrd="1" destOrd="0" parTransId="{1CB638FB-E83A-4AC2-A9B6-2C2EC100CA97}" sibTransId="{4EE926F4-5F00-4FF1-A9C8-4AD839C96FBD}"/>
    <dgm:cxn modelId="{0347256C-944F-4E14-8D99-34D431D871B1}" type="presOf" srcId="{303A0E6D-43B2-4C70-A176-CF12AB9F8432}" destId="{81F9BD3B-6C9F-4289-884F-B432BD97E919}" srcOrd="0" destOrd="0" presId="urn:microsoft.com/office/officeart/2005/8/layout/hList1"/>
    <dgm:cxn modelId="{6741651C-90BB-450B-A69D-2D660494BB1D}" type="presOf" srcId="{A49560E9-0E01-47D6-828F-D5ABA9538FC3}" destId="{EC56DB93-950C-4CE4-BBD8-6E36D4CE4918}" srcOrd="0" destOrd="0" presId="urn:microsoft.com/office/officeart/2005/8/layout/hList1"/>
    <dgm:cxn modelId="{97C6D970-1167-4114-82F0-D4EAC50B0062}" type="presOf" srcId="{BBB0F9F7-41F0-4F9D-939D-B23495B41D50}" destId="{7D728DBD-60A4-4F52-BB00-5BD29287A0D1}" srcOrd="0" destOrd="2" presId="urn:microsoft.com/office/officeart/2005/8/layout/hList1"/>
    <dgm:cxn modelId="{7D071720-2418-4E12-824E-2274A2977FEF}" type="presParOf" srcId="{EC56DB93-950C-4CE4-BBD8-6E36D4CE4918}" destId="{51BA63C7-0B65-40C1-855D-CDAD93A90E57}" srcOrd="0" destOrd="0" presId="urn:microsoft.com/office/officeart/2005/8/layout/hList1"/>
    <dgm:cxn modelId="{AA1FFE3E-01E5-4686-AABB-FE76D9D91226}" type="presParOf" srcId="{51BA63C7-0B65-40C1-855D-CDAD93A90E57}" destId="{D172C5F3-7049-443D-AFAA-3C1096DC6809}" srcOrd="0" destOrd="0" presId="urn:microsoft.com/office/officeart/2005/8/layout/hList1"/>
    <dgm:cxn modelId="{C848A76C-A41F-4E6C-92E4-7884C5B47B0F}" type="presParOf" srcId="{51BA63C7-0B65-40C1-855D-CDAD93A90E57}" destId="{7D728DBD-60A4-4F52-BB00-5BD29287A0D1}" srcOrd="1" destOrd="0" presId="urn:microsoft.com/office/officeart/2005/8/layout/hList1"/>
    <dgm:cxn modelId="{D57EF808-33C1-4482-8711-A1203C7CCAFF}" type="presParOf" srcId="{EC56DB93-950C-4CE4-BBD8-6E36D4CE4918}" destId="{64A3AF20-A737-4F76-9C49-427F3BAD403F}" srcOrd="1" destOrd="0" presId="urn:microsoft.com/office/officeart/2005/8/layout/hList1"/>
    <dgm:cxn modelId="{2B1C7E58-5725-4CB1-8D08-F5C882FC7DFC}" type="presParOf" srcId="{EC56DB93-950C-4CE4-BBD8-6E36D4CE4918}" destId="{A7F59309-95B1-4C33-8F52-231E6269A672}" srcOrd="2" destOrd="0" presId="urn:microsoft.com/office/officeart/2005/8/layout/hList1"/>
    <dgm:cxn modelId="{FCAC67BE-BF28-440C-BB80-12C5BE791EBD}" type="presParOf" srcId="{A7F59309-95B1-4C33-8F52-231E6269A672}" destId="{81F9BD3B-6C9F-4289-884F-B432BD97E919}" srcOrd="0" destOrd="0" presId="urn:microsoft.com/office/officeart/2005/8/layout/hList1"/>
    <dgm:cxn modelId="{81E09E66-0F02-41B5-AB30-9458CFC9698D}" type="presParOf" srcId="{A7F59309-95B1-4C33-8F52-231E6269A672}" destId="{0AFCD3E6-7B49-4F65-B33A-C49972A5586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0D7F1-6B4A-4B73-9915-E3338E5F59CF}">
      <dsp:nvSpPr>
        <dsp:cNvPr id="0" name=""/>
        <dsp:cNvSpPr/>
      </dsp:nvSpPr>
      <dsp:spPr>
        <a:xfrm>
          <a:off x="13813" y="0"/>
          <a:ext cx="3261439" cy="943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/>
            <a:t>1. Emprendimientos por etapa de desarrollo:</a:t>
          </a:r>
          <a:endParaRPr lang="es-EC" sz="2000" kern="1200" dirty="0"/>
        </a:p>
      </dsp:txBody>
      <dsp:txXfrm>
        <a:off x="13813" y="0"/>
        <a:ext cx="3261439" cy="943650"/>
      </dsp:txXfrm>
    </dsp:sp>
    <dsp:sp modelId="{DDDCB37F-A0F7-4808-B8D6-DE243240981C}">
      <dsp:nvSpPr>
        <dsp:cNvPr id="0" name=""/>
        <dsp:cNvSpPr/>
      </dsp:nvSpPr>
      <dsp:spPr>
        <a:xfrm>
          <a:off x="13813" y="943650"/>
          <a:ext cx="3261439" cy="35553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b="1" kern="1200"/>
            <a:t>Nacientes:</a:t>
          </a:r>
          <a:r>
            <a:rPr lang="es-EC" sz="2000" kern="1200"/>
            <a:t> negocios con menos de 3,5 meses de actividad.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b="1" kern="1200"/>
            <a:t>Nuevos:</a:t>
          </a:r>
          <a:r>
            <a:rPr lang="es-EC" sz="2000" kern="1200"/>
            <a:t> empresas con 3,5 meses a 42 meses de actividad.</a:t>
          </a:r>
        </a:p>
      </dsp:txBody>
      <dsp:txXfrm>
        <a:off x="13813" y="943650"/>
        <a:ext cx="3261439" cy="3555324"/>
      </dsp:txXfrm>
    </dsp:sp>
    <dsp:sp modelId="{687ED067-488F-4ADD-A361-5EC4E9E977D4}">
      <dsp:nvSpPr>
        <dsp:cNvPr id="0" name=""/>
        <dsp:cNvSpPr/>
      </dsp:nvSpPr>
      <dsp:spPr>
        <a:xfrm>
          <a:off x="3731855" y="0"/>
          <a:ext cx="3261439" cy="943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/>
            <a:t>2. Emprendimientos por tipo de negocio:</a:t>
          </a:r>
          <a:endParaRPr lang="es-EC" sz="2000" kern="1200"/>
        </a:p>
      </dsp:txBody>
      <dsp:txXfrm>
        <a:off x="3731855" y="0"/>
        <a:ext cx="3261439" cy="943650"/>
      </dsp:txXfrm>
    </dsp:sp>
    <dsp:sp modelId="{E717C600-7070-4FDE-B2CE-E4E6B34F1928}">
      <dsp:nvSpPr>
        <dsp:cNvPr id="0" name=""/>
        <dsp:cNvSpPr/>
      </dsp:nvSpPr>
      <dsp:spPr>
        <a:xfrm>
          <a:off x="3731855" y="943650"/>
          <a:ext cx="3261439" cy="35553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b="1" kern="1200"/>
            <a:t>Emprendimientos basados en oportunidad:</a:t>
          </a:r>
          <a:r>
            <a:rPr lang="es-EC" sz="2000" kern="1200"/>
            <a:t> aprovechan una oportunidad de mercado identificada.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b="1" kern="1200"/>
            <a:t>Emprendimientos basados en necesidad:</a:t>
          </a:r>
          <a:r>
            <a:rPr lang="es-EC" sz="2000" kern="1200"/>
            <a:t> surgen de la necesidad de generar ingresos o resolver un problema personal.</a:t>
          </a:r>
        </a:p>
      </dsp:txBody>
      <dsp:txXfrm>
        <a:off x="3731855" y="943650"/>
        <a:ext cx="3261439" cy="3555324"/>
      </dsp:txXfrm>
    </dsp:sp>
    <dsp:sp modelId="{D71B4E18-BD63-43B5-A850-0EFCA500E9C7}">
      <dsp:nvSpPr>
        <dsp:cNvPr id="0" name=""/>
        <dsp:cNvSpPr/>
      </dsp:nvSpPr>
      <dsp:spPr>
        <a:xfrm>
          <a:off x="7449896" y="0"/>
          <a:ext cx="3261439" cy="9436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/>
            <a:t>3. Emprendimientos por orientación:</a:t>
          </a:r>
          <a:endParaRPr lang="es-EC" sz="2000" kern="1200"/>
        </a:p>
      </dsp:txBody>
      <dsp:txXfrm>
        <a:off x="7449896" y="0"/>
        <a:ext cx="3261439" cy="943650"/>
      </dsp:txXfrm>
    </dsp:sp>
    <dsp:sp modelId="{A45E10A6-2522-49D0-960C-63829C2A509C}">
      <dsp:nvSpPr>
        <dsp:cNvPr id="0" name=""/>
        <dsp:cNvSpPr/>
      </dsp:nvSpPr>
      <dsp:spPr>
        <a:xfrm>
          <a:off x="7449896" y="943650"/>
          <a:ext cx="3261439" cy="35553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b="1" kern="1200"/>
            <a:t>Emprendimientos orientados al mercado:</a:t>
          </a:r>
          <a:r>
            <a:rPr lang="es-EC" sz="2000" kern="1200"/>
            <a:t> buscan satisfacer una demanda del mercado.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b="1" kern="1200"/>
            <a:t>Emprendimientos orientados a la innovación:</a:t>
          </a:r>
          <a:r>
            <a:rPr lang="es-EC" sz="2000" kern="1200"/>
            <a:t> basan su éxito en la innovación tecnológica o de producto.</a:t>
          </a:r>
        </a:p>
      </dsp:txBody>
      <dsp:txXfrm>
        <a:off x="7449896" y="943650"/>
        <a:ext cx="3261439" cy="35553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C8719-900A-4887-8B41-55B4F124F566}">
      <dsp:nvSpPr>
        <dsp:cNvPr id="0" name=""/>
        <dsp:cNvSpPr/>
      </dsp:nvSpPr>
      <dsp:spPr>
        <a:xfrm>
          <a:off x="15034" y="0"/>
          <a:ext cx="2510397" cy="847000"/>
        </a:xfrm>
        <a:prstGeom prst="rect">
          <a:avLst/>
        </a:prstGeom>
        <a:solidFill>
          <a:srgbClr val="156082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1560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/>
            <a:t>4. Emprendimientos por género:,</a:t>
          </a:r>
          <a:endParaRPr lang="es-EC" sz="1800" kern="1200" dirty="0"/>
        </a:p>
      </dsp:txBody>
      <dsp:txXfrm>
        <a:off x="15034" y="0"/>
        <a:ext cx="2510397" cy="847000"/>
      </dsp:txXfrm>
    </dsp:sp>
    <dsp:sp modelId="{2DA1E580-6773-4758-A693-0F75AF50CDB7}">
      <dsp:nvSpPr>
        <dsp:cNvPr id="0" name=""/>
        <dsp:cNvSpPr/>
      </dsp:nvSpPr>
      <dsp:spPr>
        <a:xfrm>
          <a:off x="15034" y="847000"/>
          <a:ext cx="2510397" cy="37869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1800" b="1" kern="1200"/>
            <a:t>Emprendimientos liderados por hombres:</a:t>
          </a:r>
          <a:r>
            <a:rPr lang="es-EC" sz="1800" kern="1200"/>
            <a:t> aquellos en los que el principal responsable es un hombre.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1800" b="1" kern="1200"/>
            <a:t>Emprendimientos liderados por mujeres:</a:t>
          </a:r>
          <a:r>
            <a:rPr lang="es-EC" sz="1800" kern="1200"/>
            <a:t> aquellos en los que la principal responsable es una mujer.</a:t>
          </a:r>
        </a:p>
      </dsp:txBody>
      <dsp:txXfrm>
        <a:off x="15034" y="847000"/>
        <a:ext cx="2510397" cy="3786910"/>
      </dsp:txXfrm>
    </dsp:sp>
    <dsp:sp modelId="{7B0283FC-7DB8-4E74-8B51-FA3F6A0DC0EC}">
      <dsp:nvSpPr>
        <dsp:cNvPr id="0" name=""/>
        <dsp:cNvSpPr/>
      </dsp:nvSpPr>
      <dsp:spPr>
        <a:xfrm>
          <a:off x="2876888" y="0"/>
          <a:ext cx="2510397" cy="847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/>
            <a:t>5. Emprendimientos por sector:</a:t>
          </a:r>
          <a:endParaRPr lang="es-EC" sz="1800" kern="1200"/>
        </a:p>
      </dsp:txBody>
      <dsp:txXfrm>
        <a:off x="2876888" y="0"/>
        <a:ext cx="2510397" cy="847000"/>
      </dsp:txXfrm>
    </dsp:sp>
    <dsp:sp modelId="{7CEF926A-BF58-48D1-ABAF-028C892F3B77}">
      <dsp:nvSpPr>
        <dsp:cNvPr id="0" name=""/>
        <dsp:cNvSpPr/>
      </dsp:nvSpPr>
      <dsp:spPr>
        <a:xfrm>
          <a:off x="2876888" y="847000"/>
          <a:ext cx="2510397" cy="37869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1800" b="1" kern="1200"/>
            <a:t>Emprendimientos de bajo impacto:</a:t>
          </a:r>
          <a:r>
            <a:rPr lang="es-EC" sz="1800" kern="1200"/>
            <a:t> aquellos que no generan un impacto social o ambiental significativo.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1800" b="1" kern="1200"/>
            <a:t>Emprendimientos de alto impacto:</a:t>
          </a:r>
          <a:r>
            <a:rPr lang="es-EC" sz="1800" kern="1200"/>
            <a:t> aquellos que buscan generar un impacto social o ambiental positivo.</a:t>
          </a:r>
        </a:p>
      </dsp:txBody>
      <dsp:txXfrm>
        <a:off x="2876888" y="847000"/>
        <a:ext cx="2510397" cy="3786910"/>
      </dsp:txXfrm>
    </dsp:sp>
    <dsp:sp modelId="{DFD950CF-E5E2-4DA0-8B94-ECEF9188790D}">
      <dsp:nvSpPr>
        <dsp:cNvPr id="0" name=""/>
        <dsp:cNvSpPr/>
      </dsp:nvSpPr>
      <dsp:spPr>
        <a:xfrm>
          <a:off x="5738741" y="0"/>
          <a:ext cx="2510397" cy="847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/>
            <a:t>6. Emprendimientos por tamaño:</a:t>
          </a:r>
          <a:endParaRPr lang="es-EC" sz="1800" kern="1200"/>
        </a:p>
      </dsp:txBody>
      <dsp:txXfrm>
        <a:off x="5738741" y="0"/>
        <a:ext cx="2510397" cy="847000"/>
      </dsp:txXfrm>
    </dsp:sp>
    <dsp:sp modelId="{198F9888-9164-45AF-A282-C6A8AEDF54AA}">
      <dsp:nvSpPr>
        <dsp:cNvPr id="0" name=""/>
        <dsp:cNvSpPr/>
      </dsp:nvSpPr>
      <dsp:spPr>
        <a:xfrm>
          <a:off x="5738741" y="847000"/>
          <a:ext cx="2510397" cy="37869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1800" b="1" kern="1200"/>
            <a:t>Microempresas:</a:t>
          </a:r>
          <a:r>
            <a:rPr lang="es-EC" sz="1800" kern="1200"/>
            <a:t> empresas con menos de 10 empleados.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1800" b="1" kern="1200"/>
            <a:t>Pequeñas empresas:</a:t>
          </a:r>
          <a:r>
            <a:rPr lang="es-EC" sz="1800" kern="1200"/>
            <a:t> empresas con 10 a 49 empleados.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1800" b="1" kern="1200" dirty="0"/>
            <a:t>Medianas empresas:</a:t>
          </a:r>
          <a:r>
            <a:rPr lang="es-EC" sz="1800" kern="1200" dirty="0"/>
            <a:t> empresas con 50 a 249 empleados.</a:t>
          </a:r>
        </a:p>
      </dsp:txBody>
      <dsp:txXfrm>
        <a:off x="5738741" y="847000"/>
        <a:ext cx="2510397" cy="3786910"/>
      </dsp:txXfrm>
    </dsp:sp>
    <dsp:sp modelId="{6DE016DE-CE01-4539-99A6-F8FB2A402ECB}">
      <dsp:nvSpPr>
        <dsp:cNvPr id="0" name=""/>
        <dsp:cNvSpPr/>
      </dsp:nvSpPr>
      <dsp:spPr>
        <a:xfrm>
          <a:off x="8600595" y="0"/>
          <a:ext cx="2510397" cy="847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/>
            <a:t>7. Emprendimientos por región:</a:t>
          </a:r>
          <a:endParaRPr lang="es-EC" sz="1800" kern="1200" dirty="0"/>
        </a:p>
      </dsp:txBody>
      <dsp:txXfrm>
        <a:off x="8600595" y="0"/>
        <a:ext cx="2510397" cy="847000"/>
      </dsp:txXfrm>
    </dsp:sp>
    <dsp:sp modelId="{377C6666-6EE0-4686-B203-7DD77D8B0935}">
      <dsp:nvSpPr>
        <dsp:cNvPr id="0" name=""/>
        <dsp:cNvSpPr/>
      </dsp:nvSpPr>
      <dsp:spPr>
        <a:xfrm>
          <a:off x="8600595" y="847000"/>
          <a:ext cx="2510397" cy="37869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1800" b="1" kern="1200" dirty="0"/>
            <a:t>Emprendimientos en países desarrollados</a:t>
          </a:r>
          <a:r>
            <a:rPr lang="es-EC" sz="1800" kern="1200" dirty="0"/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1800" b="1" kern="1200" dirty="0"/>
            <a:t>Emprendimientos en países en desarrollo</a:t>
          </a:r>
          <a:r>
            <a:rPr lang="es-EC" sz="1800" kern="1200" dirty="0"/>
            <a:t>.</a:t>
          </a:r>
        </a:p>
      </dsp:txBody>
      <dsp:txXfrm>
        <a:off x="8600595" y="847000"/>
        <a:ext cx="2510397" cy="3786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2C5F3-7049-443D-AFAA-3C1096DC6809}">
      <dsp:nvSpPr>
        <dsp:cNvPr id="0" name=""/>
        <dsp:cNvSpPr/>
      </dsp:nvSpPr>
      <dsp:spPr>
        <a:xfrm>
          <a:off x="13957" y="0"/>
          <a:ext cx="3295441" cy="695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 dirty="0"/>
            <a:t>1. Inteligencia Artificial (IA):</a:t>
          </a:r>
          <a:endParaRPr lang="es-EC" sz="2000" kern="1200" dirty="0"/>
        </a:p>
      </dsp:txBody>
      <dsp:txXfrm>
        <a:off x="13957" y="0"/>
        <a:ext cx="3295441" cy="695603"/>
      </dsp:txXfrm>
    </dsp:sp>
    <dsp:sp modelId="{7D728DBD-60A4-4F52-BB00-5BD29287A0D1}">
      <dsp:nvSpPr>
        <dsp:cNvPr id="0" name=""/>
        <dsp:cNvSpPr/>
      </dsp:nvSpPr>
      <dsp:spPr>
        <a:xfrm>
          <a:off x="13957" y="695603"/>
          <a:ext cx="3295441" cy="43395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La IA se integra en todos los sectores, desde la atención al cliente hasta la automatización de procesos.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emprendedores pueden aprovechar la IA para crear soluciones innovadoras y eficientes.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Ejemplos: </a:t>
          </a:r>
          <a:r>
            <a:rPr lang="es-ES" sz="2000" b="0" i="0" kern="1200" dirty="0" err="1"/>
            <a:t>chatbots</a:t>
          </a:r>
          <a:r>
            <a:rPr lang="es-ES" sz="2000" b="0" i="0" kern="1200" dirty="0"/>
            <a:t>, análisis predictivo, automatización de tareas repetitivas.</a:t>
          </a:r>
        </a:p>
      </dsp:txBody>
      <dsp:txXfrm>
        <a:off x="13957" y="695603"/>
        <a:ext cx="3295441" cy="4339532"/>
      </dsp:txXfrm>
    </dsp:sp>
    <dsp:sp modelId="{533D999F-A7B2-4DA3-90EA-2BE9ACB5455B}">
      <dsp:nvSpPr>
        <dsp:cNvPr id="0" name=""/>
        <dsp:cNvSpPr/>
      </dsp:nvSpPr>
      <dsp:spPr>
        <a:xfrm>
          <a:off x="3770761" y="0"/>
          <a:ext cx="3295441" cy="695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/>
            <a:t>2. Sostenibilidad:</a:t>
          </a:r>
          <a:endParaRPr lang="es-EC" sz="2000" b="0" i="0" kern="1200"/>
        </a:p>
      </dsp:txBody>
      <dsp:txXfrm>
        <a:off x="3770761" y="0"/>
        <a:ext cx="3295441" cy="695603"/>
      </dsp:txXfrm>
    </dsp:sp>
    <dsp:sp modelId="{A66E7C4E-9E2C-44E9-B386-1E9D5B97D6D6}">
      <dsp:nvSpPr>
        <dsp:cNvPr id="0" name=""/>
        <dsp:cNvSpPr/>
      </dsp:nvSpPr>
      <dsp:spPr>
        <a:xfrm>
          <a:off x="3770761" y="695603"/>
          <a:ext cx="3295441" cy="43395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consumidores exigen productos y servicios sostenibles.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emprendedores pueden crear empresas que reduzcan el impacto ambiental y social.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Ejemplos: energías renovables, agricultura sostenible, economía circular.</a:t>
          </a:r>
        </a:p>
      </dsp:txBody>
      <dsp:txXfrm>
        <a:off x="3770761" y="695603"/>
        <a:ext cx="3295441" cy="4339532"/>
      </dsp:txXfrm>
    </dsp:sp>
    <dsp:sp modelId="{11133F85-9AAF-4CA9-9C5A-AB9B2E940D8C}">
      <dsp:nvSpPr>
        <dsp:cNvPr id="0" name=""/>
        <dsp:cNvSpPr/>
      </dsp:nvSpPr>
      <dsp:spPr>
        <a:xfrm>
          <a:off x="7527565" y="0"/>
          <a:ext cx="3295441" cy="695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/>
            <a:t>3. Economía digital:</a:t>
          </a:r>
          <a:endParaRPr lang="es-EC" sz="2000" b="0" i="0" kern="1200"/>
        </a:p>
      </dsp:txBody>
      <dsp:txXfrm>
        <a:off x="7527565" y="0"/>
        <a:ext cx="3295441" cy="695603"/>
      </dsp:txXfrm>
    </dsp:sp>
    <dsp:sp modelId="{06FF0DD8-596D-4A44-AA6C-5D83FB8016A4}">
      <dsp:nvSpPr>
        <dsp:cNvPr id="0" name=""/>
        <dsp:cNvSpPr/>
      </dsp:nvSpPr>
      <dsp:spPr>
        <a:xfrm>
          <a:off x="7527565" y="695603"/>
          <a:ext cx="3295441" cy="43395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El comercio electrónico y los negocios online siguen creciendo.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emprendedores pueden aprovechar esta tendencia para crear plataformas digitales y vender sus productos o servicios online.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Ejemplos: tiendas online, </a:t>
          </a:r>
          <a:r>
            <a:rPr lang="es-ES" sz="2000" b="0" i="0" kern="1200" dirty="0" err="1"/>
            <a:t>marketplaces</a:t>
          </a:r>
          <a:r>
            <a:rPr lang="es-ES" sz="2000" b="0" i="0" kern="1200" dirty="0"/>
            <a:t>, plataformas de servicios.</a:t>
          </a:r>
        </a:p>
      </dsp:txBody>
      <dsp:txXfrm>
        <a:off x="7527565" y="695603"/>
        <a:ext cx="3295441" cy="43395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2C5F3-7049-443D-AFAA-3C1096DC6809}">
      <dsp:nvSpPr>
        <dsp:cNvPr id="0" name=""/>
        <dsp:cNvSpPr/>
      </dsp:nvSpPr>
      <dsp:spPr>
        <a:xfrm>
          <a:off x="13638" y="0"/>
          <a:ext cx="3220046" cy="699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 dirty="0"/>
            <a:t>4. Salud digital:</a:t>
          </a:r>
          <a:endParaRPr lang="es-EC" sz="2000" kern="1200" dirty="0"/>
        </a:p>
      </dsp:txBody>
      <dsp:txXfrm>
        <a:off x="13638" y="0"/>
        <a:ext cx="3220046" cy="699354"/>
      </dsp:txXfrm>
    </dsp:sp>
    <dsp:sp modelId="{7D728DBD-60A4-4F52-BB00-5BD29287A0D1}">
      <dsp:nvSpPr>
        <dsp:cNvPr id="0" name=""/>
        <dsp:cNvSpPr/>
      </dsp:nvSpPr>
      <dsp:spPr>
        <a:xfrm>
          <a:off x="13638" y="699354"/>
          <a:ext cx="3220046" cy="35454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La tecnología se utiliza cada vez más para mejorar la salud y el bienestar.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emprendedores pueden crear soluciones innovadoras para la atención médica, el fitness y el bienestar.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Ejemplos: telemedicina, aplicaciones de salud, dispositivos wearables.</a:t>
          </a:r>
        </a:p>
      </dsp:txBody>
      <dsp:txXfrm>
        <a:off x="13638" y="699354"/>
        <a:ext cx="3220046" cy="3545437"/>
      </dsp:txXfrm>
    </dsp:sp>
    <dsp:sp modelId="{C0237DEF-8F59-4922-BEE4-36C86076F774}">
      <dsp:nvSpPr>
        <dsp:cNvPr id="0" name=""/>
        <dsp:cNvSpPr/>
      </dsp:nvSpPr>
      <dsp:spPr>
        <a:xfrm>
          <a:off x="3684491" y="0"/>
          <a:ext cx="3220046" cy="699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/>
            <a:t>5. Educación online:</a:t>
          </a:r>
          <a:endParaRPr lang="es-EC" sz="2000" b="0" i="0" kern="1200"/>
        </a:p>
      </dsp:txBody>
      <dsp:txXfrm>
        <a:off x="3684491" y="0"/>
        <a:ext cx="3220046" cy="699354"/>
      </dsp:txXfrm>
    </dsp:sp>
    <dsp:sp modelId="{65465D41-F311-4F01-9DD6-B8C3460F8752}">
      <dsp:nvSpPr>
        <dsp:cNvPr id="0" name=""/>
        <dsp:cNvSpPr/>
      </dsp:nvSpPr>
      <dsp:spPr>
        <a:xfrm>
          <a:off x="3684491" y="699354"/>
          <a:ext cx="3220046" cy="35454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El aprendizaje online se vuelve cada vez más popular.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emprendedores pueden crear plataformas educativas online o cursos digitales.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Ejemplos: </a:t>
          </a:r>
          <a:r>
            <a:rPr lang="es-ES" sz="2000" b="0" i="0" kern="1200" dirty="0" err="1"/>
            <a:t>MOOCs</a:t>
          </a:r>
          <a:r>
            <a:rPr lang="es-ES" sz="2000" b="0" i="0" kern="1200" dirty="0"/>
            <a:t>, plataformas de aprendizaje, tutorías online.</a:t>
          </a:r>
        </a:p>
      </dsp:txBody>
      <dsp:txXfrm>
        <a:off x="3684491" y="699354"/>
        <a:ext cx="3220046" cy="3545437"/>
      </dsp:txXfrm>
    </dsp:sp>
    <dsp:sp modelId="{756AF152-587F-43FC-A022-A57C4E761263}">
      <dsp:nvSpPr>
        <dsp:cNvPr id="0" name=""/>
        <dsp:cNvSpPr/>
      </dsp:nvSpPr>
      <dsp:spPr>
        <a:xfrm>
          <a:off x="7355344" y="0"/>
          <a:ext cx="3220046" cy="699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/>
            <a:t>6. Globalización:</a:t>
          </a:r>
          <a:endParaRPr lang="es-EC" sz="2000" b="0" i="0" kern="1200"/>
        </a:p>
      </dsp:txBody>
      <dsp:txXfrm>
        <a:off x="7355344" y="0"/>
        <a:ext cx="3220046" cy="699354"/>
      </dsp:txXfrm>
    </dsp:sp>
    <dsp:sp modelId="{4ECA7164-45FC-4F00-A571-BD83AB976C08}">
      <dsp:nvSpPr>
        <dsp:cNvPr id="0" name=""/>
        <dsp:cNvSpPr/>
      </dsp:nvSpPr>
      <dsp:spPr>
        <a:xfrm>
          <a:off x="7355344" y="699354"/>
          <a:ext cx="3220046" cy="35454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mercados se globalizan, abriendo nuevas oportunidades para los emprendedores.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emprendedores pueden vender sus productos o servicios a nivel internacional.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Ejemplos: comercio internacional, marketing digital, expansión global.</a:t>
          </a:r>
        </a:p>
      </dsp:txBody>
      <dsp:txXfrm>
        <a:off x="7355344" y="699354"/>
        <a:ext cx="3220046" cy="35454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2C5F3-7049-443D-AFAA-3C1096DC6809}">
      <dsp:nvSpPr>
        <dsp:cNvPr id="0" name=""/>
        <dsp:cNvSpPr/>
      </dsp:nvSpPr>
      <dsp:spPr>
        <a:xfrm>
          <a:off x="13392" y="0"/>
          <a:ext cx="3161906" cy="6880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 dirty="0"/>
            <a:t>4. Salud digital:</a:t>
          </a:r>
          <a:endParaRPr lang="es-EC" sz="2000" kern="1200" dirty="0"/>
        </a:p>
      </dsp:txBody>
      <dsp:txXfrm>
        <a:off x="13392" y="0"/>
        <a:ext cx="3161906" cy="688067"/>
      </dsp:txXfrm>
    </dsp:sp>
    <dsp:sp modelId="{7D728DBD-60A4-4F52-BB00-5BD29287A0D1}">
      <dsp:nvSpPr>
        <dsp:cNvPr id="0" name=""/>
        <dsp:cNvSpPr/>
      </dsp:nvSpPr>
      <dsp:spPr>
        <a:xfrm>
          <a:off x="13392" y="688067"/>
          <a:ext cx="3161906" cy="37146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La tecnología se utiliza cada vez más para mejorar la salud y el bienestar.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emprendedores pueden crear soluciones innovadoras para la atención médica, el fitness y el bienestar.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Ejemplos: telemedicina, aplicaciones de salud, dispositivos wearables.</a:t>
          </a:r>
        </a:p>
      </dsp:txBody>
      <dsp:txXfrm>
        <a:off x="13392" y="688067"/>
        <a:ext cx="3161906" cy="3714666"/>
      </dsp:txXfrm>
    </dsp:sp>
    <dsp:sp modelId="{C0237DEF-8F59-4922-BEE4-36C86076F774}">
      <dsp:nvSpPr>
        <dsp:cNvPr id="0" name=""/>
        <dsp:cNvSpPr/>
      </dsp:nvSpPr>
      <dsp:spPr>
        <a:xfrm>
          <a:off x="3617964" y="0"/>
          <a:ext cx="3161906" cy="6880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/>
            <a:t>5. Educación online:</a:t>
          </a:r>
          <a:endParaRPr lang="es-EC" sz="2000" b="0" i="0" kern="1200"/>
        </a:p>
      </dsp:txBody>
      <dsp:txXfrm>
        <a:off x="3617964" y="0"/>
        <a:ext cx="3161906" cy="688067"/>
      </dsp:txXfrm>
    </dsp:sp>
    <dsp:sp modelId="{65465D41-F311-4F01-9DD6-B8C3460F8752}">
      <dsp:nvSpPr>
        <dsp:cNvPr id="0" name=""/>
        <dsp:cNvSpPr/>
      </dsp:nvSpPr>
      <dsp:spPr>
        <a:xfrm>
          <a:off x="3617964" y="688067"/>
          <a:ext cx="3161906" cy="37146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El aprendizaje online se vuelve cada vez más popular.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emprendedores pueden crear plataformas educativas online o cursos digitales.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Ejemplos: </a:t>
          </a:r>
          <a:r>
            <a:rPr lang="es-ES" sz="2000" b="0" i="0" kern="1200" dirty="0" err="1"/>
            <a:t>MOOCs</a:t>
          </a:r>
          <a:r>
            <a:rPr lang="es-ES" sz="2000" b="0" i="0" kern="1200" dirty="0"/>
            <a:t>, plataformas de aprendizaje, tutorías online.</a:t>
          </a:r>
        </a:p>
      </dsp:txBody>
      <dsp:txXfrm>
        <a:off x="3617964" y="688067"/>
        <a:ext cx="3161906" cy="3714666"/>
      </dsp:txXfrm>
    </dsp:sp>
    <dsp:sp modelId="{756AF152-587F-43FC-A022-A57C4E761263}">
      <dsp:nvSpPr>
        <dsp:cNvPr id="0" name=""/>
        <dsp:cNvSpPr/>
      </dsp:nvSpPr>
      <dsp:spPr>
        <a:xfrm>
          <a:off x="7222537" y="0"/>
          <a:ext cx="3161906" cy="6880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i="0" kern="1200"/>
            <a:t>6. Globalización:</a:t>
          </a:r>
          <a:endParaRPr lang="es-EC" sz="2000" b="0" i="0" kern="1200"/>
        </a:p>
      </dsp:txBody>
      <dsp:txXfrm>
        <a:off x="7222537" y="0"/>
        <a:ext cx="3161906" cy="688067"/>
      </dsp:txXfrm>
    </dsp:sp>
    <dsp:sp modelId="{4ECA7164-45FC-4F00-A571-BD83AB976C08}">
      <dsp:nvSpPr>
        <dsp:cNvPr id="0" name=""/>
        <dsp:cNvSpPr/>
      </dsp:nvSpPr>
      <dsp:spPr>
        <a:xfrm>
          <a:off x="7222537" y="688067"/>
          <a:ext cx="3161906" cy="37146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mercados se globalizan, abriendo nuevas oportunidades para los emprendedores.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Los emprendedores pueden vender sus productos o servicios a nivel internacional.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es-ES" sz="2000" b="0" i="0" kern="1200" dirty="0"/>
            <a:t>Ejemplos: comercio internacional, marketing digital, expansión global.</a:t>
          </a:r>
        </a:p>
      </dsp:txBody>
      <dsp:txXfrm>
        <a:off x="7222537" y="688067"/>
        <a:ext cx="3161906" cy="37146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2C5F3-7049-443D-AFAA-3C1096DC6809}">
      <dsp:nvSpPr>
        <dsp:cNvPr id="0" name=""/>
        <dsp:cNvSpPr/>
      </dsp:nvSpPr>
      <dsp:spPr>
        <a:xfrm>
          <a:off x="6369" y="0"/>
          <a:ext cx="3028423" cy="71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/>
            <a:t>7. Desarrollo personal:</a:t>
          </a:r>
          <a:endParaRPr lang="es-EC" sz="2000" kern="1200" dirty="0"/>
        </a:p>
      </dsp:txBody>
      <dsp:txXfrm>
        <a:off x="6369" y="0"/>
        <a:ext cx="3028423" cy="712298"/>
      </dsp:txXfrm>
    </dsp:sp>
    <dsp:sp modelId="{7D728DBD-60A4-4F52-BB00-5BD29287A0D1}">
      <dsp:nvSpPr>
        <dsp:cNvPr id="0" name=""/>
        <dsp:cNvSpPr/>
      </dsp:nvSpPr>
      <dsp:spPr>
        <a:xfrm>
          <a:off x="6369" y="712298"/>
          <a:ext cx="3028423" cy="31249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 dirty="0"/>
            <a:t>Las personas buscan mejorar sus habilidades y conocimientos.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/>
            <a:t>Los emprendedores pueden crear productos y servicios para el desarrollo personal y profesional.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/>
            <a:t>Ejemplos: cursos online, coaching, mentoring, libros de autoayuda.</a:t>
          </a:r>
        </a:p>
      </dsp:txBody>
      <dsp:txXfrm>
        <a:off x="6369" y="712298"/>
        <a:ext cx="3028423" cy="3124977"/>
      </dsp:txXfrm>
    </dsp:sp>
    <dsp:sp modelId="{C8ADA1AA-88C1-4A19-A838-9EABB78CDFCD}">
      <dsp:nvSpPr>
        <dsp:cNvPr id="0" name=""/>
        <dsp:cNvSpPr/>
      </dsp:nvSpPr>
      <dsp:spPr>
        <a:xfrm>
          <a:off x="3458772" y="0"/>
          <a:ext cx="3028423" cy="7122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/>
            <a:t>8. Economía colaborativa:</a:t>
          </a:r>
          <a:endParaRPr lang="es-EC" sz="2000" kern="1200"/>
        </a:p>
      </dsp:txBody>
      <dsp:txXfrm>
        <a:off x="3458772" y="0"/>
        <a:ext cx="3028423" cy="712298"/>
      </dsp:txXfrm>
    </dsp:sp>
    <dsp:sp modelId="{3BD61C36-14C4-48D0-A58D-B4BEADC1DD18}">
      <dsp:nvSpPr>
        <dsp:cNvPr id="0" name=""/>
        <dsp:cNvSpPr/>
      </dsp:nvSpPr>
      <dsp:spPr>
        <a:xfrm>
          <a:off x="3458772" y="712298"/>
          <a:ext cx="3028423" cy="31249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/>
            <a:t>Las plataformas que comparten recursos y servicios ganan popularidad.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/>
            <a:t>Los emprendedores pueden crear plataformas para compartir bienes, servicios o espacios.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/>
            <a:t>Ejemplos: Airbnb, Uber, plataformas de coworking</a:t>
          </a:r>
        </a:p>
      </dsp:txBody>
      <dsp:txXfrm>
        <a:off x="3458772" y="712298"/>
        <a:ext cx="3028423" cy="31249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72C5F3-7049-443D-AFAA-3C1096DC6809}">
      <dsp:nvSpPr>
        <dsp:cNvPr id="0" name=""/>
        <dsp:cNvSpPr/>
      </dsp:nvSpPr>
      <dsp:spPr>
        <a:xfrm>
          <a:off x="0" y="0"/>
          <a:ext cx="3539855" cy="422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/>
            <a:t>9. Blockchain:</a:t>
          </a:r>
          <a:endParaRPr lang="es-EC" sz="2000" kern="1200" dirty="0"/>
        </a:p>
      </dsp:txBody>
      <dsp:txXfrm>
        <a:off x="0" y="0"/>
        <a:ext cx="3539855" cy="422843"/>
      </dsp:txXfrm>
    </dsp:sp>
    <dsp:sp modelId="{7D728DBD-60A4-4F52-BB00-5BD29287A0D1}">
      <dsp:nvSpPr>
        <dsp:cNvPr id="0" name=""/>
        <dsp:cNvSpPr/>
      </dsp:nvSpPr>
      <dsp:spPr>
        <a:xfrm>
          <a:off x="7445" y="422843"/>
          <a:ext cx="3539855" cy="41118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 dirty="0"/>
            <a:t>La tecnología </a:t>
          </a:r>
          <a:r>
            <a:rPr lang="es-EC" sz="2000" kern="1200" dirty="0" err="1"/>
            <a:t>blockchain</a:t>
          </a:r>
          <a:r>
            <a:rPr lang="es-EC" sz="2000" kern="1200" dirty="0"/>
            <a:t> se utiliza para crear aplicaciones seguras y transparentes.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/>
            <a:t>Los emprendedores pueden aprovechar blockchain para crear nuevos modelos de negocio.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/>
            <a:t>Ejemplos: criptomonedas, finanzas descentralizadas, seguimiento de la cadena de suministro.</a:t>
          </a:r>
        </a:p>
      </dsp:txBody>
      <dsp:txXfrm>
        <a:off x="7445" y="422843"/>
        <a:ext cx="3539855" cy="4111884"/>
      </dsp:txXfrm>
    </dsp:sp>
    <dsp:sp modelId="{81F9BD3B-6C9F-4289-884F-B432BD97E919}">
      <dsp:nvSpPr>
        <dsp:cNvPr id="0" name=""/>
        <dsp:cNvSpPr/>
      </dsp:nvSpPr>
      <dsp:spPr>
        <a:xfrm>
          <a:off x="4042881" y="0"/>
          <a:ext cx="3539855" cy="422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/>
            <a:t>10. Impresión 3D:</a:t>
          </a:r>
          <a:endParaRPr lang="es-EC" sz="2000" kern="1200"/>
        </a:p>
      </dsp:txBody>
      <dsp:txXfrm>
        <a:off x="4042881" y="0"/>
        <a:ext cx="3539855" cy="422843"/>
      </dsp:txXfrm>
    </dsp:sp>
    <dsp:sp modelId="{0AFCD3E6-7B49-4F65-B33A-C49972A5586A}">
      <dsp:nvSpPr>
        <dsp:cNvPr id="0" name=""/>
        <dsp:cNvSpPr/>
      </dsp:nvSpPr>
      <dsp:spPr>
        <a:xfrm>
          <a:off x="4042881" y="422843"/>
          <a:ext cx="3539855" cy="41118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/>
            <a:t>La impresión 3D permite crear objetos personalizados y a bajo costo.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 dirty="0"/>
            <a:t>Los emprendedores pueden crear empresas que ofrecen servicios de impresión 3D o productos impresos en 3D.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••"/>
          </a:pPr>
          <a:r>
            <a:rPr lang="es-EC" sz="2000" kern="1200"/>
            <a:t>Ejemplos: prototipado rápido, fabricación personalizada, joyería impresa en 3D.</a:t>
          </a:r>
        </a:p>
      </dsp:txBody>
      <dsp:txXfrm>
        <a:off x="4042881" y="422843"/>
        <a:ext cx="3539855" cy="4111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F972A-D3F4-32DC-6BAF-DE09B101D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AFC351-F0AE-B8FE-06E1-408FF18E8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2C6D0A-1A5A-1200-44CC-FE263D73A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D4402D-62C6-5B00-6932-29065822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0846C-3FD1-5CE9-6A3B-2F7FCB02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108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12500-401C-6FBE-7572-25B4F12EE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E03299-C000-2177-B5ED-EA6FC28ED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6D0911-34BB-3862-D099-6F77AFB43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42C134-CB1B-97E6-10A5-F706EC74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928467-3766-E0BE-9AE9-937668BF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5213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C11B12-B8C5-F100-3BF0-1C06CAC2A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927E7A3-48ED-2771-87EA-AE8C751EC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DA2EC6-8E41-B503-EED7-E22BC9C2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9668AB-4441-E162-0E66-4C4B1B372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E9A6D4-C249-5F51-5BB2-F368FAE82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378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37057-1F80-CFD0-7EEF-A14BA532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11D140-2478-2E75-CEC3-2B68F957E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929C6B-83BF-6D8C-EFEA-4F9F2EC65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8F6317-5249-C4A6-5154-FE33BC955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504740-20CA-4D2A-7FE5-4C05CCC8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3357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CC64F-4617-432D-3D80-C80C32862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670FDF-98E0-16A6-9C56-4F5DE2260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CB72BF-769B-D4E6-DDCB-8240A2CF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57F6A5-3556-8B66-E451-128122AB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BCCD5F-7E63-8D2D-1E5B-78CE47D7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765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A59C3-C89C-23B3-A9B0-93ABF29CD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B65328-3049-858C-CB63-84C3ECDE9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347B65-52D3-97C8-8384-3E4D486B0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B6920D-04EF-B460-ADDC-79E7C4D5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521614-50C5-5AC1-6831-6EE44505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7C399B-C5F3-6C3A-3C3A-7AC809C5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890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82C03-0F50-3640-D427-FF341FC1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9B6C22-998B-9D31-7ECF-79C8284EA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0FC2C4-BAC3-3814-6013-25959E9FB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1DA813-505C-0EFE-03FE-32260EE28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B64385-BA4B-37C7-926D-A665E50BF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B7E1E25-6CDB-B94F-4903-8A0C84E01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55DBE1E-D8E4-5BC7-B24C-769C842C1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0CDD07-EABE-1422-4920-49133BEB3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018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550A32-97DD-391B-FCB3-24253C3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0BF5D30-CE98-CF9D-B15E-E1346A3CD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872613-5C1D-A892-E65E-EAE8E4C6C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78D5D5-0789-5EE6-A2F6-0ADCA497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257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A04FCD-3939-29B5-88F6-E568ABE3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9EE98B-FA81-9B1E-F152-F8D6F645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9ECE320-0B7E-4363-599C-5A3CED8A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5116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4C113-6C62-707A-85C8-018D81A8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680477-42A5-686D-FBA6-97DE7C9C0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4EA92C-B0D2-7E88-3F08-2BF271A11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A6FBD7-7681-F108-E81C-7FD4B8EC3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611161-13F3-77D2-0877-BB642BAD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41E384-5A66-7445-2787-B394512B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032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452594-AFAC-1342-EBAF-A813768F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020BB8-73CE-85F8-9052-1A1191E2A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D365A6-982D-9984-71D3-46B522430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4EACD0-CBA8-7F46-85D8-30FD7D3B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6FEDDB-4617-816D-A226-E7EB94D4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7451B1-FDCD-D05E-1A56-E74642CC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868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EF7BDB-DFD2-588D-4EA7-90035801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E8FD9A-7E36-7363-D4FF-655E9BA11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D038D4-084A-0ECA-BAD8-C24107E65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2A3290-6D44-4BAD-9DB1-3354B6F4FC2D}" type="datetimeFigureOut">
              <a:rPr lang="es-EC" smtClean="0"/>
              <a:t>7/4/2025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09AD6-30CA-A6CF-94E3-F35C534F8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B88D25-F955-6269-0C85-CAA012A92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EB13C7-5BF2-4E4F-8CBC-D3033319291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4698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humanmetrics.com/personalidad/tes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vistaespacios.com/a20v41n07/a20v41n07p07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vistaespacios.com/a20v41n07/a20v41n07p07.pdf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mconsortium.org/wiki/1154" TargetMode="External"/><Relationship Id="rId2" Type="http://schemas.openxmlformats.org/officeDocument/2006/relationships/hyperlink" Target="https://www.gemconsortium.org/economy-profiles/ecuador-2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revista.uniandes.edu.ec/ojs/index.php/holopraxis/article/view/3455/3945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0F8B46-F3AD-90F9-2766-C0B87A8B2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R="7620">
              <a:lnSpc>
                <a:spcPct val="115000"/>
              </a:lnSpc>
            </a:pPr>
            <a:r>
              <a:rPr lang="es-EC" sz="1800" b="1" dirty="0">
                <a:effectLst/>
                <a:latin typeface="Arial" panose="020B0604020202020204" pitchFamily="34" charset="0"/>
              </a:rPr>
              <a:t/>
            </a:r>
            <a:br>
              <a:rPr lang="es-EC" sz="1800" b="1" dirty="0">
                <a:effectLst/>
                <a:latin typeface="Arial" panose="020B0604020202020204" pitchFamily="34" charset="0"/>
              </a:rPr>
            </a:br>
            <a:r>
              <a:rPr lang="es-ES" sz="3600" dirty="0" smtClean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EMPRENDIMIENTO </a:t>
            </a:r>
            <a:r>
              <a:rPr lang="es-ES" sz="3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EL DESARROLLO INTEGRAL DEL PROFESIONAL</a:t>
            </a:r>
            <a:endParaRPr lang="es-EC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D66064-1035-7F03-8E99-65373EAC79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E2D8F0-1B0E-E8D8-6E9D-B689BC78C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768" y="362472"/>
            <a:ext cx="2667000" cy="10477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C220DF-CD39-C36D-1791-E7689CFEB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193" t="59902" r="19577" b="29631"/>
          <a:stretch/>
        </p:blipFill>
        <p:spPr>
          <a:xfrm>
            <a:off x="2001485" y="5778076"/>
            <a:ext cx="7709096" cy="7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94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CE88C-9441-AC71-82CC-CC6E8E6FB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ES" b="1" dirty="0"/>
              <a:t>La idea de negocio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4AF077-3626-FBA3-383A-33C297E23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0496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/>
              <a:t>El servicio o producto que se quiere ofrecer, la forma en que se conseguirán los clientes y cómo se espera recibir ganancias de esta.</a:t>
            </a:r>
          </a:p>
          <a:p>
            <a:pPr marL="0" indent="0" algn="just">
              <a:buNone/>
            </a:pPr>
            <a:r>
              <a:rPr lang="es-ES" dirty="0"/>
              <a:t>Desde aquí se tendrán en cuenta todos los aspectos de la creación de la empresa y de las decisiones que aquí se tomen dependerá en gran parte el éxito de la misma.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A744E9-9996-A1D0-59BD-6E046F65E5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24301" b="15556"/>
          <a:stretch/>
        </p:blipFill>
        <p:spPr>
          <a:xfrm>
            <a:off x="7288696" y="108397"/>
            <a:ext cx="4598506" cy="664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7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F48E47-280A-2F66-E219-B049F3E9B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¿Dónde surgen los emprendimientos?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8342A6-A2CA-D65B-E723-253E06CD7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54" y="1538287"/>
            <a:ext cx="7913205" cy="5319713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es-ES" sz="2400" b="1" dirty="0"/>
              <a:t>Universidades y centros de educación empresarial:  </a:t>
            </a:r>
            <a:r>
              <a:rPr lang="es-ES" sz="2400" dirty="0"/>
              <a:t>Los emprendimientos suelen surgir a partir de la formación y la incubación en entornos académicos especializados.</a:t>
            </a:r>
          </a:p>
          <a:p>
            <a:pPr algn="just">
              <a:lnSpc>
                <a:spcPct val="110000"/>
              </a:lnSpc>
            </a:pPr>
            <a:r>
              <a:rPr lang="es-ES" sz="2400" b="1" dirty="0" err="1"/>
              <a:t>Hubs</a:t>
            </a:r>
            <a:r>
              <a:rPr lang="es-ES" sz="2400" b="1" dirty="0"/>
              <a:t> de innovación y espacios de </a:t>
            </a:r>
            <a:r>
              <a:rPr lang="es-ES" sz="2400" b="1" dirty="0" err="1"/>
              <a:t>co-working</a:t>
            </a:r>
            <a:r>
              <a:rPr lang="es-ES" sz="2400" b="1" dirty="0"/>
              <a:t>: </a:t>
            </a:r>
            <a:r>
              <a:rPr lang="es-ES" sz="2400" dirty="0"/>
              <a:t>La colaboración y el intercambio de ideas en estos espacios fomentan la creación de nuevos emprendimientos. Se reúnen inversionistas, profesionales calificados y emprendedores.</a:t>
            </a:r>
          </a:p>
          <a:p>
            <a:pPr algn="just">
              <a:lnSpc>
                <a:spcPct val="110000"/>
              </a:lnSpc>
            </a:pPr>
            <a:r>
              <a:rPr lang="es-ES" sz="2400" b="1" dirty="0"/>
              <a:t>Eventos y ferias empresariales: </a:t>
            </a:r>
            <a:r>
              <a:rPr lang="es-ES" sz="2400" dirty="0"/>
              <a:t>La exposición a conferencias y ferias ofrece oportunidades para conectar con recursos y personas clave en el ecosistema emprendedor.</a:t>
            </a:r>
          </a:p>
        </p:txBody>
      </p:sp>
      <p:pic>
        <p:nvPicPr>
          <p:cNvPr id="1026" name="Picture 2" descr="Coworking: qué es y cómo funciona">
            <a:extLst>
              <a:ext uri="{FF2B5EF4-FFF2-40B4-BE49-F238E27FC236}">
                <a16:creationId xmlns:a16="http://schemas.microsoft.com/office/drawing/2014/main" id="{F7E11D45-F04B-86DA-42B0-442D3752A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988" y="1697039"/>
            <a:ext cx="3072361" cy="479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173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DC42E-B66B-2081-8102-ADE54AC03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/>
              <a:t>Benchmarking y emprendimiento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228BB1-4CA7-5BAB-C307-DF24A29A4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9762"/>
            <a:ext cx="7556500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2400" b="0" i="0" dirty="0">
                <a:solidFill>
                  <a:srgbClr val="1F1F1F"/>
                </a:solidFill>
                <a:effectLst/>
              </a:rPr>
              <a:t>El Benchmarking es una herramienta valiosa para el emprendimiento que permite comparar procesos, productos y servicios con empresas líderes. Ofrece información para mejorar la toma de decisiones, la competitividad y la innovación.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1F1F1F"/>
                </a:solidFill>
                <a:effectLst/>
              </a:rPr>
              <a:t>Tipos:</a:t>
            </a:r>
            <a:endParaRPr lang="es-ES" sz="2400" b="0" i="0" dirty="0">
              <a:solidFill>
                <a:srgbClr val="1F1F1F"/>
              </a:solidFill>
              <a:effectLst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rgbClr val="1F1F1F"/>
                </a:solidFill>
                <a:effectLst/>
              </a:rPr>
              <a:t>Interno:</a:t>
            </a:r>
            <a:r>
              <a:rPr lang="es-ES" b="0" i="0" dirty="0">
                <a:solidFill>
                  <a:srgbClr val="1F1F1F"/>
                </a:solidFill>
                <a:effectLst/>
              </a:rPr>
              <a:t> comparación con diferentes áreas o departamentos dentro de la misma empresa.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rgbClr val="1F1F1F"/>
                </a:solidFill>
                <a:effectLst/>
              </a:rPr>
              <a:t>Competitivo:</a:t>
            </a:r>
            <a:r>
              <a:rPr lang="es-ES" b="0" i="0" dirty="0">
                <a:solidFill>
                  <a:srgbClr val="1F1F1F"/>
                </a:solidFill>
                <a:effectLst/>
              </a:rPr>
              <a:t> comparación con empresas del mismo sector.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rgbClr val="1F1F1F"/>
                </a:solidFill>
                <a:effectLst/>
              </a:rPr>
              <a:t>Genérico:</a:t>
            </a:r>
            <a:r>
              <a:rPr lang="es-ES" b="0" i="0" dirty="0">
                <a:solidFill>
                  <a:srgbClr val="1F1F1F"/>
                </a:solidFill>
                <a:effectLst/>
              </a:rPr>
              <a:t> comparación con empresas de diferentes sectores que tienen procesos o prácticas relevantes.</a:t>
            </a:r>
          </a:p>
          <a:p>
            <a:pPr algn="just"/>
            <a:endParaRPr lang="es-ES" dirty="0">
              <a:solidFill>
                <a:srgbClr val="1F1F1F"/>
              </a:solidFill>
              <a:latin typeface="Google Sans"/>
            </a:endParaRPr>
          </a:p>
        </p:txBody>
      </p:sp>
      <p:pic>
        <p:nvPicPr>
          <p:cNvPr id="5" name="Gráfico 4" descr="Marca de verificación con relleno sólido">
            <a:extLst>
              <a:ext uri="{FF2B5EF4-FFF2-40B4-BE49-F238E27FC236}">
                <a16:creationId xmlns:a16="http://schemas.microsoft.com/office/drawing/2014/main" id="{A38C2E2B-0DDD-D548-A8A3-3FCA4C1621D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300" y="4546600"/>
            <a:ext cx="736600" cy="736600"/>
          </a:xfrm>
          <a:prstGeom prst="rect">
            <a:avLst/>
          </a:prstGeom>
        </p:spPr>
      </p:pic>
      <p:pic>
        <p:nvPicPr>
          <p:cNvPr id="6" name="Gráfico 5" descr="Marca de verificación con relleno sólido">
            <a:extLst>
              <a:ext uri="{FF2B5EF4-FFF2-40B4-BE49-F238E27FC236}">
                <a16:creationId xmlns:a16="http://schemas.microsoft.com/office/drawing/2014/main" id="{80FE19A2-988D-0E80-9CB7-EADDD86868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300" y="5283200"/>
            <a:ext cx="736600" cy="736600"/>
          </a:xfrm>
          <a:prstGeom prst="rect">
            <a:avLst/>
          </a:prstGeom>
        </p:spPr>
      </p:pic>
      <p:pic>
        <p:nvPicPr>
          <p:cNvPr id="8" name="Gráfico 7" descr="Cerrar con relleno sólido">
            <a:extLst>
              <a:ext uri="{FF2B5EF4-FFF2-40B4-BE49-F238E27FC236}">
                <a16:creationId xmlns:a16="http://schemas.microsoft.com/office/drawing/2014/main" id="{1A970012-E641-89EC-41F1-A44EF5A029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" y="3810000"/>
            <a:ext cx="914400" cy="914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D187BC4-7A3C-4D6C-C5FC-303D0D5D9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1524001"/>
            <a:ext cx="3238500" cy="49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10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38FB57-FFE7-927B-AC4F-AE6260CD36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19351"/>
            <a:ext cx="10515600" cy="1325563"/>
          </a:xfrm>
        </p:spPr>
        <p:txBody>
          <a:bodyPr>
            <a:normAutofit/>
          </a:bodyPr>
          <a:lstStyle/>
          <a:p>
            <a:r>
              <a:rPr lang="es-ES" b="1" dirty="0"/>
              <a:t>Emprendimiento y Generación de Ideas de Negocio</a:t>
            </a:r>
            <a:endParaRPr lang="es-EC" b="1" dirty="0"/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03049656-9BCC-0F9D-AEB8-F4B8C3687053}"/>
              </a:ext>
            </a:extLst>
          </p:cNvPr>
          <p:cNvSpPr/>
          <p:nvPr/>
        </p:nvSpPr>
        <p:spPr>
          <a:xfrm>
            <a:off x="1099066" y="1768517"/>
            <a:ext cx="3830969" cy="3464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just">
              <a:lnSpc>
                <a:spcPts val="2729"/>
              </a:lnSpc>
              <a:buNone/>
            </a:pPr>
            <a:r>
              <a:rPr lang="en-US" sz="2183" b="1" dirty="0">
                <a:ea typeface="Roboto Slab" pitchFamily="34" charset="-122"/>
                <a:cs typeface="Roboto Slab" pitchFamily="34" charset="-120"/>
              </a:rPr>
              <a:t>Identificación de Oportunidades</a:t>
            </a:r>
            <a:endParaRPr lang="en-US" sz="2183" b="1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EEA5087B-A496-4F71-30EB-0AC746D21591}"/>
              </a:ext>
            </a:extLst>
          </p:cNvPr>
          <p:cNvSpPr/>
          <p:nvPr/>
        </p:nvSpPr>
        <p:spPr>
          <a:xfrm>
            <a:off x="1099066" y="2336683"/>
            <a:ext cx="4572864" cy="10644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1746" dirty="0">
                <a:ea typeface="Roboto" pitchFamily="34" charset="-122"/>
                <a:cs typeface="Roboto" pitchFamily="34" charset="-120"/>
              </a:rPr>
              <a:t>El emprendimiento se centra en identificar </a:t>
            </a:r>
            <a:r>
              <a:rPr lang="en-US" sz="1746" b="1" dirty="0">
                <a:ea typeface="Roboto" pitchFamily="34" charset="-122"/>
                <a:cs typeface="Roboto" pitchFamily="34" charset="-120"/>
              </a:rPr>
              <a:t>necesidades no satisfechas </a:t>
            </a:r>
            <a:r>
              <a:rPr lang="en-US" sz="1746" dirty="0">
                <a:ea typeface="Roboto" pitchFamily="34" charset="-122"/>
                <a:cs typeface="Roboto" pitchFamily="34" charset="-120"/>
              </a:rPr>
              <a:t>en el mercado y generar soluciones innovadoras.</a:t>
            </a:r>
            <a:endParaRPr lang="en-US" sz="1746" dirty="0"/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8323169C-CDBB-965E-3AE8-551031F6B91B}"/>
              </a:ext>
            </a:extLst>
          </p:cNvPr>
          <p:cNvSpPr/>
          <p:nvPr/>
        </p:nvSpPr>
        <p:spPr>
          <a:xfrm>
            <a:off x="1099066" y="3600651"/>
            <a:ext cx="4572864" cy="17740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1746" dirty="0">
                <a:ea typeface="Roboto" pitchFamily="34" charset="-122"/>
                <a:cs typeface="Roboto" pitchFamily="34" charset="-120"/>
              </a:rPr>
              <a:t>Como menciona Peter Drucker: "La innovación es la herramienta específica del emprendedor, el medio por el cual explota el cambio como una oportunidad para un negocio diferente o un servicio diferente".</a:t>
            </a:r>
            <a:endParaRPr lang="en-US" sz="1746" dirty="0"/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19DE0756-5293-1BC7-4291-37ACFE16D3E5}"/>
              </a:ext>
            </a:extLst>
          </p:cNvPr>
          <p:cNvSpPr/>
          <p:nvPr/>
        </p:nvSpPr>
        <p:spPr>
          <a:xfrm>
            <a:off x="1099066" y="5485433"/>
            <a:ext cx="4572864" cy="10644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1746" dirty="0">
                <a:ea typeface="Roboto" pitchFamily="34" charset="-122"/>
                <a:cs typeface="Roboto" pitchFamily="34" charset="-120"/>
              </a:rPr>
              <a:t>El proceso de generación de una idea de negocio implica d</a:t>
            </a:r>
            <a:r>
              <a:rPr lang="en-US" sz="1746" b="1" dirty="0">
                <a:ea typeface="Roboto" pitchFamily="34" charset="-122"/>
                <a:cs typeface="Roboto" pitchFamily="34" charset="-120"/>
              </a:rPr>
              <a:t>etectar oportunidades de crecimiento y desarrollo.</a:t>
            </a:r>
            <a:endParaRPr lang="en-US" sz="1746" b="1" dirty="0"/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5EE77314-C39F-9A88-45C2-1741BC4D2EAD}"/>
              </a:ext>
            </a:extLst>
          </p:cNvPr>
          <p:cNvSpPr/>
          <p:nvPr/>
        </p:nvSpPr>
        <p:spPr>
          <a:xfrm>
            <a:off x="6644640" y="1768517"/>
            <a:ext cx="3369966" cy="3464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just">
              <a:lnSpc>
                <a:spcPts val="2729"/>
              </a:lnSpc>
              <a:buNone/>
            </a:pPr>
            <a:r>
              <a:rPr lang="en-US" sz="2183" b="1" dirty="0">
                <a:ea typeface="Roboto Slab" pitchFamily="34" charset="-122"/>
                <a:cs typeface="Roboto Slab" pitchFamily="34" charset="-120"/>
              </a:rPr>
              <a:t>Innovación y Diferenciación</a:t>
            </a:r>
            <a:endParaRPr lang="en-US" sz="2183" b="1" dirty="0"/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829D3E61-FC5E-EBA3-AF9F-10A38ACE94E1}"/>
              </a:ext>
            </a:extLst>
          </p:cNvPr>
          <p:cNvSpPr/>
          <p:nvPr/>
        </p:nvSpPr>
        <p:spPr>
          <a:xfrm>
            <a:off x="6644640" y="2336683"/>
            <a:ext cx="4572864" cy="10644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1746" dirty="0">
                <a:ea typeface="Roboto" pitchFamily="34" charset="-122"/>
                <a:cs typeface="Roboto" pitchFamily="34" charset="-120"/>
              </a:rPr>
              <a:t>La idea de negocio debe estar respaldada por </a:t>
            </a:r>
            <a:r>
              <a:rPr lang="en-US" sz="1746" b="1" dirty="0">
                <a:ea typeface="Roboto" pitchFamily="34" charset="-122"/>
                <a:cs typeface="Roboto" pitchFamily="34" charset="-120"/>
              </a:rPr>
              <a:t>innovación y una propuesta de valor única para destacarse en el mercado</a:t>
            </a:r>
            <a:r>
              <a:rPr lang="en-US" sz="1746" dirty="0">
                <a:ea typeface="Roboto" pitchFamily="34" charset="-122"/>
                <a:cs typeface="Roboto" pitchFamily="34" charset="-120"/>
              </a:rPr>
              <a:t>.</a:t>
            </a:r>
            <a:endParaRPr lang="en-US" sz="1746" dirty="0"/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07680189-4958-DC32-B30B-2BE09637B246}"/>
              </a:ext>
            </a:extLst>
          </p:cNvPr>
          <p:cNvSpPr/>
          <p:nvPr/>
        </p:nvSpPr>
        <p:spPr>
          <a:xfrm>
            <a:off x="6644640" y="3483258"/>
            <a:ext cx="4572864" cy="7096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1746" dirty="0">
                <a:ea typeface="Roboto" pitchFamily="34" charset="-122"/>
                <a:cs typeface="Roboto" pitchFamily="34" charset="-120"/>
              </a:rPr>
              <a:t>Como dijo Elon Musk: "La innovación es lo que distingue a un líder de los demás".</a:t>
            </a:r>
            <a:endParaRPr lang="en-US" sz="1746" dirty="0"/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6A5AA07E-9983-D995-1413-606FAC54380D}"/>
              </a:ext>
            </a:extLst>
          </p:cNvPr>
          <p:cNvSpPr/>
          <p:nvPr/>
        </p:nvSpPr>
        <p:spPr>
          <a:xfrm>
            <a:off x="6644640" y="4557778"/>
            <a:ext cx="4572864" cy="7096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just">
              <a:buNone/>
            </a:pPr>
            <a:r>
              <a:rPr lang="en-US" sz="1746" dirty="0">
                <a:ea typeface="Roboto" pitchFamily="34" charset="-122"/>
                <a:cs typeface="Roboto" pitchFamily="34" charset="-120"/>
              </a:rPr>
              <a:t>La diferenciación es clave para competir y captar la atención de los consumidores.</a:t>
            </a:r>
            <a:endParaRPr lang="en-US" sz="1746" dirty="0"/>
          </a:p>
        </p:txBody>
      </p:sp>
    </p:spTree>
    <p:extLst>
      <p:ext uri="{BB962C8B-B14F-4D97-AF65-F5344CB8AC3E}">
        <p14:creationId xmlns:p14="http://schemas.microsoft.com/office/powerpoint/2010/main" val="236694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A018EB4-EFED-7A24-0943-9F40A52AB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104097"/>
              </p:ext>
            </p:extLst>
          </p:nvPr>
        </p:nvGraphicFramePr>
        <p:xfrm>
          <a:off x="848783" y="1008551"/>
          <a:ext cx="10905067" cy="7634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4217">
                  <a:extLst>
                    <a:ext uri="{9D8B030D-6E8A-4147-A177-3AD203B41FA5}">
                      <a16:colId xmlns:a16="http://schemas.microsoft.com/office/drawing/2014/main" val="2081325003"/>
                    </a:ext>
                  </a:extLst>
                </a:gridCol>
                <a:gridCol w="4547672">
                  <a:extLst>
                    <a:ext uri="{9D8B030D-6E8A-4147-A177-3AD203B41FA5}">
                      <a16:colId xmlns:a16="http://schemas.microsoft.com/office/drawing/2014/main" val="698613320"/>
                    </a:ext>
                  </a:extLst>
                </a:gridCol>
                <a:gridCol w="4793178">
                  <a:extLst>
                    <a:ext uri="{9D8B030D-6E8A-4147-A177-3AD203B41FA5}">
                      <a16:colId xmlns:a16="http://schemas.microsoft.com/office/drawing/2014/main" val="2127785210"/>
                    </a:ext>
                  </a:extLst>
                </a:gridCol>
              </a:tblGrid>
              <a:tr h="272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100" dirty="0">
                          <a:effectLst/>
                          <a:latin typeface="+mj-lt"/>
                        </a:rPr>
                        <a:t> 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 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/>
                </a:tc>
                <a:extLst>
                  <a:ext uri="{0D108BD9-81ED-4DB2-BD59-A6C34878D82A}">
                    <a16:rowId xmlns:a16="http://schemas.microsoft.com/office/drawing/2014/main" val="1720323906"/>
                  </a:ext>
                </a:extLst>
              </a:tr>
              <a:tr h="977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Motivación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Impulsado por la pasión, la innovación y el deseo de crear algo nuevo. Busca </a:t>
                      </a:r>
                      <a:r>
                        <a:rPr lang="es-EC" sz="1850" b="1" kern="0" dirty="0">
                          <a:effectLst/>
                          <a:latin typeface="+mj-lt"/>
                        </a:rPr>
                        <a:t>cambiar el mundo o resolver un problema específico.</a:t>
                      </a:r>
                      <a:endParaRPr lang="es-EC" sz="1850" b="1" kern="100" dirty="0">
                        <a:effectLst/>
                        <a:latin typeface="+mj-lt"/>
                      </a:endParaRPr>
                    </a:p>
                  </a:txBody>
                  <a:tcPr marL="64206" marR="64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Motivado principalmente por la </a:t>
                      </a:r>
                      <a:r>
                        <a:rPr lang="es-EC" sz="1850" b="1" kern="0" dirty="0">
                          <a:effectLst/>
                          <a:latin typeface="+mj-lt"/>
                        </a:rPr>
                        <a:t>rentabilidad y el éxito financiero</a:t>
                      </a:r>
                      <a:r>
                        <a:rPr lang="es-EC" sz="1850" kern="0" dirty="0">
                          <a:effectLst/>
                          <a:latin typeface="+mj-lt"/>
                        </a:rPr>
                        <a:t>. Busca crear un negocio sostenible y generar ganancias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 anchor="ctr"/>
                </a:tc>
                <a:extLst>
                  <a:ext uri="{0D108BD9-81ED-4DB2-BD59-A6C34878D82A}">
                    <a16:rowId xmlns:a16="http://schemas.microsoft.com/office/drawing/2014/main" val="3074196593"/>
                  </a:ext>
                </a:extLst>
              </a:tr>
              <a:tr h="9590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Enfoque</a:t>
                      </a:r>
                      <a:endParaRPr lang="es-EC" sz="1850" kern="100" dirty="0">
                        <a:effectLst/>
                        <a:latin typeface="+mj-lt"/>
                      </a:endParaRPr>
                    </a:p>
                  </a:txBody>
                  <a:tcPr marL="64206" marR="64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Se enfoca en la visión y la estrategia general del negocio. Asume un rol más activo en la innovación y el desarrollo del producto.</a:t>
                      </a:r>
                      <a:endParaRPr lang="es-EC" sz="1850" kern="100" dirty="0">
                        <a:effectLst/>
                        <a:latin typeface="+mj-lt"/>
                      </a:endParaRPr>
                    </a:p>
                  </a:txBody>
                  <a:tcPr marL="64206" marR="64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Se concentra en la gestión y la eficiencia del negocio. Delega tareas y responsabilidades a un equipo de trabajo.</a:t>
                      </a:r>
                      <a:endParaRPr lang="es-EC" sz="1850" kern="100" dirty="0">
                        <a:effectLst/>
                        <a:latin typeface="+mj-lt"/>
                      </a:endParaRPr>
                    </a:p>
                  </a:txBody>
                  <a:tcPr marL="64206" marR="64206" marT="0" marB="0" anchor="ctr"/>
                </a:tc>
                <a:extLst>
                  <a:ext uri="{0D108BD9-81ED-4DB2-BD59-A6C34878D82A}">
                    <a16:rowId xmlns:a16="http://schemas.microsoft.com/office/drawing/2014/main" val="593153516"/>
                  </a:ext>
                </a:extLst>
              </a:tr>
              <a:tr h="733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>
                          <a:effectLst/>
                          <a:latin typeface="+mj-lt"/>
                        </a:rPr>
                        <a:t>Riesgo</a:t>
                      </a:r>
                      <a:endParaRPr lang="es-EC" sz="1850" kern="10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Acepta un alto nivel de riesgo e incertidumbre. </a:t>
                      </a:r>
                      <a:r>
                        <a:rPr lang="es-EC" sz="1850" b="1" kern="0" dirty="0">
                          <a:effectLst/>
                          <a:latin typeface="+mj-lt"/>
                        </a:rPr>
                        <a:t>Está dispuesto a tomar decisiones </a:t>
                      </a:r>
                      <a:r>
                        <a:rPr lang="es-EC" sz="1850" kern="0" dirty="0">
                          <a:effectLst/>
                          <a:latin typeface="+mj-lt"/>
                        </a:rPr>
                        <a:t>audaces para alcanzar sus objetivos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Prefiere minimizar el riesgo y busca </a:t>
                      </a:r>
                      <a:r>
                        <a:rPr lang="es-EC" sz="1850" b="1" kern="0" dirty="0">
                          <a:effectLst/>
                          <a:latin typeface="+mj-lt"/>
                        </a:rPr>
                        <a:t>estrategias más seguras </a:t>
                      </a:r>
                      <a:r>
                        <a:rPr lang="es-EC" sz="1850" kern="0" dirty="0">
                          <a:effectLst/>
                          <a:latin typeface="+mj-lt"/>
                        </a:rPr>
                        <a:t>para el crecimiento del negocio.</a:t>
                      </a:r>
                      <a:endParaRPr lang="es-EC" sz="1850" kern="10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100" dirty="0">
                          <a:effectLst/>
                          <a:latin typeface="+mj-lt"/>
                        </a:rPr>
                        <a:t> 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 anchor="ctr"/>
                </a:tc>
                <a:extLst>
                  <a:ext uri="{0D108BD9-81ED-4DB2-BD59-A6C34878D82A}">
                    <a16:rowId xmlns:a16="http://schemas.microsoft.com/office/drawing/2014/main" val="3834621024"/>
                  </a:ext>
                </a:extLst>
              </a:tr>
              <a:tr h="93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600" kern="0" dirty="0">
                          <a:effectLst/>
                          <a:latin typeface="+mj-lt"/>
                        </a:rPr>
                        <a:t>Experiencia</a:t>
                      </a:r>
                      <a:endParaRPr lang="es-EC" sz="1600" kern="100" dirty="0">
                        <a:effectLst/>
                        <a:latin typeface="+mj-lt"/>
                      </a:endParaRPr>
                    </a:p>
                  </a:txBody>
                  <a:tcPr marL="64206" marR="64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No requiere experiencia previa en el sector. Puede ser un novato con una gran idea y la determinación para llevarla a cabo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Posee experiencia en el ámbito empresarial y conoce los mecanismos del mercado.</a:t>
                      </a:r>
                      <a:endParaRPr lang="es-EC" sz="1850" kern="10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100" dirty="0">
                          <a:effectLst/>
                          <a:latin typeface="+mj-lt"/>
                        </a:rPr>
                        <a:t> 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 anchor="ctr"/>
                </a:tc>
                <a:extLst>
                  <a:ext uri="{0D108BD9-81ED-4DB2-BD59-A6C34878D82A}">
                    <a16:rowId xmlns:a16="http://schemas.microsoft.com/office/drawing/2014/main" val="2164365442"/>
                  </a:ext>
                </a:extLst>
              </a:tr>
              <a:tr h="11591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Impacto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Busca generar un impacto social o ambiental positivo. Su negocio puede tener un alcance limitado, pero busca trascender.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850" kern="0" dirty="0">
                          <a:effectLst/>
                          <a:latin typeface="+mj-lt"/>
                        </a:rPr>
                        <a:t>Se centra en el crecimiento y la expansión del negocio. Su objetivo principal es aumentar la rentabilidad y la participación en el mercado.</a:t>
                      </a:r>
                      <a:endParaRPr lang="es-EC" sz="1850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6" marR="64206" marT="0" marB="0" anchor="ctr"/>
                </a:tc>
                <a:extLst>
                  <a:ext uri="{0D108BD9-81ED-4DB2-BD59-A6C34878D82A}">
                    <a16:rowId xmlns:a16="http://schemas.microsoft.com/office/drawing/2014/main" val="702897616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DB43E625-6ACB-0819-54C1-332C570DBC4B}"/>
              </a:ext>
            </a:extLst>
          </p:cNvPr>
          <p:cNvSpPr txBox="1"/>
          <p:nvPr/>
        </p:nvSpPr>
        <p:spPr>
          <a:xfrm>
            <a:off x="3083983" y="12700"/>
            <a:ext cx="9010650" cy="1315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Emprendedor VS Empresario: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49938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E660A-D9E0-6E64-2830-423519EE8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Características y/o cualidades del emprendedor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386517-1623-6514-B5B6-1713A31C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38900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" dirty="0"/>
              <a:t>Un emprendedor destacado presenta habilidades de </a:t>
            </a:r>
            <a:r>
              <a:rPr lang="es-ES" b="1" dirty="0"/>
              <a:t>liderazgo, creatividad y resiliencia.</a:t>
            </a:r>
          </a:p>
          <a:p>
            <a:pPr algn="just"/>
            <a:r>
              <a:rPr lang="es-ES" dirty="0"/>
              <a:t>Además, posee una mentalidad innovadora, capacidad para asumir riesgos y adaptación a entornos cambiantes.</a:t>
            </a:r>
          </a:p>
          <a:p>
            <a:pPr algn="just"/>
            <a:r>
              <a:rPr lang="es-ES" dirty="0"/>
              <a:t>También es </a:t>
            </a:r>
            <a:r>
              <a:rPr lang="es-ES" b="1" dirty="0"/>
              <a:t>proactivo</a:t>
            </a:r>
            <a:r>
              <a:rPr lang="es-ES" dirty="0"/>
              <a:t>, tiene pasión por su proyecto y busca constantemente oportunidades de crecimiento</a:t>
            </a:r>
          </a:p>
          <a:p>
            <a:pPr algn="just"/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B01C8C-3525-2D05-F76C-6D62218C5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0" y="1282700"/>
            <a:ext cx="36322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89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9E5FC-59B0-FBBE-0E5C-9FDE11EB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71" y="2804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C" b="1" dirty="0"/>
              <a:t>Pruebas de personalidad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F5155E-74A7-B70C-192B-F5CD50BC8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1840"/>
            <a:ext cx="5657850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b="1" dirty="0"/>
              <a:t>TEST MYERS-BRIGGS TYPE INDICATOR (MBTI)</a:t>
            </a:r>
          </a:p>
          <a:p>
            <a:pPr marL="0" indent="0" algn="just">
              <a:buNone/>
            </a:pPr>
            <a:r>
              <a:rPr lang="es-ES" dirty="0">
                <a:hlinkClick r:id="rId2"/>
              </a:rPr>
              <a:t>http://www.humanmetrics.com/personalidad/test</a:t>
            </a:r>
            <a:r>
              <a:rPr lang="es-ES" dirty="0"/>
              <a:t> </a:t>
            </a:r>
          </a:p>
          <a:p>
            <a:pPr marL="0" indent="0" algn="just">
              <a:buNone/>
            </a:pPr>
            <a:endParaRPr lang="es-ES" dirty="0"/>
          </a:p>
          <a:p>
            <a:pPr algn="just"/>
            <a:r>
              <a:rPr lang="es-ES" b="1" dirty="0"/>
              <a:t>TEST DE BELBIN</a:t>
            </a:r>
          </a:p>
          <a:p>
            <a:pPr marL="0" indent="0" algn="just">
              <a:buNone/>
            </a:pPr>
            <a:r>
              <a:rPr lang="es-ES" dirty="0"/>
              <a:t>Documento PDF para desarrollar </a:t>
            </a:r>
          </a:p>
          <a:p>
            <a:pPr marL="0" indent="0" algn="just">
              <a:buNone/>
            </a:pPr>
            <a:endParaRPr lang="es-ES" dirty="0"/>
          </a:p>
          <a:p>
            <a:pPr algn="just"/>
            <a:r>
              <a:rPr lang="es-ES" b="1" dirty="0"/>
              <a:t>LA RUEDA DE LA VIDA</a:t>
            </a:r>
          </a:p>
          <a:p>
            <a:pPr marL="0" indent="0" algn="just">
              <a:buNone/>
            </a:pPr>
            <a:r>
              <a:rPr lang="es-ES" dirty="0"/>
              <a:t>Documento EXCEL para desarrollar  </a:t>
            </a:r>
          </a:p>
          <a:p>
            <a:pPr algn="just"/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C30393-3312-B206-A97D-B897F0A8E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78" y="1415223"/>
            <a:ext cx="4240993" cy="23822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7AFC95-882A-BBAD-ECEF-3BAB9B6AF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78" y="4022328"/>
            <a:ext cx="4399722" cy="24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9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2D1D744-1674-6036-FE60-939DFE1B19B8}"/>
              </a:ext>
            </a:extLst>
          </p:cNvPr>
          <p:cNvSpPr txBox="1"/>
          <p:nvPr/>
        </p:nvSpPr>
        <p:spPr>
          <a:xfrm>
            <a:off x="217714" y="202283"/>
            <a:ext cx="5430589" cy="705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s-EC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/>
              <a:t>Tipos de personalidad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48FA3E-A4BC-96AB-9AC4-8DC7B8E47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85" t="18608" r="3809" b="7281"/>
          <a:stretch/>
        </p:blipFill>
        <p:spPr>
          <a:xfrm>
            <a:off x="386398" y="1079375"/>
            <a:ext cx="1141920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56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F4B505-D03E-5962-786D-F52330E60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67" t="19631" r="7286" b="7732"/>
          <a:stretch/>
        </p:blipFill>
        <p:spPr>
          <a:xfrm>
            <a:off x="294649" y="729000"/>
            <a:ext cx="1160270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53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8492E5-0771-5202-0E0D-AEE5D847C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61" t="18821" r="3809" b="5587"/>
          <a:stretch/>
        </p:blipFill>
        <p:spPr>
          <a:xfrm>
            <a:off x="128773" y="729000"/>
            <a:ext cx="1193445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6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99582F-2381-9A79-BFC9-345F7A9D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Generalidades del Emprendimiento</a:t>
            </a:r>
            <a:endParaRPr lang="es-EC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AF4206-10FB-EBBB-2842-C2C76B13B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endParaRPr lang="es-ES" dirty="0"/>
          </a:p>
          <a:p>
            <a:r>
              <a:rPr lang="es-EC" dirty="0"/>
              <a:t>Puedo ser empresario                          </a:t>
            </a:r>
            <a:endParaRPr lang="es-EC" dirty="0" smtClean="0"/>
          </a:p>
          <a:p>
            <a:r>
              <a:rPr lang="es-EC" dirty="0" smtClean="0"/>
              <a:t>Puedo </a:t>
            </a:r>
            <a:r>
              <a:rPr lang="es-EC" dirty="0"/>
              <a:t>trabajar a mi ritmo</a:t>
            </a:r>
          </a:p>
          <a:p>
            <a:r>
              <a:rPr lang="es-EC" dirty="0"/>
              <a:t>Puedo ser mi propio jefe                         </a:t>
            </a:r>
            <a:endParaRPr lang="es-EC" dirty="0" smtClean="0"/>
          </a:p>
          <a:p>
            <a:r>
              <a:rPr lang="es-EC" dirty="0" smtClean="0"/>
              <a:t>Puedo </a:t>
            </a:r>
            <a:r>
              <a:rPr lang="es-EC" dirty="0"/>
              <a:t>obtener ingresos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8B06E7-6214-F6BA-3400-63EC95E4B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682" y="271079"/>
            <a:ext cx="3996566" cy="23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60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622346-A634-2B1E-AF2C-E8ED043E0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86" t="20303" r="4286" b="7069"/>
          <a:stretch/>
        </p:blipFill>
        <p:spPr>
          <a:xfrm>
            <a:off x="133350" y="862350"/>
            <a:ext cx="1197192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89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E82B3B-5676-1A83-8EC2-6C8096F9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994" y="337556"/>
            <a:ext cx="6132011" cy="580188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A618C52-8ED2-C03A-B6D2-65AAB959BCD4}"/>
              </a:ext>
            </a:extLst>
          </p:cNvPr>
          <p:cNvSpPr txBox="1"/>
          <p:nvPr/>
        </p:nvSpPr>
        <p:spPr>
          <a:xfrm>
            <a:off x="217714" y="1095796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0000"/>
                </a:solidFill>
                <a:cs typeface="Arial"/>
              </a:rPr>
              <a:t>G</a:t>
            </a:r>
            <a:r>
              <a:rPr lang="es-ES" sz="2800" b="0" i="0" u="none" strike="noStrike" baseline="0" dirty="0">
                <a:solidFill>
                  <a:srgbClr val="000000"/>
                </a:solidFill>
                <a:cs typeface="Arial"/>
              </a:rPr>
              <a:t>rado de satisfacción </a:t>
            </a:r>
          </a:p>
          <a:p>
            <a:r>
              <a:rPr lang="es-ES" sz="2800" b="0" i="0" u="none" strike="noStrike" baseline="0" dirty="0">
                <a:solidFill>
                  <a:srgbClr val="000000"/>
                </a:solidFill>
                <a:cs typeface="Arial"/>
              </a:rPr>
              <a:t>o felicidad </a:t>
            </a:r>
            <a:endParaRPr lang="es-EC" sz="28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1EA8A4-9AA5-D0CC-92A7-2644847EA8BA}"/>
              </a:ext>
            </a:extLst>
          </p:cNvPr>
          <p:cNvSpPr txBox="1"/>
          <p:nvPr/>
        </p:nvSpPr>
        <p:spPr>
          <a:xfrm>
            <a:off x="217714" y="202283"/>
            <a:ext cx="5430589" cy="705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C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/>
              <a:t>Motivaciones: </a:t>
            </a:r>
          </a:p>
        </p:txBody>
      </p:sp>
    </p:spTree>
    <p:extLst>
      <p:ext uri="{BB962C8B-B14F-4D97-AF65-F5344CB8AC3E}">
        <p14:creationId xmlns:p14="http://schemas.microsoft.com/office/powerpoint/2010/main" val="3068543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56AF29-AE53-6D57-F32C-0DB9E42F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Tipos de Emprendimientos según Global </a:t>
            </a:r>
            <a:r>
              <a:rPr lang="es-ES" b="1" dirty="0" err="1"/>
              <a:t>Entrepreneurship</a:t>
            </a:r>
            <a:r>
              <a:rPr lang="es-ES" b="1" dirty="0"/>
              <a:t> Monitor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4D66BAC-D8C6-9E79-06A8-D68D9A2216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100357"/>
              </p:ext>
            </p:extLst>
          </p:nvPr>
        </p:nvGraphicFramePr>
        <p:xfrm>
          <a:off x="628650" y="1993900"/>
          <a:ext cx="10725150" cy="449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4791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56AF29-AE53-6D57-F32C-0DB9E42F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Tipos de Emprendimientos según Global </a:t>
            </a:r>
            <a:r>
              <a:rPr lang="es-ES" b="1" dirty="0" err="1"/>
              <a:t>Entrepreneurship</a:t>
            </a:r>
            <a:r>
              <a:rPr lang="es-ES" b="1" dirty="0"/>
              <a:t> Monitor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4D66BAC-D8C6-9E79-06A8-D68D9A2216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851380"/>
              </p:ext>
            </p:extLst>
          </p:nvPr>
        </p:nvGraphicFramePr>
        <p:xfrm>
          <a:off x="437322" y="1690688"/>
          <a:ext cx="11126028" cy="4633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5084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99582F-2381-9A79-BFC9-345F7A9D3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Visión Global: Tendencias y Teorías del Emprendimiento</a:t>
            </a:r>
            <a:endParaRPr lang="es-EC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AF4206-10FB-EBBB-2842-C2C76B13B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ctr">
              <a:lnSpc>
                <a:spcPct val="107000"/>
              </a:lnSpc>
            </a:pPr>
            <a:r>
              <a:rPr lang="es-E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Teorías del emprendimiento</a:t>
            </a:r>
            <a:endParaRPr lang="es-EC" sz="2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es-E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Tendencias sobre emprendimiento</a:t>
            </a:r>
            <a:endParaRPr lang="es-EC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Datos sobre emprendimiento – Global </a:t>
            </a:r>
            <a:r>
              <a:rPr lang="es-ES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Entrepreneurship</a:t>
            </a:r>
            <a:r>
              <a:rPr lang="es-E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Monitor</a:t>
            </a:r>
            <a:endParaRPr lang="es-E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8B06E7-6214-F6BA-3400-63EC95E4B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128" y="281354"/>
            <a:ext cx="2765718" cy="16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09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E552E-4AC7-CB42-78D2-1A8E692BF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13" y="118924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b="1" dirty="0"/>
              <a:t>Teorías del emprendimiento</a:t>
            </a:r>
            <a:endParaRPr lang="es-EC" b="1" dirty="0"/>
          </a:p>
        </p:txBody>
      </p:sp>
      <p:graphicFrame>
        <p:nvGraphicFramePr>
          <p:cNvPr id="11" name="Marcador de contenido 10">
            <a:extLst>
              <a:ext uri="{FF2B5EF4-FFF2-40B4-BE49-F238E27FC236}">
                <a16:creationId xmlns:a16="http://schemas.microsoft.com/office/drawing/2014/main" id="{0CFAEA58-6028-C229-2116-73965FB1B6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84372"/>
              </p:ext>
            </p:extLst>
          </p:nvPr>
        </p:nvGraphicFramePr>
        <p:xfrm>
          <a:off x="612913" y="1272209"/>
          <a:ext cx="10638181" cy="5028786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180071">
                  <a:extLst>
                    <a:ext uri="{9D8B030D-6E8A-4147-A177-3AD203B41FA5}">
                      <a16:colId xmlns:a16="http://schemas.microsoft.com/office/drawing/2014/main" val="1467298434"/>
                    </a:ext>
                  </a:extLst>
                </a:gridCol>
                <a:gridCol w="4229055">
                  <a:extLst>
                    <a:ext uri="{9D8B030D-6E8A-4147-A177-3AD203B41FA5}">
                      <a16:colId xmlns:a16="http://schemas.microsoft.com/office/drawing/2014/main" val="3778657902"/>
                    </a:ext>
                  </a:extLst>
                </a:gridCol>
                <a:gridCol w="4229055">
                  <a:extLst>
                    <a:ext uri="{9D8B030D-6E8A-4147-A177-3AD203B41FA5}">
                      <a16:colId xmlns:a16="http://schemas.microsoft.com/office/drawing/2014/main" val="3530564883"/>
                    </a:ext>
                  </a:extLst>
                </a:gridCol>
              </a:tblGrid>
              <a:tr h="67030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u="none" strike="noStrike" dirty="0">
                          <a:effectLst/>
                        </a:rPr>
                        <a:t>Corrientes principales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u="none" strike="noStrike" dirty="0">
                          <a:effectLst/>
                        </a:rPr>
                        <a:t>Temas de investigación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u="none" strike="noStrike" dirty="0">
                          <a:effectLst/>
                        </a:rPr>
                        <a:t>Problema analizado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1486620"/>
                  </a:ext>
                </a:extLst>
              </a:tr>
              <a:tr h="117638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Psicología: Rasgos y comportamiento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Las características de los emprendedores y el proceso emprendedor</a:t>
                      </a:r>
                      <a:endParaRPr lang="es-E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Causas (por qué)</a:t>
                      </a:r>
                      <a:endParaRPr lang="es-EC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770231"/>
                  </a:ext>
                </a:extLst>
              </a:tr>
              <a:tr h="884719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Sociología: Social y cultural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Emprendedores de diferentes orígenes sociales o culturales</a:t>
                      </a:r>
                      <a:endParaRPr lang="es-EC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Causas (por qué)</a:t>
                      </a:r>
                      <a:endParaRPr lang="es-EC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818075"/>
                  </a:ext>
                </a:extLst>
              </a:tr>
              <a:tr h="103055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Economía: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Relación entre el entorno económico y el espíritu emprendedor</a:t>
                      </a:r>
                      <a:endParaRPr lang="es-E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Efectos (Qué)</a:t>
                      </a:r>
                      <a:endParaRPr lang="es-EC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910008"/>
                  </a:ext>
                </a:extLst>
              </a:tr>
              <a:tr h="117638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effectLst/>
                        </a:rPr>
                        <a:t>Gestión empresarial:</a:t>
                      </a:r>
                      <a:endParaRPr lang="es-EC" sz="2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Habilidad, gestión y crecimiento de los emprendedores y de las empresas</a:t>
                      </a:r>
                      <a:endParaRPr lang="es-ES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Comportamiento (Cómo)</a:t>
                      </a:r>
                      <a:endParaRPr lang="es-EC" sz="2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72" marR="8972" marT="897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443438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093B2CF1-D323-F415-AEE6-D1FBADB82691}"/>
              </a:ext>
            </a:extLst>
          </p:cNvPr>
          <p:cNvSpPr txBox="1"/>
          <p:nvPr/>
        </p:nvSpPr>
        <p:spPr>
          <a:xfrm>
            <a:off x="715614" y="6382833"/>
            <a:ext cx="8560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hlinkClick r:id="rId2"/>
              </a:rPr>
              <a:t>https://www.revistaespacios.com/a20v41n07/a20v41n07p07.pdf</a:t>
            </a:r>
            <a:r>
              <a:rPr lang="es-EC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4470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4232D35-8F51-2FFB-A7C3-D2388F604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988852"/>
              </p:ext>
            </p:extLst>
          </p:nvPr>
        </p:nvGraphicFramePr>
        <p:xfrm>
          <a:off x="1458930" y="595901"/>
          <a:ext cx="8959064" cy="5424752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239766">
                  <a:extLst>
                    <a:ext uri="{9D8B030D-6E8A-4147-A177-3AD203B41FA5}">
                      <a16:colId xmlns:a16="http://schemas.microsoft.com/office/drawing/2014/main" val="713388369"/>
                    </a:ext>
                  </a:extLst>
                </a:gridCol>
                <a:gridCol w="2239766">
                  <a:extLst>
                    <a:ext uri="{9D8B030D-6E8A-4147-A177-3AD203B41FA5}">
                      <a16:colId xmlns:a16="http://schemas.microsoft.com/office/drawing/2014/main" val="906023502"/>
                    </a:ext>
                  </a:extLst>
                </a:gridCol>
                <a:gridCol w="2239766">
                  <a:extLst>
                    <a:ext uri="{9D8B030D-6E8A-4147-A177-3AD203B41FA5}">
                      <a16:colId xmlns:a16="http://schemas.microsoft.com/office/drawing/2014/main" val="3131388595"/>
                    </a:ext>
                  </a:extLst>
                </a:gridCol>
                <a:gridCol w="2239766">
                  <a:extLst>
                    <a:ext uri="{9D8B030D-6E8A-4147-A177-3AD203B41FA5}">
                      <a16:colId xmlns:a16="http://schemas.microsoft.com/office/drawing/2014/main" val="2691588308"/>
                    </a:ext>
                  </a:extLst>
                </a:gridCol>
              </a:tblGrid>
              <a:tr h="7069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Teorías del emprendimiento desde el punto de vista económico</a:t>
                      </a:r>
                      <a:endParaRPr lang="es-ES" sz="10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Teorías del emprendimiento desde el punto de vista psicológico</a:t>
                      </a:r>
                      <a:endParaRPr lang="es-ES" sz="10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Teorías del emprendimiento desde el punto de vista sociológico</a:t>
                      </a:r>
                      <a:endParaRPr lang="es-ES" sz="10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000" b="1" u="none" strike="noStrike" kern="1200" dirty="0">
                          <a:solidFill>
                            <a:schemeClr val="lt1"/>
                          </a:solidFill>
                          <a:effectLst/>
                        </a:rPr>
                        <a:t>Teorías del emprendimiento desde el punto de vista de la gestión empresarial</a:t>
                      </a:r>
                      <a:endParaRPr lang="es-ES" sz="10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323453"/>
                  </a:ext>
                </a:extLst>
              </a:tr>
              <a:tr h="487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clásica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los Rasgos de personalidad</a:t>
                      </a:r>
                      <a:endParaRPr lang="es-ES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las creencias religiosas</a:t>
                      </a:r>
                      <a:endParaRPr lang="es-ES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basada en oportunidades</a:t>
                      </a:r>
                      <a:endParaRPr lang="es-EC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544992"/>
                  </a:ext>
                </a:extLst>
              </a:tr>
              <a:tr h="48700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</a:t>
                      </a:r>
                      <a:r>
                        <a:rPr lang="es-EC" sz="105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neo-clásica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Lugar de Control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la oferta emprendedora</a:t>
                      </a:r>
                      <a:endParaRPr lang="es-E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Teorías basadas en los recursos</a:t>
                      </a:r>
                      <a:endParaRPr lang="es-E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954782"/>
                  </a:ext>
                </a:extLst>
              </a:tr>
              <a:tr h="63924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Schumpeter de la innovación</a:t>
                      </a:r>
                      <a:endParaRPr lang="es-ES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la necesidad de logro</a:t>
                      </a:r>
                      <a:endParaRPr lang="es-E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del cambio social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del capital financiero y liquidez</a:t>
                      </a:r>
                      <a:endParaRPr lang="es-E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984584"/>
                  </a:ext>
                </a:extLst>
              </a:tr>
              <a:tr h="48700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la Eficiencia-X de Leibenstein</a:t>
                      </a:r>
                      <a:endParaRPr lang="es-ES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del ingenio personal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del patrón de nivel de grupo</a:t>
                      </a:r>
                      <a:endParaRPr lang="es-E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del capital social o de la red social</a:t>
                      </a:r>
                      <a:endParaRPr lang="es-E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100954"/>
                  </a:ext>
                </a:extLst>
              </a:tr>
              <a:tr h="63924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Mark Casson</a:t>
                      </a:r>
                      <a:endParaRPr lang="es-EC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</a:t>
                      </a:r>
                      <a:r>
                        <a:rPr lang="es-EC" sz="105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Hoselitz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del emprendimiento del capital humano</a:t>
                      </a:r>
                      <a:endParaRPr lang="es-E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203657"/>
                  </a:ext>
                </a:extLst>
              </a:tr>
              <a:tr h="3347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Papanek y Harris</a:t>
                      </a:r>
                      <a:endParaRPr lang="es-ES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</a:t>
                      </a:r>
                      <a:r>
                        <a:rPr lang="es-EC" sz="105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Stoke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b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284863"/>
                  </a:ext>
                </a:extLst>
              </a:tr>
              <a:tr h="33477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Harvard School</a:t>
                      </a:r>
                      <a:endParaRPr lang="es-EC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Antropológica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215232"/>
                  </a:ext>
                </a:extLst>
              </a:tr>
              <a:tr h="3347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 ajuste de Kirzner</a:t>
                      </a:r>
                      <a:endParaRPr lang="es-ES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ctr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l" fontAlgn="b"/>
                      <a:r>
                        <a:rPr lang="es-EC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s-EC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984994"/>
                  </a:ext>
                </a:extLst>
              </a:tr>
              <a:tr h="48700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del beneficio de Knight</a:t>
                      </a:r>
                      <a:endParaRPr lang="es-ES" sz="105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625615"/>
                  </a:ext>
                </a:extLst>
              </a:tr>
              <a:tr h="48700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Teoría del equilibrio de mercado de Hayek</a:t>
                      </a:r>
                      <a:endParaRPr lang="es-ES" sz="105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5460" marR="5460" marT="27298" marB="272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5460" marR="5460" marT="54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5460" marR="5460" marT="546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85072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505F715-8726-5045-A2D9-859866C62272}"/>
              </a:ext>
            </a:extLst>
          </p:cNvPr>
          <p:cNvSpPr txBox="1"/>
          <p:nvPr/>
        </p:nvSpPr>
        <p:spPr>
          <a:xfrm>
            <a:off x="715614" y="6382833"/>
            <a:ext cx="8560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hlinkClick r:id="rId2"/>
              </a:rPr>
              <a:t>https://www.revistaespacios.com/a20v41n07/a20v41n07p07.pdf</a:t>
            </a:r>
            <a:r>
              <a:rPr lang="es-EC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59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95E92-9E99-B89A-F24A-0BFD3639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Tendencias sobre emprendimiento</a:t>
            </a:r>
            <a:endParaRPr lang="es-EC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579A820-8168-8781-71F8-8B42B528FB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134082"/>
              </p:ext>
            </p:extLst>
          </p:nvPr>
        </p:nvGraphicFramePr>
        <p:xfrm>
          <a:off x="516835" y="1457739"/>
          <a:ext cx="10836965" cy="5035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8984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95E92-9E99-B89A-F24A-0BFD3639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Tendencias sobre emprendimiento</a:t>
            </a:r>
            <a:endParaRPr lang="es-EC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579A820-8168-8781-71F8-8B42B528FB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6442248"/>
              </p:ext>
            </p:extLst>
          </p:nvPr>
        </p:nvGraphicFramePr>
        <p:xfrm>
          <a:off x="764771" y="1457739"/>
          <a:ext cx="10589029" cy="4244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7071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95E92-9E99-B89A-F24A-0BFD3639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Tendencias sobre emprendimiento</a:t>
            </a:r>
            <a:endParaRPr lang="es-EC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579A820-8168-8781-71F8-8B42B528FB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520662"/>
              </p:ext>
            </p:extLst>
          </p:nvPr>
        </p:nvGraphicFramePr>
        <p:xfrm>
          <a:off x="955964" y="1457739"/>
          <a:ext cx="10397836" cy="4402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8865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FD7EF-C728-12DC-A33E-C092DB01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Definición de Emprendimiento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4B67B4-2440-7D9D-8E7B-BE7253DF9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2287" cy="435133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es-EC" sz="2800" dirty="0">
                <a:ea typeface="Roboto" pitchFamily="34" charset="-122"/>
                <a:cs typeface="Roboto" pitchFamily="34" charset="-120"/>
              </a:rPr>
              <a:t>El emprendimiento implica el proceso de concebir y desarrollar un nuevo proyecto empresarial o una iniciativa innovadora.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es-EC" sz="2800" dirty="0">
                <a:ea typeface="Roboto" pitchFamily="34" charset="-122"/>
                <a:cs typeface="Roboto" pitchFamily="34" charset="-120"/>
              </a:rPr>
              <a:t>Este proceso requiere de habilidades de liderazgo, análisis estratégico y capacidad para identificar oportunidades de mercado. Además, implica la gestión eficiente de los recursos, la creación de redes de contacto y la toma de decisiones fundamentadas en datos y análisis.</a:t>
            </a: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A2CB06-6ADD-8052-AB1F-21B93E659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443" y="1825625"/>
            <a:ext cx="3697357" cy="414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88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95E92-9E99-B89A-F24A-0BFD3639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Tendencias sobre emprendimiento</a:t>
            </a:r>
            <a:endParaRPr lang="es-EC" b="1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579A820-8168-8781-71F8-8B42B528FB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78285"/>
              </p:ext>
            </p:extLst>
          </p:nvPr>
        </p:nvGraphicFramePr>
        <p:xfrm>
          <a:off x="2743200" y="1690688"/>
          <a:ext cx="6493566" cy="3837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5132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889D8D6-C49D-36E2-F8A2-636BE3F6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z="4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Tendencias sobre emprendimiento</a:t>
            </a:r>
            <a:endParaRPr lang="es-EC" b="1" dirty="0"/>
          </a:p>
        </p:txBody>
      </p:sp>
      <p:graphicFrame>
        <p:nvGraphicFramePr>
          <p:cNvPr id="5" name="Marcador de contenido 3">
            <a:extLst>
              <a:ext uri="{FF2B5EF4-FFF2-40B4-BE49-F238E27FC236}">
                <a16:creationId xmlns:a16="http://schemas.microsoft.com/office/drawing/2014/main" id="{BC9C7780-F2D2-CFC4-EDAD-6C6C4539B3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17458"/>
              </p:ext>
            </p:extLst>
          </p:nvPr>
        </p:nvGraphicFramePr>
        <p:xfrm>
          <a:off x="1739348" y="1690688"/>
          <a:ext cx="7590183" cy="4534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1447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C36A3-A702-6CA8-3F9B-C41B583CF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Datos sobre emprendimiento – Global </a:t>
            </a:r>
            <a:r>
              <a:rPr lang="es-ES" sz="4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Entrepreneurship</a:t>
            </a:r>
            <a:r>
              <a:rPr lang="es-ES" sz="4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Monitor</a:t>
            </a:r>
            <a:endParaRPr lang="es-EC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C0D2E0-2289-024F-3902-7D952D8C337A}"/>
              </a:ext>
            </a:extLst>
          </p:cNvPr>
          <p:cNvSpPr txBox="1"/>
          <p:nvPr/>
        </p:nvSpPr>
        <p:spPr>
          <a:xfrm>
            <a:off x="944218" y="5916111"/>
            <a:ext cx="9710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hlinkClick r:id="rId2"/>
              </a:rPr>
              <a:t>https://www.gemconsortium.org/economy-profiles/ecuador-2</a:t>
            </a:r>
            <a:r>
              <a:rPr lang="es-EC" dirty="0"/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B48401-49AD-E991-31EF-CD56AA092FC8}"/>
              </a:ext>
            </a:extLst>
          </p:cNvPr>
          <p:cNvSpPr txBox="1"/>
          <p:nvPr/>
        </p:nvSpPr>
        <p:spPr>
          <a:xfrm>
            <a:off x="1127098" y="62854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hlinkClick r:id="rId3"/>
              </a:rPr>
              <a:t>https://www.gemconsortium.org/wiki/1154</a:t>
            </a:r>
            <a:r>
              <a:rPr lang="es-EC" dirty="0"/>
              <a:t>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8948B3B-F65A-8BE0-B2BF-9E1D27F1A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125" t="24152" r="13079" b="19373"/>
          <a:stretch/>
        </p:blipFill>
        <p:spPr>
          <a:xfrm>
            <a:off x="838200" y="1943099"/>
            <a:ext cx="10096500" cy="3670424"/>
          </a:xfrm>
        </p:spPr>
      </p:pic>
    </p:spTree>
    <p:extLst>
      <p:ext uri="{BB962C8B-B14F-4D97-AF65-F5344CB8AC3E}">
        <p14:creationId xmlns:p14="http://schemas.microsoft.com/office/powerpoint/2010/main" val="2047583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17E37F-990E-C074-50D5-986853D3B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4" y="419100"/>
            <a:ext cx="4499095" cy="5867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ECE5E67-45B6-6CA0-6B6E-2B2E0F4B9585}"/>
              </a:ext>
            </a:extLst>
          </p:cNvPr>
          <p:cNvSpPr txBox="1"/>
          <p:nvPr/>
        </p:nvSpPr>
        <p:spPr>
          <a:xfrm>
            <a:off x="253082" y="6488668"/>
            <a:ext cx="9217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/>
              <a:t>https://www.gemconsortium.org/report/gem-ecuador-2023-2024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E61D3C-E924-F55A-1571-9F9406471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821" y="940832"/>
            <a:ext cx="4038509" cy="5715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0A67936-FD4F-FDE1-6230-F94C06C9DEC3}"/>
              </a:ext>
            </a:extLst>
          </p:cNvPr>
          <p:cNvSpPr txBox="1"/>
          <p:nvPr/>
        </p:nvSpPr>
        <p:spPr>
          <a:xfrm>
            <a:off x="5715000" y="18466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dirty="0"/>
              <a:t>https://www.gemconsortium.org/report/global-entrepreneurship-monitor-gem-20232024-global-report-25-years-and-growing</a:t>
            </a:r>
          </a:p>
        </p:txBody>
      </p:sp>
    </p:spTree>
    <p:extLst>
      <p:ext uri="{BB962C8B-B14F-4D97-AF65-F5344CB8AC3E}">
        <p14:creationId xmlns:p14="http://schemas.microsoft.com/office/powerpoint/2010/main" val="2289587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31F59AF-DF2B-76DF-78EA-D32D9B9A613B}"/>
              </a:ext>
            </a:extLst>
          </p:cNvPr>
          <p:cNvSpPr txBox="1"/>
          <p:nvPr/>
        </p:nvSpPr>
        <p:spPr>
          <a:xfrm>
            <a:off x="822807" y="412127"/>
            <a:ext cx="10229506" cy="1549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Determinantes de la supervivencia de las microempresas en la ciudad de Riobamba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61E23A-DA14-8EB5-3A83-B5698F6D8165}"/>
              </a:ext>
            </a:extLst>
          </p:cNvPr>
          <p:cNvSpPr txBox="1"/>
          <p:nvPr/>
        </p:nvSpPr>
        <p:spPr>
          <a:xfrm>
            <a:off x="944802" y="2671939"/>
            <a:ext cx="51020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effectLst/>
                <a:ea typeface="Arial MT"/>
                <a:cs typeface="Arial MT"/>
              </a:rPr>
              <a:t>En la ciudad de Riobamba desde enero de 2022 hasta julio de 2022 se iniciaron 683 negocios, pero 596 de ellos no lograron sobrevivir, se debe mencionar que el 78,90% de las empresas de esta ciudad son micronegocios. </a:t>
            </a:r>
            <a:endParaRPr lang="es-EC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F410061-7095-90FB-D173-93C71E303267}"/>
              </a:ext>
            </a:extLst>
          </p:cNvPr>
          <p:cNvSpPr txBox="1"/>
          <p:nvPr/>
        </p:nvSpPr>
        <p:spPr>
          <a:xfrm>
            <a:off x="1743244" y="5763469"/>
            <a:ext cx="8607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dirty="0">
                <a:hlinkClick r:id="rId2"/>
              </a:rPr>
              <a:t>https://revista.uniandes.edu.ec/ojs/index.php/holopraxis/article/view/3455/3945</a:t>
            </a:r>
            <a:r>
              <a:rPr lang="es-EC" dirty="0"/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284A5F1-563D-2AAB-DEEA-30CE3FA1CB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9" b="17681"/>
          <a:stretch/>
        </p:blipFill>
        <p:spPr>
          <a:xfrm flipH="1">
            <a:off x="6558837" y="2388301"/>
            <a:ext cx="4923427" cy="284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45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EF517C-C7AB-8253-CFD2-726395D5DC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804" t="24143" r="24239" b="8578"/>
          <a:stretch/>
        </p:blipFill>
        <p:spPr>
          <a:xfrm>
            <a:off x="0" y="632791"/>
            <a:ext cx="6334539" cy="55924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73FF8E-AD78-0B61-D78D-0C4A4BF6B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0000" t="28513" r="19890" b="20669"/>
          <a:stretch/>
        </p:blipFill>
        <p:spPr>
          <a:xfrm>
            <a:off x="6564535" y="1328530"/>
            <a:ext cx="5428682" cy="42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1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93F023B6-4DDD-4661-6498-B0A21A5B3EF6}"/>
              </a:ext>
            </a:extLst>
          </p:cNvPr>
          <p:cNvSpPr/>
          <p:nvPr/>
        </p:nvSpPr>
        <p:spPr>
          <a:xfrm>
            <a:off x="871848" y="1187724"/>
            <a:ext cx="10448304" cy="719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El emprendimiento es el proceso de crear un nuevo negocio, identificando oportunidades, gestionando riesgos, y creando valor.</a:t>
            </a:r>
            <a:endParaRPr lang="en-US" sz="17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FFCEEBA7-8DB7-9F85-514D-35D37F758BB2}"/>
              </a:ext>
            </a:extLst>
          </p:cNvPr>
          <p:cNvSpPr/>
          <p:nvPr/>
        </p:nvSpPr>
        <p:spPr>
          <a:xfrm>
            <a:off x="701487" y="2169851"/>
            <a:ext cx="4009661" cy="2029301"/>
          </a:xfrm>
          <a:prstGeom prst="roundRect">
            <a:avLst>
              <a:gd name="adj" fmla="val 465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s-EC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41BA1FA-A5D9-6123-EA61-DA9E71874972}"/>
              </a:ext>
            </a:extLst>
          </p:cNvPr>
          <p:cNvSpPr/>
          <p:nvPr/>
        </p:nvSpPr>
        <p:spPr>
          <a:xfrm>
            <a:off x="1127098" y="2416855"/>
            <a:ext cx="306661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Creatividad</a:t>
            </a:r>
            <a:endParaRPr lang="en-US" sz="22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74518FA6-2E19-2533-8374-665DDCF435D1}"/>
              </a:ext>
            </a:extLst>
          </p:cNvPr>
          <p:cNvSpPr/>
          <p:nvPr/>
        </p:nvSpPr>
        <p:spPr>
          <a:xfrm>
            <a:off x="1127098" y="2902868"/>
            <a:ext cx="3502524" cy="1078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La creatividad es la capacidad de generar nuevas ideas y soluciones.</a:t>
            </a:r>
            <a:endParaRPr lang="en-US" sz="175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27DA2705-3CE2-13A3-B42A-9E1B1D77946D}"/>
              </a:ext>
            </a:extLst>
          </p:cNvPr>
          <p:cNvSpPr/>
          <p:nvPr/>
        </p:nvSpPr>
        <p:spPr>
          <a:xfrm>
            <a:off x="4792675" y="2184564"/>
            <a:ext cx="4009661" cy="2029301"/>
          </a:xfrm>
          <a:prstGeom prst="roundRect">
            <a:avLst>
              <a:gd name="adj" fmla="val 465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s-EC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71BA413D-928A-6BAB-7F03-1F3FF9E03186}"/>
              </a:ext>
            </a:extLst>
          </p:cNvPr>
          <p:cNvSpPr/>
          <p:nvPr/>
        </p:nvSpPr>
        <p:spPr>
          <a:xfrm>
            <a:off x="5024966" y="2416855"/>
            <a:ext cx="306661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Innovación</a:t>
            </a:r>
            <a:endParaRPr lang="en-US" sz="22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442D1158-DEF3-C005-875C-4772962E0D1F}"/>
              </a:ext>
            </a:extLst>
          </p:cNvPr>
          <p:cNvSpPr/>
          <p:nvPr/>
        </p:nvSpPr>
        <p:spPr>
          <a:xfrm>
            <a:off x="5024966" y="2902868"/>
            <a:ext cx="3502524" cy="1078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La innovación implica introducir algo nuevo o mejorar algo existente.</a:t>
            </a:r>
            <a:endParaRPr lang="en-US" sz="175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EB2E9C1E-0712-806E-CFDF-7CD81A7DF3A5}"/>
              </a:ext>
            </a:extLst>
          </p:cNvPr>
          <p:cNvSpPr/>
          <p:nvPr/>
        </p:nvSpPr>
        <p:spPr>
          <a:xfrm>
            <a:off x="701487" y="4435701"/>
            <a:ext cx="4009661" cy="2029301"/>
          </a:xfrm>
          <a:prstGeom prst="roundRect">
            <a:avLst>
              <a:gd name="adj" fmla="val 465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s-EC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4B78492B-E1D4-7448-FE9A-AA6E836CFC57}"/>
              </a:ext>
            </a:extLst>
          </p:cNvPr>
          <p:cNvSpPr/>
          <p:nvPr/>
        </p:nvSpPr>
        <p:spPr>
          <a:xfrm>
            <a:off x="1127098" y="4670827"/>
            <a:ext cx="306661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Toma de Riesgos</a:t>
            </a:r>
            <a:endParaRPr lang="en-US" sz="220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7FAB672D-5206-06EB-FC95-F83B698A7187}"/>
              </a:ext>
            </a:extLst>
          </p:cNvPr>
          <p:cNvSpPr/>
          <p:nvPr/>
        </p:nvSpPr>
        <p:spPr>
          <a:xfrm>
            <a:off x="1127098" y="5156840"/>
            <a:ext cx="3502524" cy="1078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El emprendimiento requiere tomar riesgos calculados para alcanzar el éxito.</a:t>
            </a:r>
            <a:endParaRPr lang="en-US" sz="1750" dirty="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9AF5EE2C-058F-8123-97D6-A6D13090B40A}"/>
              </a:ext>
            </a:extLst>
          </p:cNvPr>
          <p:cNvSpPr/>
          <p:nvPr/>
        </p:nvSpPr>
        <p:spPr>
          <a:xfrm>
            <a:off x="4792675" y="4438536"/>
            <a:ext cx="4009661" cy="2029301"/>
          </a:xfrm>
          <a:prstGeom prst="roundRect">
            <a:avLst>
              <a:gd name="adj" fmla="val 4652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s-EC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0413704E-FD7C-DB64-8C24-F86B301A3079}"/>
              </a:ext>
            </a:extLst>
          </p:cNvPr>
          <p:cNvSpPr/>
          <p:nvPr/>
        </p:nvSpPr>
        <p:spPr>
          <a:xfrm>
            <a:off x="5024966" y="4670827"/>
            <a:ext cx="306661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Visión</a:t>
            </a:r>
            <a:endParaRPr lang="en-US" sz="22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1449A28F-FA5B-7593-D6C7-9ECE42F9EDF6}"/>
              </a:ext>
            </a:extLst>
          </p:cNvPr>
          <p:cNvSpPr/>
          <p:nvPr/>
        </p:nvSpPr>
        <p:spPr>
          <a:xfrm>
            <a:off x="5024966" y="5156840"/>
            <a:ext cx="3502524" cy="10787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Los emprendedores tienen una visión clara del futuro y trabajan para hacerla realidad.</a:t>
            </a:r>
            <a:endParaRPr lang="en-US" sz="1750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5F87EE0-2D03-EAFA-8706-93415DAC1DBC}"/>
              </a:ext>
            </a:extLst>
          </p:cNvPr>
          <p:cNvSpPr txBox="1">
            <a:spLocks/>
          </p:cNvSpPr>
          <p:nvPr/>
        </p:nvSpPr>
        <p:spPr>
          <a:xfrm>
            <a:off x="701487" y="39016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/>
              <a:t>Emprendimiento</a:t>
            </a:r>
            <a:endParaRPr lang="es-EC" b="1" dirty="0"/>
          </a:p>
        </p:txBody>
      </p:sp>
      <p:pic>
        <p:nvPicPr>
          <p:cNvPr id="17" name="Image 0" descr="preencoded.png">
            <a:extLst>
              <a:ext uri="{FF2B5EF4-FFF2-40B4-BE49-F238E27FC236}">
                <a16:creationId xmlns:a16="http://schemas.microsoft.com/office/drawing/2014/main" id="{14EB4DFF-4141-B700-55D0-CB7E2CBC0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867" y="1803632"/>
            <a:ext cx="3502524" cy="47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6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DA2EFB9-E067-ECDF-EA0C-D08004A829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31" t="34722"/>
          <a:stretch/>
        </p:blipFill>
        <p:spPr>
          <a:xfrm>
            <a:off x="7359611" y="732592"/>
            <a:ext cx="4667250" cy="53721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3AF1887-11D0-774D-6621-534B0A7388BD}"/>
              </a:ext>
            </a:extLst>
          </p:cNvPr>
          <p:cNvSpPr/>
          <p:nvPr/>
        </p:nvSpPr>
        <p:spPr>
          <a:xfrm>
            <a:off x="469940" y="732592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latin typeface="Tomorrow" pitchFamily="34" charset="0"/>
                <a:ea typeface="Tomorrow" pitchFamily="34" charset="-122"/>
                <a:cs typeface="Tomorrow" pitchFamily="34" charset="-120"/>
              </a:rPr>
              <a:t>Definición de innovación</a:t>
            </a:r>
            <a:endParaRPr lang="en-US" sz="615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C3F0417-DCD3-B557-C1D9-E683F85CB2C3}"/>
              </a:ext>
            </a:extLst>
          </p:cNvPr>
          <p:cNvSpPr/>
          <p:nvPr/>
        </p:nvSpPr>
        <p:spPr>
          <a:xfrm>
            <a:off x="469940" y="3029188"/>
            <a:ext cx="6426159" cy="36192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900" dirty="0">
                <a:latin typeface="Tomorrow" pitchFamily="34" charset="0"/>
                <a:ea typeface="Tomorrow" pitchFamily="34" charset="-122"/>
                <a:cs typeface="Tomorrow" pitchFamily="34" charset="-120"/>
              </a:rPr>
              <a:t>La innovación es un proceso dinámico que implica la generación, desarrollo y aplicación de </a:t>
            </a:r>
            <a:r>
              <a:rPr lang="en-US" sz="1900" b="1" dirty="0">
                <a:latin typeface="Tomorrow" pitchFamily="34" charset="0"/>
                <a:ea typeface="Tomorrow" pitchFamily="34" charset="-122"/>
                <a:cs typeface="Tomorrow" pitchFamily="34" charset="-120"/>
              </a:rPr>
              <a:t>ideas novedosas que crean valor. </a:t>
            </a:r>
            <a:r>
              <a:rPr lang="en-US" sz="1900" dirty="0">
                <a:latin typeface="Tomorrow" pitchFamily="34" charset="0"/>
                <a:ea typeface="Tomorrow" pitchFamily="34" charset="-122"/>
                <a:cs typeface="Tomorrow" pitchFamily="34" charset="-120"/>
              </a:rPr>
              <a:t>Es un motor de cambio que impulsa el crecimiento económico, social y tecnológico. La innovación puede manifestarse en la creación de nuevos productos, servicios, procesos, modelos de negocio o incluso en la transformación de las formas de pensar y de hacer las cosas.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0873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2CC31-B067-C34E-54F1-C4C9CFC4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EC" b="1" dirty="0"/>
              <a:t> La innovación en emprendimiento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6BE1F3-814C-B7FE-5F53-CBAA79C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80513" cy="4667250"/>
          </a:xfrm>
        </p:spPr>
        <p:txBody>
          <a:bodyPr>
            <a:noAutofit/>
          </a:bodyPr>
          <a:lstStyle/>
          <a:p>
            <a:pPr algn="just"/>
            <a:r>
              <a:rPr lang="es-ES" dirty="0"/>
              <a:t>No se limita a la mera invención, sino que se define como una búsqueda incesante de algo nuevo. </a:t>
            </a:r>
          </a:p>
          <a:p>
            <a:pPr marL="0" indent="0" algn="just">
              <a:buNone/>
            </a:pPr>
            <a:r>
              <a:rPr lang="es-ES" dirty="0"/>
              <a:t>Desde una perspectiva técnico-empresarial, la innovación se configura como un proceso dinámico que transforma elementos, ideas o protocolos preexistentes. Esta transformación puede mejorar lo ya existente o generar nuevas soluciones que impacten positivamente en el mercado.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ADBA63-F2B3-A11A-701A-43FEA9DE8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3000" r="20305"/>
          <a:stretch/>
        </p:blipFill>
        <p:spPr>
          <a:xfrm>
            <a:off x="8918713" y="1756948"/>
            <a:ext cx="3101008" cy="453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9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8324" y="628593"/>
            <a:ext cx="10515600" cy="4351338"/>
          </a:xfrm>
        </p:spPr>
        <p:txBody>
          <a:bodyPr/>
          <a:lstStyle/>
          <a:p>
            <a:pPr algn="just"/>
            <a:r>
              <a:rPr lang="es-ES" dirty="0"/>
              <a:t>En definitiva, </a:t>
            </a:r>
            <a:r>
              <a:rPr lang="es-ES" b="1" dirty="0"/>
              <a:t>innovar implica cambiar y adaptar, con el objetivo final de mejorar la interacción de la empresa con el mercado.</a:t>
            </a:r>
            <a:endParaRPr lang="es-EC" b="1" dirty="0"/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372" y="2501872"/>
            <a:ext cx="3387610" cy="20846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6" y="4322617"/>
            <a:ext cx="4004887" cy="22527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92" y="2144684"/>
            <a:ext cx="3626834" cy="20395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211" y="2501872"/>
            <a:ext cx="2913191" cy="36414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398" y="4975955"/>
            <a:ext cx="3198584" cy="148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5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F5DEA3A-EFD2-2C5F-EA8B-8CCB2F149742}"/>
              </a:ext>
            </a:extLst>
          </p:cNvPr>
          <p:cNvSpPr/>
          <p:nvPr/>
        </p:nvSpPr>
        <p:spPr>
          <a:xfrm>
            <a:off x="221337" y="2095262"/>
            <a:ext cx="5527357" cy="690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atin typeface="+mj-lt"/>
                <a:ea typeface="+mj-ea"/>
                <a:cs typeface="+mj-cs"/>
              </a:rPr>
              <a:t>Tipos de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Innovación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F8D2522-81EB-D9B8-5E50-D8562B94F212}"/>
              </a:ext>
            </a:extLst>
          </p:cNvPr>
          <p:cNvSpPr/>
          <p:nvPr/>
        </p:nvSpPr>
        <p:spPr>
          <a:xfrm>
            <a:off x="335635" y="3002457"/>
            <a:ext cx="13082826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dirty="0">
                <a:ea typeface="Instrument Sans" pitchFamily="34" charset="-122"/>
                <a:cs typeface="Instrument Sans" pitchFamily="34" charset="-120"/>
              </a:rPr>
              <a:t>Existen diferentes tipos de innovación que pueden aplicarse a diferentes áreas de un negocio.</a:t>
            </a:r>
            <a:endParaRPr lang="en-US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AB202CFA-7EF4-854E-AEE5-8FB5CFEE6602}"/>
              </a:ext>
            </a:extLst>
          </p:cNvPr>
          <p:cNvSpPr/>
          <p:nvPr/>
        </p:nvSpPr>
        <p:spPr>
          <a:xfrm>
            <a:off x="221336" y="3720108"/>
            <a:ext cx="7599309" cy="2625447"/>
          </a:xfrm>
          <a:prstGeom prst="roundRect">
            <a:avLst>
              <a:gd name="adj" fmla="val 353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s-EC" sz="240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4A701B94-95CF-BDA1-B651-3662B823C189}"/>
              </a:ext>
            </a:extLst>
          </p:cNvPr>
          <p:cNvSpPr/>
          <p:nvPr/>
        </p:nvSpPr>
        <p:spPr>
          <a:xfrm>
            <a:off x="228957" y="3727728"/>
            <a:ext cx="7590456" cy="63424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EC" sz="240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FFA2604-9862-080C-B12A-9E39D6A52462}"/>
              </a:ext>
            </a:extLst>
          </p:cNvPr>
          <p:cNvSpPr/>
          <p:nvPr/>
        </p:nvSpPr>
        <p:spPr>
          <a:xfrm>
            <a:off x="335635" y="3546901"/>
            <a:ext cx="3536298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ea typeface="Instrument Sans" pitchFamily="34" charset="-122"/>
                <a:cs typeface="Instrument Sans" pitchFamily="34" charset="-120"/>
              </a:rPr>
              <a:t>Incremental</a:t>
            </a:r>
            <a:endParaRPr lang="en-US" sz="2400" b="1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8C7B83AA-5105-6CCE-366B-E40B2A53D411}"/>
              </a:ext>
            </a:extLst>
          </p:cNvPr>
          <p:cNvSpPr/>
          <p:nvPr/>
        </p:nvSpPr>
        <p:spPr>
          <a:xfrm>
            <a:off x="2418884" y="3514065"/>
            <a:ext cx="2953216" cy="591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dirty="0">
                <a:ea typeface="Instrument Sans" pitchFamily="34" charset="-122"/>
                <a:cs typeface="Instrument Sans" pitchFamily="34" charset="-120"/>
              </a:rPr>
              <a:t>Mejoras graduales a </a:t>
            </a:r>
            <a:r>
              <a:rPr lang="en-US" sz="2400" dirty="0" err="1">
                <a:ea typeface="Instrument Sans" pitchFamily="34" charset="-122"/>
                <a:cs typeface="Instrument Sans" pitchFamily="34" charset="-120"/>
              </a:rPr>
              <a:t>productos</a:t>
            </a:r>
            <a:r>
              <a:rPr lang="en-US" sz="2400" dirty="0">
                <a:ea typeface="Instrument Sans" pitchFamily="34" charset="-122"/>
                <a:cs typeface="Instrument Sans" pitchFamily="34" charset="-120"/>
              </a:rPr>
              <a:t> o </a:t>
            </a:r>
          </a:p>
          <a:p>
            <a:pPr marL="0" indent="0">
              <a:lnSpc>
                <a:spcPts val="2750"/>
              </a:lnSpc>
              <a:buNone/>
            </a:pPr>
            <a:r>
              <a:rPr lang="en-US" sz="2400" dirty="0" err="1">
                <a:ea typeface="Instrument Sans" pitchFamily="34" charset="-122"/>
                <a:cs typeface="Instrument Sans" pitchFamily="34" charset="-120"/>
              </a:rPr>
              <a:t>procesos</a:t>
            </a:r>
            <a:r>
              <a:rPr lang="en-US" sz="2400" dirty="0">
                <a:ea typeface="Instrument Sans" pitchFamily="34" charset="-122"/>
                <a:cs typeface="Instrument Sans" pitchFamily="34" charset="-120"/>
              </a:rPr>
              <a:t> existentes.</a:t>
            </a:r>
            <a:endParaRPr lang="en-US" sz="240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23F45AAF-C89D-C411-EACF-8B5ECDC4E99E}"/>
              </a:ext>
            </a:extLst>
          </p:cNvPr>
          <p:cNvSpPr/>
          <p:nvPr/>
        </p:nvSpPr>
        <p:spPr>
          <a:xfrm>
            <a:off x="228957" y="4361974"/>
            <a:ext cx="7590456" cy="98798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EC" sz="240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B9C7DEB6-0A01-A955-3B20-E9A16C673177}"/>
              </a:ext>
            </a:extLst>
          </p:cNvPr>
          <p:cNvSpPr/>
          <p:nvPr/>
        </p:nvSpPr>
        <p:spPr>
          <a:xfrm>
            <a:off x="449938" y="4502229"/>
            <a:ext cx="3536298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ea typeface="Instrument Sans" pitchFamily="34" charset="-122"/>
                <a:cs typeface="Instrument Sans" pitchFamily="34" charset="-120"/>
              </a:rPr>
              <a:t>Disruptiva</a:t>
            </a:r>
            <a:endParaRPr lang="en-US" sz="2400" b="1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39D9E009-8C1A-3AFC-FF84-1D1FDDDFA722}"/>
              </a:ext>
            </a:extLst>
          </p:cNvPr>
          <p:cNvSpPr/>
          <p:nvPr/>
        </p:nvSpPr>
        <p:spPr>
          <a:xfrm>
            <a:off x="2418884" y="4245890"/>
            <a:ext cx="4868613" cy="707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dirty="0">
                <a:ea typeface="Instrument Sans" pitchFamily="34" charset="-122"/>
                <a:cs typeface="Instrument Sans" pitchFamily="34" charset="-120"/>
              </a:rPr>
              <a:t>Crea nuevas tecnologías o modelos de negocio que cambian radicalmente el mercado.</a:t>
            </a:r>
            <a:endParaRPr lang="en-US" sz="24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6216BFAF-3D3A-7AF8-9264-38994DF80108}"/>
              </a:ext>
            </a:extLst>
          </p:cNvPr>
          <p:cNvSpPr/>
          <p:nvPr/>
        </p:nvSpPr>
        <p:spPr>
          <a:xfrm>
            <a:off x="228957" y="5349954"/>
            <a:ext cx="7590456" cy="98798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EC" sz="240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BB4D5892-F454-8BDD-2C63-1F8EE9B33B20}"/>
              </a:ext>
            </a:extLst>
          </p:cNvPr>
          <p:cNvSpPr/>
          <p:nvPr/>
        </p:nvSpPr>
        <p:spPr>
          <a:xfrm>
            <a:off x="449938" y="5667077"/>
            <a:ext cx="3536298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ea typeface="Instrument Sans" pitchFamily="34" charset="-122"/>
                <a:cs typeface="Instrument Sans" pitchFamily="34" charset="-120"/>
              </a:rPr>
              <a:t>Radical</a:t>
            </a:r>
            <a:endParaRPr lang="en-US" sz="2400" b="1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B9ABFB74-F435-F393-FC22-F34865D6B63C}"/>
              </a:ext>
            </a:extLst>
          </p:cNvPr>
          <p:cNvSpPr/>
          <p:nvPr/>
        </p:nvSpPr>
        <p:spPr>
          <a:xfrm>
            <a:off x="2489200" y="5587605"/>
            <a:ext cx="4798296" cy="696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000" dirty="0">
                <a:ea typeface="Instrument Sans" pitchFamily="34" charset="-122"/>
                <a:cs typeface="Instrument Sans" pitchFamily="34" charset="-120"/>
              </a:rPr>
              <a:t>Introducciones completamente nuevas que cambian la forma en que funciona una industria.</a:t>
            </a:r>
            <a:endParaRPr lang="en-US" sz="20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E2F4D82-E15A-F0D6-1EAD-FFE13A58A716}"/>
              </a:ext>
            </a:extLst>
          </p:cNvPr>
          <p:cNvSpPr txBox="1"/>
          <p:nvPr/>
        </p:nvSpPr>
        <p:spPr>
          <a:xfrm>
            <a:off x="8310482" y="3503712"/>
            <a:ext cx="3614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invención del teléfono móvil transformó radicalmente la comunicación global.</a:t>
            </a:r>
            <a:endParaRPr lang="es-EC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AD7DE35-66A9-7ECB-B54E-2E7FC2FD7C1E}"/>
              </a:ext>
            </a:extLst>
          </p:cNvPr>
          <p:cNvSpPr txBox="1"/>
          <p:nvPr/>
        </p:nvSpPr>
        <p:spPr>
          <a:xfrm>
            <a:off x="8310482" y="4629744"/>
            <a:ext cx="3652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/>
              <a:t>Actualizaciones anuales de los smartphones</a:t>
            </a:r>
            <a:endParaRPr lang="es-EC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47A8A84-6FFB-6891-5325-D9EFE3C831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796"/>
          <a:stretch/>
        </p:blipFill>
        <p:spPr>
          <a:xfrm>
            <a:off x="3700110" y="144424"/>
            <a:ext cx="4119302" cy="191851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02182A0-290F-4428-5377-292BFF2E0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84" y="207199"/>
            <a:ext cx="2569765" cy="192732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1FDF6D6-38A3-C30B-6EC2-BC95E720D623}"/>
              </a:ext>
            </a:extLst>
          </p:cNvPr>
          <p:cNvSpPr txBox="1"/>
          <p:nvPr/>
        </p:nvSpPr>
        <p:spPr>
          <a:xfrm>
            <a:off x="8310482" y="5603945"/>
            <a:ext cx="3614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/>
              <a:t>Uber y Airbnb revolucionaron las industrias del transporte y la hotelería, respectivamente.</a:t>
            </a:r>
            <a:endParaRPr lang="es-EC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A9EB233-BFB7-6A35-56D2-E96AA555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873" y="274094"/>
            <a:ext cx="3557936" cy="20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54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9EEE7B0-A5A5-50E0-FE6D-1FA5C63E8379}"/>
              </a:ext>
            </a:extLst>
          </p:cNvPr>
          <p:cNvSpPr/>
          <p:nvPr/>
        </p:nvSpPr>
        <p:spPr>
          <a:xfrm>
            <a:off x="3341965" y="148114"/>
            <a:ext cx="7298888" cy="590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400" b="1" dirty="0">
                <a:latin typeface="+mj-lt"/>
                <a:ea typeface="+mj-ea"/>
                <a:cs typeface="+mj-cs"/>
              </a:rPr>
              <a:t>Generación de Ideas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Innovadoras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ECFE12F-1131-07B5-68A7-98C5CB8292AE}"/>
              </a:ext>
            </a:extLst>
          </p:cNvPr>
          <p:cNvSpPr/>
          <p:nvPr/>
        </p:nvSpPr>
        <p:spPr>
          <a:xfrm>
            <a:off x="3271123" y="930831"/>
            <a:ext cx="7821454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19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Las ideas innovadoras pueden surgir de diferentes fuentes, pero la creatividad es fundamental.</a:t>
            </a:r>
            <a:endParaRPr lang="en-US" sz="19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AC38D7DF-CCE9-6473-AF7A-A95518E600A8}"/>
              </a:ext>
            </a:extLst>
          </p:cNvPr>
          <p:cNvSpPr/>
          <p:nvPr/>
        </p:nvSpPr>
        <p:spPr>
          <a:xfrm>
            <a:off x="3543062" y="1747957"/>
            <a:ext cx="22860" cy="5223153"/>
          </a:xfrm>
          <a:prstGeom prst="roundRect">
            <a:avLst>
              <a:gd name="adj" fmla="val 347142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s-EC" sz="190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ACB4B0FD-8CE8-B87F-6ED8-D865D795429A}"/>
              </a:ext>
            </a:extLst>
          </p:cNvPr>
          <p:cNvSpPr/>
          <p:nvPr/>
        </p:nvSpPr>
        <p:spPr>
          <a:xfrm>
            <a:off x="3744158" y="2161580"/>
            <a:ext cx="661273" cy="22860"/>
          </a:xfrm>
          <a:prstGeom prst="roundRect">
            <a:avLst>
              <a:gd name="adj" fmla="val 347142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s-EC" sz="190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812057F8-1B80-207F-9B55-5BED728F3BF8}"/>
              </a:ext>
            </a:extLst>
          </p:cNvPr>
          <p:cNvSpPr/>
          <p:nvPr/>
        </p:nvSpPr>
        <p:spPr>
          <a:xfrm>
            <a:off x="3341965" y="1960483"/>
            <a:ext cx="425053" cy="425053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s-EC" sz="190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D97E8F73-9307-2CD6-BCB1-C61CFCD23364}"/>
              </a:ext>
            </a:extLst>
          </p:cNvPr>
          <p:cNvSpPr/>
          <p:nvPr/>
        </p:nvSpPr>
        <p:spPr>
          <a:xfrm>
            <a:off x="3499604" y="2031326"/>
            <a:ext cx="109776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9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1</a:t>
            </a:r>
            <a:endParaRPr lang="en-US" sz="190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A358745-4F3E-3B5D-8719-DEA30396CD31}"/>
              </a:ext>
            </a:extLst>
          </p:cNvPr>
          <p:cNvSpPr/>
          <p:nvPr/>
        </p:nvSpPr>
        <p:spPr>
          <a:xfrm>
            <a:off x="4593669" y="1936790"/>
            <a:ext cx="236172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900" b="1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Observación</a:t>
            </a:r>
            <a:endParaRPr lang="en-US" sz="1900" b="1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57A01203-2292-22FE-8B8E-B3F4430114EA}"/>
              </a:ext>
            </a:extLst>
          </p:cNvPr>
          <p:cNvSpPr/>
          <p:nvPr/>
        </p:nvSpPr>
        <p:spPr>
          <a:xfrm>
            <a:off x="4593669" y="2345413"/>
            <a:ext cx="6498907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Presta atención a las necesidades y problemas que te rodean.</a:t>
            </a:r>
            <a:endParaRPr lang="en-US" sz="190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2170B893-2468-5CDE-3E23-BF4DA92DE2A9}"/>
              </a:ext>
            </a:extLst>
          </p:cNvPr>
          <p:cNvSpPr/>
          <p:nvPr/>
        </p:nvSpPr>
        <p:spPr>
          <a:xfrm>
            <a:off x="3744158" y="3439002"/>
            <a:ext cx="661273" cy="22860"/>
          </a:xfrm>
          <a:prstGeom prst="roundRect">
            <a:avLst>
              <a:gd name="adj" fmla="val 347142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s-EC" sz="190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6D2C96E8-9224-D0B9-0855-0FFBF51CE2AA}"/>
              </a:ext>
            </a:extLst>
          </p:cNvPr>
          <p:cNvSpPr/>
          <p:nvPr/>
        </p:nvSpPr>
        <p:spPr>
          <a:xfrm>
            <a:off x="3341965" y="3237905"/>
            <a:ext cx="425053" cy="425053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s-EC" sz="190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43C17A94-D882-A1E9-80B7-9180FFF2EB8E}"/>
              </a:ext>
            </a:extLst>
          </p:cNvPr>
          <p:cNvSpPr/>
          <p:nvPr/>
        </p:nvSpPr>
        <p:spPr>
          <a:xfrm>
            <a:off x="3475553" y="3308747"/>
            <a:ext cx="157877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9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2</a:t>
            </a:r>
            <a:endParaRPr lang="en-US" sz="19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FAD6ACE7-1221-F7FC-8E4F-98B03E4211FC}"/>
              </a:ext>
            </a:extLst>
          </p:cNvPr>
          <p:cNvSpPr/>
          <p:nvPr/>
        </p:nvSpPr>
        <p:spPr>
          <a:xfrm>
            <a:off x="4593669" y="3214212"/>
            <a:ext cx="236172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900" b="1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Investigación</a:t>
            </a:r>
            <a:endParaRPr lang="en-US" sz="1900" b="1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C88BAC4F-0A04-5E88-26FE-E8D394CB961E}"/>
              </a:ext>
            </a:extLst>
          </p:cNvPr>
          <p:cNvSpPr/>
          <p:nvPr/>
        </p:nvSpPr>
        <p:spPr>
          <a:xfrm>
            <a:off x="4593669" y="3622834"/>
            <a:ext cx="6498907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Investiga las tendencias del mercado, tecnologías y competidores.</a:t>
            </a:r>
            <a:endParaRPr lang="en-US" sz="1900" dirty="0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395D8194-FB3F-FD20-4D33-C19E5B5B1456}"/>
              </a:ext>
            </a:extLst>
          </p:cNvPr>
          <p:cNvSpPr/>
          <p:nvPr/>
        </p:nvSpPr>
        <p:spPr>
          <a:xfrm>
            <a:off x="3744158" y="4716423"/>
            <a:ext cx="661273" cy="22860"/>
          </a:xfrm>
          <a:prstGeom prst="roundRect">
            <a:avLst>
              <a:gd name="adj" fmla="val 347142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s-EC" sz="1900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AC0D022F-A43B-1128-065B-C8B21F9848AE}"/>
              </a:ext>
            </a:extLst>
          </p:cNvPr>
          <p:cNvSpPr/>
          <p:nvPr/>
        </p:nvSpPr>
        <p:spPr>
          <a:xfrm>
            <a:off x="3341965" y="4515327"/>
            <a:ext cx="425053" cy="425053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s-EC" sz="190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9FB23119-58BE-0FD5-1294-2C5E37ED2CF0}"/>
              </a:ext>
            </a:extLst>
          </p:cNvPr>
          <p:cNvSpPr/>
          <p:nvPr/>
        </p:nvSpPr>
        <p:spPr>
          <a:xfrm>
            <a:off x="3472339" y="4586169"/>
            <a:ext cx="164187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9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3</a:t>
            </a:r>
            <a:endParaRPr lang="en-US" sz="19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67BD48E3-F1EF-9FA4-0988-514EB6B96F67}"/>
              </a:ext>
            </a:extLst>
          </p:cNvPr>
          <p:cNvSpPr/>
          <p:nvPr/>
        </p:nvSpPr>
        <p:spPr>
          <a:xfrm>
            <a:off x="4593669" y="4491633"/>
            <a:ext cx="236172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900" b="1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Brainstorming</a:t>
            </a:r>
            <a:endParaRPr lang="en-US" sz="1900" b="1" dirty="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EF407802-B963-9EA9-DE6A-DD9C6F0E500A}"/>
              </a:ext>
            </a:extLst>
          </p:cNvPr>
          <p:cNvSpPr/>
          <p:nvPr/>
        </p:nvSpPr>
        <p:spPr>
          <a:xfrm>
            <a:off x="4593669" y="4900256"/>
            <a:ext cx="6498907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Genera ideas con otras personas, sin censura, buscando soluciones creativas.</a:t>
            </a:r>
            <a:endParaRPr lang="en-US" sz="1900" dirty="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4C0E7E23-D1CB-D727-148F-3792B2123118}"/>
              </a:ext>
            </a:extLst>
          </p:cNvPr>
          <p:cNvSpPr/>
          <p:nvPr/>
        </p:nvSpPr>
        <p:spPr>
          <a:xfrm>
            <a:off x="3744158" y="6296144"/>
            <a:ext cx="661273" cy="22860"/>
          </a:xfrm>
          <a:prstGeom prst="roundRect">
            <a:avLst>
              <a:gd name="adj" fmla="val 347142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es-EC" sz="1900"/>
          </a:p>
        </p:txBody>
      </p:sp>
      <p:sp>
        <p:nvSpPr>
          <p:cNvPr id="21" name="Shape 19">
            <a:extLst>
              <a:ext uri="{FF2B5EF4-FFF2-40B4-BE49-F238E27FC236}">
                <a16:creationId xmlns:a16="http://schemas.microsoft.com/office/drawing/2014/main" id="{6E9151DC-707C-13BE-8948-93C572E1F9F6}"/>
              </a:ext>
            </a:extLst>
          </p:cNvPr>
          <p:cNvSpPr/>
          <p:nvPr/>
        </p:nvSpPr>
        <p:spPr>
          <a:xfrm>
            <a:off x="3341965" y="6095048"/>
            <a:ext cx="425053" cy="425053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s-EC" sz="190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332FD622-37E9-BBAB-6D95-7534111F8CA2}"/>
              </a:ext>
            </a:extLst>
          </p:cNvPr>
          <p:cNvSpPr/>
          <p:nvPr/>
        </p:nvSpPr>
        <p:spPr>
          <a:xfrm>
            <a:off x="3467338" y="6165890"/>
            <a:ext cx="174308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9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4</a:t>
            </a:r>
            <a:endParaRPr lang="en-US" sz="1900" dirty="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D511029D-C5E1-263B-62D1-EE717F5E8C5A}"/>
              </a:ext>
            </a:extLst>
          </p:cNvPr>
          <p:cNvSpPr/>
          <p:nvPr/>
        </p:nvSpPr>
        <p:spPr>
          <a:xfrm>
            <a:off x="4593669" y="6071354"/>
            <a:ext cx="236172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900" b="1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Prototipado</a:t>
            </a:r>
            <a:endParaRPr lang="en-US" sz="1900" b="1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184EC2D7-4BE7-A986-801A-6CF78687BAE3}"/>
              </a:ext>
            </a:extLst>
          </p:cNvPr>
          <p:cNvSpPr/>
          <p:nvPr/>
        </p:nvSpPr>
        <p:spPr>
          <a:xfrm>
            <a:off x="4593669" y="6479977"/>
            <a:ext cx="6498907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Crea prototipos para probar y validar tus ideas.</a:t>
            </a:r>
            <a:endParaRPr lang="en-US" sz="1900" dirty="0"/>
          </a:p>
        </p:txBody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FE6B7E93-A96C-0496-1084-3F78EBCAE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91" r="3445" b="10907"/>
          <a:stretch/>
        </p:blipFill>
        <p:spPr>
          <a:xfrm>
            <a:off x="174367" y="57151"/>
            <a:ext cx="2966502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323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2139</Words>
  <Application>Microsoft Office PowerPoint</Application>
  <PresentationFormat>Panorámica</PresentationFormat>
  <Paragraphs>266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50" baseType="lpstr">
      <vt:lpstr>Aptos</vt:lpstr>
      <vt:lpstr>Aptos Display</vt:lpstr>
      <vt:lpstr>Arial</vt:lpstr>
      <vt:lpstr>Arial MT</vt:lpstr>
      <vt:lpstr>Calibri</vt:lpstr>
      <vt:lpstr>Century Gothic</vt:lpstr>
      <vt:lpstr>Google Sans</vt:lpstr>
      <vt:lpstr>Instrument Sans</vt:lpstr>
      <vt:lpstr>Roboto</vt:lpstr>
      <vt:lpstr>Roboto Slab</vt:lpstr>
      <vt:lpstr>Symbol</vt:lpstr>
      <vt:lpstr>Times New Roman</vt:lpstr>
      <vt:lpstr>Tomorrow</vt:lpstr>
      <vt:lpstr>Verdana</vt:lpstr>
      <vt:lpstr>Tema de Office</vt:lpstr>
      <vt:lpstr> EMPRENDIMIENTO PARA EL DESARROLLO INTEGRAL DEL PROFESIONAL</vt:lpstr>
      <vt:lpstr>Generalidades del Emprendimiento</vt:lpstr>
      <vt:lpstr>Definición de Emprendimiento</vt:lpstr>
      <vt:lpstr>Presentación de PowerPoint</vt:lpstr>
      <vt:lpstr>Presentación de PowerPoint</vt:lpstr>
      <vt:lpstr> La innovación en emprendimiento</vt:lpstr>
      <vt:lpstr>Presentación de PowerPoint</vt:lpstr>
      <vt:lpstr>Presentación de PowerPoint</vt:lpstr>
      <vt:lpstr>Presentación de PowerPoint</vt:lpstr>
      <vt:lpstr>La idea de negocio</vt:lpstr>
      <vt:lpstr>¿Dónde surgen los emprendimientos?</vt:lpstr>
      <vt:lpstr>Benchmarking y emprendimiento</vt:lpstr>
      <vt:lpstr>Emprendimiento y Generación de Ideas de Negocio</vt:lpstr>
      <vt:lpstr>Presentación de PowerPoint</vt:lpstr>
      <vt:lpstr>Características y/o cualidades del emprendedor</vt:lpstr>
      <vt:lpstr>Pruebas de personalidad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Tipos de Emprendimientos según Global Entrepreneurship Monitor</vt:lpstr>
      <vt:lpstr>Tipos de Emprendimientos según Global Entrepreneurship Monitor</vt:lpstr>
      <vt:lpstr>Visión Global: Tendencias y Teorías del Emprendimiento</vt:lpstr>
      <vt:lpstr>Teorías del emprendimiento</vt:lpstr>
      <vt:lpstr>Presentación de PowerPoint</vt:lpstr>
      <vt:lpstr>Tendencias sobre emprendimiento</vt:lpstr>
      <vt:lpstr>Tendencias sobre emprendimiento</vt:lpstr>
      <vt:lpstr>Tendencias sobre emprendimiento</vt:lpstr>
      <vt:lpstr>Tendencias sobre emprendimiento</vt:lpstr>
      <vt:lpstr>Tendencias sobre emprendimiento</vt:lpstr>
      <vt:lpstr>Datos sobre emprendimiento – Global Entrepreneurship Monitor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EMPRENDIMIENTO PARA EL DESARROLLO INTEGRAL DEL PROFESIONAL</dc:title>
  <dc:creator>Karina Alexandra Alvarez Basantes</dc:creator>
  <cp:lastModifiedBy>VERONICA</cp:lastModifiedBy>
  <cp:revision>17</cp:revision>
  <dcterms:created xsi:type="dcterms:W3CDTF">2024-03-10T02:00:17Z</dcterms:created>
  <dcterms:modified xsi:type="dcterms:W3CDTF">2025-04-07T09:25:43Z</dcterms:modified>
</cp:coreProperties>
</file>