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57" r:id="rId3"/>
    <p:sldId id="258" r:id="rId4"/>
    <p:sldId id="262" r:id="rId5"/>
    <p:sldId id="276" r:id="rId6"/>
    <p:sldId id="275" r:id="rId7"/>
    <p:sldId id="273" r:id="rId8"/>
    <p:sldId id="288" r:id="rId9"/>
    <p:sldId id="277" r:id="rId10"/>
    <p:sldId id="287" r:id="rId11"/>
    <p:sldId id="278" r:id="rId12"/>
    <p:sldId id="279" r:id="rId13"/>
    <p:sldId id="280" r:id="rId14"/>
    <p:sldId id="286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380F-2580-455B-A6FF-D2F67E4009AB}" type="datetimeFigureOut">
              <a:rPr lang="es-MX" smtClean="0"/>
              <a:t>27/04/2025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803F-B356-46E8-85A5-E29E6CCAA1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87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4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D0CAD-3048-4039-9E37-B9CCCAD9C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D61C7-EE04-4A39-AE07-F5B1439F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F6E7D-09B5-4FD8-B348-733897E4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CF8C8-7C67-4F73-B948-390B0ECB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1A7D-A879-4A5C-A6CC-EFDB45A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42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F7E9B-CDAE-4A4A-A066-B2F852D2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44CFB-BE68-4120-A501-D5800E73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F4456-BDE2-4C14-8240-F2D60573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D93F3-95E1-4E87-A3DA-DF4FCED5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81243-1E09-43A4-9B1C-DC85218F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191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A5DC3D-E506-49A3-824F-457DAC2BC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CC48D-F00F-488C-AC4E-C631331AE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EFDB4-5EF9-453E-9B4E-9FE6FC9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8F0C-15EF-4D82-9163-AD58AB0F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CC7E3-9AF2-4B06-BA3C-1219889D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254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3225800"/>
            <a:ext cx="5646800" cy="2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3467" y="5734963"/>
            <a:ext cx="5646800" cy="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76021-1B01-4161-AE0C-FBD767E5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74DA4-508A-41C1-9C0C-4E8C0E7D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3C59B-377B-42FB-B12E-67064DC5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35795-AF21-4DC9-A6F8-EF6DD042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86EC6-7072-40AA-B27B-52572D8F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776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88E57-748C-4B70-AF84-EBF4DEA0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A69E90-C635-4D45-86E1-DFBF49E2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737DB-6A2A-41AB-9091-D9A9AEC2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46905-6576-4572-9736-9AF4296A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B8E01-ECFB-4F46-89EC-7C1F627F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720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16539-60C0-4F93-BDCC-7F7AE4F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6E20F-653E-4FA7-891F-DBBEF53B8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E03E3F-2582-4879-8D21-92A124EF3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82DB6-5B5A-4B0C-A0D8-A3819DAD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9B934-D391-4CBA-B714-6FC2B405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BF41E-643A-4019-8A1A-E0A1EF29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80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191C-01E0-4D71-B5D0-133C32C9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A5308-F28B-4F49-A35D-B03683D9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37460-84C2-4A9F-8241-CB73D036D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450F2C-42D1-41BE-8E96-790081C4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6662FA-2628-4F74-8B04-E8E88740E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475513-4E3D-4137-BFCE-551B8704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69148F-9B07-42C3-AFBC-8692E91D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9D2BA0-8737-4815-AF18-A2CBBD0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41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7E6FA-F635-44A2-9673-DB80B6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4157EC-8CCA-48F5-906F-ADBF27EE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70C3AC-8F25-41B4-A52C-82AA25E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45E84C-30D1-42DF-9620-73F2B8AC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02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442E74-BB0F-4895-9FDF-3F323AE2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8A3848-7CD2-4500-8012-B8303634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774F6E-6F63-4ACD-96C5-4113F90A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72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FAF0-F235-4AAF-89C6-6F89E721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196B2-1536-4AA3-A113-526375B3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DA2DFC-19F7-49B8-9B2F-081BC16A0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E0298-A269-48A1-9727-0CFE257E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62A42-2EE8-46AF-A7D6-0C60B308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935263-7D22-422E-8A11-E2E5BEFC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141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B66A-6867-40F1-8DCB-9A749DDA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356812-51C4-4FED-947C-639A904FC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01595B-FDB3-4506-9DBB-D78FC638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7B9394-899C-4733-84D3-47AAAA1A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58774-C030-4CD5-870E-44DB7536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614D1-69D6-476A-ACFE-C7B623FA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425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899F5A-60D2-457C-B0EA-DE85BDCE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89BF8-0592-4ACF-B22E-573C17F7A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C03ED-C284-4FFB-96DC-ABD1F80BC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DC8C-BCF8-4AA9-8F75-33F21BB91CE2}" type="datetimeFigureOut">
              <a:rPr lang="es-EC" smtClean="0"/>
              <a:t>27/4/2025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0629E-224D-46D7-9242-3FA18D57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4FCEE-F4EF-40C6-8529-902505C53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C112-C264-431B-8032-F72FE31931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6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2546288" y="-1140101"/>
            <a:ext cx="14895205" cy="8562276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54818" y="3625929"/>
            <a:ext cx="5323976" cy="685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  <a:t>INVESTIGACIÓN JURÍDICA </a:t>
            </a:r>
            <a:b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MX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325052" y="4281110"/>
            <a:ext cx="2955600" cy="0"/>
          </a:xfrm>
          <a:prstGeom prst="straightConnector1">
            <a:avLst/>
          </a:prstGeom>
          <a:noFill/>
          <a:ln w="9525" cap="flat" cmpd="dbl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8064500" y="1"/>
            <a:ext cx="4127499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versidad Nacional de Chimborazo | Brands of the World™ | Download vector  logos and logoty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-27899"/>
            <a:ext cx="4128247" cy="14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18618" y="4402674"/>
            <a:ext cx="606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</a:rPr>
              <a:t>Dr. Carlos Ernesto, Herrera Acosta PhD.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0984821011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ceherrera@Unach.edu.ec</a:t>
            </a:r>
          </a:p>
          <a:p>
            <a:endParaRPr lang="es-MX" sz="2400" dirty="0"/>
          </a:p>
          <a:p>
            <a:pPr lvl="0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6673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11086" y="362857"/>
            <a:ext cx="886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MATRIZ PARA LA ELABORACIÓN DEL ESTADO DEL ARTE </a:t>
            </a:r>
            <a:endParaRPr lang="es-MX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93166"/>
              </p:ext>
            </p:extLst>
          </p:nvPr>
        </p:nvGraphicFramePr>
        <p:xfrm>
          <a:off x="1843315" y="1227666"/>
          <a:ext cx="8128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148343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85012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b="1" dirty="0" smtClean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s-MX" b="1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Nombre</a:t>
                      </a:r>
                      <a:r>
                        <a:rPr lang="es-MX" b="1" baseline="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 (s) de los autores </a:t>
                      </a:r>
                      <a:endParaRPr lang="es-MX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21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 smtClean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s-MX" b="1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Nacionalidad </a:t>
                      </a:r>
                      <a:endParaRPr lang="es-MX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3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 smtClean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s-MX" b="1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Titulo de la obra o artículo</a:t>
                      </a:r>
                      <a:r>
                        <a:rPr lang="es-MX" b="1" baseline="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endParaRPr lang="es-MX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05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 smtClean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s-MX" b="1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Año de edición </a:t>
                      </a:r>
                      <a:endParaRPr lang="es-MX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50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 smtClean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s-MX" b="1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Propósito del trabajo investigativo </a:t>
                      </a:r>
                      <a:endParaRPr lang="es-MX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1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 smtClean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s-MX" b="1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Metodología</a:t>
                      </a:r>
                      <a:r>
                        <a:rPr lang="es-MX" b="1" baseline="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 utilizada </a:t>
                      </a:r>
                      <a:endParaRPr lang="es-MX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5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 smtClean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s-MX" b="1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Hallazgos o resultados importantes</a:t>
                      </a:r>
                      <a:endParaRPr lang="es-MX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5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1" dirty="0" smtClean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s-MX" b="1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Conclusiones relevantes </a:t>
                      </a:r>
                      <a:endParaRPr lang="es-MX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4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02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657664" y="234283"/>
            <a:ext cx="10905699" cy="560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ELABORACIÓN DEL PLAN DE CLASES </a:t>
            </a:r>
          </a:p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sz="2000" b="1" dirty="0" smtClean="0">
                <a:latin typeface="Palatino Linotype" panose="02040502050505030304" pitchFamily="18" charset="0"/>
              </a:rPr>
              <a:t>29 </a:t>
            </a:r>
            <a:r>
              <a:rPr lang="es-ES" sz="2000" b="1" dirty="0" smtClean="0">
                <a:latin typeface="Palatino Linotype" panose="02040502050505030304" pitchFamily="18" charset="0"/>
              </a:rPr>
              <a:t>de abril de 2025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800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I: </a:t>
            </a:r>
            <a:r>
              <a:rPr lang="es-MX" sz="2000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</a:t>
            </a: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 </a:t>
            </a:r>
            <a:r>
              <a:rPr lang="es-MX" sz="2000" b="1" dirty="0">
                <a:latin typeface="Palatino Linotype" panose="02040502050505030304" pitchFamily="18" charset="0"/>
              </a:rPr>
              <a:t>1.5. Naturaleza y características del conocimiento jurídico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INICIO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clase.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Analizar la naturaleza y las características del conocimiento jurídico mediante una revisión teórica y crítica de sus fundamentos epistemológicos y metodológicos, con el fin de comprender la estructura, validez y función del Derecho en la sociedad.</a:t>
            </a:r>
          </a:p>
          <a:p>
            <a:pPr algn="just">
              <a:lnSpc>
                <a:spcPct val="150000"/>
              </a:lnSpc>
            </a:pPr>
            <a:endParaRPr lang="es-MX" sz="900" b="1" dirty="0">
              <a:solidFill>
                <a:srgbClr val="555555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1.2.  Dinámica de grupo </a:t>
            </a:r>
          </a:p>
        </p:txBody>
      </p:sp>
    </p:spTree>
    <p:extLst>
      <p:ext uri="{BB962C8B-B14F-4D97-AF65-F5344CB8AC3E}">
        <p14:creationId xmlns:p14="http://schemas.microsoft.com/office/powerpoint/2010/main" val="162418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4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sz="2000" b="1" dirty="0">
                <a:latin typeface="Palatino Linotype" panose="02040502050505030304" pitchFamily="18" charset="0"/>
              </a:rPr>
              <a:t>1.5. NATURALEZA Y CARACTERÍSTICAS DEL CONOCIMIENTO JURÍDICO</a:t>
            </a:r>
          </a:p>
          <a:p>
            <a:pPr>
              <a:lnSpc>
                <a:spcPct val="20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1.5.1. Objeto fin y meta del 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1.5.2. La norma jurídica como objeto del 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1.5.3. Los problemas sociales como objeto del 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1.5.4. Relación entre el conocimiento jurídico y otras ciencias sociales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1.5.5. Las normas de redacción, citación y el plagio en el conocimiento jurídico</a:t>
            </a:r>
          </a:p>
        </p:txBody>
      </p:sp>
    </p:spTree>
    <p:extLst>
      <p:ext uri="{BB962C8B-B14F-4D97-AF65-F5344CB8AC3E}">
        <p14:creationId xmlns:p14="http://schemas.microsoft.com/office/powerpoint/2010/main" val="20619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232229"/>
            <a:ext cx="110018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3.1. Cuestionario </a:t>
            </a:r>
            <a:endParaRPr lang="es-EC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25715" y="1386391"/>
            <a:ext cx="110018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¿Cuáles son las principales diferencias entre el conocimiento jurídico y el conocimiento humano?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¿Cómo se relaciona el conocimiento jurídico con la justicia y la legalidad?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¿Qué métodos de investigación son más efectivos para analizar el conocimiento jurídico?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¿Cómo se transmite el conocimiento jurídico a través de la educación y la formación?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¿Cómo se integran los hechos sociales en el conocimiento jurídico?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¿Qué papel juega la prudencia en el conocimiento jurídico?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¿Qué diferencias existen entre las normas jurídicas y las normas sociales?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¿Cómo se relacionan las normas jurídicas con los derechos fundamentales?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¿Qué mecanismos existen para defender y controlar el orden constitucional?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¿Cómo influyen las normas jurídicas en la conducta humana?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Cómo influyen las ciencias sociales en la formulación de leyes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¿Qué papel juega la investigación jurídica en el estudio del derecho?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¿Cómo se aplican las ciencias axiológicas en el estudio del derecho constitucional?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¿Cuáles son las principales normas de citación en documentos jurídicos?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¿Cómo se puede evitar el plagio en la redacción de documentos jurídicos?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¿Qué diferencias existen entre la redacción jurídica y la redacción científica?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¿Qué importancia tiene la correcta citación en la investigación jurídica?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latin typeface="Palatino Linotype" panose="02040502050505030304" pitchFamily="18" charset="0"/>
              </a:rPr>
              <a:t>¿Cómo se estructura un ensayo jurídico según las normas APA séptima edición?</a:t>
            </a:r>
          </a:p>
          <a:p>
            <a:pPr marL="342900" indent="-342900">
              <a:buFont typeface="+mj-lt"/>
              <a:buAutoNum type="arabicPeriod"/>
            </a:pPr>
            <a:endParaRPr lang="es-MX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1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686692" y="466512"/>
            <a:ext cx="10905699" cy="588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ELABORACIÓN DEL PLAN DE CLASES </a:t>
            </a:r>
          </a:p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sz="2000" b="1" dirty="0" smtClean="0">
                <a:latin typeface="Palatino Linotype" panose="02040502050505030304" pitchFamily="18" charset="0"/>
              </a:rPr>
              <a:t>30 </a:t>
            </a:r>
            <a:r>
              <a:rPr lang="es-ES" sz="2000" b="1" dirty="0" smtClean="0">
                <a:latin typeface="Palatino Linotype" panose="02040502050505030304" pitchFamily="18" charset="0"/>
              </a:rPr>
              <a:t>de </a:t>
            </a:r>
            <a:r>
              <a:rPr lang="es-ES" sz="2000" b="1" dirty="0" smtClean="0">
                <a:latin typeface="Palatino Linotype" panose="02040502050505030304" pitchFamily="18" charset="0"/>
              </a:rPr>
              <a:t>abril </a:t>
            </a:r>
            <a:r>
              <a:rPr lang="es-ES" sz="2000" b="1" dirty="0" smtClean="0">
                <a:latin typeface="Palatino Linotype" panose="02040502050505030304" pitchFamily="18" charset="0"/>
              </a:rPr>
              <a:t>de 2025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2000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I: </a:t>
            </a:r>
            <a:r>
              <a:rPr lang="es-MX" sz="2000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sz="2000" b="1" dirty="0">
                <a:latin typeface="Palatino Linotype" panose="02040502050505030304" pitchFamily="18" charset="0"/>
              </a:rPr>
              <a:t>1.5. Naturaleza y características del conocimiento jurídico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INICIO</a:t>
            </a:r>
          </a:p>
          <a:p>
            <a:pPr>
              <a:lnSpc>
                <a:spcPct val="150000"/>
              </a:lnSpc>
            </a:pPr>
            <a:endParaRPr lang="es-ES" sz="9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clase.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Analizar la naturaleza y las características del conocimiento jurídico mediante una revisión teórica y crítica de sus fundamentos epistemológicos y metodológicos, con el fin de comprender la estructura, validez y función del Derecho en la sociedad.</a:t>
            </a:r>
          </a:p>
          <a:p>
            <a:pPr algn="just">
              <a:lnSpc>
                <a:spcPct val="150000"/>
              </a:lnSpc>
            </a:pPr>
            <a:endParaRPr lang="es-MX" sz="900" b="1" dirty="0">
              <a:solidFill>
                <a:srgbClr val="555555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1.2.  Dinámica de grupo </a:t>
            </a:r>
          </a:p>
        </p:txBody>
      </p:sp>
    </p:spTree>
    <p:extLst>
      <p:ext uri="{BB962C8B-B14F-4D97-AF65-F5344CB8AC3E}">
        <p14:creationId xmlns:p14="http://schemas.microsoft.com/office/powerpoint/2010/main" val="332828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791028" y="923853"/>
            <a:ext cx="1087044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endParaRPr lang="es-ES" b="1" dirty="0"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endParaRPr lang="es-ES" sz="2000" b="1" dirty="0">
              <a:latin typeface="Palatino Linotype" panose="02040502050505030304" pitchFamily="18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Evaluación diagnóstica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Conocer el nivel de conocimientos previos o habilidades con las que el estudiante inicia un proceso formativo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Pruebas diagnósticas, mapas conceptuales, entrevistas, encuestas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Utilidad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Permite ajustar la planificación didáctica y detectar posibles brechas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2.- Evaluación formativa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Supervisar el progreso del estudiante durante el proceso de enseñanza-aprendizaje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Rúbricas, listas de cotejo, portafolios, diarios reflexivos, debates, simulaciones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Características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Tiene un carácter retroalimentador; no necesariamente implica calificación numérica.</a:t>
            </a:r>
          </a:p>
        </p:txBody>
      </p:sp>
    </p:spTree>
    <p:extLst>
      <p:ext uri="{BB962C8B-B14F-4D97-AF65-F5344CB8AC3E}">
        <p14:creationId xmlns:p14="http://schemas.microsoft.com/office/powerpoint/2010/main" val="117356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 Evaluación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sumativa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Valorar el logro final de los resultados de aprendizaje al concluir una unidad, módulo o curso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Exámenes escritos, proyectos finales, ensayos, estudios de caso, presentaciones orales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Criterios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Se centra en evidencias concretas del desempeño del estudiante, y suele traducirse en calificaciones.</a:t>
            </a:r>
          </a:p>
        </p:txBody>
      </p:sp>
    </p:spTree>
    <p:extLst>
      <p:ext uri="{BB962C8B-B14F-4D97-AF65-F5344CB8AC3E}">
        <p14:creationId xmlns:p14="http://schemas.microsoft.com/office/powerpoint/2010/main" val="246792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 CIERRE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1: </a:t>
            </a:r>
          </a:p>
          <a:p>
            <a:pPr algn="just"/>
            <a:r>
              <a:rPr lang="es-MX" sz="2000" b="1" dirty="0">
                <a:latin typeface="Palatino Linotype" panose="02040502050505030304" pitchFamily="18" charset="0"/>
              </a:rPr>
              <a:t>D</a:t>
            </a:r>
            <a:r>
              <a:rPr lang="es-MX" sz="2000" b="1" dirty="0" smtClean="0">
                <a:latin typeface="Palatino Linotype" panose="02040502050505030304" pitchFamily="18" charset="0"/>
              </a:rPr>
              <a:t>esarrollo de la fundamentación teórica de la investigación formativa</a:t>
            </a:r>
          </a:p>
          <a:p>
            <a:pPr algn="just"/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 algn="just"/>
            <a:r>
              <a:rPr lang="es-MX" sz="2000" b="1" dirty="0" smtClean="0">
                <a:latin typeface="Palatino Linotype" panose="02040502050505030304" pitchFamily="18" charset="0"/>
              </a:rPr>
              <a:t>Desarrollo del artículo académico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Práctica Profesional Docente I | Última clase de prá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3442008"/>
            <a:ext cx="3925107" cy="25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9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4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28 de abril de 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I: </a:t>
            </a:r>
            <a:r>
              <a:rPr lang="es-MX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b="1" dirty="0">
                <a:latin typeface="Palatino Linotype" panose="02040502050505030304" pitchFamily="18" charset="0"/>
              </a:rPr>
              <a:t>1.5. </a:t>
            </a:r>
            <a:r>
              <a:rPr lang="es-MX" b="1" dirty="0" smtClean="0">
                <a:latin typeface="Palatino Linotype" panose="02040502050505030304" pitchFamily="18" charset="0"/>
              </a:rPr>
              <a:t>Naturaleza y características del conocimiento jurídico</a:t>
            </a:r>
          </a:p>
          <a:p>
            <a:pPr>
              <a:lnSpc>
                <a:spcPct val="150000"/>
              </a:lnSpc>
            </a:pPr>
            <a:endParaRPr lang="es-ES" sz="800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i="0" dirty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Analizar la naturaleza y las características del conocimiento jurídico mediante una revisión teórica y crítica de sus fundamentos epistemológicos y metodológicos, con el fin de comprender </a:t>
            </a:r>
            <a:r>
              <a:rPr lang="es-MX" b="1" dirty="0" smtClean="0">
                <a:latin typeface="Palatino Linotype" panose="02040502050505030304" pitchFamily="18" charset="0"/>
              </a:rPr>
              <a:t>la </a:t>
            </a:r>
            <a:r>
              <a:rPr lang="es-MX" b="1" dirty="0">
                <a:latin typeface="Palatino Linotype" panose="02040502050505030304" pitchFamily="18" charset="0"/>
              </a:rPr>
              <a:t>estructura, validez y función </a:t>
            </a:r>
            <a:r>
              <a:rPr lang="es-MX" b="1" dirty="0" smtClean="0">
                <a:latin typeface="Palatino Linotype" panose="02040502050505030304" pitchFamily="18" charset="0"/>
              </a:rPr>
              <a:t>del </a:t>
            </a:r>
            <a:r>
              <a:rPr lang="es-MX" b="1" dirty="0">
                <a:latin typeface="Palatino Linotype" panose="02040502050505030304" pitchFamily="18" charset="0"/>
              </a:rPr>
              <a:t>Derecho en la sociedad</a:t>
            </a:r>
            <a:r>
              <a:rPr lang="es-MX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800" b="1" i="0" dirty="0">
              <a:solidFill>
                <a:srgbClr val="555555"/>
              </a:solidFill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1.2.  Dinámica de grupo </a:t>
            </a: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1.3. Tutoriales </a:t>
            </a:r>
            <a:endParaRPr lang="es-ES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sz="2000" b="1" dirty="0">
                <a:latin typeface="Palatino Linotype" panose="02040502050505030304" pitchFamily="18" charset="0"/>
              </a:rPr>
              <a:t>1.5. NATURALEZA Y CARACTERÍSTICAS DEL CONOCIMIENTO JURÍDICO</a:t>
            </a:r>
          </a:p>
          <a:p>
            <a:pPr>
              <a:lnSpc>
                <a:spcPct val="200000"/>
              </a:lnSpc>
            </a:pPr>
            <a:endParaRPr lang="es-MX" sz="2000" b="1" dirty="0" smtClean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1.5.1</a:t>
            </a:r>
            <a:r>
              <a:rPr lang="es-MX" sz="2000" b="1" dirty="0">
                <a:latin typeface="Palatino Linotype" panose="02040502050505030304" pitchFamily="18" charset="0"/>
              </a:rPr>
              <a:t>. Objeto fin y meta del 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1.5.2. La norma jurídica como objeto </a:t>
            </a:r>
            <a:r>
              <a:rPr lang="es-MX" sz="2000" b="1" dirty="0" smtClean="0">
                <a:latin typeface="Palatino Linotype" panose="02040502050505030304" pitchFamily="18" charset="0"/>
              </a:rPr>
              <a:t>del conocimiento jurídico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1.5.3. Los problemas sociales como </a:t>
            </a:r>
            <a:r>
              <a:rPr lang="es-MX" sz="2000" b="1" dirty="0" smtClean="0">
                <a:latin typeface="Palatino Linotype" panose="02040502050505030304" pitchFamily="18" charset="0"/>
              </a:rPr>
              <a:t>objeto del </a:t>
            </a:r>
            <a:r>
              <a:rPr lang="es-MX" sz="2000" b="1" dirty="0">
                <a:latin typeface="Palatino Linotype" panose="02040502050505030304" pitchFamily="18" charset="0"/>
              </a:rPr>
              <a:t>conocimiento jurídico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1.5.4. Relación entre el conocimiento jurídico y otras ciencias sociales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1.5.5. Las normas de redacción, citación y el plagio en el conocimiento jurídico</a:t>
            </a:r>
          </a:p>
        </p:txBody>
      </p:sp>
    </p:spTree>
    <p:extLst>
      <p:ext uri="{BB962C8B-B14F-4D97-AF65-F5344CB8AC3E}">
        <p14:creationId xmlns:p14="http://schemas.microsoft.com/office/powerpoint/2010/main" val="396097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44684" y="0"/>
            <a:ext cx="5378395" cy="569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1.5.1. Objeto fin y meta del conocimiento jurídico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4" y="569323"/>
            <a:ext cx="6438048" cy="60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9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20145" y="217492"/>
            <a:ext cx="5774338" cy="569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1.5.2. La norma jurídica como objeto de conocimiento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42949"/>
            <a:ext cx="9045334" cy="59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6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1034596"/>
            <a:ext cx="6972300" cy="55435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32743" y="259808"/>
            <a:ext cx="7532914" cy="56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1.5.3. Los problemas sociales como objeto del conocimiento jurídico</a:t>
            </a:r>
          </a:p>
        </p:txBody>
      </p:sp>
    </p:spTree>
    <p:extLst>
      <p:ext uri="{BB962C8B-B14F-4D97-AF65-F5344CB8AC3E}">
        <p14:creationId xmlns:p14="http://schemas.microsoft.com/office/powerpoint/2010/main" val="61599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0328" y="0"/>
            <a:ext cx="7378890" cy="56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1.5.4. Relación entre el conocimiento jurídico y otras ciencias sociales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59" y="777789"/>
            <a:ext cx="5809428" cy="58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9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91657" y="303351"/>
            <a:ext cx="8621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1.5.5. Las normas de redacción, citación y el plagio en el conocimiento jurídico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94" y="956129"/>
            <a:ext cx="8898035" cy="56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0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493486"/>
            <a:ext cx="11001828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1: 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Desarrollo del Estado del Arte de la investigación formativa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>
              <a:lnSpc>
                <a:spcPct val="150000"/>
              </a:lnSpc>
            </a:pPr>
            <a:r>
              <a:rPr lang="es-EC" sz="2000" b="1" dirty="0">
                <a:latin typeface="Palatino Linotype" panose="02040502050505030304" pitchFamily="18" charset="0"/>
              </a:rPr>
              <a:t>Desarrollo del Estado del Arte de los temas de la investigación formativa </a:t>
            </a:r>
          </a:p>
          <a:p>
            <a:pPr>
              <a:lnSpc>
                <a:spcPct val="150000"/>
              </a:lnSpc>
            </a:pP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</a:p>
          <a:p>
            <a:pPr>
              <a:lnSpc>
                <a:spcPct val="150000"/>
              </a:lnSpc>
            </a:pPr>
            <a:r>
              <a:rPr lang="es-EC" sz="2000" b="1" dirty="0" err="1" smtClean="0">
                <a:latin typeface="Palatino Linotype" panose="02040502050505030304" pitchFamily="18" charset="0"/>
              </a:rPr>
              <a:t>Estrutura</a:t>
            </a:r>
            <a:r>
              <a:rPr lang="es-EC" sz="2000" b="1" dirty="0" smtClean="0">
                <a:latin typeface="Palatino Linotype" panose="02040502050505030304" pitchFamily="18" charset="0"/>
              </a:rPr>
              <a:t> y seleccionar la palabras clave del artículo académico en base al tesauro de la UNESCO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  <a:endParaRPr lang="es-EC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Leer el libro seleccionado para mejorar la formación humanística y científica </a:t>
            </a: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670</Words>
  <Application>Microsoft Office PowerPoint</Application>
  <PresentationFormat>Panorámica</PresentationFormat>
  <Paragraphs>147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Open Sans</vt:lpstr>
      <vt:lpstr>Palatino Linotype</vt:lpstr>
      <vt:lpstr>Tema de Office</vt:lpstr>
      <vt:lpstr>INVESTIGACIÓN JURÍDICA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SYSTEMarket</cp:lastModifiedBy>
  <cp:revision>31</cp:revision>
  <dcterms:created xsi:type="dcterms:W3CDTF">2024-09-10T14:06:18Z</dcterms:created>
  <dcterms:modified xsi:type="dcterms:W3CDTF">2025-04-27T15:33:35Z</dcterms:modified>
</cp:coreProperties>
</file>