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82" r:id="rId13"/>
    <p:sldId id="283" r:id="rId14"/>
    <p:sldId id="284" r:id="rId15"/>
    <p:sldId id="285" r:id="rId16"/>
    <p:sldId id="269" r:id="rId17"/>
    <p:sldId id="277" r:id="rId18"/>
    <p:sldId id="278" r:id="rId19"/>
    <p:sldId id="270" r:id="rId20"/>
    <p:sldId id="271" r:id="rId21"/>
    <p:sldId id="272" r:id="rId22"/>
    <p:sldId id="274" r:id="rId23"/>
    <p:sldId id="275" r:id="rId24"/>
    <p:sldId id="279" r:id="rId25"/>
    <p:sldId id="280" r:id="rId26"/>
    <p:sldId id="281" r:id="rId27"/>
    <p:sldId id="276" r:id="rId28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FF4D4-E889-4CAF-A9CE-2A5272351277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744CA-D262-4760-A30F-4F2A5D97A3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34487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744CA-D262-4760-A30F-4F2A5D97A32B}" type="slidenum">
              <a:rPr lang="es-EC" smtClean="0"/>
              <a:t>22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9699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8182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799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68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658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9183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2704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83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545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609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9145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1137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869C-1FAD-4815-A84B-5A18E2D906D8}" type="datetimeFigureOut">
              <a:rPr lang="es-EC" smtClean="0"/>
              <a:t>30/6/2022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9F7A1-407A-43B5-9F2C-11A61193ECA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679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gaceta.com.ec/index.php/empleos/15-editorial/27857-fueron-tanto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C" sz="6000" dirty="0"/>
              <a:t>Signos de puntuación </a:t>
            </a:r>
          </a:p>
        </p:txBody>
      </p:sp>
    </p:spTree>
    <p:extLst>
      <p:ext uri="{BB962C8B-B14F-4D97-AF65-F5344CB8AC3E}">
        <p14:creationId xmlns:p14="http://schemas.microsoft.com/office/powerpoint/2010/main" val="1097455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9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680926"/>
              </p:ext>
            </p:extLst>
          </p:nvPr>
        </p:nvGraphicFramePr>
        <p:xfrm>
          <a:off x="179512" y="908719"/>
          <a:ext cx="9073008" cy="4848533"/>
        </p:xfrm>
        <a:graphic>
          <a:graphicData uri="http://schemas.openxmlformats.org/drawingml/2006/table">
            <a:tbl>
              <a:tblPr/>
              <a:tblGrid>
                <a:gridCol w="9073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3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Puntuación adecuada: la coma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0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Cómo cambia el significado del texto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Luis: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¿Dejo mis bienes a mi sobrino Juan? No: a mi hermano Luis. Tampoco, jamás </a:t>
                      </a:r>
                      <a:r>
                        <a:rPr kumimoji="0" lang="es-EC" sz="2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sastre. Nunca, de ningún modo para los Jesuitas. Todo lo dicho es mi deseo.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6067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El Sastre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: ¿Dejo mis bienes a mi sobrino Juan? No. ¿A mi hermano Luis? Tampoco, jamás. </a:t>
                      </a:r>
                      <a:r>
                        <a:rPr kumimoji="0" lang="es-EC" sz="2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sastre. Nunca, de ningún modo para los Jesuitas. Todo lo dicho es mi deseo.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250156" y="6508752"/>
            <a:ext cx="6643688" cy="307975"/>
            <a:chOff x="90" y="4095"/>
            <a:chExt cx="5580" cy="194"/>
          </a:xfrm>
        </p:grpSpPr>
        <p:sp>
          <p:nvSpPr>
            <p:cNvPr id="8216" name="3 CuadroTexto"/>
            <p:cNvSpPr txBox="1">
              <a:spLocks noChangeArrowheads="1"/>
            </p:cNvSpPr>
            <p:nvPr/>
          </p:nvSpPr>
          <p:spPr bwMode="auto">
            <a:xfrm>
              <a:off x="90" y="4095"/>
              <a:ext cx="21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s-EC" sz="1400" dirty="0">
                <a:latin typeface="Calibri" pitchFamily="34" charset="0"/>
              </a:endParaRPr>
            </a:p>
          </p:txBody>
        </p:sp>
        <p:sp>
          <p:nvSpPr>
            <p:cNvPr id="8217" name="4 CuadroTexto"/>
            <p:cNvSpPr txBox="1">
              <a:spLocks noChangeArrowheads="1"/>
            </p:cNvSpPr>
            <p:nvPr/>
          </p:nvSpPr>
          <p:spPr bwMode="auto">
            <a:xfrm>
              <a:off x="3555" y="4095"/>
              <a:ext cx="211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es-EC" sz="14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7735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9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47743"/>
              </p:ext>
            </p:extLst>
          </p:nvPr>
        </p:nvGraphicFramePr>
        <p:xfrm>
          <a:off x="755576" y="692697"/>
          <a:ext cx="7848872" cy="5262675"/>
        </p:xfrm>
        <a:graphic>
          <a:graphicData uri="http://schemas.openxmlformats.org/drawingml/2006/table">
            <a:tbl>
              <a:tblPr/>
              <a:tblGrid>
                <a:gridCol w="7848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Cómo cambia el significado del texto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7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Los Jesuitas: 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¿Dejo mis bienes a mi sobrino Juan? No. ¿A mi hermano Luis? Tampoco, jamás. ¿</a:t>
                      </a:r>
                      <a:r>
                        <a:rPr kumimoji="0" lang="es-EC" sz="2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sastre? Nunca, de ningún modo. Para los Jesuitas todo. Lo dicho es mi deseo.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6505">
                <a:tc>
                  <a:txBody>
                    <a:bodyPr/>
                    <a:lstStyle/>
                    <a:p>
                      <a:pPr marL="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El Estado:</a:t>
                      </a: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¿Dejo mis bienes a mi sobrino Juan? No. ¿A mi hermano Luis? Tampoco. Jamás </a:t>
                      </a:r>
                      <a:r>
                        <a:rPr kumimoji="0" lang="es-EC" sz="2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sastre. Nunca, de ningún modo para los Jesuitas Todo lo dicho es mi deseo.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250156" y="6508752"/>
            <a:ext cx="6643688" cy="307975"/>
            <a:chOff x="90" y="4095"/>
            <a:chExt cx="5580" cy="194"/>
          </a:xfrm>
        </p:grpSpPr>
        <p:sp>
          <p:nvSpPr>
            <p:cNvPr id="8216" name="3 CuadroTexto"/>
            <p:cNvSpPr txBox="1">
              <a:spLocks noChangeArrowheads="1"/>
            </p:cNvSpPr>
            <p:nvPr/>
          </p:nvSpPr>
          <p:spPr bwMode="auto">
            <a:xfrm>
              <a:off x="90" y="4095"/>
              <a:ext cx="21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s-EC" sz="1400" dirty="0">
                <a:latin typeface="Calibri" pitchFamily="34" charset="0"/>
              </a:endParaRPr>
            </a:p>
          </p:txBody>
        </p:sp>
        <p:sp>
          <p:nvSpPr>
            <p:cNvPr id="8217" name="4 CuadroTexto"/>
            <p:cNvSpPr txBox="1">
              <a:spLocks noChangeArrowheads="1"/>
            </p:cNvSpPr>
            <p:nvPr/>
          </p:nvSpPr>
          <p:spPr bwMode="auto">
            <a:xfrm>
              <a:off x="3555" y="4095"/>
              <a:ext cx="211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es-EC" sz="14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068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Punto: Usos lingüísticos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/>
          <a:lstStyle/>
          <a:p>
            <a:r>
              <a:rPr lang="es-ES" sz="3200" dirty="0"/>
              <a:t>Usos lingüísticos: Separa oraciones ( punto seguido), párrafos ( punto aparte y finaliza el discurso ( punto final) </a:t>
            </a:r>
          </a:p>
          <a:p>
            <a:r>
              <a:rPr lang="es-ES" sz="3200" dirty="0"/>
              <a:t>Sr. Ud. Pág. Cap. Etc.</a:t>
            </a:r>
          </a:p>
          <a:p>
            <a:r>
              <a:rPr lang="es-ES" sz="3200" dirty="0"/>
              <a:t>J.P. Bautista </a:t>
            </a:r>
          </a:p>
          <a:p>
            <a:r>
              <a:rPr lang="es-ES" sz="3200" dirty="0"/>
              <a:t>El año pasado visitamos Quito, Cuenca, Loja, etc. en compañía de mis mejores amigos.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106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Punto: Usos no lingüísticos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Cantidades </a:t>
            </a:r>
          </a:p>
          <a:p>
            <a:r>
              <a:rPr lang="es-ES" sz="2400" dirty="0"/>
              <a:t>86. 600</a:t>
            </a:r>
          </a:p>
          <a:p>
            <a:r>
              <a:rPr lang="es-ES" sz="2400" dirty="0"/>
              <a:t>86 600</a:t>
            </a:r>
          </a:p>
          <a:p>
            <a:r>
              <a:rPr lang="es-ES" sz="2400" dirty="0"/>
              <a:t>16  361 278</a:t>
            </a:r>
          </a:p>
          <a:p>
            <a:pPr marL="0" indent="0">
              <a:buNone/>
            </a:pPr>
            <a:r>
              <a:rPr lang="es-ES" sz="2400" dirty="0"/>
              <a:t>Expresiones numéricas con decimales: </a:t>
            </a:r>
          </a:p>
          <a:p>
            <a:r>
              <a:rPr lang="es-ES" sz="2400" dirty="0"/>
              <a:t>45.3 cm o 45,3 ( recomendada) </a:t>
            </a:r>
          </a:p>
          <a:p>
            <a:pPr marL="0" indent="0">
              <a:buNone/>
            </a:pPr>
            <a:r>
              <a:rPr lang="es-ES" sz="2400" dirty="0"/>
              <a:t>Matemática: </a:t>
            </a:r>
          </a:p>
          <a:p>
            <a:pPr marL="0" indent="0">
              <a:buNone/>
            </a:pPr>
            <a:r>
              <a:rPr lang="es-ES" sz="2400" dirty="0"/>
              <a:t>30 . 5 = 1500</a:t>
            </a:r>
          </a:p>
          <a:p>
            <a:pPr marL="0" indent="0">
              <a:buNone/>
            </a:pPr>
            <a:r>
              <a:rPr lang="es-ES" sz="2400" dirty="0"/>
              <a:t> Tiempo:</a:t>
            </a:r>
          </a:p>
          <a:p>
            <a:pPr marL="0" indent="0">
              <a:buNone/>
            </a:pPr>
            <a:r>
              <a:rPr lang="es-ES" sz="2400" dirty="0"/>
              <a:t>22.50 h</a:t>
            </a:r>
          </a:p>
          <a:p>
            <a:pPr marL="0" indent="0">
              <a:buNone/>
            </a:pPr>
            <a:r>
              <a:rPr lang="es-ES" sz="2400" dirty="0"/>
              <a:t>30. 12. 2019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4152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Punto: Usos incorrectos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400" dirty="0"/>
              <a:t>Los símbolos no llevan punto: </a:t>
            </a:r>
          </a:p>
          <a:p>
            <a:r>
              <a:rPr lang="es-ES" sz="2400" dirty="0"/>
              <a:t>Cm   N     </a:t>
            </a:r>
            <a:r>
              <a:rPr lang="es-ES" sz="2400" dirty="0" err="1"/>
              <a:t>Na</a:t>
            </a:r>
            <a:endParaRPr lang="es-ES" sz="2400" dirty="0"/>
          </a:p>
          <a:p>
            <a:pPr marL="0" indent="0">
              <a:buNone/>
            </a:pPr>
            <a:r>
              <a:rPr lang="es-ES" sz="2400" dirty="0"/>
              <a:t>Siglas:</a:t>
            </a:r>
          </a:p>
          <a:p>
            <a:pPr marL="0" indent="0">
              <a:buNone/>
            </a:pPr>
            <a:r>
              <a:rPr lang="es-ES" sz="2400" dirty="0"/>
              <a:t>OTAN    FBI   CD </a:t>
            </a:r>
          </a:p>
          <a:p>
            <a:pPr marL="0" indent="0">
              <a:buNone/>
            </a:pPr>
            <a:r>
              <a:rPr lang="es-ES" sz="2400" dirty="0"/>
              <a:t>Años, teléfonos,  decretos de leyes, o leyes se escriben sin punto: </a:t>
            </a:r>
          </a:p>
          <a:p>
            <a:pPr marL="0" indent="0">
              <a:buNone/>
            </a:pPr>
            <a:r>
              <a:rPr lang="es-ES" sz="2400" dirty="0"/>
              <a:t>Decreto 1025/ 2019</a:t>
            </a:r>
          </a:p>
          <a:p>
            <a:pPr marL="0" indent="0">
              <a:buNone/>
            </a:pPr>
            <a:r>
              <a:rPr lang="es-ES" sz="2400" dirty="0"/>
              <a:t> Ojalá 2019 sea un año maravilloso.</a:t>
            </a:r>
          </a:p>
          <a:p>
            <a:pPr marL="0" indent="0">
              <a:buNone/>
            </a:pPr>
            <a:r>
              <a:rPr lang="es-ES" sz="2400" dirty="0"/>
              <a:t> Ojalá 2.019 sea un año maravilloso.</a:t>
            </a:r>
          </a:p>
          <a:p>
            <a:pPr marL="0" indent="0">
              <a:buNone/>
            </a:pPr>
            <a:r>
              <a:rPr lang="es-ES" sz="2400" dirty="0"/>
              <a:t>Títulos y subtítulos van sin punto </a:t>
            </a:r>
            <a:r>
              <a:rPr lang="en-US" sz="2400" dirty="0" err="1"/>
              <a:t>excepto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referencias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Ducrot</a:t>
            </a:r>
            <a:r>
              <a:rPr lang="en-US" sz="2400" dirty="0"/>
              <a:t>, N. ( 2019). </a:t>
            </a:r>
            <a:r>
              <a:rPr lang="en-US" sz="2400" i="1" dirty="0"/>
              <a:t>La </a:t>
            </a:r>
            <a:r>
              <a:rPr lang="en-US" sz="2400" i="1" dirty="0" err="1"/>
              <a:t>semántica</a:t>
            </a:r>
            <a:r>
              <a:rPr lang="en-US" sz="2400" i="1" dirty="0"/>
              <a:t> </a:t>
            </a:r>
            <a:r>
              <a:rPr lang="en-US" sz="2400" i="1" dirty="0" err="1"/>
              <a:t>argumentativa</a:t>
            </a:r>
            <a:r>
              <a:rPr lang="en-US" sz="2400" i="1" dirty="0"/>
              <a:t>. </a:t>
            </a:r>
            <a:r>
              <a:rPr lang="en-US" sz="2400" dirty="0"/>
              <a:t>Madrid: ESP. 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710562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764704"/>
            <a:ext cx="7886700" cy="5616624"/>
          </a:xfrm>
        </p:spPr>
        <p:txBody>
          <a:bodyPr>
            <a:normAutofit/>
          </a:bodyPr>
          <a:lstStyle/>
          <a:p>
            <a:r>
              <a:rPr lang="es-ES" dirty="0"/>
              <a:t>Dedicatoria de más de un párrafo: </a:t>
            </a:r>
          </a:p>
          <a:p>
            <a:pPr marL="0" indent="0" algn="r">
              <a:buNone/>
            </a:pPr>
            <a:r>
              <a:rPr lang="es-ES" dirty="0"/>
              <a:t>    A mis padres</a:t>
            </a:r>
          </a:p>
          <a:p>
            <a:pPr marL="0" indent="0" algn="r">
              <a:buNone/>
            </a:pPr>
            <a:r>
              <a:rPr lang="es-ES" dirty="0"/>
              <a:t>A mis padres, que sembraron en mí el amor por la lengua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Cuando los pies de imagen, tabla o figura tienen puntuación interna: </a:t>
            </a:r>
          </a:p>
          <a:p>
            <a:pPr marL="0" indent="0">
              <a:buNone/>
            </a:pPr>
            <a:r>
              <a:rPr lang="es-ES" dirty="0"/>
              <a:t>Tabla 4. Pesos específicos. Eje vertical indicador. 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Combinación con otros signos</a:t>
            </a:r>
          </a:p>
          <a:p>
            <a:pPr marL="0" indent="0">
              <a:buNone/>
            </a:pPr>
            <a:r>
              <a:rPr lang="es-ES" dirty="0"/>
              <a:t>¿Cuántos años tiene usted? </a:t>
            </a:r>
          </a:p>
          <a:p>
            <a:pPr marL="0" indent="0">
              <a:buNone/>
            </a:pPr>
            <a:r>
              <a:rPr lang="es-ES" dirty="0"/>
              <a:t>Si no te apuras…</a:t>
            </a:r>
          </a:p>
          <a:p>
            <a:pPr marL="0" indent="0">
              <a:buNone/>
            </a:pPr>
            <a:r>
              <a:rPr lang="es-ES" dirty="0"/>
              <a:t>“Ya no puedo esperar más”. </a:t>
            </a:r>
          </a:p>
          <a:p>
            <a:pPr marL="0" indent="0">
              <a:buNone/>
            </a:pPr>
            <a:r>
              <a:rPr lang="es-ES" dirty="0"/>
              <a:t>Siempre tuvo muchos amigos. ( Era muy sociable). </a:t>
            </a:r>
          </a:p>
          <a:p>
            <a:pPr marL="0" indent="0">
              <a:buNone/>
            </a:pPr>
            <a:r>
              <a:rPr lang="es-ES" dirty="0"/>
              <a:t>Juana es insoportable. Insoportable – repitió-. No la aguanto más.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6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886969"/>
              </p:ext>
            </p:extLst>
          </p:nvPr>
        </p:nvGraphicFramePr>
        <p:xfrm>
          <a:off x="755576" y="476673"/>
          <a:ext cx="7848872" cy="5943207"/>
        </p:xfrm>
        <a:graphic>
          <a:graphicData uri="http://schemas.openxmlformats.org/drawingml/2006/table">
            <a:tbl>
              <a:tblPr/>
              <a:tblGrid>
                <a:gridCol w="7848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7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Uso simple de la coma: reglas elementales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7010">
                <a:tc>
                  <a:txBody>
                    <a:bodyPr/>
                    <a:lstStyle/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AutoNum type="arabicPeriod"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En enumeraciones simples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     Ej. Fui al mercado y compré arroz, azúcar, sal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           Fui al mercado y compré arroz, azúcar y sal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1350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2.    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Por inversión de oración subordinada</a:t>
                      </a:r>
                    </a:p>
                    <a:p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pitchFamily="34" charset="0"/>
                        </a:rPr>
                        <a:t>        Ej. </a:t>
                      </a:r>
                      <a:r>
                        <a:rPr lang="es-ES" sz="26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No es fácil entrar en mi casa sin llave</a:t>
                      </a:r>
                    </a:p>
                    <a:p>
                      <a:r>
                        <a:rPr lang="es-ES" sz="26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             </a:t>
                      </a:r>
                      <a:r>
                        <a:rPr lang="es-ES" sz="26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En mi casa, no es fácil entrar sin llave.</a:t>
                      </a:r>
                      <a:endParaRPr lang="es-MX" sz="26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26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es-MX" sz="26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      Ej. </a:t>
                      </a:r>
                      <a:r>
                        <a:rPr lang="es-ES" sz="26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El perro andaba suelto por la finca</a:t>
                      </a:r>
                    </a:p>
                    <a:p>
                      <a:r>
                        <a:rPr lang="es-ES" sz="26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             Por la finca, el perro andaba suelto.</a:t>
                      </a:r>
                      <a:endParaRPr lang="es-MX" sz="26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701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3.     Después del vocativo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       Ej. Pedro trae la silla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             Pedro, trae la silla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600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287853"/>
              </p:ext>
            </p:extLst>
          </p:nvPr>
        </p:nvGraphicFramePr>
        <p:xfrm>
          <a:off x="683568" y="-171399"/>
          <a:ext cx="7920880" cy="6496727"/>
        </p:xfrm>
        <a:graphic>
          <a:graphicData uri="http://schemas.openxmlformats.org/drawingml/2006/table">
            <a:tbl>
              <a:tblPr/>
              <a:tblGrid>
                <a:gridCol w="7920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59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Uso simple de la coma: reglas elementales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1789">
                <a:tc>
                  <a:txBody>
                    <a:bodyPr/>
                    <a:lstStyle/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AutoNum type="arabicPeriod"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Unir dos oraciones cuando no haya entre ellas y, ni, o </a:t>
                      </a:r>
                    </a:p>
                    <a:p>
                      <a:endParaRPr lang="es-EC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C" sz="2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Además de separar las grandes unidades en las que se divide el tema, la disposición se relaciona con el esquema del texto. 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3767">
                <a:tc>
                  <a:txBody>
                    <a:bodyPr/>
                    <a:lstStyle/>
                    <a:p>
                      <a:endParaRPr lang="es-EC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C" sz="2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Muchas veces un tema es tan amplio que no puede tratarse  en el breve espacio permitido por las monografías y por el tiempo de sus defensas.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15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 Universidad Politécnica Estatal del Carchi fue sede del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primer coloquio provincial de turismo, participaron en 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el evento docentes y todos los estudiantes de los diez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cursos 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 que cuenta </a:t>
                      </a:r>
                      <a:r>
                        <a:rPr kumimoji="0" lang="es-EC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 Carrera de 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Turismo.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334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833417"/>
              </p:ext>
            </p:extLst>
          </p:nvPr>
        </p:nvGraphicFramePr>
        <p:xfrm>
          <a:off x="611560" y="637948"/>
          <a:ext cx="7848872" cy="5383340"/>
        </p:xfrm>
        <a:graphic>
          <a:graphicData uri="http://schemas.openxmlformats.org/drawingml/2006/table">
            <a:tbl>
              <a:tblPr/>
              <a:tblGrid>
                <a:gridCol w="7848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84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Uso simple de la coma: reglas elementales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3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Coma al final del sujeto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AutoNum type="arabicPeriod"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Cuando el sujeto es especialmente largo 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AutoNum type="arabicPeriod"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Cuando, por razones de claridad, es necesarios fijar límite del sujeto.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6297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26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La necesidad de alcanzar</a:t>
                      </a:r>
                      <a:r>
                        <a:rPr lang="es-MX" sz="26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la paz de la República y de alcanzar que maduren efectivamente y de modo permanente las libertades democráticas, obliga a tales reformas urgentes. </a:t>
                      </a:r>
                      <a:endParaRPr lang="es-MX" sz="26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243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660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871389"/>
              </p:ext>
            </p:extLst>
          </p:nvPr>
        </p:nvGraphicFramePr>
        <p:xfrm>
          <a:off x="323529" y="404665"/>
          <a:ext cx="8208912" cy="5973617"/>
        </p:xfrm>
        <a:graphic>
          <a:graphicData uri="http://schemas.openxmlformats.org/drawingml/2006/table">
            <a:tbl>
              <a:tblPr/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1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Uso simple de la coma: la regla más importante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4. En inciso explicativo vs. determinativo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915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  Ej. Juan juega bien al fútbol</a:t>
                      </a: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       Juan, el </a:t>
                      </a:r>
                      <a:r>
                        <a:rPr kumimoji="0" lang="es-EC" sz="2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pecosito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, juega bien al fútbol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7751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¡OJO! La regla de oro:</a:t>
                      </a: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¡No se pueden separar elementos de la oración que están normalmente unidos! S – V - P</a:t>
                      </a:r>
                    </a:p>
                    <a:p>
                      <a:pPr marL="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Juan, juega (absurdo)… Salvo que haya un inciso explicativo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03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El inciso explicativo VA SIEMPRE ENTRE COMAS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378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¿Qué son?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dirty="0"/>
              <a:t>«</a:t>
            </a:r>
            <a:r>
              <a:rPr lang="es-EC" sz="3200" dirty="0"/>
              <a:t>Señales gráficas de ordenamiento sintáctico  o de entonación; marcan límites de grupos, oraciones y párrafos y sugieren o imponen pausas y, en otros casos, indican entonación» (Castelo, 2006, p. 318). 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16841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347374"/>
              </p:ext>
            </p:extLst>
          </p:nvPr>
        </p:nvGraphicFramePr>
        <p:xfrm>
          <a:off x="467545" y="692696"/>
          <a:ext cx="8136904" cy="5594146"/>
        </p:xfrm>
        <a:graphic>
          <a:graphicData uri="http://schemas.openxmlformats.org/drawingml/2006/table">
            <a:tbl>
              <a:tblPr/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2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Uso simple de la coma: el inciso explicativo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2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Es el caso más importante de la puntuación.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El 70 % del problema de puntuación queda resuelto si se usa adecuadamente el inciso explicativo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5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Cómo saber si es inciso explicativo: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Se elimina el inciso y la oración principal no cambia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El Presidente de la República, Rafael Correa, fue a EU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503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¿En qué caso faltaron más profesores a clases?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 Los profesores enfermos no acudieron a dar clases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 Los profesores, enfermos, no acudieron a dar clases</a:t>
                      </a:r>
                      <a:endParaRPr kumimoji="0" lang="es-EC" sz="2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416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03425"/>
              </p:ext>
            </p:extLst>
          </p:nvPr>
        </p:nvGraphicFramePr>
        <p:xfrm>
          <a:off x="755576" y="548680"/>
          <a:ext cx="8006134" cy="5110658"/>
        </p:xfrm>
        <a:graphic>
          <a:graphicData uri="http://schemas.openxmlformats.org/drawingml/2006/table">
            <a:tbl>
              <a:tblPr/>
              <a:tblGrid>
                <a:gridCol w="8006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1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Uso simple de la coma: el inciso explicativo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Ubicación del inciso en la oración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26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total</a:t>
                      </a:r>
                      <a:r>
                        <a:rPr lang="es-MX" sz="260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proyecto contempla  7 hectáreas de beneficio comunitario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143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s-MX" sz="2600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proyecto contempla </a:t>
                      </a:r>
                      <a:r>
                        <a:rPr lang="es-MX" sz="26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total</a:t>
                      </a:r>
                      <a:r>
                        <a:rPr lang="es-MX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 hectáreas de beneficio comunitario.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1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s-MX" sz="2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proyecto contempla 7 hectáreas de beneficio comunitario</a:t>
                      </a:r>
                      <a:r>
                        <a:rPr lang="es-MX" sz="2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26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total</a:t>
                      </a:r>
                      <a:r>
                        <a:rPr lang="es-MX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EC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746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555934"/>
              </p:ext>
            </p:extLst>
          </p:nvPr>
        </p:nvGraphicFramePr>
        <p:xfrm>
          <a:off x="539552" y="836712"/>
          <a:ext cx="7560840" cy="5367837"/>
        </p:xfrm>
        <a:graphic>
          <a:graphicData uri="http://schemas.openxmlformats.org/drawingml/2006/table">
            <a:tbl>
              <a:tblPr/>
              <a:tblGrid>
                <a:gridCol w="756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1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Uso simple de la coma: otros casos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1965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27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En oraciones causales y explicativas</a:t>
                      </a:r>
                      <a:r>
                        <a:rPr lang="es-MX" sz="27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esto es, es decir, a</a:t>
                      </a:r>
                      <a:r>
                        <a:rPr lang="es-MX" sz="27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27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saber, pues bien, ahora bien, en primer lugar, por un/otro lado, por una/otra parte, en fin, por último, además, con todo, en tal caso, </a:t>
                      </a: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27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En oraciones adversativas</a:t>
                      </a:r>
                      <a:r>
                        <a:rPr lang="es-MX" sz="27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sin embargo, no obstante, por el contrario, en cambio. </a:t>
                      </a:r>
                      <a:endParaRPr lang="es-MX" sz="2700" b="0" i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27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Detrás de ciertos</a:t>
                      </a:r>
                      <a:r>
                        <a:rPr lang="es-MX" sz="2700" b="0" i="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27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adverbios:</a:t>
                      </a:r>
                      <a:r>
                        <a:rPr lang="es-MX" sz="27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efectivamente, generalmente, naturalmente, por lo general, etc.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123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No va coma antes de para</a:t>
                      </a: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 coma antes de pero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601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573216"/>
              </p:ext>
            </p:extLst>
          </p:nvPr>
        </p:nvGraphicFramePr>
        <p:xfrm>
          <a:off x="467544" y="404664"/>
          <a:ext cx="8424935" cy="5866938"/>
        </p:xfrm>
        <a:graphic>
          <a:graphicData uri="http://schemas.openxmlformats.org/drawingml/2006/table">
            <a:tbl>
              <a:tblPr/>
              <a:tblGrid>
                <a:gridCol w="8424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Puntuación adecuada: uso del punto y coma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4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El punto y coma está a medio camino entre la coma y el punto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4214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 clave:</a:t>
                      </a: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el punto y coma es intercambiable con el punto seguido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262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Cada vez de menor uso. Se prefiere el punto seguido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53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Se usa para separar conjunto de elementos separados por una coma.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Ej. Fui al mercado y compre arroz, papas y frutas; en la tienda adquirí leche, pan y huevos; y en el supermercado, pescado y carne de res.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277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513225"/>
              </p:ext>
            </p:extLst>
          </p:nvPr>
        </p:nvGraphicFramePr>
        <p:xfrm>
          <a:off x="395536" y="980728"/>
          <a:ext cx="7848871" cy="4871679"/>
        </p:xfrm>
        <a:graphic>
          <a:graphicData uri="http://schemas.openxmlformats.org/drawingml/2006/table">
            <a:tbl>
              <a:tblPr/>
              <a:tblGrid>
                <a:gridCol w="7848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Ejemplo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125">
                <a:tc>
                  <a:txBody>
                    <a:bodyPr/>
                    <a:lstStyle/>
                    <a:p>
                      <a:endParaRPr lang="es-MX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3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Salieron</a:t>
                      </a:r>
                      <a:r>
                        <a:rPr lang="es-MX" sz="3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 la gira, el director  encargado de presidirla; dos profesores encargados de la vigilancia y de los contactos; un tesorero para el manejo de los fondos; noventa estudiantes, escogidos entre los más juiciosos y trabajadores. </a:t>
                      </a:r>
                      <a:endParaRPr lang="es-MX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026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919462"/>
              </p:ext>
            </p:extLst>
          </p:nvPr>
        </p:nvGraphicFramePr>
        <p:xfrm>
          <a:off x="395536" y="980728"/>
          <a:ext cx="7848871" cy="4871679"/>
        </p:xfrm>
        <a:graphic>
          <a:graphicData uri="http://schemas.openxmlformats.org/drawingml/2006/table">
            <a:tbl>
              <a:tblPr/>
              <a:tblGrid>
                <a:gridCol w="7848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Cambio de la acción verbal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125">
                <a:tc>
                  <a:txBody>
                    <a:bodyPr/>
                    <a:lstStyle/>
                    <a:p>
                      <a:endParaRPr lang="es-MX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3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Dostoyeski</a:t>
                      </a:r>
                      <a:r>
                        <a:rPr lang="es-MX" sz="3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fue un hombre acosado por la desgracia económica</a:t>
                      </a:r>
                      <a:r>
                        <a:rPr lang="es-MX" sz="3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por su mala salud no pudo cumplir los deseos de su padre, el cual quería que fuese médico. </a:t>
                      </a:r>
                      <a:endParaRPr lang="es-MX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15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830165"/>
              </p:ext>
            </p:extLst>
          </p:nvPr>
        </p:nvGraphicFramePr>
        <p:xfrm>
          <a:off x="395536" y="980728"/>
          <a:ext cx="7848871" cy="4871679"/>
        </p:xfrm>
        <a:graphic>
          <a:graphicData uri="http://schemas.openxmlformats.org/drawingml/2006/table">
            <a:tbl>
              <a:tblPr/>
              <a:tblGrid>
                <a:gridCol w="7848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Para separar oraciones principales y yuxtapuestas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125">
                <a:tc>
                  <a:txBody>
                    <a:bodyPr/>
                    <a:lstStyle/>
                    <a:p>
                      <a:endParaRPr lang="es-MX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3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Pregúntame;</a:t>
                      </a:r>
                      <a:r>
                        <a:rPr lang="es-MX" sz="3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contestaré.</a:t>
                      </a:r>
                    </a:p>
                    <a:p>
                      <a:r>
                        <a:rPr lang="es-MX" sz="3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Fui a su casa; le encontré escribiendo.</a:t>
                      </a:r>
                    </a:p>
                    <a:p>
                      <a:r>
                        <a:rPr lang="es-MX" sz="3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Dijo que volvería; lo dudo.  </a:t>
                      </a:r>
                      <a:endParaRPr lang="es-MX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059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3999"/>
              </p:ext>
            </p:extLst>
          </p:nvPr>
        </p:nvGraphicFramePr>
        <p:xfrm>
          <a:off x="395536" y="980728"/>
          <a:ext cx="7848871" cy="4871679"/>
        </p:xfrm>
        <a:graphic>
          <a:graphicData uri="http://schemas.openxmlformats.org/drawingml/2006/table">
            <a:tbl>
              <a:tblPr/>
              <a:tblGrid>
                <a:gridCol w="7848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Mal uso del punto y coma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125">
                <a:tc>
                  <a:txBody>
                    <a:bodyPr/>
                    <a:lstStyle/>
                    <a:p>
                      <a:endParaRPr lang="es-MX" sz="26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hlinkClick r:id="rId2"/>
                      </a:endParaRPr>
                    </a:p>
                    <a:p>
                      <a:r>
                        <a:rPr lang="es-MX" sz="2600" b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Fueron tantos</a:t>
                      </a:r>
                      <a:endParaRPr lang="es-MX" sz="2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Publicado el Miércoles, 05 Noviembre 2017</a:t>
                      </a:r>
                    </a:p>
                    <a:p>
                      <a:r>
                        <a:rPr lang="es-MX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s-MX" sz="2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Fueron tantos que al fin han desaparecido. No estamos hablando de gana; pues la historia demuestra que todos los partidos políticos que ostentaban su presencia han desaparecido.</a:t>
                      </a:r>
                      <a:endParaRPr kumimoji="0" lang="es-EC" sz="2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es-EC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(Editorial La Gaceta)</a:t>
                      </a:r>
                      <a:endParaRPr lang="es-MX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73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Clasificación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s-EC" dirty="0"/>
              <a:t>Coma , </a:t>
            </a:r>
          </a:p>
          <a:p>
            <a:r>
              <a:rPr lang="es-EC" dirty="0"/>
              <a:t>Punto y coma; </a:t>
            </a:r>
          </a:p>
          <a:p>
            <a:r>
              <a:rPr lang="es-EC" dirty="0"/>
              <a:t>Punto . ( seguido, aparte y final)</a:t>
            </a:r>
          </a:p>
          <a:p>
            <a:r>
              <a:rPr lang="es-EC" dirty="0"/>
              <a:t>Dos puntos :</a:t>
            </a:r>
          </a:p>
          <a:p>
            <a:r>
              <a:rPr lang="es-EC" dirty="0"/>
              <a:t>Puntos suspensivos …</a:t>
            </a:r>
          </a:p>
          <a:p>
            <a:pPr marL="0" indent="0">
              <a:buNone/>
            </a:pPr>
            <a:endParaRPr lang="es-EC" dirty="0"/>
          </a:p>
          <a:p>
            <a:r>
              <a:rPr lang="es-EC" dirty="0"/>
              <a:t>Comas </a:t>
            </a:r>
          </a:p>
          <a:p>
            <a:r>
              <a:rPr lang="es-EC" dirty="0"/>
              <a:t>Guiones  - H -</a:t>
            </a:r>
          </a:p>
          <a:p>
            <a:r>
              <a:rPr lang="es-EC" dirty="0"/>
              <a:t>Paréntesis ( S )</a:t>
            </a:r>
          </a:p>
          <a:p>
            <a:r>
              <a:rPr lang="es-EC" dirty="0"/>
              <a:t>Comillas “ Sal”</a:t>
            </a:r>
          </a:p>
          <a:p>
            <a:endParaRPr lang="es-EC" dirty="0"/>
          </a:p>
          <a:p>
            <a:r>
              <a:rPr lang="es-EC" dirty="0"/>
              <a:t>¿   ???????????????</a:t>
            </a:r>
          </a:p>
          <a:p>
            <a:r>
              <a:rPr lang="es-EC" dirty="0"/>
              <a:t>¡     ¡¡¡¡¡¡¡¡¡¡¡¡¡¡¡  </a:t>
            </a:r>
          </a:p>
        </p:txBody>
      </p:sp>
      <p:sp>
        <p:nvSpPr>
          <p:cNvPr id="4" name="3 Cerrar llave"/>
          <p:cNvSpPr/>
          <p:nvPr/>
        </p:nvSpPr>
        <p:spPr>
          <a:xfrm>
            <a:off x="4860032" y="1484784"/>
            <a:ext cx="288032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5 Cerrar llave"/>
          <p:cNvSpPr/>
          <p:nvPr/>
        </p:nvSpPr>
        <p:spPr>
          <a:xfrm>
            <a:off x="2267744" y="3789040"/>
            <a:ext cx="216024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" name="6 Cerrar llave"/>
          <p:cNvSpPr/>
          <p:nvPr/>
        </p:nvSpPr>
        <p:spPr>
          <a:xfrm>
            <a:off x="1547664" y="5625244"/>
            <a:ext cx="288032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01543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Importancia 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C" dirty="0"/>
          </a:p>
        </p:txBody>
      </p:sp>
      <p:pic>
        <p:nvPicPr>
          <p:cNvPr id="4" name="3 Imagen" descr="Las comas salvan vid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700808"/>
            <a:ext cx="7416824" cy="415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204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Sentido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endParaRPr lang="es-EC" dirty="0"/>
          </a:p>
          <a:p>
            <a:pPr marL="0" indent="0" fontAlgn="base">
              <a:buNone/>
            </a:pPr>
            <a:r>
              <a:rPr lang="es-EC" sz="3600" dirty="0"/>
              <a:t> “Si el hombre supiera realmente el valor que  tiene la mujer andaría en cuatro patas en su búsqueda</a:t>
            </a:r>
            <a:r>
              <a:rPr lang="es-EC" dirty="0"/>
              <a:t>”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2793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9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84305"/>
              </p:ext>
            </p:extLst>
          </p:nvPr>
        </p:nvGraphicFramePr>
        <p:xfrm>
          <a:off x="683568" y="692696"/>
          <a:ext cx="7848872" cy="5738232"/>
        </p:xfrm>
        <a:graphic>
          <a:graphicData uri="http://schemas.openxmlformats.org/drawingml/2006/table">
            <a:tbl>
              <a:tblPr/>
              <a:tblGrid>
                <a:gridCol w="7848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4131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Cómo cambia el significado de los textos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4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Cuéntase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de un señor que, por ignorancia o malicia, dejó al morir el siguiente testamento: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“Dejo mis bienes a mi sobrino Juan no a mi hermano Luis tampoco jamás </a:t>
                      </a:r>
                      <a:r>
                        <a:rPr kumimoji="0" lang="es-EC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 nunca de ningún modo para los Jesuitas todo lo dicho es mi deseo”.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Juan:</a:t>
                      </a: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Dejo mis bienes a mi sobrino Juan, no a mi hermano Luis. Tampoco, jamás </a:t>
                      </a:r>
                      <a:r>
                        <a:rPr kumimoji="0" lang="es-EC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sastre. Nunca, de ningún modo para los Jesuitas. Todo lo dicho es mi deseo</a:t>
                      </a:r>
                      <a:r>
                        <a:rPr kumimoji="0" lang="es-EC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.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250156" y="6508752"/>
            <a:ext cx="6643688" cy="307975"/>
            <a:chOff x="90" y="4095"/>
            <a:chExt cx="5580" cy="194"/>
          </a:xfrm>
        </p:grpSpPr>
        <p:sp>
          <p:nvSpPr>
            <p:cNvPr id="8216" name="3 CuadroTexto"/>
            <p:cNvSpPr txBox="1">
              <a:spLocks noChangeArrowheads="1"/>
            </p:cNvSpPr>
            <p:nvPr/>
          </p:nvSpPr>
          <p:spPr bwMode="auto">
            <a:xfrm>
              <a:off x="90" y="4095"/>
              <a:ext cx="21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s-EC" sz="1400" dirty="0">
                <a:latin typeface="Calibri" pitchFamily="34" charset="0"/>
              </a:endParaRPr>
            </a:p>
          </p:txBody>
        </p:sp>
        <p:sp>
          <p:nvSpPr>
            <p:cNvPr id="8217" name="4 CuadroTexto"/>
            <p:cNvSpPr txBox="1">
              <a:spLocks noChangeArrowheads="1"/>
            </p:cNvSpPr>
            <p:nvPr/>
          </p:nvSpPr>
          <p:spPr bwMode="auto">
            <a:xfrm>
              <a:off x="3555" y="4095"/>
              <a:ext cx="211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es-EC" sz="14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0939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9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449022"/>
              </p:ext>
            </p:extLst>
          </p:nvPr>
        </p:nvGraphicFramePr>
        <p:xfrm>
          <a:off x="467544" y="836711"/>
          <a:ext cx="8398867" cy="5274177"/>
        </p:xfrm>
        <a:graphic>
          <a:graphicData uri="http://schemas.openxmlformats.org/drawingml/2006/table">
            <a:tbl>
              <a:tblPr/>
              <a:tblGrid>
                <a:gridCol w="83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29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Puntuación adecuada: la coma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Cómo cambia el significado del texto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Luis: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¿Dejo mis bienes a mi sobrino Juan? No: a mi hermano Luis. Tampoco, jamás </a:t>
                      </a:r>
                      <a:r>
                        <a:rPr kumimoji="0" lang="es-EC" sz="2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sastre. Nunca, de ningún modo para los Jesuitas. Todo lo dicho es mi deseo.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315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El Sastre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: ¿Dejo mis bienes a mi sobrino Juan? No. ¿A mi hermano Luis? Tampoco, jamás. </a:t>
                      </a:r>
                      <a:r>
                        <a:rPr kumimoji="0" lang="es-EC" sz="2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sastre. Nunca, de ningún modo para los Jesuitas. Todo lo dicho es mi deseo.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250156" y="6508752"/>
            <a:ext cx="6643688" cy="307975"/>
            <a:chOff x="90" y="4095"/>
            <a:chExt cx="5580" cy="194"/>
          </a:xfrm>
        </p:grpSpPr>
        <p:sp>
          <p:nvSpPr>
            <p:cNvPr id="8216" name="3 CuadroTexto"/>
            <p:cNvSpPr txBox="1">
              <a:spLocks noChangeArrowheads="1"/>
            </p:cNvSpPr>
            <p:nvPr/>
          </p:nvSpPr>
          <p:spPr bwMode="auto">
            <a:xfrm>
              <a:off x="90" y="4095"/>
              <a:ext cx="21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s-EC" sz="1400" dirty="0">
                <a:latin typeface="Calibri" pitchFamily="34" charset="0"/>
              </a:endParaRPr>
            </a:p>
          </p:txBody>
        </p:sp>
        <p:sp>
          <p:nvSpPr>
            <p:cNvPr id="8217" name="4 CuadroTexto"/>
            <p:cNvSpPr txBox="1">
              <a:spLocks noChangeArrowheads="1"/>
            </p:cNvSpPr>
            <p:nvPr/>
          </p:nvSpPr>
          <p:spPr bwMode="auto">
            <a:xfrm>
              <a:off x="3555" y="4095"/>
              <a:ext cx="211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es-EC" sz="14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773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9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095782"/>
              </p:ext>
            </p:extLst>
          </p:nvPr>
        </p:nvGraphicFramePr>
        <p:xfrm>
          <a:off x="323528" y="620687"/>
          <a:ext cx="8280920" cy="5334685"/>
        </p:xfrm>
        <a:graphic>
          <a:graphicData uri="http://schemas.openxmlformats.org/drawingml/2006/table">
            <a:tbl>
              <a:tblPr/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6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Cómo cambia el significado del texto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4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Los Jesuitas: 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¿Dejo mis bienes a mi sobrino Juan? No. ¿A mi hermano Luis? Tampoco, jamás. ¿</a:t>
                      </a:r>
                      <a:r>
                        <a:rPr kumimoji="0" lang="es-EC" sz="2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sastre? Nunca, de ningún modo. Para los Jesuitas todo. Lo dicho es mi deseo.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3960">
                <a:tc>
                  <a:txBody>
                    <a:bodyPr/>
                    <a:lstStyle/>
                    <a:p>
                      <a:pPr marL="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El Estado:</a:t>
                      </a:r>
                      <a:r>
                        <a:rPr kumimoji="0" lang="es-EC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¿Dejo mis bienes a mi sobrino Juan? No. ¿A mi hermano Luis? Tampoco. Jamás </a:t>
                      </a:r>
                      <a:r>
                        <a:rPr kumimoji="0" lang="es-EC" sz="2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sastre. Nunca, de ningún modo para los Jesuitas Todo lo dicho es mi deseo.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250156" y="6508752"/>
            <a:ext cx="6643688" cy="307975"/>
            <a:chOff x="90" y="4095"/>
            <a:chExt cx="5580" cy="194"/>
          </a:xfrm>
        </p:grpSpPr>
        <p:sp>
          <p:nvSpPr>
            <p:cNvPr id="8216" name="3 CuadroTexto"/>
            <p:cNvSpPr txBox="1">
              <a:spLocks noChangeArrowheads="1"/>
            </p:cNvSpPr>
            <p:nvPr/>
          </p:nvSpPr>
          <p:spPr bwMode="auto">
            <a:xfrm>
              <a:off x="90" y="4095"/>
              <a:ext cx="21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s-EC" sz="1400" dirty="0">
                <a:latin typeface="Calibri" pitchFamily="34" charset="0"/>
              </a:endParaRPr>
            </a:p>
          </p:txBody>
        </p:sp>
        <p:sp>
          <p:nvSpPr>
            <p:cNvPr id="8217" name="4 CuadroTexto"/>
            <p:cNvSpPr txBox="1">
              <a:spLocks noChangeArrowheads="1"/>
            </p:cNvSpPr>
            <p:nvPr/>
          </p:nvSpPr>
          <p:spPr bwMode="auto">
            <a:xfrm>
              <a:off x="3555" y="4095"/>
              <a:ext cx="211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es-EC" sz="14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068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9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147508"/>
              </p:ext>
            </p:extLst>
          </p:nvPr>
        </p:nvGraphicFramePr>
        <p:xfrm>
          <a:off x="323528" y="1340768"/>
          <a:ext cx="8424936" cy="4297680"/>
        </p:xfrm>
        <a:graphic>
          <a:graphicData uri="http://schemas.openxmlformats.org/drawingml/2006/table">
            <a:tbl>
              <a:tblPr/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Cómo cambia el significado de los textos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Cuéntase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de un señor que, por ignorancia o malicia, dejó al morir el siguiente testamento: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“Dejo mis bienes a mi sobrino Juan no a mi hermano Luis tampoco jamás </a:t>
                      </a:r>
                      <a:r>
                        <a:rPr kumimoji="0" lang="es-EC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 nunca de ningún modo para los Jesuitas todo lo dicho es mi deseo”.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EC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Juan:</a:t>
                      </a:r>
                      <a:r>
                        <a:rPr kumimoji="0" lang="es-EC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Dejo mis bienes a mi sobrino Juan, no a mi hermano Luis. Tampoco, jamás </a:t>
                      </a:r>
                      <a:r>
                        <a:rPr kumimoji="0" lang="es-EC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pagaráse</a:t>
                      </a:r>
                      <a:r>
                        <a:rPr kumimoji="0" lang="es-EC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la cuenta del sastre. Nunca, de ningún modo para los Jesuitas. Todo lo dicho es mi deseo</a:t>
                      </a:r>
                      <a:r>
                        <a:rPr kumimoji="0" lang="es-EC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.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250156" y="6508752"/>
            <a:ext cx="6643688" cy="307975"/>
            <a:chOff x="90" y="4095"/>
            <a:chExt cx="5580" cy="194"/>
          </a:xfrm>
        </p:grpSpPr>
        <p:sp>
          <p:nvSpPr>
            <p:cNvPr id="8216" name="3 CuadroTexto"/>
            <p:cNvSpPr txBox="1">
              <a:spLocks noChangeArrowheads="1"/>
            </p:cNvSpPr>
            <p:nvPr/>
          </p:nvSpPr>
          <p:spPr bwMode="auto">
            <a:xfrm>
              <a:off x="90" y="4095"/>
              <a:ext cx="21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s-EC" sz="1400" dirty="0">
                <a:latin typeface="Calibri" pitchFamily="34" charset="0"/>
              </a:endParaRPr>
            </a:p>
          </p:txBody>
        </p:sp>
        <p:sp>
          <p:nvSpPr>
            <p:cNvPr id="8217" name="4 CuadroTexto"/>
            <p:cNvSpPr txBox="1">
              <a:spLocks noChangeArrowheads="1"/>
            </p:cNvSpPr>
            <p:nvPr/>
          </p:nvSpPr>
          <p:spPr bwMode="auto">
            <a:xfrm>
              <a:off x="3555" y="4095"/>
              <a:ext cx="211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endParaRPr lang="es-EC" sz="14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0939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4961</TotalTime>
  <Words>1832</Words>
  <Application>Microsoft Office PowerPoint</Application>
  <PresentationFormat>Presentación en pantalla (4:3)</PresentationFormat>
  <Paragraphs>181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Tema de Office</vt:lpstr>
      <vt:lpstr>Signos de puntuación </vt:lpstr>
      <vt:lpstr>¿Qué son? </vt:lpstr>
      <vt:lpstr>Clasificación </vt:lpstr>
      <vt:lpstr>Importancia  </vt:lpstr>
      <vt:lpstr>Sentido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Punto: Usos lingüísticos </vt:lpstr>
      <vt:lpstr>Punto: Usos no lingüísticos </vt:lpstr>
      <vt:lpstr>Punto: Usos incorrectos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Signos de puntuación</dc:title>
  <dc:creator>Hernan</dc:creator>
  <cp:lastModifiedBy>Hernan Patricio Pillajo Borja</cp:lastModifiedBy>
  <cp:revision>29</cp:revision>
  <dcterms:created xsi:type="dcterms:W3CDTF">2018-05-23T23:15:02Z</dcterms:created>
  <dcterms:modified xsi:type="dcterms:W3CDTF">2022-07-01T05:22:01Z</dcterms:modified>
</cp:coreProperties>
</file>