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63093-5ECE-46D0-AD2B-C857FB36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2D7C2-4440-A04F-85F3-23750209C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4598D-5D3D-0AA6-0E4A-0434C6B0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69200-F113-8441-B049-DD3FD36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950EA-6445-312D-A674-112185D7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C64DA-26F2-E539-CA04-3634B5FD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2464FD-B00A-1D0F-EF0E-CE0EA713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36CF7-BEEA-B630-CF41-EBD8338E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F5EF2-8C3A-26B8-826F-89922C18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E8EF9-3A0D-CD7D-B203-3C316D1F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C5985D-6E86-9765-F0D8-08568C484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7986BD-4D0C-5182-DFEE-568791E3D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C3388-62D2-6066-4F3B-9DA023ED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481FB-045E-FB79-D361-7A84E389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DCA44-1358-0A48-D494-777EAB99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9FA66-BD6C-21C9-7231-0F21BFA8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AC8A6-4FE7-94BC-B117-33B7B451D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A8CB6-AFAE-DD75-EB16-1ED1C776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D4EDC-A891-4236-B8FD-2DD4D793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B6AB9-5CA7-C414-B17D-B1870D4B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BB3B6-4539-11B6-DF0E-EEC559F6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786B0-5C95-CA87-4655-86896B401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87D81-CD56-DA74-2382-6D946A8F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07344-E9DE-E196-C37B-853E5415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51BB7-7473-5411-82ED-56DCDDE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6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47A0C-B2A3-3CFB-9D28-35744907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0126F-429C-9254-C91D-1303A99F8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0EFA77-A4F3-71CA-7499-12F3BE943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0C6D78-8498-BB90-0198-9E34225B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9EEC8D-7304-178C-2E0A-01DAE0A5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31317-E0F7-A165-71AA-9CD08ED0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9B70D-D8DB-305A-C2FF-41E212E6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DC5944-B85B-FB11-F862-C2798996C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D7ED47-D3BC-D804-3921-F549B25C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43648-B333-5D20-5874-1F73F0960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0C8976-0607-B7E0-CB34-94C618B4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314186-D846-2365-2328-8B990B0E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BF5CCA-5322-6230-E33C-CF2577C4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4F75C0-2BB6-A521-22FA-BB12A2FB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192B-CEA2-CA5E-89B7-CDBE68A9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D3AA9F-84B0-0CE9-C49C-3D792339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B5F1A1-ACBB-7734-00BB-CD871C25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0088C6-62EA-E95E-4BE5-2DF424A1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1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1DE990-97EA-47DF-F01C-A660EC87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E3C578-917F-795A-3DF2-CD1B20C2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8CD07F-B850-276F-250D-6B542DC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D22E-2022-D034-EE26-C3E4A143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A425E-76DD-1CF1-A10A-2DF3D6D1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5824A4-F778-11EE-AAC3-037A0E8CD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5FC197-8CC5-2FE8-5158-B744D7FA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0D71F-14F2-027A-9208-2445D68B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D3AACE-610B-D00D-62B9-3962CF1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52EA7-4D2A-E98C-A8D3-67311A34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5A616D-92D1-15D2-B909-AC6F6F0C6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59BB81-77D9-67AE-8981-1C3C9A087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8FC3A-06C9-50FE-3DA3-30643BC3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3E25C-0115-B6D4-4ACE-7A14848F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A6D125-6BAE-9F23-B2AE-9E401EE8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21C2C7-B824-66B2-0763-29C5F125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B6C998-3DA5-1530-7448-5D59D7B3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1787D-9FD3-DEFC-C323-776406AE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C7E5F-DDB9-4F22-959A-F542534D67E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2BAE0-47DB-0932-334B-66F1C30F0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7431B-6484-7230-DE8A-A278B270C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BE574-D7DA-405C-B797-091761D009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E43EF5-CC5F-83DC-89E7-11A77ABB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274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B1A1ED-FC04-3587-8924-EFF5A472C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Giardiais y trichomoniasis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D8CE69-1BCC-0957-DDCE-E6175F97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UNACH 2024-2S</a:t>
            </a:r>
          </a:p>
          <a:p>
            <a:r>
              <a:rPr lang="es-EC">
                <a:solidFill>
                  <a:srgbClr val="FFFFFF"/>
                </a:solidFill>
              </a:rPr>
              <a:t>Dra. Elda Valdés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11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A37418-000D-725F-9D21-B588435C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C848CF-C663-A7CA-A4AF-7758E5E3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365125"/>
            <a:ext cx="4119615" cy="736088"/>
          </a:xfrm>
        </p:spPr>
        <p:txBody>
          <a:bodyPr>
            <a:normAutofit/>
          </a:bodyPr>
          <a:lstStyle/>
          <a:p>
            <a:r>
              <a:rPr lang="en-US" sz="4000" dirty="0" err="1"/>
              <a:t>Trichomoniais</a:t>
            </a:r>
            <a:endParaRPr lang="en-U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40047-BD72-AD27-C75C-D9A576FB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189703"/>
            <a:ext cx="6331977" cy="5668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dirty="0"/>
              <a:t>Clínica y patología: al tomar contacto con la vagina se forman colonias que luego producen descamación y degeneración del epitelio, e inflamación leucocitaria en la base de los tejidos. El síntoma más común es el flujo vaginal, generalmente de aspecto purulento y espumoso, que puede estar acompañado de escozor, picazón o irritación. Puede haber disuria como consecuencia de uretritis o cistitis. En el examen clínico se observa inflamación de las paredes vaginales y del </a:t>
            </a:r>
            <a:r>
              <a:rPr lang="es-ES" sz="1600" dirty="0" err="1"/>
              <a:t>exocervix</a:t>
            </a:r>
            <a:r>
              <a:rPr lang="es-ES" sz="1600" dirty="0"/>
              <a:t>. Por colposcopia se ven hemorragias puntiformes (</a:t>
            </a:r>
            <a:r>
              <a:rPr lang="es-ES" sz="1600" dirty="0" err="1"/>
              <a:t>colpitis</a:t>
            </a:r>
            <a:r>
              <a:rPr lang="es-ES" sz="1600" dirty="0"/>
              <a:t> macular). Puede estar asociada a endometritis </a:t>
            </a:r>
            <a:r>
              <a:rPr lang="es-ES" sz="1600" dirty="0" err="1"/>
              <a:t>post-parto</a:t>
            </a:r>
            <a:r>
              <a:rPr lang="es-ES" sz="1600" dirty="0"/>
              <a:t>.</a:t>
            </a:r>
          </a:p>
          <a:p>
            <a:pPr marL="0" indent="0">
              <a:buNone/>
            </a:pPr>
            <a:r>
              <a:rPr lang="es-ES" sz="1600" dirty="0"/>
              <a:t>La tricomoniasis gestacional se ha asociado con rotura prematura de membranas, parto prematuro, bajo peso al nacer e infección </a:t>
            </a:r>
            <a:r>
              <a:rPr lang="es-ES" sz="1600" dirty="0" err="1"/>
              <a:t>post-aborto</a:t>
            </a:r>
            <a:r>
              <a:rPr lang="es-ES" sz="1600" dirty="0"/>
              <a:t>. Muchas mujeres son asintomáticas.</a:t>
            </a:r>
          </a:p>
          <a:p>
            <a:pPr marL="0" indent="0">
              <a:buNone/>
            </a:pPr>
            <a:r>
              <a:rPr lang="es-ES" sz="1600" dirty="0"/>
              <a:t>En el hombre la infección puede ser latente o directamente asintomática, o producir uretritis irritativa persistente o recidivante. En casos más graves hay compromiso de próstata, vesículas seminales y de las zonas más superiores del aparato urogenital. En ocasiones aparece secreción que contiene </a:t>
            </a:r>
            <a:r>
              <a:rPr lang="es-ES" sz="1600" dirty="0" err="1"/>
              <a:t>Trichomonas</a:t>
            </a:r>
            <a:r>
              <a:rPr lang="es-ES" sz="1600" dirty="0"/>
              <a:t>.</a:t>
            </a:r>
          </a:p>
          <a:p>
            <a:pPr marL="0" indent="0">
              <a:buNone/>
            </a:pPr>
            <a:r>
              <a:rPr lang="es-ES" sz="1600" dirty="0"/>
              <a:t>Los pacientes pueden tener disuria y nicturia.</a:t>
            </a:r>
          </a:p>
          <a:p>
            <a:pPr marL="0" indent="0">
              <a:buNone/>
            </a:pPr>
            <a:r>
              <a:rPr lang="es-ES" sz="1600" dirty="0"/>
              <a:t>En neonatos se la asoció con infección urinaria, vaginitis purulenta, conjuntivitis y afecciones respiratorias en madres infectadas.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821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6075AB-AC22-AF83-6694-0D55EA6FF3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7229C8-5D37-F8BE-332F-8F1A2FAF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365125"/>
            <a:ext cx="3893473" cy="696759"/>
          </a:xfrm>
        </p:spPr>
        <p:txBody>
          <a:bodyPr>
            <a:normAutofit/>
          </a:bodyPr>
          <a:lstStyle/>
          <a:p>
            <a:r>
              <a:rPr lang="en-US" sz="4000" dirty="0" err="1"/>
              <a:t>Trichomoniais</a:t>
            </a:r>
            <a:endParaRPr lang="en-U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B4338-23C6-76AC-790F-8E3E7D32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3832"/>
            <a:ext cx="4660389" cy="4643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dirty="0"/>
              <a:t>Diagnóstico: Clínico: en la mujer, por las características de la leucorrea y el prurito vaginal intenso, debe diferenciarse de vulvovaginitis gonocócica, micótica (candidiasis), o provocada por flora bacteriana banal; de </a:t>
            </a:r>
            <a:r>
              <a:rPr lang="es-ES" sz="1600" dirty="0" err="1"/>
              <a:t>colpitis</a:t>
            </a:r>
            <a:r>
              <a:rPr lang="es-ES" sz="1600" dirty="0"/>
              <a:t> por hiperestrogenismo y </a:t>
            </a:r>
            <a:r>
              <a:rPr lang="es-ES" sz="1600" dirty="0" err="1"/>
              <a:t>colpitis</a:t>
            </a:r>
            <a:r>
              <a:rPr lang="es-ES" sz="1600" dirty="0"/>
              <a:t> senil por insuficiencia estrogénica, vaginitis del embarazo y cáncer incipiente del cuello uterino. En el hombre se hace con las uretritis gonocócicas, virales, micóticas y las provocadas por gérmenes banales; con las prostatitis crónicas, cistitis y epididimitis.</a:t>
            </a:r>
          </a:p>
          <a:p>
            <a:pPr marL="0" indent="0">
              <a:buNone/>
            </a:pPr>
            <a:r>
              <a:rPr lang="es-ES" sz="1600" dirty="0"/>
              <a:t>Laboratorio: Directo: demostración de la presencia del parásito en muestras de material obtenido de genitales. En neonatos, en secreciones oculares y respiratorias, ya sea por observación microscópica directa del material, realizando coloraciones tradicionales, o efectuando cultivos, que es el método más sensible. Indirecto: pruebas de inmunofluorescencia directa e indirecta y </a:t>
            </a:r>
            <a:r>
              <a:rPr lang="es-ES" sz="1600" dirty="0" err="1"/>
              <a:t>enzimoinmunoensayo</a:t>
            </a:r>
            <a:r>
              <a:rPr lang="es-ES" sz="1600" dirty="0"/>
              <a:t> con buena sensibilidad.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534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648E34-5CD6-2C32-914B-C2DD6B18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6F396D-D813-7313-A773-461A454E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Trichomoniais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14D41-7441-9256-CDE4-0E2303D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759974"/>
            <a:ext cx="4208105" cy="441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Tratamiento: Tinidazol: Dosis diaria: Adultos: 2 g. Niños: 25-40 mg/kg peso.</a:t>
            </a:r>
          </a:p>
          <a:p>
            <a:pPr marL="0" indent="0">
              <a:buNone/>
            </a:pPr>
            <a:r>
              <a:rPr lang="es-ES" sz="2000" dirty="0"/>
              <a:t>Dosis única. Mujeres adultas: se complementa con óvulos, crema o tabletas, 1 vez/ día, 7 días. Metronidazol: Dosis diaria: Adultos 500 mg. Niños: 15 mg/kg peso. En 2 tomas, durante 7 días. Mujeres adultas: se complementa con óvulos locales, 1 por día, 7 días. Secnidazol: Dosis diaria: Adultos: 2 g. Niños: 30 mg/ kg peso. Dosis única.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76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F445E0-D019-222C-17F7-48A7A3F7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0ADF8E-7FE4-796E-C696-7F22F2CD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Objetivos</a:t>
            </a:r>
            <a:endParaRPr lang="en-US" sz="400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94BC4D-753E-1636-C331-56DFF345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Generalidades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Distribución geográfica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Morfología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Clínica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Localización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Modo de transmisión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Diagnóstico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/>
              <a:t>Tratamiento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32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304C32DB-D6C5-F134-E117-C1071A02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CB6427-2256-6722-3C32-E75CC27D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8"/>
            <a:ext cx="3822189" cy="668594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 err="1"/>
              <a:t>Flagelados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60FE5A-29F5-03A3-7586-B8E8C4E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" y="1356852"/>
            <a:ext cx="7232946" cy="586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Son protozoos que usan como medio de locomoción a los flagelos, o que en, algún momento de su vida evolutiva tienen flagelos.</a:t>
            </a:r>
          </a:p>
          <a:p>
            <a:pPr marL="0" indent="0">
              <a:buNone/>
            </a:pPr>
            <a:r>
              <a:rPr lang="es-ES" sz="1800" dirty="0" err="1"/>
              <a:t>Giardia</a:t>
            </a:r>
            <a:r>
              <a:rPr lang="es-ES" sz="1800" dirty="0"/>
              <a:t> </a:t>
            </a:r>
            <a:r>
              <a:rPr lang="es-ES" sz="1800" dirty="0" err="1"/>
              <a:t>lamblia</a:t>
            </a:r>
            <a:r>
              <a:rPr lang="es-ES" sz="1800" dirty="0"/>
              <a:t> (Giardiasis)</a:t>
            </a:r>
          </a:p>
          <a:p>
            <a:pPr marL="0" indent="0">
              <a:buNone/>
            </a:pPr>
            <a:r>
              <a:rPr lang="es-ES" sz="1800" dirty="0"/>
              <a:t>Distribución geográfica: cosmopolita, aunque más frecuente en climas cálidos.</a:t>
            </a:r>
          </a:p>
          <a:p>
            <a:pPr marL="0" indent="0">
              <a:buNone/>
            </a:pPr>
            <a:r>
              <a:rPr lang="es-ES" sz="1800" dirty="0"/>
              <a:t>Morfología y características del agente: se presenta en dos formas.</a:t>
            </a:r>
          </a:p>
          <a:p>
            <a:pPr marL="0" indent="0">
              <a:buNone/>
            </a:pPr>
            <a:r>
              <a:rPr lang="es-ES" sz="1800" dirty="0"/>
              <a:t>Trofozoíto: tiene forma de pera, posee dos núcleos y cuatro pares de flagelos, un disco </a:t>
            </a:r>
            <a:r>
              <a:rPr lang="es-ES" sz="1800" dirty="0" err="1"/>
              <a:t>suctorio</a:t>
            </a:r>
            <a:r>
              <a:rPr lang="es-ES" sz="1800" dirty="0"/>
              <a:t> (órgano de fijación) en la mitad anterior de la superficie ventral. Es la forma patógena y se destruye rápidamente en el medio ambiente.</a:t>
            </a:r>
          </a:p>
          <a:p>
            <a:pPr marL="0" indent="0">
              <a:buNone/>
            </a:pPr>
            <a:r>
              <a:rPr lang="es-ES" sz="1800" dirty="0"/>
              <a:t>Quiste: ovoide, de 8 a 14 µm de largo por 7 a 10 µm de ancho, con cuatro núcleos y el doble de estructuras flagelares que el trofozoíto; es la forma infectante. No resiste la desecación ni temperaturas por encima de los 50ºC. </a:t>
            </a:r>
          </a:p>
          <a:p>
            <a:pPr marL="0" indent="0">
              <a:buNone/>
            </a:pPr>
            <a:r>
              <a:rPr lang="es-ES" sz="1800" dirty="0"/>
              <a:t>En el suelo los quistes son viables por encima de tres meses a la sombra.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624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06994C-8B0C-4117-2F64-2D8D323B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45271-F203-809A-0327-229B688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Giardiasis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F4ABE7-80C7-3FA3-3A4E-38D2F35A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349909"/>
            <a:ext cx="4827639" cy="3827053"/>
          </a:xfrm>
        </p:spPr>
        <p:txBody>
          <a:bodyPr>
            <a:normAutofit/>
          </a:bodyPr>
          <a:lstStyle/>
          <a:p>
            <a:r>
              <a:rPr lang="es-ES" sz="2000" dirty="0"/>
              <a:t>Modo de transmisión: la vía es fecal-oral y se produce por la ingestión de elementos contaminados con materia fecal del hombre o de la mayoría de los vertebrados, que actúan como reservorios para la infección en el hombre. </a:t>
            </a:r>
          </a:p>
        </p:txBody>
      </p:sp>
    </p:spTree>
    <p:extLst>
      <p:ext uri="{BB962C8B-B14F-4D97-AF65-F5344CB8AC3E}">
        <p14:creationId xmlns:p14="http://schemas.microsoft.com/office/powerpoint/2010/main" val="178095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BF02A-6141-D0F0-4D2C-F0BE538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901396-4453-D8C3-1635-AA115CE5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39" y="365125"/>
            <a:ext cx="3795150" cy="903236"/>
          </a:xfrm>
        </p:spPr>
        <p:txBody>
          <a:bodyPr>
            <a:normAutofit/>
          </a:bodyPr>
          <a:lstStyle/>
          <a:p>
            <a:r>
              <a:rPr lang="es-EC" sz="4000" dirty="0"/>
              <a:t>Giardiasis</a:t>
            </a:r>
            <a:endParaRPr lang="en-U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01172-863A-E59E-75B9-678CD977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2418735"/>
            <a:ext cx="5132439" cy="3758228"/>
          </a:xfrm>
        </p:spPr>
        <p:txBody>
          <a:bodyPr>
            <a:normAutofit/>
          </a:bodyPr>
          <a:lstStyle/>
          <a:p>
            <a:r>
              <a:rPr lang="es-ES" sz="2000" dirty="0"/>
              <a:t>Localización: al ingerir los quistes, en el estómago se disuelve la pared, y al ingresar al duodeno los trofozoítos comienzan una activa división.</a:t>
            </a:r>
          </a:p>
          <a:p>
            <a:r>
              <a:rPr lang="es-ES" sz="2000" dirty="0"/>
              <a:t> Se los encuentra en intestino delgado donde viven fijados al tercio basal de las vellosidades, cubiertos por moco, también en el colon y en la vesícula biliar. Se los puede aislar en drenajes biliares.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77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99FCC-B3C5-5D29-4641-3BED1E67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8B00BC-2072-0F82-7AF1-A749A112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Giardiasis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F5CC9-4E30-9E30-EA0A-7BC96A0E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9134"/>
            <a:ext cx="6459794" cy="5048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Clínica</a:t>
            </a:r>
          </a:p>
          <a:p>
            <a:pPr marL="0" indent="0">
              <a:buNone/>
            </a:pPr>
            <a:r>
              <a:rPr lang="es-ES" sz="1800" dirty="0"/>
              <a:t>Muchas personas infectadas con </a:t>
            </a:r>
            <a:r>
              <a:rPr lang="es-ES" sz="1800" dirty="0" err="1"/>
              <a:t>Giardias</a:t>
            </a:r>
            <a:r>
              <a:rPr lang="es-ES" sz="1800" dirty="0"/>
              <a:t> son asintomáticas, la patología se presenta más en lactantes, niños e inmunocomprometidos. </a:t>
            </a:r>
          </a:p>
          <a:p>
            <a:pPr marL="0" indent="0">
              <a:buNone/>
            </a:pPr>
            <a:r>
              <a:rPr lang="es-ES" sz="1800" dirty="0"/>
              <a:t>En adultos procedentes de países desarrollados que viajan a zonas endémicas, al regresar a su lugar de origen la enfermedad se presenta en fase aguda: hay diarrea acuosa, náuseas, vómitos, dolor epigástrico, meteorismo y anorexia, pasando, luego de 3 a 4 días sin tratamiento, a la fase crónica con cuadro diarreico, con 4 </a:t>
            </a:r>
            <a:r>
              <a:rPr lang="es-ES" sz="1800" dirty="0" err="1"/>
              <a:t>ó</a:t>
            </a:r>
            <a:r>
              <a:rPr lang="es-ES" sz="1800" dirty="0"/>
              <a:t> 5 deposiciones diarias muy fétidas, pastosas y de color claro, con anorexia y dolor abdominal persistente. La diarrea puede ser crónica, intermitente o recidivante. En niños menores de 2 años y/o inmunocomprometidos o desnutridos, se puede producir un síndrome de mala absorción con heces </a:t>
            </a:r>
            <a:r>
              <a:rPr lang="es-ES" sz="1800" dirty="0" err="1"/>
              <a:t>esteatorreicas</a:t>
            </a:r>
            <a:r>
              <a:rPr lang="es-ES" sz="1800" dirty="0"/>
              <a:t>, detención del progreso ponderal y diarrea crónica.</a:t>
            </a:r>
          </a:p>
        </p:txBody>
      </p:sp>
    </p:spTree>
    <p:extLst>
      <p:ext uri="{BB962C8B-B14F-4D97-AF65-F5344CB8AC3E}">
        <p14:creationId xmlns:p14="http://schemas.microsoft.com/office/powerpoint/2010/main" val="201324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703669-600F-66F6-BBB4-3FB5B5E0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39B918-61DB-B38D-D5DE-A2A1D2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Giardiasis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2AA7A-9D7C-7B58-DFB1-AC0CD2BC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434200"/>
            <a:ext cx="4660393" cy="442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Diagnóstico: Clínico: debe diferenciarse de duodenitis, síndromes diarreicos de otra etiología y afecciones que producen malabsorción como enfermedad celíaca y </a:t>
            </a:r>
            <a:r>
              <a:rPr lang="es-ES" sz="1800" dirty="0" err="1"/>
              <a:t>sprue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r>
              <a:rPr lang="es-ES" sz="1800" dirty="0"/>
              <a:t>Laboratorio: Directo: búsqueda de trofozoítos o quistes en heces y líquido duodenal. </a:t>
            </a:r>
          </a:p>
          <a:p>
            <a:pPr marL="0" indent="0">
              <a:buNone/>
            </a:pPr>
            <a:r>
              <a:rPr lang="es-ES" sz="1800" dirty="0"/>
              <a:t>La reacción de PCR es importante para estudios de fuentes de contaminación, a través de la identificación de las diferentes cepas.</a:t>
            </a:r>
          </a:p>
          <a:p>
            <a:pPr marL="0" indent="0">
              <a:buNone/>
            </a:pPr>
            <a:r>
              <a:rPr lang="es-ES" sz="1800" dirty="0"/>
              <a:t>Indirecto: análisis de antígenos específicos con la utilización de anticuerpos monoclonales por técnicas de ELISA. Los estudios serológicos sólo tienen valor epidemiológico.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05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01C0A5-72C1-FC91-7063-4D9AE3B9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E094AA-0061-DB77-2037-75EBD78B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Giardiasis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311540-F223-C7A5-EFA7-5515FAC3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809135"/>
            <a:ext cx="4807974" cy="4367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Tratamiento: </a:t>
            </a:r>
            <a:r>
              <a:rPr lang="en-US" sz="2000" dirty="0" err="1"/>
              <a:t>Tinidazol</a:t>
            </a:r>
            <a:r>
              <a:rPr lang="en-US" sz="2000" dirty="0"/>
              <a:t> y </a:t>
            </a:r>
            <a:r>
              <a:rPr lang="en-US" sz="2000" dirty="0" err="1"/>
              <a:t>Ornidazol</a:t>
            </a:r>
            <a:r>
              <a:rPr lang="en-US" sz="2000" dirty="0"/>
              <a:t>: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: </a:t>
            </a:r>
            <a:r>
              <a:rPr lang="en-US" sz="2000" dirty="0" err="1"/>
              <a:t>Adultos</a:t>
            </a:r>
            <a:r>
              <a:rPr lang="en-US" sz="2000" dirty="0"/>
              <a:t>: 2 g.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/>
              <a:t>Niños</a:t>
            </a:r>
            <a:r>
              <a:rPr lang="en-US" sz="2000" dirty="0"/>
              <a:t>: 25/40 mg/kg peso. En </a:t>
            </a:r>
            <a:r>
              <a:rPr lang="en-US" sz="2000" dirty="0" err="1"/>
              <a:t>única</a:t>
            </a:r>
            <a:r>
              <a:rPr lang="en-US" sz="2000" dirty="0"/>
              <a:t> </a:t>
            </a:r>
            <a:r>
              <a:rPr lang="en-US" sz="2000" dirty="0" err="1"/>
              <a:t>toma</a:t>
            </a:r>
            <a:r>
              <a:rPr lang="en-US" sz="2000" dirty="0"/>
              <a:t>. </a:t>
            </a:r>
            <a:r>
              <a:rPr lang="en-US" sz="2000" dirty="0" err="1"/>
              <a:t>Metronidazol</a:t>
            </a:r>
            <a:r>
              <a:rPr lang="en-US" sz="2000" dirty="0"/>
              <a:t>: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: </a:t>
            </a:r>
            <a:r>
              <a:rPr lang="en-US" sz="2000" dirty="0" err="1"/>
              <a:t>Adultos</a:t>
            </a:r>
            <a:r>
              <a:rPr lang="en-US" sz="2000" dirty="0"/>
              <a:t>: 750 mg.</a:t>
            </a:r>
          </a:p>
          <a:p>
            <a:pPr marL="0" indent="0">
              <a:buNone/>
            </a:pPr>
            <a:r>
              <a:rPr lang="en-US" sz="2000" dirty="0" err="1"/>
              <a:t>Niños</a:t>
            </a:r>
            <a:r>
              <a:rPr lang="en-US" sz="2000" dirty="0"/>
              <a:t>: 15-30 mg/kg peso. En 3 </a:t>
            </a:r>
            <a:r>
              <a:rPr lang="en-US" sz="2000" dirty="0" err="1"/>
              <a:t>tomas</a:t>
            </a:r>
            <a:r>
              <a:rPr lang="en-US" sz="2000" dirty="0"/>
              <a:t>, </a:t>
            </a:r>
            <a:r>
              <a:rPr lang="en-US" sz="2000" dirty="0" err="1"/>
              <a:t>durante</a:t>
            </a:r>
            <a:r>
              <a:rPr lang="en-US" sz="2000" dirty="0"/>
              <a:t> 7/10 días. </a:t>
            </a:r>
          </a:p>
          <a:p>
            <a:pPr marL="0" indent="0">
              <a:buNone/>
            </a:pPr>
            <a:r>
              <a:rPr lang="en-US" sz="2000" dirty="0" err="1"/>
              <a:t>Furazolidona</a:t>
            </a:r>
            <a:r>
              <a:rPr lang="en-US" sz="2000" dirty="0"/>
              <a:t>: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: </a:t>
            </a:r>
            <a:r>
              <a:rPr lang="en-US" sz="2000" dirty="0" err="1"/>
              <a:t>Adultos</a:t>
            </a:r>
            <a:r>
              <a:rPr lang="en-US" sz="2000" dirty="0"/>
              <a:t>: 2 g/día en 4 </a:t>
            </a:r>
            <a:r>
              <a:rPr lang="en-US" sz="2000" dirty="0" err="1"/>
              <a:t>tomas</a:t>
            </a:r>
            <a:r>
              <a:rPr lang="en-US" sz="2000" dirty="0"/>
              <a:t>, 5 días. </a:t>
            </a:r>
          </a:p>
          <a:p>
            <a:pPr marL="0" indent="0">
              <a:buNone/>
            </a:pPr>
            <a:r>
              <a:rPr lang="en-US" sz="2000" dirty="0" err="1"/>
              <a:t>Niños</a:t>
            </a:r>
            <a:r>
              <a:rPr lang="en-US" sz="2000" dirty="0"/>
              <a:t>: 6/10 mg/kg peso/día en 4 </a:t>
            </a:r>
            <a:r>
              <a:rPr lang="en-US" sz="2000" dirty="0" err="1"/>
              <a:t>tomas</a:t>
            </a:r>
            <a:r>
              <a:rPr lang="en-US" sz="2000" dirty="0"/>
              <a:t>, 10 días. </a:t>
            </a:r>
          </a:p>
          <a:p>
            <a:pPr marL="0" indent="0">
              <a:buNone/>
            </a:pPr>
            <a:r>
              <a:rPr lang="en-US" sz="2000" dirty="0" err="1"/>
              <a:t>Secnidazol</a:t>
            </a:r>
            <a:r>
              <a:rPr lang="en-US" sz="2000" dirty="0"/>
              <a:t>: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: </a:t>
            </a:r>
            <a:r>
              <a:rPr lang="en-US" sz="2000" dirty="0" err="1"/>
              <a:t>Adultos</a:t>
            </a:r>
            <a:r>
              <a:rPr lang="en-US" sz="2000" dirty="0"/>
              <a:t>: 2 g. </a:t>
            </a:r>
          </a:p>
          <a:p>
            <a:pPr marL="0" indent="0">
              <a:buNone/>
            </a:pPr>
            <a:r>
              <a:rPr lang="en-US" sz="2000" dirty="0" err="1"/>
              <a:t>Niños</a:t>
            </a:r>
            <a:r>
              <a:rPr lang="en-US" sz="2000" dirty="0"/>
              <a:t>: 40 mg/kg peso en </a:t>
            </a:r>
            <a:r>
              <a:rPr lang="en-US" sz="2000" dirty="0" err="1"/>
              <a:t>única</a:t>
            </a:r>
            <a:r>
              <a:rPr lang="en-US" sz="2000" dirty="0"/>
              <a:t> </a:t>
            </a:r>
            <a:r>
              <a:rPr lang="en-US" sz="2000" dirty="0" err="1"/>
              <a:t>toma</a:t>
            </a:r>
            <a:r>
              <a:rPr lang="en-US" sz="2000" dirty="0"/>
              <a:t>. </a:t>
            </a:r>
            <a:r>
              <a:rPr lang="en-US" sz="2000" dirty="0" err="1"/>
              <a:t>Nitazoxanida</a:t>
            </a:r>
            <a:r>
              <a:rPr lang="en-US" sz="2000" dirty="0"/>
              <a:t>: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: </a:t>
            </a:r>
            <a:r>
              <a:rPr lang="en-US" sz="2000" dirty="0" err="1"/>
              <a:t>Adultos</a:t>
            </a:r>
            <a:r>
              <a:rPr lang="en-US" sz="2000" dirty="0"/>
              <a:t>: 1 g. </a:t>
            </a:r>
            <a:r>
              <a:rPr lang="en-US" sz="2000" dirty="0" err="1"/>
              <a:t>Niños</a:t>
            </a:r>
            <a:r>
              <a:rPr lang="en-US" sz="2000" dirty="0"/>
              <a:t>: 15 mg/kg peso en 2 </a:t>
            </a:r>
            <a:r>
              <a:rPr lang="en-US" sz="2000" dirty="0" err="1"/>
              <a:t>tomas</a:t>
            </a:r>
            <a:r>
              <a:rPr lang="en-US" sz="2000" dirty="0"/>
              <a:t>, </a:t>
            </a:r>
            <a:r>
              <a:rPr lang="en-US" sz="2000" dirty="0" err="1"/>
              <a:t>durante</a:t>
            </a:r>
            <a:r>
              <a:rPr lang="en-US" sz="2000" dirty="0"/>
              <a:t> 3 días.</a:t>
            </a:r>
          </a:p>
        </p:txBody>
      </p:sp>
    </p:spTree>
    <p:extLst>
      <p:ext uri="{BB962C8B-B14F-4D97-AF65-F5344CB8AC3E}">
        <p14:creationId xmlns:p14="http://schemas.microsoft.com/office/powerpoint/2010/main" val="224439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50B915-5BD7-86FC-A421-C2988988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2F921D-6EBC-FFB6-A736-F92F0841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Trichomoniais</a:t>
            </a:r>
            <a:endParaRPr lang="en-U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E7EEB-5F89-0931-B0D7-5AA51576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9" y="1681316"/>
            <a:ext cx="6636774" cy="5102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err="1"/>
              <a:t>Trichomonas</a:t>
            </a:r>
            <a:endParaRPr lang="es-ES" sz="1800" dirty="0"/>
          </a:p>
          <a:p>
            <a:pPr marL="0" indent="0">
              <a:buNone/>
            </a:pPr>
            <a:r>
              <a:rPr lang="es-ES" sz="1800" dirty="0" err="1"/>
              <a:t>Trichomonas</a:t>
            </a:r>
            <a:r>
              <a:rPr lang="es-ES" sz="1800" dirty="0"/>
              <a:t> </a:t>
            </a:r>
            <a:r>
              <a:rPr lang="es-ES" sz="1800" dirty="0" err="1"/>
              <a:t>vaginalis</a:t>
            </a:r>
            <a:r>
              <a:rPr lang="es-ES" sz="1800" dirty="0"/>
              <a:t> (Tricomoniasis vaginal)</a:t>
            </a:r>
          </a:p>
          <a:p>
            <a:pPr marL="0" indent="0">
              <a:buNone/>
            </a:pPr>
            <a:r>
              <a:rPr lang="es-ES" sz="1800" dirty="0"/>
              <a:t>Distribución geográfica: es cosmopolita.</a:t>
            </a:r>
          </a:p>
          <a:p>
            <a:pPr marL="0" indent="0">
              <a:buNone/>
            </a:pPr>
            <a:r>
              <a:rPr lang="es-ES" sz="1800" dirty="0"/>
              <a:t>Morfología:</a:t>
            </a:r>
          </a:p>
          <a:p>
            <a:pPr marL="0" indent="0">
              <a:buNone/>
            </a:pPr>
            <a:r>
              <a:rPr lang="es-ES" sz="1800" dirty="0"/>
              <a:t>Trofozoíto: tiene forma de pera, mide promedio 7 x 10 µm, posee 4 flagelos anteriores libres y el quinto en el borde de la membrana ondulante. Muere fuera del cuerpo humano, a temperaturas mayores de 40º C por desecación, y en el agua a los 35-40 minutos. No presenta forma quística.</a:t>
            </a:r>
          </a:p>
          <a:p>
            <a:pPr marL="0" indent="0">
              <a:buNone/>
            </a:pPr>
            <a:r>
              <a:rPr lang="es-ES" sz="1800" dirty="0"/>
              <a:t>Modo de transmisión: en adultos por contacto sexual, en neonatos por contaminación a través del canal de parto infectado. El período de incubación varía entre 5 y 25 días. Es exclusiva del humano.</a:t>
            </a:r>
          </a:p>
          <a:p>
            <a:pPr marL="0" indent="0">
              <a:buNone/>
            </a:pPr>
            <a:r>
              <a:rPr lang="es-ES" sz="1800" dirty="0"/>
              <a:t>Localización: vagina y uretra en la mujer. En el hombre en glándulas prostáticas, vesículas seminales y uretra. En neonatos se aisló el agente en conjuntiva y en secreciones del tracto respiratorio.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5658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1284</Words>
  <Application>Microsoft Office PowerPoint</Application>
  <PresentationFormat>Panorámica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Tema de Office</vt:lpstr>
      <vt:lpstr>Giardiais y trichomoniasis</vt:lpstr>
      <vt:lpstr>Objetivos</vt:lpstr>
      <vt:lpstr> Flagelados </vt:lpstr>
      <vt:lpstr>Giardiasis</vt:lpstr>
      <vt:lpstr>Giardiasis</vt:lpstr>
      <vt:lpstr>Giardiasis</vt:lpstr>
      <vt:lpstr>Giardiasis</vt:lpstr>
      <vt:lpstr>Giardiasis</vt:lpstr>
      <vt:lpstr>Trichomoniais</vt:lpstr>
      <vt:lpstr>Trichomoniais</vt:lpstr>
      <vt:lpstr>Trichomoniais</vt:lpstr>
      <vt:lpstr>Trichomoniais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Elda Maria Valdes Gonzalez</dc:creator>
  <cp:lastModifiedBy>Elda Maria Valdes Gonzalez</cp:lastModifiedBy>
  <cp:revision>7</cp:revision>
  <dcterms:created xsi:type="dcterms:W3CDTF">2024-09-17T19:26:17Z</dcterms:created>
  <dcterms:modified xsi:type="dcterms:W3CDTF">2024-10-21T12:12:52Z</dcterms:modified>
</cp:coreProperties>
</file>