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37" r:id="rId2"/>
    <p:sldId id="338" r:id="rId3"/>
    <p:sldId id="341" r:id="rId4"/>
    <p:sldId id="372" r:id="rId5"/>
    <p:sldId id="375" r:id="rId6"/>
    <p:sldId id="376" r:id="rId7"/>
    <p:sldId id="374" r:id="rId8"/>
    <p:sldId id="377" r:id="rId9"/>
    <p:sldId id="3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312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764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8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14/11/2024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UNIDAD 2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DESARROLLO PSICOEVOLUTIVO DE LA ADULTEZ TEMPRANA Y EMERGENTE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TEMA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2.4. Principales crisis en la adultez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emergente y temprana</a:t>
            </a: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1640" y="968912"/>
            <a:ext cx="8808720" cy="4920175"/>
          </a:xfrm>
        </p:spPr>
        <p:txBody>
          <a:bodyPr>
            <a:noAutofit/>
          </a:bodyPr>
          <a:lstStyle/>
          <a:p>
            <a:pPr algn="just"/>
            <a:r>
              <a:rPr lang="es-E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C" sz="2000" b="1" u="sng" dirty="0">
                <a:solidFill>
                  <a:schemeClr val="tx1"/>
                </a:solidFill>
              </a:rPr>
              <a:t> 2.4.1. Paternidad</a:t>
            </a:r>
          </a:p>
          <a:p>
            <a:pPr algn="just"/>
            <a:endParaRPr lang="es-EC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Actualmente, la paternidad se ha extendido hacia el </a:t>
            </a:r>
            <a:r>
              <a:rPr lang="es-ES" sz="2000" b="1" i="1" dirty="0">
                <a:solidFill>
                  <a:schemeClr val="tx1"/>
                </a:solidFill>
              </a:rPr>
              <a:t>inicio de la edad adulta media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la última década, se incrementó la cantidad de madres y/o padres solteros.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 mismo tiempo, una proporción creciente de parejas no tiene hijos.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Algunas parejas consideran el matrimonio como una forma de </a:t>
            </a:r>
            <a:r>
              <a:rPr lang="es-ES" sz="2000" b="1" i="1" dirty="0">
                <a:solidFill>
                  <a:schemeClr val="tx1"/>
                </a:solidFill>
              </a:rPr>
              <a:t>aumentar su intimidad</a:t>
            </a:r>
            <a:r>
              <a:rPr lang="es-ES" sz="2000" dirty="0">
                <a:solidFill>
                  <a:schemeClr val="tx1"/>
                </a:solidFill>
              </a:rPr>
              <a:t>, no como una institución dedicada a tener y criar hijos.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 otras las disuaden las </a:t>
            </a:r>
            <a:r>
              <a:rPr lang="es-ES" sz="2000" b="1" i="1" dirty="0">
                <a:solidFill>
                  <a:schemeClr val="tx1"/>
                </a:solidFill>
              </a:rPr>
              <a:t>cargas financieras </a:t>
            </a:r>
            <a:r>
              <a:rPr lang="es-ES" sz="2000" dirty="0">
                <a:solidFill>
                  <a:schemeClr val="tx1"/>
                </a:solidFill>
              </a:rPr>
              <a:t>de la paternidad y la dificultad de </a:t>
            </a:r>
            <a:r>
              <a:rPr lang="es-ES" sz="2000" b="1" i="1" dirty="0">
                <a:solidFill>
                  <a:schemeClr val="tx1"/>
                </a:solidFill>
              </a:rPr>
              <a:t>combinarla con el trabajo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1937" y="1074420"/>
            <a:ext cx="9122020" cy="47091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2000" dirty="0"/>
              <a:t>	</a:t>
            </a:r>
            <a:r>
              <a:rPr lang="es-ES" sz="2200" b="1" u="sng" dirty="0">
                <a:solidFill>
                  <a:schemeClr val="tx1"/>
                </a:solidFill>
              </a:rPr>
              <a:t>LA PATERNIDAD COMO EXPERIENCIA DEL DESARROLLO </a:t>
            </a:r>
          </a:p>
          <a:p>
            <a:pPr algn="just"/>
            <a:endParaRPr lang="es-ES" sz="22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El primer hijo marca una importante </a:t>
            </a:r>
            <a:r>
              <a:rPr lang="es-ES" sz="2200" b="1" i="1" dirty="0">
                <a:solidFill>
                  <a:schemeClr val="tx1"/>
                </a:solidFill>
              </a:rPr>
              <a:t>transición en la vida de los padres</a:t>
            </a:r>
            <a:r>
              <a:rPr lang="es-ES" sz="22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Además de los sentimientos de emoción, maravilla y asombro, la mayoría de los padres experimenta cierta </a:t>
            </a:r>
            <a:r>
              <a:rPr lang="es-ES" sz="2200" b="1" i="1" dirty="0">
                <a:solidFill>
                  <a:schemeClr val="tx1"/>
                </a:solidFill>
              </a:rPr>
              <a:t>ansiedad por la responsabilidad de cuidar un niño</a:t>
            </a:r>
            <a:r>
              <a:rPr lang="es-ES" sz="2200" dirty="0">
                <a:solidFill>
                  <a:schemeClr val="tx1"/>
                </a:solidFill>
              </a:rPr>
              <a:t>, el compromiso y el tiempo que entrañan y la sensación de permanencia que la paternidad impone a un matrimonio.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El embarazo y la recuperación del parto pueden </a:t>
            </a:r>
            <a:r>
              <a:rPr lang="es-ES" sz="2200" b="1" i="1" dirty="0">
                <a:solidFill>
                  <a:schemeClr val="tx1"/>
                </a:solidFill>
              </a:rPr>
              <a:t>afectar la relación de una pareja</a:t>
            </a:r>
            <a:r>
              <a:rPr lang="es-ES" sz="2200" dirty="0">
                <a:solidFill>
                  <a:schemeClr val="tx1"/>
                </a:solidFill>
              </a:rPr>
              <a:t>; algunas veces acrecienta la intimidad; otras, levanta barreras.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Además, muchas parejas encuentran que su relación se vuelve más “</a:t>
            </a:r>
            <a:r>
              <a:rPr lang="es-ES" sz="2200" b="1" i="1" dirty="0">
                <a:solidFill>
                  <a:schemeClr val="tx1"/>
                </a:solidFill>
              </a:rPr>
              <a:t>tradicional</a:t>
            </a:r>
            <a:r>
              <a:rPr lang="es-ES" sz="2200" dirty="0">
                <a:solidFill>
                  <a:schemeClr val="tx1"/>
                </a:solidFill>
              </a:rPr>
              <a:t>” luego del nacimiento de un hijo, siendo las mujeres las que suelen encargarse de la mayor parte del cuidado y las tareas domésticas (Cox y </a:t>
            </a:r>
            <a:r>
              <a:rPr lang="es-ES" sz="2200" dirty="0" err="1">
                <a:solidFill>
                  <a:schemeClr val="tx1"/>
                </a:solidFill>
              </a:rPr>
              <a:t>Paley</a:t>
            </a:r>
            <a:r>
              <a:rPr lang="es-ES" sz="2200" dirty="0">
                <a:solidFill>
                  <a:schemeClr val="tx1"/>
                </a:solidFill>
              </a:rPr>
              <a:t>, 2003).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224" y="910883"/>
            <a:ext cx="8773551" cy="5036234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Participación de hombres y mujeres en la paternidad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la actualidad, sólo alrededor de 30% de los niños vive en familias en las que </a:t>
            </a:r>
            <a:r>
              <a:rPr lang="es-ES" sz="2000" b="1" i="1" dirty="0">
                <a:solidFill>
                  <a:schemeClr val="tx1"/>
                </a:solidFill>
              </a:rPr>
              <a:t>1 sólo padre trabaja.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i="1" dirty="0">
                <a:solidFill>
                  <a:schemeClr val="tx1"/>
                </a:solidFill>
              </a:rPr>
              <a:t>Las madres casadas </a:t>
            </a:r>
            <a:r>
              <a:rPr lang="es-ES" sz="2000" dirty="0">
                <a:solidFill>
                  <a:schemeClr val="tx1"/>
                </a:solidFill>
              </a:rPr>
              <a:t>dedicaron </a:t>
            </a:r>
            <a:r>
              <a:rPr lang="es-ES" sz="2000" b="1" i="1" dirty="0">
                <a:solidFill>
                  <a:schemeClr val="tx1"/>
                </a:solidFill>
              </a:rPr>
              <a:t>12.9 horas por semana al cuidado de los hijos.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Muchas personas </a:t>
            </a:r>
            <a:r>
              <a:rPr lang="es-ES" sz="2000" b="1" i="1" dirty="0">
                <a:solidFill>
                  <a:schemeClr val="tx1"/>
                </a:solidFill>
              </a:rPr>
              <a:t>retrasan la paternidad </a:t>
            </a:r>
            <a:r>
              <a:rPr lang="es-ES" sz="2000" dirty="0">
                <a:solidFill>
                  <a:schemeClr val="tx1"/>
                </a:solidFill>
              </a:rPr>
              <a:t>hasta que quieran dedicar tiempo a sus hijos.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padres se sienten más presionados para invertir </a:t>
            </a:r>
            <a:r>
              <a:rPr lang="es-ES" sz="2000" b="1" i="1" dirty="0">
                <a:solidFill>
                  <a:schemeClr val="tx1"/>
                </a:solidFill>
              </a:rPr>
              <a:t>tiempo y energía </a:t>
            </a:r>
            <a:r>
              <a:rPr lang="es-ES" sz="2000" dirty="0">
                <a:solidFill>
                  <a:schemeClr val="tx1"/>
                </a:solidFill>
              </a:rPr>
              <a:t>en la crianza de los niños.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Además, están más pendientes de ellos para protegerlos de situaciones como la </a:t>
            </a:r>
            <a:r>
              <a:rPr lang="es-ES" sz="2000" b="1" i="1" dirty="0">
                <a:solidFill>
                  <a:schemeClr val="tx1"/>
                </a:solidFill>
              </a:rPr>
              <a:t>delincuencia, la violencia escolar y otras influencias negativas </a:t>
            </a:r>
            <a:r>
              <a:rPr lang="es-ES" sz="2000" dirty="0">
                <a:solidFill>
                  <a:schemeClr val="tx1"/>
                </a:solidFill>
              </a:rPr>
              <a:t>(Bianchi et al., 2006).</a:t>
            </a:r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5054" y="1914964"/>
            <a:ext cx="8081891" cy="3028072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padres de hoy </a:t>
            </a:r>
            <a:r>
              <a:rPr lang="es-ES" sz="2000" b="1" i="1" dirty="0">
                <a:solidFill>
                  <a:schemeClr val="tx1"/>
                </a:solidFill>
              </a:rPr>
              <a:t>participan más</a:t>
            </a:r>
            <a:r>
              <a:rPr lang="es-ES" sz="2000" dirty="0">
                <a:solidFill>
                  <a:schemeClr val="tx1"/>
                </a:solidFill>
              </a:rPr>
              <a:t> en la vida de sus hijos, en la crianza y en el trabajo doméstico.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 mayoría de los padres </a:t>
            </a:r>
            <a:r>
              <a:rPr lang="es-ES" sz="2000" b="1" i="1" dirty="0">
                <a:solidFill>
                  <a:schemeClr val="tx1"/>
                </a:solidFill>
              </a:rPr>
              <a:t>no participa tanto como las madres</a:t>
            </a:r>
            <a:r>
              <a:rPr lang="es-ES" sz="2000" dirty="0">
                <a:solidFill>
                  <a:schemeClr val="tx1"/>
                </a:solidFill>
              </a:rPr>
              <a:t>, el tiempo que éstos pasan con sus hijos es casi igual al de las madres y </a:t>
            </a:r>
            <a:r>
              <a:rPr lang="es-ES" sz="2000" b="1" i="1" dirty="0">
                <a:solidFill>
                  <a:schemeClr val="tx1"/>
                </a:solidFill>
              </a:rPr>
              <a:t>aumenta conforme los niños crecen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mitad de los padres pasan </a:t>
            </a:r>
            <a:r>
              <a:rPr lang="es-ES" sz="2000" b="1" i="1" dirty="0">
                <a:solidFill>
                  <a:schemeClr val="tx1"/>
                </a:solidFill>
              </a:rPr>
              <a:t>poco tiempo con sus hijos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padres que viven con sus hijos, se entregan </a:t>
            </a:r>
            <a:r>
              <a:rPr lang="es-ES" sz="2000" b="1" i="1" dirty="0">
                <a:solidFill>
                  <a:schemeClr val="tx1"/>
                </a:solidFill>
              </a:rPr>
              <a:t>menos a sus propias actividades sociales</a:t>
            </a:r>
            <a:r>
              <a:rPr lang="es-ES" sz="2000" dirty="0">
                <a:solidFill>
                  <a:schemeClr val="tx1"/>
                </a:solidFill>
              </a:rPr>
              <a:t> externas. </a:t>
            </a:r>
          </a:p>
        </p:txBody>
      </p:sp>
    </p:spTree>
    <p:extLst>
      <p:ext uri="{BB962C8B-B14F-4D97-AF65-F5344CB8AC3E}">
        <p14:creationId xmlns:p14="http://schemas.microsoft.com/office/powerpoint/2010/main" val="6188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5354" y="1269609"/>
            <a:ext cx="8581292" cy="4318782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Influencia de la paternidad en la satisfacción marital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padres sienten </a:t>
            </a:r>
            <a:r>
              <a:rPr lang="es-ES" sz="2000" b="1" i="1" dirty="0">
                <a:solidFill>
                  <a:schemeClr val="tx1"/>
                </a:solidFill>
              </a:rPr>
              <a:t>menor satisfacción marital </a:t>
            </a:r>
            <a:r>
              <a:rPr lang="es-ES" sz="2000" dirty="0">
                <a:solidFill>
                  <a:schemeClr val="tx1"/>
                </a:solidFill>
              </a:rPr>
              <a:t>que quienes no tienen hijos y que cuantos más hijos tienen, menos satisfechos están con su matrimonio.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padres primerizos lidian con factores estresantes que afectan su salud y estado emocional, como: </a:t>
            </a:r>
            <a:r>
              <a:rPr lang="es-ES" sz="2000" b="1" i="1" dirty="0">
                <a:solidFill>
                  <a:schemeClr val="tx1"/>
                </a:solidFill>
              </a:rPr>
              <a:t>sentirse aislados </a:t>
            </a:r>
            <a:r>
              <a:rPr lang="es-ES" sz="2000" dirty="0">
                <a:solidFill>
                  <a:schemeClr val="tx1"/>
                </a:solidFill>
              </a:rPr>
              <a:t>y perder de vista el hecho de que </a:t>
            </a:r>
            <a:r>
              <a:rPr lang="es-ES" sz="2000" b="1" i="1" dirty="0">
                <a:solidFill>
                  <a:schemeClr val="tx1"/>
                </a:solidFill>
              </a:rPr>
              <a:t>otros padres pasan por los mismos problemas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 veces, algo simple como el llanto de un bebé, que mantiene despiertos a los padres en la noche, </a:t>
            </a:r>
            <a:r>
              <a:rPr lang="es-ES" sz="2000" b="1" i="1" dirty="0">
                <a:solidFill>
                  <a:schemeClr val="tx1"/>
                </a:solidFill>
              </a:rPr>
              <a:t>aminora la satisfacción marital.</a:t>
            </a:r>
          </a:p>
        </p:txBody>
      </p:sp>
    </p:spTree>
    <p:extLst>
      <p:ext uri="{BB962C8B-B14F-4D97-AF65-F5344CB8AC3E}">
        <p14:creationId xmlns:p14="http://schemas.microsoft.com/office/powerpoint/2010/main" val="10055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8234" y="1657459"/>
            <a:ext cx="8215532" cy="3543081"/>
          </a:xfrm>
        </p:spPr>
        <p:txBody>
          <a:bodyPr>
            <a:normAutofit/>
          </a:bodyPr>
          <a:lstStyle/>
          <a:p>
            <a:pPr algn="just"/>
            <a:r>
              <a:rPr lang="es-ES" sz="2200" dirty="0">
                <a:solidFill>
                  <a:schemeClr val="tx1"/>
                </a:solidFill>
              </a:rPr>
              <a:t>	</a:t>
            </a:r>
            <a:r>
              <a:rPr lang="es-EC" sz="2000" b="1" u="sng" dirty="0"/>
              <a:t> </a:t>
            </a:r>
            <a:r>
              <a:rPr lang="es-EC" sz="2000" b="1" u="sng" dirty="0">
                <a:solidFill>
                  <a:schemeClr val="tx1"/>
                </a:solidFill>
              </a:rPr>
              <a:t>2.4.2. Divorcio</a:t>
            </a:r>
            <a:endParaRPr lang="es-ES" sz="2000" b="1" u="sng" dirty="0">
              <a:solidFill>
                <a:schemeClr val="tx1"/>
              </a:solidFill>
            </a:endParaRP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El divorcio implica la </a:t>
            </a:r>
            <a:r>
              <a:rPr lang="es-ES" sz="2000" b="1" i="1" dirty="0">
                <a:solidFill>
                  <a:schemeClr val="tx1"/>
                </a:solidFill>
              </a:rPr>
              <a:t>separación legal </a:t>
            </a:r>
            <a:r>
              <a:rPr lang="es-ES" sz="2000" dirty="0">
                <a:solidFill>
                  <a:schemeClr val="tx1"/>
                </a:solidFill>
              </a:rPr>
              <a:t>de un matrimonio constituido.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Implica muchos </a:t>
            </a:r>
            <a:r>
              <a:rPr lang="es-ES" sz="2000" b="1" i="1" dirty="0">
                <a:solidFill>
                  <a:schemeClr val="tx1"/>
                </a:solidFill>
              </a:rPr>
              <a:t>cambios alrededor de la vida </a:t>
            </a:r>
            <a:r>
              <a:rPr lang="es-ES" sz="2000" dirty="0">
                <a:solidFill>
                  <a:schemeClr val="tx1"/>
                </a:solidFill>
              </a:rPr>
              <a:t>de ambos sujetos, y más aún en los hijos.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Requiere una reacomodación de las </a:t>
            </a:r>
            <a:r>
              <a:rPr lang="es-ES" sz="2000" b="1" i="1" dirty="0">
                <a:solidFill>
                  <a:schemeClr val="tx1"/>
                </a:solidFill>
              </a:rPr>
              <a:t>actividades y roles.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Causas vinculadas a factores emocionales, metas personales, economía y realización profesional.</a:t>
            </a:r>
          </a:p>
        </p:txBody>
      </p:sp>
    </p:spTree>
    <p:extLst>
      <p:ext uri="{BB962C8B-B14F-4D97-AF65-F5344CB8AC3E}">
        <p14:creationId xmlns:p14="http://schemas.microsoft.com/office/powerpoint/2010/main" val="407990774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1568</TotalTime>
  <Words>616</Words>
  <Application>Microsoft Office PowerPoint</Application>
  <PresentationFormat>Panorámica</PresentationFormat>
  <Paragraphs>44</Paragraphs>
  <Slides>9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2  DESARROLLO PSICOEVOLUTIVO DE LA ADULTEZ TEMPRANA Y EMERGENTE</vt:lpstr>
      <vt:lpstr>TEMA  2.4. Principales crisis en la adultez  emergente y temprana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322</cp:revision>
  <dcterms:created xsi:type="dcterms:W3CDTF">2020-05-20T17:15:24Z</dcterms:created>
  <dcterms:modified xsi:type="dcterms:W3CDTF">2024-11-14T17:46:54Z</dcterms:modified>
</cp:coreProperties>
</file>