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57" r:id="rId1"/>
  </p:sldMasterIdLst>
  <p:notesMasterIdLst>
    <p:notesMasterId r:id="rId35"/>
  </p:notesMasterIdLst>
  <p:sldIdLst>
    <p:sldId id="256" r:id="rId2"/>
    <p:sldId id="390" r:id="rId3"/>
    <p:sldId id="257" r:id="rId4"/>
    <p:sldId id="352" r:id="rId5"/>
    <p:sldId id="353" r:id="rId6"/>
    <p:sldId id="354" r:id="rId7"/>
    <p:sldId id="355" r:id="rId8"/>
    <p:sldId id="356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46" r:id="rId18"/>
    <p:sldId id="367" r:id="rId19"/>
    <p:sldId id="368" r:id="rId20"/>
    <p:sldId id="369" r:id="rId21"/>
    <p:sldId id="370" r:id="rId22"/>
    <p:sldId id="371" r:id="rId23"/>
    <p:sldId id="372" r:id="rId24"/>
    <p:sldId id="347" r:id="rId25"/>
    <p:sldId id="374" r:id="rId26"/>
    <p:sldId id="376" r:id="rId27"/>
    <p:sldId id="378" r:id="rId28"/>
    <p:sldId id="379" r:id="rId29"/>
    <p:sldId id="375" r:id="rId30"/>
    <p:sldId id="381" r:id="rId31"/>
    <p:sldId id="380" r:id="rId32"/>
    <p:sldId id="384" r:id="rId33"/>
    <p:sldId id="383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pos="5306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D4076F-96DD-4DE7-82BB-9618CF2FBEE7}">
  <a:tblStyle styleId="{9CD4076F-96DD-4DE7-82BB-9618CF2FBE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53" autoAdjust="0"/>
    <p:restoredTop sz="89538" autoAdjust="0"/>
  </p:normalViewPr>
  <p:slideViewPr>
    <p:cSldViewPr snapToGrid="0">
      <p:cViewPr varScale="1">
        <p:scale>
          <a:sx n="84" d="100"/>
          <a:sy n="84" d="100"/>
        </p:scale>
        <p:origin x="1332" y="90"/>
      </p:cViewPr>
      <p:guideLst>
        <p:guide pos="454"/>
        <p:guide pos="5306"/>
        <p:guide orient="horz" pos="336"/>
        <p:guide orient="horz"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81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22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96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10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61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224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45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760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360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5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603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274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891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957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829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762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332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192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147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818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1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051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954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950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04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02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72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45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37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27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20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643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15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689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4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13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934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864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531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440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421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672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92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9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395143" y="1212878"/>
            <a:ext cx="5469606" cy="84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/>
              <a:t>LÓGICA MATEMÁTICA Y CONJUNTOS</a:t>
            </a:r>
            <a:endParaRPr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6974002" y="3962923"/>
            <a:ext cx="1661846" cy="44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bg1"/>
                </a:solidFill>
              </a:rPr>
              <a:t>Ángela Chávez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nicio » Universidad Nacional de Chimborazo">
            <a:extLst>
              <a:ext uri="{FF2B5EF4-FFF2-40B4-BE49-F238E27FC236}">
                <a16:creationId xmlns:a16="http://schemas.microsoft.com/office/drawing/2014/main" id="{DA63ABB6-EF7B-A693-EDB9-02AAC9C6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6739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04482" y="1125302"/>
            <a:ext cx="8316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Operadores Lógicos</a:t>
            </a:r>
          </a:p>
          <a:p>
            <a:pPr algn="just"/>
            <a:r>
              <a:rPr lang="es-E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Condicional o Implicación</a:t>
            </a:r>
          </a:p>
          <a:p>
            <a:pPr algn="just"/>
            <a:r>
              <a:rPr lang="es-ES" dirty="0"/>
              <a:t>Se llama implicación de las proporciones p, q a la proposición -p v q, se nota: p </a:t>
            </a:r>
            <a:r>
              <a:rPr lang="es-ES" b="0" i="0" dirty="0">
                <a:solidFill>
                  <a:srgbClr val="333333"/>
                </a:solidFill>
                <a:effectLst/>
                <a:latin typeface="-apple-system"/>
              </a:rPr>
              <a:t>→</a:t>
            </a:r>
            <a:r>
              <a:rPr lang="es-ES" dirty="0"/>
              <a:t> q, se lee “si p, entonces q” ó "p implica q". Es falso sólo cuando la primera proposición es verdadera y la segunda falsa, y verdadero en cualquier otro caso.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576B9F-DB45-4FAF-6F68-50FE597BE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5" t="37141" r="37014" b="29941"/>
          <a:stretch/>
        </p:blipFill>
        <p:spPr>
          <a:xfrm>
            <a:off x="2143015" y="2571750"/>
            <a:ext cx="5039355" cy="16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9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04482" y="1125302"/>
            <a:ext cx="8316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Operadores Lógicos</a:t>
            </a:r>
          </a:p>
          <a:p>
            <a:pPr algn="just"/>
            <a:r>
              <a:rPr lang="es-E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Bicondicional o Equivalencia</a:t>
            </a:r>
          </a:p>
          <a:p>
            <a:pPr algn="just"/>
            <a:r>
              <a:rPr lang="es-ES" dirty="0"/>
              <a:t>Se llama equivalencia de p, q a la proposición (</a:t>
            </a:r>
            <a:r>
              <a:rPr lang="es-ES" dirty="0" err="1"/>
              <a:t>p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-apple-system"/>
              </a:rPr>
              <a:t>→</a:t>
            </a:r>
            <a:r>
              <a:rPr lang="es-ES" dirty="0" err="1"/>
              <a:t>q</a:t>
            </a:r>
            <a:r>
              <a:rPr lang="es-ES" dirty="0"/>
              <a:t>) ^ (</a:t>
            </a:r>
            <a:r>
              <a:rPr lang="es-ES" dirty="0" err="1"/>
              <a:t>q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-apple-system"/>
              </a:rPr>
              <a:t>→</a:t>
            </a:r>
            <a:r>
              <a:rPr lang="es-ES" dirty="0" err="1"/>
              <a:t>p</a:t>
            </a:r>
            <a:r>
              <a:rPr lang="es-ES" dirty="0"/>
              <a:t>), se nota: p</a:t>
            </a:r>
            <a:r>
              <a:rPr lang="es-ES" b="1" i="0" u="none" strike="noStrike" dirty="0">
                <a:solidFill>
                  <a:srgbClr val="111111"/>
                </a:solidFill>
                <a:effectLst/>
                <a:latin typeface="-apple-system"/>
              </a:rPr>
              <a:t>↔</a:t>
            </a:r>
          </a:p>
          <a:p>
            <a:pPr algn="just"/>
            <a:r>
              <a:rPr lang="es-ES" dirty="0"/>
              <a:t>q se lee "p es equivalente a q” ó "p, si sólo si q" . Es verdad cuando ambos valores son iguales y dando el valor de falsedad cuando ambos valores son diferentes.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900A7E-82F3-3D25-E831-DBB9A7AEB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4" t="29932" r="36842" b="35431"/>
          <a:stretch/>
        </p:blipFill>
        <p:spPr>
          <a:xfrm>
            <a:off x="2044421" y="2492371"/>
            <a:ext cx="5055158" cy="17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04482" y="1125302"/>
            <a:ext cx="8316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Operadores Lógicos</a:t>
            </a:r>
          </a:p>
          <a:p>
            <a:pPr algn="just"/>
            <a:r>
              <a:rPr lang="es-E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Conjunción Negativa</a:t>
            </a:r>
          </a:p>
          <a:p>
            <a:pPr algn="just"/>
            <a:r>
              <a:rPr lang="es-ES" dirty="0"/>
              <a:t>Se nota: p </a:t>
            </a:r>
            <a:r>
              <a:rPr lang="es-ES" b="1" i="0" dirty="0">
                <a:solidFill>
                  <a:srgbClr val="000000"/>
                </a:solidFill>
                <a:effectLst/>
                <a:latin typeface="-apple-system"/>
              </a:rPr>
              <a:t>↓</a:t>
            </a:r>
            <a:r>
              <a:rPr lang="es-ES" dirty="0"/>
              <a:t> q, se lee ni p, ni q o (no p y no q).La proposición compuesta es verdadera únicamente cuando p y q son falsas.</a:t>
            </a:r>
            <a:endParaRPr lang="es-ES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5A1E9F-A20E-03C7-8FCE-7C9A3454F8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4" t="35097" r="36842" b="30438"/>
          <a:stretch/>
        </p:blipFill>
        <p:spPr>
          <a:xfrm>
            <a:off x="2135114" y="2367053"/>
            <a:ext cx="5055158" cy="17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9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/>
              <p:nvPr/>
            </p:nvSpPr>
            <p:spPr>
              <a:xfrm>
                <a:off x="504482" y="1125302"/>
                <a:ext cx="83164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Ejercicios</a:t>
                </a:r>
              </a:p>
              <a:p>
                <a:pPr algn="just"/>
                <a:endParaRPr lang="es-ES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Realizar la tabla de verdad de la siguiente proposición lógica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2" y="1125302"/>
                <a:ext cx="8316423" cy="954107"/>
              </a:xfrm>
              <a:prstGeom prst="rect">
                <a:avLst/>
              </a:prstGeom>
              <a:blipFill>
                <a:blip r:embed="rId4"/>
                <a:stretch>
                  <a:fillRect l="-220" t="-1282" b="-25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14597AD8-F4AA-5509-7EE4-79F47D9503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535240"/>
                  </p:ext>
                </p:extLst>
              </p:nvPr>
            </p:nvGraphicFramePr>
            <p:xfrm>
              <a:off x="1524000" y="2357792"/>
              <a:ext cx="6096000" cy="1986280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62629559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36354582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18619215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0403143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i="0" dirty="0">
                            <a:solidFill>
                              <a:srgbClr val="333333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6767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45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996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928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2345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14597AD8-F4AA-5509-7EE4-79F47D9503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535240"/>
                  </p:ext>
                </p:extLst>
              </p:nvPr>
            </p:nvGraphicFramePr>
            <p:xfrm>
              <a:off x="1524000" y="2357792"/>
              <a:ext cx="6096000" cy="1986280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62629559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36354582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18619215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04031430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00400" t="-1205" r="-100800" b="-296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300400" t="-1205" r="-800" b="-2963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767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45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996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928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23452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782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/>
              <p:nvPr/>
            </p:nvSpPr>
            <p:spPr>
              <a:xfrm>
                <a:off x="504482" y="606286"/>
                <a:ext cx="83164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Ejercicios</a:t>
                </a:r>
              </a:p>
              <a:p>
                <a:pPr algn="just"/>
                <a:endParaRPr lang="es-ES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Realizar la tabla de verdad de la siguiente proposición lógica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2" y="606286"/>
                <a:ext cx="8316423" cy="954107"/>
              </a:xfrm>
              <a:prstGeom prst="rect">
                <a:avLst/>
              </a:prstGeom>
              <a:blipFill>
                <a:blip r:embed="rId4"/>
                <a:stretch>
                  <a:fillRect l="-220" t="-637" b="-19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14597AD8-F4AA-5509-7EE4-79F47D9503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4518862"/>
                  </p:ext>
                </p:extLst>
              </p:nvPr>
            </p:nvGraphicFramePr>
            <p:xfrm>
              <a:off x="3796187" y="2357792"/>
              <a:ext cx="4715436" cy="1851212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1178859">
                      <a:extLst>
                        <a:ext uri="{9D8B030D-6E8A-4147-A177-3AD203B41FA5}">
                          <a16:colId xmlns:a16="http://schemas.microsoft.com/office/drawing/2014/main" val="626295594"/>
                        </a:ext>
                      </a:extLst>
                    </a:gridCol>
                    <a:gridCol w="1178859">
                      <a:extLst>
                        <a:ext uri="{9D8B030D-6E8A-4147-A177-3AD203B41FA5}">
                          <a16:colId xmlns:a16="http://schemas.microsoft.com/office/drawing/2014/main" val="1363545820"/>
                        </a:ext>
                      </a:extLst>
                    </a:gridCol>
                    <a:gridCol w="1178859">
                      <a:extLst>
                        <a:ext uri="{9D8B030D-6E8A-4147-A177-3AD203B41FA5}">
                          <a16:colId xmlns:a16="http://schemas.microsoft.com/office/drawing/2014/main" val="2186192153"/>
                        </a:ext>
                      </a:extLst>
                    </a:gridCol>
                    <a:gridCol w="1178859">
                      <a:extLst>
                        <a:ext uri="{9D8B030D-6E8A-4147-A177-3AD203B41FA5}">
                          <a16:colId xmlns:a16="http://schemas.microsoft.com/office/drawing/2014/main" val="3040314303"/>
                        </a:ext>
                      </a:extLst>
                    </a:gridCol>
                  </a:tblGrid>
                  <a:tr h="4571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i="0" dirty="0">
                            <a:solidFill>
                              <a:srgbClr val="333333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6767214"/>
                      </a:ext>
                    </a:extLst>
                  </a:tr>
                  <a:tr h="3370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454457"/>
                      </a:ext>
                    </a:extLst>
                  </a:tr>
                  <a:tr h="3370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996454"/>
                      </a:ext>
                    </a:extLst>
                  </a:tr>
                  <a:tr h="3370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928757"/>
                      </a:ext>
                    </a:extLst>
                  </a:tr>
                  <a:tr h="3370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2345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14597AD8-F4AA-5509-7EE4-79F47D9503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4518862"/>
                  </p:ext>
                </p:extLst>
              </p:nvPr>
            </p:nvGraphicFramePr>
            <p:xfrm>
              <a:off x="3796187" y="2357792"/>
              <a:ext cx="4715436" cy="1851212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1178859">
                      <a:extLst>
                        <a:ext uri="{9D8B030D-6E8A-4147-A177-3AD203B41FA5}">
                          <a16:colId xmlns:a16="http://schemas.microsoft.com/office/drawing/2014/main" val="626295594"/>
                        </a:ext>
                      </a:extLst>
                    </a:gridCol>
                    <a:gridCol w="1178859">
                      <a:extLst>
                        <a:ext uri="{9D8B030D-6E8A-4147-A177-3AD203B41FA5}">
                          <a16:colId xmlns:a16="http://schemas.microsoft.com/office/drawing/2014/main" val="1363545820"/>
                        </a:ext>
                      </a:extLst>
                    </a:gridCol>
                    <a:gridCol w="1178859">
                      <a:extLst>
                        <a:ext uri="{9D8B030D-6E8A-4147-A177-3AD203B41FA5}">
                          <a16:colId xmlns:a16="http://schemas.microsoft.com/office/drawing/2014/main" val="2186192153"/>
                        </a:ext>
                      </a:extLst>
                    </a:gridCol>
                    <a:gridCol w="1178859">
                      <a:extLst>
                        <a:ext uri="{9D8B030D-6E8A-4147-A177-3AD203B41FA5}">
                          <a16:colId xmlns:a16="http://schemas.microsoft.com/office/drawing/2014/main" val="304031430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01554" t="-1205" r="-101036" b="-271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1205" r="-515" b="-2710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767214"/>
                      </a:ext>
                    </a:extLst>
                  </a:tr>
                  <a:tr h="3370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454457"/>
                      </a:ext>
                    </a:extLst>
                  </a:tr>
                  <a:tr h="3370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996454"/>
                      </a:ext>
                    </a:extLst>
                  </a:tr>
                  <a:tr h="3370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928757"/>
                      </a:ext>
                    </a:extLst>
                  </a:tr>
                  <a:tr h="3370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23452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0B0443B-BB7F-232E-D8E6-5382FDF0218A}"/>
                  </a:ext>
                </a:extLst>
              </p:cNvPr>
              <p:cNvSpPr txBox="1"/>
              <p:nvPr/>
            </p:nvSpPr>
            <p:spPr>
              <a:xfrm>
                <a:off x="504482" y="1753373"/>
                <a:ext cx="265826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proposiciones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es-ES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b="1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Pasos</a:t>
                </a:r>
                <a:endParaRPr lang="es-ES" b="1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AutoNum type="arabicPeriod"/>
                </a:pPr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Resuelve lo que está dentro del paréntesis.</a:t>
                </a:r>
              </a:p>
              <a:p>
                <a:pPr marL="342900" indent="-342900" algn="just">
                  <a:buAutoNum type="arabicPeriod"/>
                </a:pPr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realiza la negación </a:t>
                </a:r>
                <a:r>
                  <a:rPr lang="es-E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“~” o “</a:t>
                </a:r>
                <a:r>
                  <a:rPr lang="es-ES" b="0" i="0" dirty="0">
                    <a:solidFill>
                      <a:srgbClr val="333333"/>
                    </a:solidFill>
                    <a:effectLst/>
                    <a:latin typeface="-apple-system"/>
                  </a:rPr>
                  <a:t>¬”</a:t>
                </a:r>
                <a:r>
                  <a:rPr lang="es-E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 </a:t>
                </a:r>
                <a:endParaRPr lang="es-ES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AutoNum type="arabicPeriod"/>
                </a:pPr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realiza la conjunción y la disyunción.</a:t>
                </a:r>
              </a:p>
              <a:p>
                <a:pPr marL="342900" indent="-342900" algn="just">
                  <a:buAutoNum type="arabicPeriod"/>
                </a:pPr>
                <a:r>
                  <a:rPr lang="es-ES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realiza</a:t>
                </a:r>
                <a:r>
                  <a:rPr lang="es-ES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la condicional y la bicondicional.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0B0443B-BB7F-232E-D8E6-5382FDF02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2" y="1753373"/>
                <a:ext cx="2658267" cy="2462213"/>
              </a:xfrm>
              <a:prstGeom prst="rect">
                <a:avLst/>
              </a:prstGeom>
              <a:blipFill>
                <a:blip r:embed="rId6"/>
                <a:stretch>
                  <a:fillRect l="-688" t="-495" r="-688" b="-14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1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/>
              <p:nvPr/>
            </p:nvSpPr>
            <p:spPr>
              <a:xfrm>
                <a:off x="413788" y="540671"/>
                <a:ext cx="83164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Ejercicios</a:t>
                </a:r>
              </a:p>
              <a:p>
                <a:pPr algn="just"/>
                <a:endParaRPr lang="es-ES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Realizar la tabla de verdad de la siguiente proposición lógica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[(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)∧(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  <m:r>
                        <a:rPr lang="es-ES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8" y="540671"/>
                <a:ext cx="8316423" cy="954107"/>
              </a:xfrm>
              <a:prstGeom prst="rect">
                <a:avLst/>
              </a:prstGeom>
              <a:blipFill>
                <a:blip r:embed="rId4"/>
                <a:stretch>
                  <a:fillRect l="-220" t="-1282" b="-25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729426-69E5-CE93-E5C7-064833EDB245}"/>
                  </a:ext>
                </a:extLst>
              </p:cNvPr>
              <p:cNvSpPr txBox="1"/>
              <p:nvPr/>
            </p:nvSpPr>
            <p:spPr>
              <a:xfrm>
                <a:off x="413788" y="1494778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proposiciones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729426-69E5-CE93-E5C7-064833EDB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8" y="1494778"/>
                <a:ext cx="4572000" cy="307777"/>
              </a:xfrm>
              <a:prstGeom prst="rect">
                <a:avLst/>
              </a:prstGeom>
              <a:blipFill>
                <a:blip r:embed="rId5"/>
                <a:stretch>
                  <a:fillRect l="-400" t="-3922" b="-196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5DCD2588-B5B0-D066-5B8A-8524BC24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626822"/>
                  </p:ext>
                </p:extLst>
              </p:nvPr>
            </p:nvGraphicFramePr>
            <p:xfrm>
              <a:off x="932327" y="2131432"/>
              <a:ext cx="7630648" cy="2880360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953831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953831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953831">
                      <a:extLst>
                        <a:ext uri="{9D8B030D-6E8A-4147-A177-3AD203B41FA5}">
                          <a16:colId xmlns:a16="http://schemas.microsoft.com/office/drawing/2014/main" val="4241027901"/>
                        </a:ext>
                      </a:extLst>
                    </a:gridCol>
                    <a:gridCol w="953831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953831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578821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758614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  <a:gridCol w="524058">
                      <a:extLst>
                        <a:ext uri="{9D8B030D-6E8A-4147-A177-3AD203B41FA5}">
                          <a16:colId xmlns:a16="http://schemas.microsoft.com/office/drawing/2014/main" val="2585794186"/>
                        </a:ext>
                      </a:extLst>
                    </a:gridCol>
                  </a:tblGrid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)∧(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243992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99531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247894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351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5DCD2588-B5B0-D066-5B8A-8524BC24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626822"/>
                  </p:ext>
                </p:extLst>
              </p:nvPr>
            </p:nvGraphicFramePr>
            <p:xfrm>
              <a:off x="932327" y="2131432"/>
              <a:ext cx="7630648" cy="2880360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953831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953831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953831">
                      <a:extLst>
                        <a:ext uri="{9D8B030D-6E8A-4147-A177-3AD203B41FA5}">
                          <a16:colId xmlns:a16="http://schemas.microsoft.com/office/drawing/2014/main" val="4241027901"/>
                        </a:ext>
                      </a:extLst>
                    </a:gridCol>
                    <a:gridCol w="953831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953831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578821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758614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  <a:gridCol w="524058">
                      <a:extLst>
                        <a:ext uri="{9D8B030D-6E8A-4147-A177-3AD203B41FA5}">
                          <a16:colId xmlns:a16="http://schemas.microsoft.com/office/drawing/2014/main" val="258579418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99363" t="-1205" r="-400000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401923" t="-1205" r="-302564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302317" t="-1205" r="-82239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833600" t="-1205" r="-70400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24399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9953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24789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3512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284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/>
              <p:nvPr/>
            </p:nvSpPr>
            <p:spPr>
              <a:xfrm>
                <a:off x="413788" y="540671"/>
                <a:ext cx="83164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Ejercicios</a:t>
                </a:r>
              </a:p>
              <a:p>
                <a:pPr algn="just"/>
                <a:endParaRPr lang="es-ES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Realizar la tabla de verdad de la siguiente proposición lógica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s-ES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es-ES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es-ES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es-ES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  <m:r>
                        <a:rPr lang="es-ES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8" y="540671"/>
                <a:ext cx="8316423" cy="954107"/>
              </a:xfrm>
              <a:prstGeom prst="rect">
                <a:avLst/>
              </a:prstGeom>
              <a:blipFill>
                <a:blip r:embed="rId4"/>
                <a:stretch>
                  <a:fillRect l="-220" t="-1282" b="-25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729426-69E5-CE93-E5C7-064833EDB245}"/>
                  </a:ext>
                </a:extLst>
              </p:cNvPr>
              <p:cNvSpPr txBox="1"/>
              <p:nvPr/>
            </p:nvSpPr>
            <p:spPr>
              <a:xfrm>
                <a:off x="413788" y="1494778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proposiciones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</m:t>
                    </m:r>
                  </m:oMath>
                </a14:m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729426-69E5-CE93-E5C7-064833EDB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8" y="1494778"/>
                <a:ext cx="4572000" cy="307777"/>
              </a:xfrm>
              <a:prstGeom prst="rect">
                <a:avLst/>
              </a:prstGeom>
              <a:blipFill>
                <a:blip r:embed="rId5"/>
                <a:stretch>
                  <a:fillRect l="-400" t="-3922" b="-196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5DCD2588-B5B0-D066-5B8A-8524BC24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5180231"/>
                  </p:ext>
                </p:extLst>
              </p:nvPr>
            </p:nvGraphicFramePr>
            <p:xfrm>
              <a:off x="245629" y="1971831"/>
              <a:ext cx="8532611" cy="2880360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561194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602428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602429">
                      <a:extLst>
                        <a:ext uri="{9D8B030D-6E8A-4147-A177-3AD203B41FA5}">
                          <a16:colId xmlns:a16="http://schemas.microsoft.com/office/drawing/2014/main" val="4241027901"/>
                        </a:ext>
                      </a:extLst>
                    </a:gridCol>
                    <a:gridCol w="860611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753036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635162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860612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  <a:gridCol w="2657139">
                      <a:extLst>
                        <a:ext uri="{9D8B030D-6E8A-4147-A177-3AD203B41FA5}">
                          <a16:colId xmlns:a16="http://schemas.microsoft.com/office/drawing/2014/main" val="2585794186"/>
                        </a:ext>
                      </a:extLst>
                    </a:gridCol>
                  </a:tblGrid>
                  <a:tr h="303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d>
                                  <m:dPr>
                                    <m:ctrlP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→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  <m:r>
                                      <a:rPr lang="es-E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→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d>
                                  <m:dPr>
                                    <m:ctrlP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→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  <m:r>
                                      <a:rPr lang="es-E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→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i="0" dirty="0">
                            <a:solidFill>
                              <a:srgbClr val="333333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243992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99531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247894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351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5DCD2588-B5B0-D066-5B8A-8524BC24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5180231"/>
                  </p:ext>
                </p:extLst>
              </p:nvPr>
            </p:nvGraphicFramePr>
            <p:xfrm>
              <a:off x="245629" y="1971831"/>
              <a:ext cx="8532611" cy="2880360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561194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602428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602429">
                      <a:extLst>
                        <a:ext uri="{9D8B030D-6E8A-4147-A177-3AD203B41FA5}">
                          <a16:colId xmlns:a16="http://schemas.microsoft.com/office/drawing/2014/main" val="4241027901"/>
                        </a:ext>
                      </a:extLst>
                    </a:gridCol>
                    <a:gridCol w="860611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753036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635162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860612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  <a:gridCol w="2657139">
                      <a:extLst>
                        <a:ext uri="{9D8B030D-6E8A-4147-A177-3AD203B41FA5}">
                          <a16:colId xmlns:a16="http://schemas.microsoft.com/office/drawing/2014/main" val="258579418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06383" t="-1205" r="-688652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348387" t="-1205" r="-683065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07463" t="-1205" r="-216045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584397" t="-1205" r="-310638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21330" t="-1205" r="-459" b="-48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24399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9953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24789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3512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362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Google Shape;361;p5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45" y="1282075"/>
                <a:ext cx="77040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Orden de Operadores</a:t>
                </a:r>
              </a:p>
              <a:p>
                <a:pPr marL="622300" lvl="1" indent="0">
                  <a:buNone/>
                </a:pPr>
                <a:endParaRPr lang="es-ES_tradnl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1ra Regla.- </a:t>
                </a:r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Si la proposición compuesta esta encerrada en símbolos de agrupación, la ubicación de estos nos indican cual es la conectiva predominante.</a:t>
                </a:r>
              </a:p>
              <a:p>
                <a:pPr marL="622300" lvl="1" indent="0">
                  <a:buNone/>
                </a:pPr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Ejemplo: </a:t>
                </a:r>
              </a:p>
              <a:p>
                <a:pPr marL="622300" lvl="1" indent="0">
                  <a:buNone/>
                </a:pPr>
                <a14:m>
                  <m:oMath xmlns:m="http://schemas.openxmlformats.org/officeDocument/2006/math">
                    <m:r>
                      <a:rPr lang="es-ES" sz="1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)∧(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)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conectiva predominante es </a:t>
                </a:r>
                <a:r>
                  <a:rPr lang="es-E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Ia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conjunción.</a:t>
                </a:r>
              </a:p>
              <a:p>
                <a:pPr marL="622300" lvl="1" indent="0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2da Regla.-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la proposición compuesta esta expresada literalmente con signos de puntuación, estos deben ser reemplazados por símbolos de agrupación y el polinomio quedará como en la 1ra Regla.</a:t>
                </a:r>
              </a:p>
              <a:p>
                <a:pPr marL="622300" lvl="1" indent="0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Ejemplo: </a:t>
                </a:r>
              </a:p>
              <a:p>
                <a:pPr marL="622300" lvl="1" indent="0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4-1=6 y 1-3=2, o 3=4 y 3-1=2. </a:t>
                </a:r>
              </a:p>
              <a:p>
                <a:pPr marL="622300" lvl="1" indent="0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Simbolizamos los enunciados con variables.</a:t>
                </a:r>
              </a:p>
              <a:p>
                <a:pPr marL="622300" lvl="1" indent="0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 y q o r y t. El polinomio queda </a:t>
                </a:r>
                <a14:m>
                  <m:oMath xmlns:m="http://schemas.openxmlformats.org/officeDocument/2006/math">
                    <m:r>
                      <a:rPr lang="es-ES" sz="1400" b="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)∨(</m:t>
                    </m:r>
                    <m:r>
                      <a:rPr lang="es-ES" sz="1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s-ES" sz="1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es-ES" sz="1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s-ES" sz="1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" sz="14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>
                  <a:buNone/>
                </a:pPr>
                <a:endParaRPr lang="es-ES_tradnl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1" name="Google Shape;361;p5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45" y="1282075"/>
                <a:ext cx="7704000" cy="3416400"/>
              </a:xfrm>
              <a:prstGeom prst="rect">
                <a:avLst/>
              </a:prstGeom>
              <a:blipFill>
                <a:blip r:embed="rId3"/>
                <a:stretch>
                  <a:fillRect t="-51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Google Shape;361;p5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1551264"/>
                <a:ext cx="8966579" cy="338473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Orden de Operadores</a:t>
                </a:r>
              </a:p>
              <a:p>
                <a:pPr marL="622300" lvl="1" indent="0" algn="just">
                  <a:buNone/>
                </a:pPr>
                <a:endParaRPr lang="es-ES_tradnl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3ra Regla.-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en la proposición compuesta no es posible aplicar las reglas anteriores se debe considerar el siguiente orden </a:t>
                </a:r>
                <a14:m>
                  <m:oMath xmlns:m="http://schemas.openxmlformats.org/officeDocument/2006/math">
                    <m:r>
                      <a:rPr lang="es-E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,∨,  ∧,  →, ↔</m:t>
                    </m:r>
                  </m:oMath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Ejemplo:</a:t>
                </a: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∨∽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r>
                      <a:rPr lang="es-ES" sz="14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s-ES" sz="14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∧∽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)∨∽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  o también </a:t>
                </a:r>
                <a14:m>
                  <m:oMath xmlns:m="http://schemas.openxmlformats.org/officeDocument/2006/math">
                    <m:r>
                      <a:rPr lang="es-ES" sz="14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∧(∽</m:t>
                    </m:r>
                    <m:r>
                      <a:rPr lang="es-ES" sz="1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∨∽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Si la proposición tiene el mismo tipo de operador, o de igual fuerza; se puede agrupar de izquierda a derecha.</a:t>
                </a: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Ejemplo: </a:t>
                </a:r>
              </a:p>
              <a:p>
                <a:pPr marL="622300" lvl="1" indent="0" algn="just">
                  <a:buNone/>
                </a:pPr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</m:oMath>
                </a14:m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s-E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→∽</m:t>
                    </m:r>
                  </m:oMath>
                </a14:m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  <a:p>
                <a:pPr marL="622300" lvl="1" indent="0" algn="just">
                  <a:buNone/>
                </a:pPr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[(p</a:t>
                </a:r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q)</a:t>
                </a:r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</m:oMath>
                </a14:m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p]</a:t>
                </a:r>
                <a14:m>
                  <m:oMath xmlns:m="http://schemas.openxmlformats.org/officeDocument/2006/math">
                    <m:r>
                      <a:rPr lang="es-E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→∽</m:t>
                    </m:r>
                  </m:oMath>
                </a14:m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  <a:p>
                <a:pPr marL="622300" lvl="1" indent="0" algn="just">
                  <a:buNone/>
                </a:pPr>
                <a:endParaRPr lang="es-ES_tradnl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4ta Regla: </a:t>
                </a:r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orden de los operadores se puede indicar al nombrar la conectiva predominante.</a:t>
                </a:r>
              </a:p>
              <a:p>
                <a:pPr marL="622300" lvl="1" indent="0" algn="just">
                  <a:buNone/>
                </a:pPr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Ejemplo:</a:t>
                </a:r>
              </a:p>
              <a:p>
                <a:pPr marL="622300" lvl="1" indent="0" algn="just">
                  <a:buNone/>
                </a:pPr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Realizar la conjunción: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es-E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22300" lvl="1" indent="0" algn="just">
                  <a:buNone/>
                </a:pPr>
                <a:r>
                  <a:rPr lang="es-ES" sz="1400" dirty="0">
                    <a:ea typeface="Cambria Math" panose="02040503050406030204" pitchFamily="18" charset="0"/>
                  </a:rPr>
                  <a:t>[(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s-ES" sz="1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endParaRPr lang="es-ES_tradnl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endParaRPr lang="es-ES_tradnl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1" name="Google Shape;361;p5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551264"/>
                <a:ext cx="8966579" cy="3384736"/>
              </a:xfrm>
              <a:prstGeom prst="rect">
                <a:avLst/>
              </a:prstGeom>
              <a:blipFill>
                <a:blip r:embed="rId3"/>
                <a:stretch>
                  <a:fillRect t="-27338" r="-2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207500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Google Shape;361;p5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5188" y="226317"/>
                <a:ext cx="8693624" cy="344322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Cálculo Proposicional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Tautología y contradicción</a:t>
                </a:r>
              </a:p>
              <a:p>
                <a:pPr marL="622300" lvl="1" indent="0" algn="just">
                  <a:buNone/>
                </a:pPr>
                <a:endParaRPr lang="es-E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Tautología: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una proposición compuesta en la que para cualquier combinación de valores de verdad de las proposiciones simples siempre se obtiene como valor de verdad: verdadero (V). 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Contradicción: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una proposición compuesta en la que para cualquier combinación de valores de verdad de las proposiciones simples se obtiene como valor de verdad falso (F).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Contingencia: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una proposición es una contingencia si no es ni verdadera ni  falsa.</a:t>
                </a: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Ejemplos:</a:t>
                </a:r>
              </a:p>
              <a:p>
                <a:pPr marL="6223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4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14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es-ES" sz="14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∽</m:t>
                      </m:r>
                      <m:r>
                        <a:rPr lang="es-ES" sz="14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1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                                               </m:t>
                      </m:r>
                      <m:r>
                        <a:rPr lang="es-ES" sz="14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14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∧∽</m:t>
                      </m:r>
                      <m:r>
                        <a:rPr lang="es-ES" sz="14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oMath>
                  </m:oMathPara>
                </a14:m>
                <a:endParaRPr lang="es-E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endParaRPr lang="es-E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1" name="Google Shape;361;p5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5188" y="226317"/>
                <a:ext cx="8693624" cy="3443225"/>
              </a:xfrm>
              <a:prstGeom prst="rect">
                <a:avLst/>
              </a:prstGeom>
              <a:blipFill>
                <a:blip r:embed="rId3"/>
                <a:stretch>
                  <a:fillRect r="-2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207500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203DA7A9-6852-5EFC-B3F9-6B5BDAC677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6971595"/>
                  </p:ext>
                </p:extLst>
              </p:nvPr>
            </p:nvGraphicFramePr>
            <p:xfrm>
              <a:off x="912693" y="3209270"/>
              <a:ext cx="3152634" cy="910874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655093">
                      <a:extLst>
                        <a:ext uri="{9D8B030D-6E8A-4147-A177-3AD203B41FA5}">
                          <a16:colId xmlns:a16="http://schemas.microsoft.com/office/drawing/2014/main" val="2256621804"/>
                        </a:ext>
                      </a:extLst>
                    </a:gridCol>
                    <a:gridCol w="668740">
                      <a:extLst>
                        <a:ext uri="{9D8B030D-6E8A-4147-A177-3AD203B41FA5}">
                          <a16:colId xmlns:a16="http://schemas.microsoft.com/office/drawing/2014/main" val="4178345270"/>
                        </a:ext>
                      </a:extLst>
                    </a:gridCol>
                    <a:gridCol w="1828801">
                      <a:extLst>
                        <a:ext uri="{9D8B030D-6E8A-4147-A177-3AD203B41FA5}">
                          <a16:colId xmlns:a16="http://schemas.microsoft.com/office/drawing/2014/main" val="1828926207"/>
                        </a:ext>
                      </a:extLst>
                    </a:gridCol>
                  </a:tblGrid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ES" sz="140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∽</m:t>
                              </m:r>
                            </m:oMath>
                          </a14:m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∨∽</m:t>
                                </m:r>
                                <m:r>
                                  <a:rPr lang="es-ES" sz="12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2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0291204"/>
                      </a:ext>
                    </a:extLst>
                  </a:tr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81571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2316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203DA7A9-6852-5EFC-B3F9-6B5BDAC677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6971595"/>
                  </p:ext>
                </p:extLst>
              </p:nvPr>
            </p:nvGraphicFramePr>
            <p:xfrm>
              <a:off x="912693" y="3209270"/>
              <a:ext cx="3152634" cy="910874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655093">
                      <a:extLst>
                        <a:ext uri="{9D8B030D-6E8A-4147-A177-3AD203B41FA5}">
                          <a16:colId xmlns:a16="http://schemas.microsoft.com/office/drawing/2014/main" val="2256621804"/>
                        </a:ext>
                      </a:extLst>
                    </a:gridCol>
                    <a:gridCol w="668740">
                      <a:extLst>
                        <a:ext uri="{9D8B030D-6E8A-4147-A177-3AD203B41FA5}">
                          <a16:colId xmlns:a16="http://schemas.microsoft.com/office/drawing/2014/main" val="4178345270"/>
                        </a:ext>
                      </a:extLst>
                    </a:gridCol>
                    <a:gridCol w="1828801">
                      <a:extLst>
                        <a:ext uri="{9D8B030D-6E8A-4147-A177-3AD203B41FA5}">
                          <a16:colId xmlns:a16="http://schemas.microsoft.com/office/drawing/2014/main" val="1828926207"/>
                        </a:ext>
                      </a:extLst>
                    </a:gridCol>
                  </a:tblGrid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99091" t="-1961" r="-274545" b="-2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73000" t="-1961" r="-667" b="-2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0291204"/>
                      </a:ext>
                    </a:extLst>
                  </a:tr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8157117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23167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72CF23FB-98F9-67DA-3D60-DCB1582A0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3928082"/>
                  </p:ext>
                </p:extLst>
              </p:nvPr>
            </p:nvGraphicFramePr>
            <p:xfrm>
              <a:off x="4752832" y="3209270"/>
              <a:ext cx="3152634" cy="920541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655093">
                      <a:extLst>
                        <a:ext uri="{9D8B030D-6E8A-4147-A177-3AD203B41FA5}">
                          <a16:colId xmlns:a16="http://schemas.microsoft.com/office/drawing/2014/main" val="2256621804"/>
                        </a:ext>
                      </a:extLst>
                    </a:gridCol>
                    <a:gridCol w="668740">
                      <a:extLst>
                        <a:ext uri="{9D8B030D-6E8A-4147-A177-3AD203B41FA5}">
                          <a16:colId xmlns:a16="http://schemas.microsoft.com/office/drawing/2014/main" val="4178345270"/>
                        </a:ext>
                      </a:extLst>
                    </a:gridCol>
                    <a:gridCol w="1828801">
                      <a:extLst>
                        <a:ext uri="{9D8B030D-6E8A-4147-A177-3AD203B41FA5}">
                          <a16:colId xmlns:a16="http://schemas.microsoft.com/office/drawing/2014/main" val="1828926207"/>
                        </a:ext>
                      </a:extLst>
                    </a:gridCol>
                  </a:tblGrid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ES" sz="140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∽</m:t>
                              </m:r>
                            </m:oMath>
                          </a14:m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∧∽</m:t>
                                </m:r>
                                <m:r>
                                  <a:rPr lang="es-ES" sz="120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0291204"/>
                      </a:ext>
                    </a:extLst>
                  </a:tr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8157117"/>
                      </a:ext>
                    </a:extLst>
                  </a:tr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2316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72CF23FB-98F9-67DA-3D60-DCB1582A0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3928082"/>
                  </p:ext>
                </p:extLst>
              </p:nvPr>
            </p:nvGraphicFramePr>
            <p:xfrm>
              <a:off x="4752832" y="3209270"/>
              <a:ext cx="3152634" cy="920541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655093">
                      <a:extLst>
                        <a:ext uri="{9D8B030D-6E8A-4147-A177-3AD203B41FA5}">
                          <a16:colId xmlns:a16="http://schemas.microsoft.com/office/drawing/2014/main" val="2256621804"/>
                        </a:ext>
                      </a:extLst>
                    </a:gridCol>
                    <a:gridCol w="668740">
                      <a:extLst>
                        <a:ext uri="{9D8B030D-6E8A-4147-A177-3AD203B41FA5}">
                          <a16:colId xmlns:a16="http://schemas.microsoft.com/office/drawing/2014/main" val="4178345270"/>
                        </a:ext>
                      </a:extLst>
                    </a:gridCol>
                    <a:gridCol w="1828801">
                      <a:extLst>
                        <a:ext uri="{9D8B030D-6E8A-4147-A177-3AD203B41FA5}">
                          <a16:colId xmlns:a16="http://schemas.microsoft.com/office/drawing/2014/main" val="1828926207"/>
                        </a:ext>
                      </a:extLst>
                    </a:gridCol>
                  </a:tblGrid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99091" t="-1961" r="-274545" b="-2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73000" t="-1961" r="-667" b="-2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0291204"/>
                      </a:ext>
                    </a:extLst>
                  </a:tr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8157117"/>
                      </a:ext>
                    </a:extLst>
                  </a:tr>
                  <a:tr h="306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23167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D82A5AC2-87A1-063D-7C45-CA6C84CD3492}"/>
              </a:ext>
            </a:extLst>
          </p:cNvPr>
          <p:cNvSpPr txBox="1"/>
          <p:nvPr/>
        </p:nvSpPr>
        <p:spPr>
          <a:xfrm>
            <a:off x="2610134" y="4303649"/>
            <a:ext cx="11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Tautología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CE360D-A678-C6D5-F50D-1F502DF11B8F}"/>
              </a:ext>
            </a:extLst>
          </p:cNvPr>
          <p:cNvSpPr txBox="1"/>
          <p:nvPr/>
        </p:nvSpPr>
        <p:spPr>
          <a:xfrm>
            <a:off x="6276833" y="4303648"/>
            <a:ext cx="1403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Contradicción</a:t>
            </a:r>
          </a:p>
        </p:txBody>
      </p:sp>
    </p:spTree>
    <p:extLst>
      <p:ext uri="{BB962C8B-B14F-4D97-AF65-F5344CB8AC3E}">
        <p14:creationId xmlns:p14="http://schemas.microsoft.com/office/powerpoint/2010/main" val="42908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395143" y="1212878"/>
            <a:ext cx="5469606" cy="84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/>
              <a:t>LÓGICA MATEMÁTICA</a:t>
            </a:r>
            <a:endParaRPr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6974002" y="3962923"/>
            <a:ext cx="1661846" cy="44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bg1"/>
                </a:solidFill>
              </a:rPr>
              <a:t>Ángela Chávez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nicio » Universidad Nacional de Chimborazo">
            <a:extLst>
              <a:ext uri="{FF2B5EF4-FFF2-40B4-BE49-F238E27FC236}">
                <a16:creationId xmlns:a16="http://schemas.microsoft.com/office/drawing/2014/main" id="{DA63ABB6-EF7B-A693-EDB9-02AAC9C6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6739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207500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06659AE-F30C-05FE-E9A9-D59E0682E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704000" cy="572700"/>
          </a:xfrm>
        </p:spPr>
        <p:txBody>
          <a:bodyPr/>
          <a:lstStyle/>
          <a:p>
            <a:pPr marL="165100" indent="0">
              <a:buNone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Ejemplo de Tautología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7DB287-F087-27E3-B61E-DA4E62210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31" t="27014" r="10746" b="18525"/>
          <a:stretch/>
        </p:blipFill>
        <p:spPr>
          <a:xfrm>
            <a:off x="994621" y="1758349"/>
            <a:ext cx="7154758" cy="29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207500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06659AE-F30C-05FE-E9A9-D59E0682E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704000" cy="572700"/>
          </a:xfrm>
        </p:spPr>
        <p:txBody>
          <a:bodyPr/>
          <a:lstStyle/>
          <a:p>
            <a:pPr marL="165100" indent="0">
              <a:buNone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Ejemplo de Contradicción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C5280C-93A3-04E6-2BDB-CF0331C5D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35" t="46964" r="31791" b="11092"/>
          <a:stretch/>
        </p:blipFill>
        <p:spPr>
          <a:xfrm>
            <a:off x="2033515" y="1834678"/>
            <a:ext cx="4503763" cy="23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/>
              <p:nvPr/>
            </p:nvSpPr>
            <p:spPr>
              <a:xfrm>
                <a:off x="323095" y="804208"/>
                <a:ext cx="770400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Ejercicios</a:t>
                </a:r>
              </a:p>
              <a:p>
                <a:pPr algn="just"/>
                <a:endParaRPr lang="es-ES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Realizar la tabla de verdad de la siguiente proposición lógica y comprobar si existe tautología, contradicción o contingente.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[(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)∧(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  <m:r>
                        <a:rPr lang="es-ES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5" y="804208"/>
                <a:ext cx="7704001" cy="1169551"/>
              </a:xfrm>
              <a:prstGeom prst="rect">
                <a:avLst/>
              </a:prstGeom>
              <a:blipFill>
                <a:blip r:embed="rId4"/>
                <a:stretch>
                  <a:fillRect l="-237" t="-1042" r="-237" b="-15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729426-69E5-CE93-E5C7-064833EDB245}"/>
                  </a:ext>
                </a:extLst>
              </p:cNvPr>
              <p:cNvSpPr txBox="1"/>
              <p:nvPr/>
            </p:nvSpPr>
            <p:spPr>
              <a:xfrm>
                <a:off x="323095" y="1665982"/>
                <a:ext cx="29381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proposiciones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729426-69E5-CE93-E5C7-064833EDB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5" y="1665982"/>
                <a:ext cx="2938117" cy="307777"/>
              </a:xfrm>
              <a:prstGeom prst="rect">
                <a:avLst/>
              </a:prstGeom>
              <a:blipFill>
                <a:blip r:embed="rId5"/>
                <a:stretch>
                  <a:fillRect l="-622" t="-1961" b="-196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5DCD2588-B5B0-D066-5B8A-8524BC24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5781832"/>
                  </p:ext>
                </p:extLst>
              </p:nvPr>
            </p:nvGraphicFramePr>
            <p:xfrm>
              <a:off x="623476" y="1930199"/>
              <a:ext cx="7602072" cy="2875852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850303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850303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850303">
                      <a:extLst>
                        <a:ext uri="{9D8B030D-6E8A-4147-A177-3AD203B41FA5}">
                          <a16:colId xmlns:a16="http://schemas.microsoft.com/office/drawing/2014/main" val="4241027901"/>
                        </a:ext>
                      </a:extLst>
                    </a:gridCol>
                    <a:gridCol w="836214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864392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492326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743534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  <a:gridCol w="1114697">
                      <a:extLst>
                        <a:ext uri="{9D8B030D-6E8A-4147-A177-3AD203B41FA5}">
                          <a16:colId xmlns:a16="http://schemas.microsoft.com/office/drawing/2014/main" val="2585794186"/>
                        </a:ext>
                      </a:extLst>
                    </a:gridCol>
                  </a:tblGrid>
                  <a:tr h="46467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∨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)∧(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∨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>
                              <a:ea typeface="Cambria Math" panose="02040503050406030204" pitchFamily="18" charset="0"/>
                            </a:rPr>
                            <a:t>(p</a:t>
                          </a:r>
                          <a14:m>
                            <m:oMath xmlns:m="http://schemas.openxmlformats.org/officeDocument/2006/math"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s-ES" dirty="0"/>
                            <a:t>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7706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7706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7706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7706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  <a:tr h="27706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243992"/>
                      </a:ext>
                    </a:extLst>
                  </a:tr>
                  <a:tr h="27706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99531"/>
                      </a:ext>
                    </a:extLst>
                  </a:tr>
                  <a:tr h="27706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247894"/>
                      </a:ext>
                    </a:extLst>
                  </a:tr>
                  <a:tr h="27706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351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5DCD2588-B5B0-D066-5B8A-8524BC24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5781832"/>
                  </p:ext>
                </p:extLst>
              </p:nvPr>
            </p:nvGraphicFramePr>
            <p:xfrm>
              <a:off x="623476" y="1930199"/>
              <a:ext cx="7602072" cy="2875852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850303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850303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850303">
                      <a:extLst>
                        <a:ext uri="{9D8B030D-6E8A-4147-A177-3AD203B41FA5}">
                          <a16:colId xmlns:a16="http://schemas.microsoft.com/office/drawing/2014/main" val="4241027901"/>
                        </a:ext>
                      </a:extLst>
                    </a:gridCol>
                    <a:gridCol w="836214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864392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492326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743534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  <a:gridCol w="1114697">
                      <a:extLst>
                        <a:ext uri="{9D8B030D-6E8A-4147-A177-3AD203B41FA5}">
                          <a16:colId xmlns:a16="http://schemas.microsoft.com/office/drawing/2014/main" val="2585794186"/>
                        </a:ext>
                      </a:extLst>
                    </a:gridCol>
                  </a:tblGrid>
                  <a:tr h="498412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306569" t="-1220" r="-505839" b="-48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392254" t="-1220" r="-388028" b="-48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85306" t="-1220" r="-124898" b="-48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773770" t="-1220" r="-150820" b="-48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24399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9953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24789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3512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146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/>
              <p:nvPr/>
            </p:nvSpPr>
            <p:spPr>
              <a:xfrm>
                <a:off x="323095" y="804208"/>
                <a:ext cx="831642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b="1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Ejercicios</a:t>
                </a:r>
              </a:p>
              <a:p>
                <a:pPr algn="just"/>
                <a:endParaRPr lang="es-ES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S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Realizar la tabla de verdad de la siguiente proposición lógica y comprobar si existe tautología, contradicción o contingente.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[(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)∧(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  <m:r>
                        <a:rPr lang="es-ES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s-ES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CB4192C-D00F-C6DD-C3CB-7D7EC645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5" y="804208"/>
                <a:ext cx="8316423" cy="1169551"/>
              </a:xfrm>
              <a:prstGeom prst="rect">
                <a:avLst/>
              </a:prstGeom>
              <a:blipFill>
                <a:blip r:embed="rId4"/>
                <a:stretch>
                  <a:fillRect l="-220" t="-1042" r="-220" b="-15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729426-69E5-CE93-E5C7-064833EDB245}"/>
                  </a:ext>
                </a:extLst>
              </p:cNvPr>
              <p:cNvSpPr txBox="1"/>
              <p:nvPr/>
            </p:nvSpPr>
            <p:spPr>
              <a:xfrm>
                <a:off x="504482" y="1696633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proposiciones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s-ES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s-ES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729426-69E5-CE93-E5C7-064833EDB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2" y="1696633"/>
                <a:ext cx="4572000" cy="307777"/>
              </a:xfrm>
              <a:prstGeom prst="rect">
                <a:avLst/>
              </a:prstGeom>
              <a:blipFill>
                <a:blip r:embed="rId5"/>
                <a:stretch>
                  <a:fillRect l="-400" t="-1961" b="-196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5DCD2588-B5B0-D066-5B8A-8524BC24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9464"/>
                  </p:ext>
                </p:extLst>
              </p:nvPr>
            </p:nvGraphicFramePr>
            <p:xfrm>
              <a:off x="323095" y="2131432"/>
              <a:ext cx="8497808" cy="2880360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482123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464024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559558">
                      <a:extLst>
                        <a:ext uri="{9D8B030D-6E8A-4147-A177-3AD203B41FA5}">
                          <a16:colId xmlns:a16="http://schemas.microsoft.com/office/drawing/2014/main" val="4241027901"/>
                        </a:ext>
                      </a:extLst>
                    </a:gridCol>
                    <a:gridCol w="750627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805218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719618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791570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  <a:gridCol w="2925070">
                      <a:extLst>
                        <a:ext uri="{9D8B030D-6E8A-4147-A177-3AD203B41FA5}">
                          <a16:colId xmlns:a16="http://schemas.microsoft.com/office/drawing/2014/main" val="258579418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b="0" dirty="0">
                              <a:solidFill>
                                <a:srgbClr val="333333"/>
                              </a:solidFill>
                              <a:effectLst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s-ES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∧</m:t>
                              </m:r>
                              <m:r>
                                <a:rPr lang="es-ES" b="0" i="1" smtClean="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  <m:r>
                                <a:rPr lang="es-ES" b="0" i="1" smtClean="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∨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)∧(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∨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)∧(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∨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i="0" dirty="0">
                            <a:solidFill>
                              <a:srgbClr val="333333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243992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99531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247894"/>
                      </a:ext>
                    </a:extLst>
                  </a:tr>
                  <a:tr h="225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351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5DCD2588-B5B0-D066-5B8A-8524BC24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9464"/>
                  </p:ext>
                </p:extLst>
              </p:nvPr>
            </p:nvGraphicFramePr>
            <p:xfrm>
              <a:off x="323095" y="2131432"/>
              <a:ext cx="8497808" cy="2880360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482123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464024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559558">
                      <a:extLst>
                        <a:ext uri="{9D8B030D-6E8A-4147-A177-3AD203B41FA5}">
                          <a16:colId xmlns:a16="http://schemas.microsoft.com/office/drawing/2014/main" val="4241027901"/>
                        </a:ext>
                      </a:extLst>
                    </a:gridCol>
                    <a:gridCol w="750627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805218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719618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791570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  <a:gridCol w="2925070">
                      <a:extLst>
                        <a:ext uri="{9D8B030D-6E8A-4147-A177-3AD203B41FA5}">
                          <a16:colId xmlns:a16="http://schemas.microsoft.com/office/drawing/2014/main" val="258579418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01626" t="-1205" r="-834146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281061" t="-1205" r="-677273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78369" t="-1205" r="-217021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603846" t="-1205" r="-370769" b="-4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90625" t="-1205" r="-417" b="-48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24399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9953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24789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3512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064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0562" y="1177287"/>
                <a:ext cx="7704000" cy="12896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 e implicación lógica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Equivalencia: </a:t>
                </a:r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Dos polinomios son lógicamente equivalentes si el resultado de un polinomio es igual al del otro polinomio. Esta equivalencia se la puede representar de las siguientes formas: </a:t>
                </a:r>
                <a14:m>
                  <m:oMath xmlns:m="http://schemas.openxmlformats.org/officeDocument/2006/math">
                    <m:r>
                      <a:rPr lang="es-ES_tradnl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,⇔</m:t>
                    </m:r>
                  </m:oMath>
                </a14:m>
                <a:endParaRPr lang="es-ES_tradnl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↔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≡[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s-ES_tradnl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562" y="1177287"/>
                <a:ext cx="7704000" cy="1289675"/>
              </a:xfrm>
              <a:prstGeom prst="rect">
                <a:avLst/>
              </a:prstGeom>
              <a:blipFill>
                <a:blip r:embed="rId4"/>
                <a:stretch>
                  <a:fillRect t="-943" r="-237" b="-18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D2A92E88-5538-AEF6-BA61-53159AC854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080922"/>
                  </p:ext>
                </p:extLst>
              </p:nvPr>
            </p:nvGraphicFramePr>
            <p:xfrm>
              <a:off x="2026572" y="2682140"/>
              <a:ext cx="5090855" cy="1638021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74036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380326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793019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898216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683144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962114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</a:tblGrid>
                  <a:tr h="4493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d>
                                  <m:dPr>
                                    <m:ctrlP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→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  <m:r>
                                      <a:rPr lang="es-E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→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↔</m:t>
                                </m:r>
                                <m:r>
                                  <a:rPr lang="es-ES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65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65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65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65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D2A92E88-5538-AEF6-BA61-53159AC854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080922"/>
                  </p:ext>
                </p:extLst>
              </p:nvPr>
            </p:nvGraphicFramePr>
            <p:xfrm>
              <a:off x="2026572" y="2682140"/>
              <a:ext cx="5090855" cy="1638021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74036">
                      <a:extLst>
                        <a:ext uri="{9D8B030D-6E8A-4147-A177-3AD203B41FA5}">
                          <a16:colId xmlns:a16="http://schemas.microsoft.com/office/drawing/2014/main" val="542659561"/>
                        </a:ext>
                      </a:extLst>
                    </a:gridCol>
                    <a:gridCol w="380326">
                      <a:extLst>
                        <a:ext uri="{9D8B030D-6E8A-4147-A177-3AD203B41FA5}">
                          <a16:colId xmlns:a16="http://schemas.microsoft.com/office/drawing/2014/main" val="474097599"/>
                        </a:ext>
                      </a:extLst>
                    </a:gridCol>
                    <a:gridCol w="793019">
                      <a:extLst>
                        <a:ext uri="{9D8B030D-6E8A-4147-A177-3AD203B41FA5}">
                          <a16:colId xmlns:a16="http://schemas.microsoft.com/office/drawing/2014/main" val="530580157"/>
                        </a:ext>
                      </a:extLst>
                    </a:gridCol>
                    <a:gridCol w="898216">
                      <a:extLst>
                        <a:ext uri="{9D8B030D-6E8A-4147-A177-3AD203B41FA5}">
                          <a16:colId xmlns:a16="http://schemas.microsoft.com/office/drawing/2014/main" val="3372224103"/>
                        </a:ext>
                      </a:extLst>
                    </a:gridCol>
                    <a:gridCol w="1683144">
                      <a:extLst>
                        <a:ext uri="{9D8B030D-6E8A-4147-A177-3AD203B41FA5}">
                          <a16:colId xmlns:a16="http://schemas.microsoft.com/office/drawing/2014/main" val="3315135958"/>
                        </a:ext>
                      </a:extLst>
                    </a:gridCol>
                    <a:gridCol w="962114">
                      <a:extLst>
                        <a:ext uri="{9D8B030D-6E8A-4147-A177-3AD203B41FA5}">
                          <a16:colId xmlns:a16="http://schemas.microsoft.com/office/drawing/2014/main" val="937135808"/>
                        </a:ext>
                      </a:extLst>
                    </a:gridCol>
                  </a:tblGrid>
                  <a:tr h="4493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96154" t="-1351" r="-449231" b="-2783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72297" t="-1351" r="-294595" b="-2783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46014" t="-1351" r="-57971" b="-2783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429747" t="-1351" r="-1266" b="-2783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648023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8354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0919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74521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098994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C7F72C1E-5EE6-FBCB-AD1C-B953202B0433}"/>
              </a:ext>
            </a:extLst>
          </p:cNvPr>
          <p:cNvCxnSpPr/>
          <p:nvPr/>
        </p:nvCxnSpPr>
        <p:spPr>
          <a:xfrm>
            <a:off x="5164894" y="4326320"/>
            <a:ext cx="351539" cy="290540"/>
          </a:xfrm>
          <a:prstGeom prst="bentConnector3">
            <a:avLst>
              <a:gd name="adj1" fmla="val 16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16B44644-58DD-6E65-C54A-921CAA513C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68016" y="4326319"/>
            <a:ext cx="328663" cy="290542"/>
          </a:xfrm>
          <a:prstGeom prst="bentConnector3">
            <a:avLst>
              <a:gd name="adj1" fmla="val 6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8CE43B4-AA96-205A-EEAD-BA6C4879D088}"/>
                  </a:ext>
                </a:extLst>
              </p:cNvPr>
              <p:cNvSpPr txBox="1"/>
              <p:nvPr/>
            </p:nvSpPr>
            <p:spPr>
              <a:xfrm>
                <a:off x="5593306" y="4471590"/>
                <a:ext cx="7079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8CE43B4-AA96-205A-EEAD-BA6C4879D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306" y="4471590"/>
                <a:ext cx="70792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2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45" y="1323475"/>
                <a:ext cx="7704000" cy="293656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 e implicación lógica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Implicación: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Un polinomio implica a otro polinomio siempre y cuando se cumplan cualquiera de estos tres criterios:</a:t>
                </a:r>
              </a:p>
              <a:p>
                <a:pPr marL="6223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s-E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oMath>
                  </m:oMathPara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al aplicar condicional entre p y q  su resultado es una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al plantear negación de p o q su resultado es una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Si al plantear p y negación de q es una contradicción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∧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contradicción</a:t>
                </a: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 algn="just">
                  <a:buAutoNum type="alphaLcParenR"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45" y="1323475"/>
                <a:ext cx="7704000" cy="2936564"/>
              </a:xfrm>
              <a:prstGeom prst="rect">
                <a:avLst/>
              </a:prstGeom>
              <a:blipFill>
                <a:blip r:embed="rId4"/>
                <a:stretch>
                  <a:fillRect t="-1660" r="-2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6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4502" y="589549"/>
                <a:ext cx="7704000" cy="22228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 e implicación lógica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Implicación: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∧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contradicción</a:t>
                </a: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que: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⟹~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↓~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por medio del literal a</a:t>
                </a: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 algn="just">
                  <a:buAutoNum type="alphaLcParenR"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4502" y="589549"/>
                <a:ext cx="7704000" cy="2222833"/>
              </a:xfrm>
              <a:prstGeom prst="rect">
                <a:avLst/>
              </a:prstGeom>
              <a:blipFill>
                <a:blip r:embed="rId4"/>
                <a:stretch>
                  <a:fillRect t="-16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0952135"/>
                  </p:ext>
                </p:extLst>
              </p:nvPr>
            </p:nvGraphicFramePr>
            <p:xfrm>
              <a:off x="1524000" y="2705434"/>
              <a:ext cx="4431632" cy="1775244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76989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417363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448911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745958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843951884"/>
                        </a:ext>
                      </a:extLst>
                    </a:gridCol>
                    <a:gridCol w="938464">
                      <a:extLst>
                        <a:ext uri="{9D8B030D-6E8A-4147-A177-3AD203B41FA5}">
                          <a16:colId xmlns:a16="http://schemas.microsoft.com/office/drawing/2014/main" val="2236319894"/>
                        </a:ext>
                      </a:extLst>
                    </a:gridCol>
                  </a:tblGrid>
                  <a:tr h="469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↓~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0952135"/>
                  </p:ext>
                </p:extLst>
              </p:nvPr>
            </p:nvGraphicFramePr>
            <p:xfrm>
              <a:off x="1524000" y="2705434"/>
              <a:ext cx="4431632" cy="1775244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76989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417363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448911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745958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843951884"/>
                        </a:ext>
                      </a:extLst>
                    </a:gridCol>
                    <a:gridCol w="938464">
                      <a:extLst>
                        <a:ext uri="{9D8B030D-6E8A-4147-A177-3AD203B41FA5}">
                          <a16:colId xmlns:a16="http://schemas.microsoft.com/office/drawing/2014/main" val="2236319894"/>
                        </a:ext>
                      </a:extLst>
                    </a:gridCol>
                  </a:tblGrid>
                  <a:tr h="5105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77027" t="-1190" r="-709459" b="-2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73333" t="-1190" r="-600000" b="-2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29508" t="-1190" r="-268852" b="-2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33721" t="-1190" r="-90698" b="-25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372727" t="-1190" r="-1299" b="-255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C25C308-D367-7445-68B0-53DFBFD9ED92}"/>
              </a:ext>
            </a:extLst>
          </p:cNvPr>
          <p:cNvSpPr txBox="1"/>
          <p:nvPr/>
        </p:nvSpPr>
        <p:spPr>
          <a:xfrm>
            <a:off x="2600444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7AEDA-45D1-FFFF-799F-0B518FE4BA8A}"/>
              </a:ext>
            </a:extLst>
          </p:cNvPr>
          <p:cNvSpPr txBox="1"/>
          <p:nvPr/>
        </p:nvSpPr>
        <p:spPr>
          <a:xfrm>
            <a:off x="3450675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93AE46-B31F-DBA4-AF3C-B56F34C9E479}"/>
              </a:ext>
            </a:extLst>
          </p:cNvPr>
          <p:cNvSpPr txBox="1"/>
          <p:nvPr/>
        </p:nvSpPr>
        <p:spPr>
          <a:xfrm>
            <a:off x="3450675" y="2325395"/>
            <a:ext cx="63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5E8590-7BAA-F13C-125C-FE75F8EE79EE}"/>
              </a:ext>
            </a:extLst>
          </p:cNvPr>
          <p:cNvSpPr txBox="1"/>
          <p:nvPr/>
        </p:nvSpPr>
        <p:spPr>
          <a:xfrm>
            <a:off x="4265435" y="2325395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489-9369-28AE-49A3-5C2F068979D1}"/>
              </a:ext>
            </a:extLst>
          </p:cNvPr>
          <p:cNvSpPr txBox="1"/>
          <p:nvPr/>
        </p:nvSpPr>
        <p:spPr>
          <a:xfrm>
            <a:off x="1037213" y="4698474"/>
            <a:ext cx="56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Existe implicación lógica</a:t>
            </a:r>
          </a:p>
        </p:txBody>
      </p:sp>
    </p:spTree>
    <p:extLst>
      <p:ext uri="{BB962C8B-B14F-4D97-AF65-F5344CB8AC3E}">
        <p14:creationId xmlns:p14="http://schemas.microsoft.com/office/powerpoint/2010/main" val="19346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4502" y="589549"/>
                <a:ext cx="7704000" cy="22228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 e implicación lógica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Implicación: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∧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contradicción</a:t>
                </a: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que: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⟹~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↓~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por medio del literal b</a:t>
                </a: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 algn="just">
                  <a:buAutoNum type="alphaLcParenR"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4502" y="589549"/>
                <a:ext cx="7704000" cy="2222833"/>
              </a:xfrm>
              <a:prstGeom prst="rect">
                <a:avLst/>
              </a:prstGeom>
              <a:blipFill>
                <a:blip r:embed="rId4"/>
                <a:stretch>
                  <a:fillRect t="-16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6956380"/>
                  </p:ext>
                </p:extLst>
              </p:nvPr>
            </p:nvGraphicFramePr>
            <p:xfrm>
              <a:off x="1524000" y="2705434"/>
              <a:ext cx="5451997" cy="1864562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76989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417363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448911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745958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843951884"/>
                        </a:ext>
                      </a:extLst>
                    </a:gridCol>
                    <a:gridCol w="938464">
                      <a:extLst>
                        <a:ext uri="{9D8B030D-6E8A-4147-A177-3AD203B41FA5}">
                          <a16:colId xmlns:a16="http://schemas.microsoft.com/office/drawing/2014/main" val="2236319894"/>
                        </a:ext>
                      </a:extLst>
                    </a:gridCol>
                    <a:gridCol w="1020365">
                      <a:extLst>
                        <a:ext uri="{9D8B030D-6E8A-4147-A177-3AD203B41FA5}">
                          <a16:colId xmlns:a16="http://schemas.microsoft.com/office/drawing/2014/main" val="3828208327"/>
                        </a:ext>
                      </a:extLst>
                    </a:gridCol>
                  </a:tblGrid>
                  <a:tr h="599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↓~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~(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~</m:t>
                                  </m:r>
                                  <m:r>
                                    <a:rPr lang="es-E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s-E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∨</m:t>
                                  </m:r>
                                  <m:r>
                                    <a:rPr lang="es-E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</m:oMath>
                          </a14:m>
                          <a:r>
                            <a:rPr lang="es-ES" sz="12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6956380"/>
                  </p:ext>
                </p:extLst>
              </p:nvPr>
            </p:nvGraphicFramePr>
            <p:xfrm>
              <a:off x="1524000" y="2705434"/>
              <a:ext cx="5451997" cy="1864562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76989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417363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448911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745958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843951884"/>
                        </a:ext>
                      </a:extLst>
                    </a:gridCol>
                    <a:gridCol w="938464">
                      <a:extLst>
                        <a:ext uri="{9D8B030D-6E8A-4147-A177-3AD203B41FA5}">
                          <a16:colId xmlns:a16="http://schemas.microsoft.com/office/drawing/2014/main" val="2236319894"/>
                        </a:ext>
                      </a:extLst>
                    </a:gridCol>
                    <a:gridCol w="1020365">
                      <a:extLst>
                        <a:ext uri="{9D8B030D-6E8A-4147-A177-3AD203B41FA5}">
                          <a16:colId xmlns:a16="http://schemas.microsoft.com/office/drawing/2014/main" val="3828208327"/>
                        </a:ext>
                      </a:extLst>
                    </a:gridCol>
                  </a:tblGrid>
                  <a:tr h="599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77027" t="-1010" r="-935135" b="-217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73333" t="-1010" r="-822667" b="-217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27642" t="-1010" r="-401626" b="-217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35673" t="-1010" r="-188889" b="-217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372727" t="-1010" r="-109740" b="-217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433333" t="-1010" r="-595" b="-217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C25C308-D367-7445-68B0-53DFBFD9ED92}"/>
              </a:ext>
            </a:extLst>
          </p:cNvPr>
          <p:cNvSpPr txBox="1"/>
          <p:nvPr/>
        </p:nvSpPr>
        <p:spPr>
          <a:xfrm>
            <a:off x="2600444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7AEDA-45D1-FFFF-799F-0B518FE4BA8A}"/>
              </a:ext>
            </a:extLst>
          </p:cNvPr>
          <p:cNvSpPr txBox="1"/>
          <p:nvPr/>
        </p:nvSpPr>
        <p:spPr>
          <a:xfrm>
            <a:off x="3450675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E93AE46-B31F-DBA4-AF3C-B56F34C9E479}"/>
                  </a:ext>
                </a:extLst>
              </p:cNvPr>
              <p:cNvSpPr txBox="1"/>
              <p:nvPr/>
            </p:nvSpPr>
            <p:spPr>
              <a:xfrm>
                <a:off x="5183221" y="2325395"/>
                <a:ext cx="638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s-ES" dirty="0">
                    <a:solidFill>
                      <a:srgbClr val="FF0000"/>
                    </a:solidFill>
                  </a:rPr>
                  <a:t>p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E93AE46-B31F-DBA4-AF3C-B56F34C9E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221" y="2325395"/>
                <a:ext cx="638327" cy="307777"/>
              </a:xfrm>
              <a:prstGeom prst="rect">
                <a:avLst/>
              </a:prstGeom>
              <a:blipFill>
                <a:blip r:embed="rId6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9C5E8590-7BAA-F13C-125C-FE75F8EE79EE}"/>
              </a:ext>
            </a:extLst>
          </p:cNvPr>
          <p:cNvSpPr txBox="1"/>
          <p:nvPr/>
        </p:nvSpPr>
        <p:spPr>
          <a:xfrm>
            <a:off x="4265435" y="2325395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489-9369-28AE-49A3-5C2F068979D1}"/>
              </a:ext>
            </a:extLst>
          </p:cNvPr>
          <p:cNvSpPr txBox="1"/>
          <p:nvPr/>
        </p:nvSpPr>
        <p:spPr>
          <a:xfrm>
            <a:off x="1037213" y="4698474"/>
            <a:ext cx="56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Existe implicación lógica</a:t>
            </a:r>
          </a:p>
        </p:txBody>
      </p:sp>
    </p:spTree>
    <p:extLst>
      <p:ext uri="{BB962C8B-B14F-4D97-AF65-F5344CB8AC3E}">
        <p14:creationId xmlns:p14="http://schemas.microsoft.com/office/powerpoint/2010/main" val="22521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4502" y="589549"/>
                <a:ext cx="7704000" cy="22228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 e implicación lógica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Implicación: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∧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Es contradicción</a:t>
                </a: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que: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⟹~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↓~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por medio del literal c</a:t>
                </a: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 algn="just">
                  <a:buAutoNum type="alphaLcParenR"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4502" y="589549"/>
                <a:ext cx="7704000" cy="2222833"/>
              </a:xfrm>
              <a:prstGeom prst="rect">
                <a:avLst/>
              </a:prstGeom>
              <a:blipFill>
                <a:blip r:embed="rId4"/>
                <a:stretch>
                  <a:fillRect t="-16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2580487"/>
                  </p:ext>
                </p:extLst>
              </p:nvPr>
            </p:nvGraphicFramePr>
            <p:xfrm>
              <a:off x="1524000" y="2705434"/>
              <a:ext cx="6534150" cy="2027154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76989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417363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448911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745958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843951884"/>
                        </a:ext>
                      </a:extLst>
                    </a:gridCol>
                    <a:gridCol w="1886552">
                      <a:extLst>
                        <a:ext uri="{9D8B030D-6E8A-4147-A177-3AD203B41FA5}">
                          <a16:colId xmlns:a16="http://schemas.microsoft.com/office/drawing/2014/main" val="2236319894"/>
                        </a:ext>
                      </a:extLst>
                    </a:gridCol>
                    <a:gridCol w="1154430">
                      <a:extLst>
                        <a:ext uri="{9D8B030D-6E8A-4147-A177-3AD203B41FA5}">
                          <a16:colId xmlns:a16="http://schemas.microsoft.com/office/drawing/2014/main" val="3828208327"/>
                        </a:ext>
                      </a:extLst>
                    </a:gridCol>
                  </a:tblGrid>
                  <a:tr h="469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r>
                                  <a:rPr lang="es-E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↓~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~(~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↓~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s-E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∧~</m:t>
                                  </m:r>
                                  <m:r>
                                    <a:rPr lang="es-E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</m:oMath>
                          </a14:m>
                          <a:r>
                            <a:rPr lang="es-ES" sz="12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568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2580487"/>
                  </p:ext>
                </p:extLst>
              </p:nvPr>
            </p:nvGraphicFramePr>
            <p:xfrm>
              <a:off x="1524000" y="2705434"/>
              <a:ext cx="6534150" cy="2027154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76989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417363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448911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745958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843951884"/>
                        </a:ext>
                      </a:extLst>
                    </a:gridCol>
                    <a:gridCol w="1886552">
                      <a:extLst>
                        <a:ext uri="{9D8B030D-6E8A-4147-A177-3AD203B41FA5}">
                          <a16:colId xmlns:a16="http://schemas.microsoft.com/office/drawing/2014/main" val="2236319894"/>
                        </a:ext>
                      </a:extLst>
                    </a:gridCol>
                    <a:gridCol w="1154430">
                      <a:extLst>
                        <a:ext uri="{9D8B030D-6E8A-4147-A177-3AD203B41FA5}">
                          <a16:colId xmlns:a16="http://schemas.microsoft.com/office/drawing/2014/main" val="3828208327"/>
                        </a:ext>
                      </a:extLst>
                    </a:gridCol>
                  </a:tblGrid>
                  <a:tr h="5105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77027" t="-1190" r="-1175676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73333" t="-1190" r="-1060000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29508" t="-1190" r="-551639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33721" t="-1190" r="-291279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85161" t="-1190" r="-61613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467725" t="-1190" r="-1058" b="-3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568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316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C25C308-D367-7445-68B0-53DFBFD9ED92}"/>
              </a:ext>
            </a:extLst>
          </p:cNvPr>
          <p:cNvSpPr txBox="1"/>
          <p:nvPr/>
        </p:nvSpPr>
        <p:spPr>
          <a:xfrm>
            <a:off x="2600444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7AEDA-45D1-FFFF-799F-0B518FE4BA8A}"/>
              </a:ext>
            </a:extLst>
          </p:cNvPr>
          <p:cNvSpPr txBox="1"/>
          <p:nvPr/>
        </p:nvSpPr>
        <p:spPr>
          <a:xfrm>
            <a:off x="3450675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93AE46-B31F-DBA4-AF3C-B56F34C9E479}"/>
              </a:ext>
            </a:extLst>
          </p:cNvPr>
          <p:cNvSpPr txBox="1"/>
          <p:nvPr/>
        </p:nvSpPr>
        <p:spPr>
          <a:xfrm>
            <a:off x="3450675" y="2361526"/>
            <a:ext cx="63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5E8590-7BAA-F13C-125C-FE75F8EE79EE}"/>
              </a:ext>
            </a:extLst>
          </p:cNvPr>
          <p:cNvSpPr txBox="1"/>
          <p:nvPr/>
        </p:nvSpPr>
        <p:spPr>
          <a:xfrm>
            <a:off x="4265435" y="2325395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489-9369-28AE-49A3-5C2F068979D1}"/>
              </a:ext>
            </a:extLst>
          </p:cNvPr>
          <p:cNvSpPr txBox="1"/>
          <p:nvPr/>
        </p:nvSpPr>
        <p:spPr>
          <a:xfrm>
            <a:off x="1037213" y="4698474"/>
            <a:ext cx="56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Existe implicación lógica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3AD5555-E9E5-C269-7DFD-26A12D48C8B2}"/>
                  </a:ext>
                </a:extLst>
              </p:cNvPr>
              <p:cNvSpPr txBox="1"/>
              <p:nvPr/>
            </p:nvSpPr>
            <p:spPr>
              <a:xfrm>
                <a:off x="5655256" y="2361525"/>
                <a:ext cx="638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q</m:t>
                      </m:r>
                    </m:oMath>
                  </m:oMathPara>
                </a14:m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3AD5555-E9E5-C269-7DFD-26A12D48C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256" y="2361525"/>
                <a:ext cx="638327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3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33213" y="381358"/>
                <a:ext cx="7704000" cy="22228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 e implicación lógica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Implicación: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∧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contradicción</a:t>
                </a: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que: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m:rPr>
                        <m:nor/>
                      </m:rPr>
                      <a:rPr lang="es-ES" sz="1400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ES" sz="1400" dirty="0">
                        <a:solidFill>
                          <a:srgbClr val="333333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⊻</m:t>
                    </m:r>
                    <m:r>
                      <a:rPr lang="es-ES" sz="1400" b="0" i="1" dirty="0" smtClean="0">
                        <a:solidFill>
                          <a:srgbClr val="333333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Demostremos si existe implicación por medio del literal a, b y c</a:t>
                </a:r>
              </a:p>
            </p:txBody>
          </p:sp>
        </mc:Choice>
        <mc:Fallback xmlns="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3213" y="381358"/>
                <a:ext cx="7704000" cy="2222833"/>
              </a:xfrm>
              <a:prstGeom prst="rect">
                <a:avLst/>
              </a:prstGeom>
              <a:blipFill>
                <a:blip r:embed="rId4"/>
                <a:stretch>
                  <a:fillRect r="-2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350200"/>
                  </p:ext>
                </p:extLst>
              </p:nvPr>
            </p:nvGraphicFramePr>
            <p:xfrm>
              <a:off x="1232942" y="2649129"/>
              <a:ext cx="3156177" cy="1614196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261352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289342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755283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573932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473988">
                      <a:extLst>
                        <a:ext uri="{9D8B030D-6E8A-4147-A177-3AD203B41FA5}">
                          <a16:colId xmlns:a16="http://schemas.microsoft.com/office/drawing/2014/main" val="2021398903"/>
                        </a:ext>
                      </a:extLst>
                    </a:gridCol>
                    <a:gridCol w="802280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</a:tblGrid>
                  <a:tr h="425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es-ES" sz="12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s-ES" sz="12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dirty="0">
                                    <a:solidFill>
                                      <a:srgbClr val="333333"/>
                                    </a:solidFill>
                                    <a:highlight>
                                      <a:srgbClr val="FFFF00"/>
                                    </a:highlight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⊻</m:t>
                                </m:r>
                                <m:r>
                                  <a:rPr lang="es-ES" sz="1200" b="0" i="1" dirty="0" smtClean="0">
                                    <a:solidFill>
                                      <a:srgbClr val="333333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s-ES" sz="12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s-ES" sz="12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  <m:r>
                                      <a:rPr lang="es-E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∧</m:t>
                                    </m:r>
                                    <m:r>
                                      <a:rPr lang="es-E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~</m:t>
                                    </m:r>
                                    <m:r>
                                      <a:rPr lang="es-E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350200"/>
                  </p:ext>
                </p:extLst>
              </p:nvPr>
            </p:nvGraphicFramePr>
            <p:xfrm>
              <a:off x="1232942" y="2649129"/>
              <a:ext cx="3156177" cy="1614196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261352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289342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755283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573932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473988">
                      <a:extLst>
                        <a:ext uri="{9D8B030D-6E8A-4147-A177-3AD203B41FA5}">
                          <a16:colId xmlns:a16="http://schemas.microsoft.com/office/drawing/2014/main" val="2021398903"/>
                        </a:ext>
                      </a:extLst>
                    </a:gridCol>
                    <a:gridCol w="802280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</a:tblGrid>
                  <a:tr h="425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73387" t="-1429" r="-246774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26316" t="-1429" r="-222105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402597" t="-1429" r="-174026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93182" t="-1429" r="-151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C25C308-D367-7445-68B0-53DFBFD9ED92}"/>
              </a:ext>
            </a:extLst>
          </p:cNvPr>
          <p:cNvSpPr txBox="1"/>
          <p:nvPr/>
        </p:nvSpPr>
        <p:spPr>
          <a:xfrm>
            <a:off x="2600444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7AEDA-45D1-FFFF-799F-0B518FE4BA8A}"/>
              </a:ext>
            </a:extLst>
          </p:cNvPr>
          <p:cNvSpPr txBox="1"/>
          <p:nvPr/>
        </p:nvSpPr>
        <p:spPr>
          <a:xfrm>
            <a:off x="3450675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95E0D6-4CE9-F68A-7970-630ED16CC9CD}"/>
              </a:ext>
            </a:extLst>
          </p:cNvPr>
          <p:cNvSpPr txBox="1"/>
          <p:nvPr/>
        </p:nvSpPr>
        <p:spPr>
          <a:xfrm>
            <a:off x="2000084" y="2328419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601EA9-93D0-173A-61E7-51C5DC27A84E}"/>
              </a:ext>
            </a:extLst>
          </p:cNvPr>
          <p:cNvSpPr txBox="1"/>
          <p:nvPr/>
        </p:nvSpPr>
        <p:spPr>
          <a:xfrm>
            <a:off x="2648486" y="230934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5582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80151" y="879588"/>
            <a:ext cx="71000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Definición y Notación de proposición</a:t>
            </a:r>
          </a:p>
          <a:p>
            <a:pPr algn="just"/>
            <a:r>
              <a:rPr lang="es-ES" dirty="0"/>
              <a:t>Una proposición o enunciado es una oración que puede ser falsa o verdadera pero no ambas a la vez. </a:t>
            </a:r>
          </a:p>
          <a:p>
            <a:pPr algn="just"/>
            <a:r>
              <a:rPr lang="es-ES" b="1" dirty="0"/>
              <a:t>Ejemplos:</a:t>
            </a:r>
          </a:p>
          <a:p>
            <a:pPr algn="just"/>
            <a:r>
              <a:rPr lang="es-ES" dirty="0"/>
              <a:t>p: Quito es la capital de Ecuador</a:t>
            </a:r>
          </a:p>
          <a:p>
            <a:pPr algn="just"/>
            <a:r>
              <a:rPr lang="es-ES" dirty="0"/>
              <a:t>q: 15−6 = 9 </a:t>
            </a:r>
          </a:p>
          <a:p>
            <a:pPr algn="just"/>
            <a:r>
              <a:rPr lang="es-ES" dirty="0"/>
              <a:t>r: 2x −3 = 7  2x=7+3</a:t>
            </a:r>
          </a:p>
          <a:p>
            <a:pPr algn="just"/>
            <a:r>
              <a:rPr lang="es-ES" dirty="0"/>
              <a:t>                     2x=10</a:t>
            </a:r>
          </a:p>
          <a:p>
            <a:pPr algn="just"/>
            <a:r>
              <a:rPr lang="es-ES" dirty="0"/>
              <a:t>X=5</a:t>
            </a:r>
          </a:p>
          <a:p>
            <a:pPr algn="just"/>
            <a:r>
              <a:rPr lang="es-ES" dirty="0"/>
              <a:t>t: Hola ¿cómo estás? 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Notación:</a:t>
            </a:r>
          </a:p>
          <a:p>
            <a:pPr algn="just"/>
            <a:r>
              <a:rPr lang="es-ES" dirty="0"/>
              <a:t>A las proposiciones se les representa con las letras minúsculas p, q, r, s,...</a:t>
            </a:r>
          </a:p>
          <a:p>
            <a:pPr algn="just"/>
            <a:r>
              <a:rPr lang="es-ES" b="1" dirty="0"/>
              <a:t>Ejemplos: </a:t>
            </a:r>
          </a:p>
          <a:p>
            <a:pPr marL="342900" indent="-342900" algn="just">
              <a:buAutoNum type="arabicParenR"/>
            </a:pPr>
            <a:r>
              <a:rPr lang="es-ES" dirty="0"/>
              <a:t>"El General Eloy Alfaro hizo la revolución liberal de 1895”.</a:t>
            </a:r>
          </a:p>
          <a:p>
            <a:pPr algn="just"/>
            <a:r>
              <a:rPr lang="es-ES" dirty="0"/>
              <a:t>        se escribe: </a:t>
            </a:r>
          </a:p>
          <a:p>
            <a:pPr algn="just"/>
            <a:r>
              <a:rPr lang="es-ES" dirty="0"/>
              <a:t>p: "El General Eloy Alfaro hizo la revolución liberal de 1895” </a:t>
            </a:r>
          </a:p>
          <a:p>
            <a:pPr algn="just"/>
            <a:r>
              <a:rPr lang="es-ES" dirty="0"/>
              <a:t>        se lee:</a:t>
            </a:r>
          </a:p>
          <a:p>
            <a:pPr algn="just"/>
            <a:r>
              <a:rPr lang="es-ES" dirty="0"/>
              <a:t> p es la proposición "El General Eloy Alfaro hizo la revolución liberal de 1895” </a:t>
            </a:r>
            <a:endParaRPr lang="es-E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33213" y="381358"/>
                <a:ext cx="7704000" cy="22228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 e implicación lógica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Implicación: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∧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contradicción</a:t>
                </a: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</a:t>
                </a:r>
                <a:r>
                  <a:rPr lang="es-E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que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m:rPr>
                        <m:nor/>
                      </m:rPr>
                      <a:rPr lang="es-ES" sz="1400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ES" sz="1400" dirty="0">
                        <a:solidFill>
                          <a:srgbClr val="333333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⊻</m:t>
                    </m:r>
                    <m:r>
                      <a:rPr lang="es-ES" sz="1400" b="0" i="1" dirty="0" smtClean="0">
                        <a:solidFill>
                          <a:srgbClr val="333333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por medio del literal a</a:t>
                </a:r>
              </a:p>
            </p:txBody>
          </p:sp>
        </mc:Choice>
        <mc:Fallback xmlns="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3213" y="381358"/>
                <a:ext cx="7704000" cy="2222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2942" y="2649129"/>
              <a:ext cx="3156178" cy="1614196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50429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387958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417283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924786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1075722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</a:tblGrid>
                  <a:tr h="425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20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  <m:r>
                                      <a:rPr lang="es-ES" sz="1200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→</m:t>
                                    </m:r>
                                    <m:r>
                                      <a:rPr lang="es-ES" sz="1200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2942" y="2649129"/>
              <a:ext cx="3156178" cy="1614196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350429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387958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417283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924786">
                      <a:extLst>
                        <a:ext uri="{9D8B030D-6E8A-4147-A177-3AD203B41FA5}">
                          <a16:colId xmlns:a16="http://schemas.microsoft.com/office/drawing/2014/main" val="3950411252"/>
                        </a:ext>
                      </a:extLst>
                    </a:gridCol>
                    <a:gridCol w="1075722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</a:tblGrid>
                  <a:tr h="425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93220" t="-1429" r="-1130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C25C308-D367-7445-68B0-53DFBFD9ED92}"/>
              </a:ext>
            </a:extLst>
          </p:cNvPr>
          <p:cNvSpPr txBox="1"/>
          <p:nvPr/>
        </p:nvSpPr>
        <p:spPr>
          <a:xfrm>
            <a:off x="2600444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7AEDA-45D1-FFFF-799F-0B518FE4BA8A}"/>
              </a:ext>
            </a:extLst>
          </p:cNvPr>
          <p:cNvSpPr txBox="1"/>
          <p:nvPr/>
        </p:nvSpPr>
        <p:spPr>
          <a:xfrm>
            <a:off x="3347805" y="1757089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489-9369-28AE-49A3-5C2F068979D1}"/>
              </a:ext>
            </a:extLst>
          </p:cNvPr>
          <p:cNvSpPr txBox="1"/>
          <p:nvPr/>
        </p:nvSpPr>
        <p:spPr>
          <a:xfrm>
            <a:off x="1037213" y="4698474"/>
            <a:ext cx="56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 existe implicación lógica</a:t>
            </a:r>
          </a:p>
        </p:txBody>
      </p:sp>
    </p:spTree>
    <p:extLst>
      <p:ext uri="{BB962C8B-B14F-4D97-AF65-F5344CB8AC3E}">
        <p14:creationId xmlns:p14="http://schemas.microsoft.com/office/powerpoint/2010/main" val="26241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33213" y="381358"/>
                <a:ext cx="7704000" cy="22228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22300" lvl="1" indent="0" algn="just">
                  <a:buNone/>
                </a:pPr>
                <a:r>
                  <a:rPr lang="es-ES_tradnl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Equivalencia e implicación lógica</a:t>
                </a:r>
              </a:p>
              <a:p>
                <a:pPr marL="622300" lvl="1" indent="0" algn="just">
                  <a:buNone/>
                </a:pPr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Implicación: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s-ES" sz="1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Es tautología</a:t>
                </a:r>
              </a:p>
              <a:p>
                <a:pPr marL="622300" lvl="1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∧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s-E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contradicción</a:t>
                </a:r>
              </a:p>
              <a:p>
                <a:pPr marL="622300" lvl="1" indent="0" algn="just">
                  <a:buNone/>
                </a:pP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2300" lvl="1" indent="0" algn="just">
                  <a:buNone/>
                </a:pP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</a:t>
                </a:r>
                <a:r>
                  <a:rPr lang="es-E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que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m:rPr>
                        <m:nor/>
                      </m:rPr>
                      <a:rPr lang="es-ES" sz="1400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ES" sz="1400" dirty="0">
                        <a:solidFill>
                          <a:srgbClr val="333333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⊻</m:t>
                    </m:r>
                    <m:r>
                      <a:rPr lang="es-ES" sz="1400" b="0" i="1" dirty="0" smtClean="0">
                        <a:solidFill>
                          <a:srgbClr val="333333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s-ES" sz="1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Demostramos por medio del literal b</a:t>
                </a:r>
              </a:p>
            </p:txBody>
          </p:sp>
        </mc:Choice>
        <mc:Fallback xmlns="">
          <p:sp>
            <p:nvSpPr>
              <p:cNvPr id="5" name="Google Shape;361;p57">
                <a:extLst>
                  <a:ext uri="{FF2B5EF4-FFF2-40B4-BE49-F238E27FC236}">
                    <a16:creationId xmlns:a16="http://schemas.microsoft.com/office/drawing/2014/main" id="{CE03F3C3-F659-9F6A-B997-AB24780F26B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3213" y="381358"/>
                <a:ext cx="7704000" cy="2222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902378"/>
                  </p:ext>
                </p:extLst>
              </p:nvPr>
            </p:nvGraphicFramePr>
            <p:xfrm>
              <a:off x="1536996" y="2667858"/>
              <a:ext cx="3647856" cy="1614196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406104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228600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720090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434965817"/>
                        </a:ext>
                      </a:extLst>
                    </a:gridCol>
                    <a:gridCol w="605353">
                      <a:extLst>
                        <a:ext uri="{9D8B030D-6E8A-4147-A177-3AD203B41FA5}">
                          <a16:colId xmlns:a16="http://schemas.microsoft.com/office/drawing/2014/main" val="3797210492"/>
                        </a:ext>
                      </a:extLst>
                    </a:gridCol>
                    <a:gridCol w="1047629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</a:tblGrid>
                  <a:tr h="425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~</m:t>
                                </m:r>
                                <m:r>
                                  <a:rPr lang="es-E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s-E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20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~</m:t>
                                    </m:r>
                                    <m:r>
                                      <a:rPr lang="es-ES" sz="1200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sz="1200" b="0" i="0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sz="1200" b="0" i="0" dirty="0" smtClean="0">
                                        <a:solidFill>
                                          <a:srgbClr val="333333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∨</m:t>
                                    </m:r>
                                    <m:r>
                                      <a:rPr lang="es-ES" sz="1200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E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2802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C640C72-2D61-E4C5-BE9B-342075075E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902378"/>
                  </p:ext>
                </p:extLst>
              </p:nvPr>
            </p:nvGraphicFramePr>
            <p:xfrm>
              <a:off x="1536996" y="2667858"/>
              <a:ext cx="3647856" cy="1614196"/>
            </p:xfrm>
            <a:graphic>
              <a:graphicData uri="http://schemas.openxmlformats.org/drawingml/2006/table">
                <a:tbl>
                  <a:tblPr firstRow="1" bandRow="1">
                    <a:tableStyleId>{9CD4076F-96DD-4DE7-82BB-9618CF2FBEE7}</a:tableStyleId>
                  </a:tblPr>
                  <a:tblGrid>
                    <a:gridCol w="406104">
                      <a:extLst>
                        <a:ext uri="{9D8B030D-6E8A-4147-A177-3AD203B41FA5}">
                          <a16:colId xmlns:a16="http://schemas.microsoft.com/office/drawing/2014/main" val="4146998028"/>
                        </a:ext>
                      </a:extLst>
                    </a:gridCol>
                    <a:gridCol w="228600">
                      <a:extLst>
                        <a:ext uri="{9D8B030D-6E8A-4147-A177-3AD203B41FA5}">
                          <a16:colId xmlns:a16="http://schemas.microsoft.com/office/drawing/2014/main" val="2397988848"/>
                        </a:ext>
                      </a:extLst>
                    </a:gridCol>
                    <a:gridCol w="720090">
                      <a:extLst>
                        <a:ext uri="{9D8B030D-6E8A-4147-A177-3AD203B41FA5}">
                          <a16:colId xmlns:a16="http://schemas.microsoft.com/office/drawing/2014/main" val="1218288617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434965817"/>
                        </a:ext>
                      </a:extLst>
                    </a:gridCol>
                    <a:gridCol w="605353">
                      <a:extLst>
                        <a:ext uri="{9D8B030D-6E8A-4147-A177-3AD203B41FA5}">
                          <a16:colId xmlns:a16="http://schemas.microsoft.com/office/drawing/2014/main" val="3797210492"/>
                        </a:ext>
                      </a:extLst>
                    </a:gridCol>
                    <a:gridCol w="1047629">
                      <a:extLst>
                        <a:ext uri="{9D8B030D-6E8A-4147-A177-3AD203B41FA5}">
                          <a16:colId xmlns:a16="http://schemas.microsoft.com/office/drawing/2014/main" val="245393624"/>
                        </a:ext>
                      </a:extLst>
                    </a:gridCol>
                  </a:tblGrid>
                  <a:tr h="425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10377" t="-1429" r="-257547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48837" t="-1429" r="-1163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0600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97977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26099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48848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470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C25C308-D367-7445-68B0-53DFBFD9ED92}"/>
              </a:ext>
            </a:extLst>
          </p:cNvPr>
          <p:cNvSpPr txBox="1"/>
          <p:nvPr/>
        </p:nvSpPr>
        <p:spPr>
          <a:xfrm>
            <a:off x="2600444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7AEDA-45D1-FFFF-799F-0B518FE4BA8A}"/>
              </a:ext>
            </a:extLst>
          </p:cNvPr>
          <p:cNvSpPr txBox="1"/>
          <p:nvPr/>
        </p:nvSpPr>
        <p:spPr>
          <a:xfrm>
            <a:off x="3450675" y="1791327"/>
            <a:ext cx="32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489-9369-28AE-49A3-5C2F068979D1}"/>
              </a:ext>
            </a:extLst>
          </p:cNvPr>
          <p:cNvSpPr txBox="1"/>
          <p:nvPr/>
        </p:nvSpPr>
        <p:spPr>
          <a:xfrm>
            <a:off x="1037213" y="4698474"/>
            <a:ext cx="565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 existe implicación lógica</a:t>
            </a:r>
          </a:p>
        </p:txBody>
      </p:sp>
    </p:spTree>
    <p:extLst>
      <p:ext uri="{BB962C8B-B14F-4D97-AF65-F5344CB8AC3E}">
        <p14:creationId xmlns:p14="http://schemas.microsoft.com/office/powerpoint/2010/main" val="27103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61;p57">
            <a:extLst>
              <a:ext uri="{FF2B5EF4-FFF2-40B4-BE49-F238E27FC236}">
                <a16:creationId xmlns:a16="http://schemas.microsoft.com/office/drawing/2014/main" id="{CE03F3C3-F659-9F6A-B997-AB24780F2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6960" y="381358"/>
            <a:ext cx="7531167" cy="43171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22300" lvl="1" indent="0" algn="just">
              <a:buNone/>
            </a:pP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Leyes del álgebra de las proposiciones</a:t>
            </a:r>
          </a:p>
          <a:p>
            <a:pPr marL="622300" lvl="1" indent="0" algn="just">
              <a:buNone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Hechas para simplificar proposiciones o encontrar equivalentes</a:t>
            </a:r>
          </a:p>
          <a:p>
            <a:pPr marL="165100" indent="0">
              <a:buNone/>
            </a:pPr>
            <a:endParaRPr lang="es-EC" sz="1400" dirty="0"/>
          </a:p>
          <a:p>
            <a:pPr marL="165100" indent="0">
              <a:buNone/>
            </a:pPr>
            <a:r>
              <a:rPr lang="pt-BR" sz="1400" b="1" dirty="0"/>
              <a:t>1. IDEMPOTENCIA</a:t>
            </a:r>
          </a:p>
          <a:p>
            <a:pPr marL="165100" indent="0">
              <a:buNone/>
            </a:pPr>
            <a:r>
              <a:rPr lang="pt-BR" sz="1400" dirty="0"/>
              <a:t>P∧P ⇔P</a:t>
            </a:r>
          </a:p>
          <a:p>
            <a:pPr marL="165100" indent="0">
              <a:buNone/>
            </a:pPr>
            <a:r>
              <a:rPr lang="pt-BR" sz="1400" dirty="0"/>
              <a:t>P∨ P ⇔P</a:t>
            </a:r>
          </a:p>
          <a:p>
            <a:pPr marL="165100" indent="0">
              <a:buNone/>
            </a:pPr>
            <a:endParaRPr lang="pt-BR" sz="1400" dirty="0"/>
          </a:p>
          <a:p>
            <a:pPr marL="165100" indent="0">
              <a:buNone/>
            </a:pPr>
            <a:r>
              <a:rPr lang="es-ES" sz="1400" b="1" dirty="0"/>
              <a:t>2. CONMUTATIVA</a:t>
            </a:r>
          </a:p>
          <a:p>
            <a:pPr marL="165100" indent="0">
              <a:buNone/>
            </a:pPr>
            <a:r>
              <a:rPr lang="es-ES" sz="1400" dirty="0"/>
              <a:t>P∧Q⇔ Q∧P</a:t>
            </a:r>
          </a:p>
          <a:p>
            <a:pPr marL="165100" indent="0">
              <a:buNone/>
            </a:pPr>
            <a:r>
              <a:rPr lang="es-ES" sz="1400" dirty="0"/>
              <a:t>P∨Q⇔ Q∨P</a:t>
            </a:r>
          </a:p>
          <a:p>
            <a:pPr marL="165100" indent="0">
              <a:buNone/>
            </a:pPr>
            <a:endParaRPr lang="es-ES" sz="1400" dirty="0"/>
          </a:p>
          <a:p>
            <a:pPr marL="165100" indent="0">
              <a:buNone/>
            </a:pPr>
            <a:r>
              <a:rPr lang="es-ES" sz="1400" b="1" dirty="0"/>
              <a:t>3. ASOCIATIVA</a:t>
            </a:r>
          </a:p>
          <a:p>
            <a:pPr marL="165100" indent="0">
              <a:buNone/>
            </a:pPr>
            <a:r>
              <a:rPr lang="es-ES" sz="1400" dirty="0"/>
              <a:t>P∨Q ∨R ⇔ (P∨Q) ∨R ⇔ P∨(Q∨R)</a:t>
            </a:r>
          </a:p>
          <a:p>
            <a:pPr marL="165100" indent="0">
              <a:buNone/>
            </a:pPr>
            <a:r>
              <a:rPr lang="es-ES" sz="1400" dirty="0"/>
              <a:t>P∧Q ∧R ⇔ (P∧Q) ∧R ⇔ P∧(Q∧R)</a:t>
            </a:r>
          </a:p>
          <a:p>
            <a:pPr marL="165100" indent="0">
              <a:buNone/>
            </a:pPr>
            <a:endParaRPr lang="es-EC" sz="800" dirty="0"/>
          </a:p>
          <a:p>
            <a:pPr marL="622300" lvl="1" indent="0" algn="just">
              <a:buNone/>
            </a:pP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361;p57">
            <a:extLst>
              <a:ext uri="{FF2B5EF4-FFF2-40B4-BE49-F238E27FC236}">
                <a16:creationId xmlns:a16="http://schemas.microsoft.com/office/drawing/2014/main" id="{B9F318BB-8F8A-BF8C-D827-BB79D7D942A5}"/>
              </a:ext>
            </a:extLst>
          </p:cNvPr>
          <p:cNvSpPr txBox="1">
            <a:spLocks/>
          </p:cNvSpPr>
          <p:nvPr/>
        </p:nvSpPr>
        <p:spPr>
          <a:xfrm>
            <a:off x="4165885" y="1620055"/>
            <a:ext cx="4515170" cy="33159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457200" lvl="0" indent="-2921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Wingdings 2" panose="05020102010507070707" pitchFamily="18" charset="2"/>
              <a:buAutoNum type="arabi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lvl="1" indent="-2921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lvl="2" indent="-2921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lvl="3" indent="-2921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lvl="4" indent="-2921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lvl="5" indent="-2921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lvl="6" indent="-2921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lvl="7" indent="-2921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lvl="8" indent="-2921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0">
              <a:buNone/>
            </a:pPr>
            <a:r>
              <a:rPr lang="es-ES" sz="1400" b="1" dirty="0"/>
              <a:t>4.DISTRIBUTIVAS</a:t>
            </a:r>
          </a:p>
          <a:p>
            <a:pPr marL="165100" indent="0">
              <a:buNone/>
            </a:pPr>
            <a:r>
              <a:rPr lang="es-ES" sz="1400" dirty="0"/>
              <a:t>P∧(Q∨R)⇔ (P∧Q)∨(P∧R)</a:t>
            </a:r>
          </a:p>
          <a:p>
            <a:pPr marL="165100" indent="0">
              <a:buNone/>
            </a:pPr>
            <a:r>
              <a:rPr lang="es-ES" sz="1400" dirty="0"/>
              <a:t>P∨(Q∧R)⇔(P∨Q)∧(P∨R)</a:t>
            </a:r>
          </a:p>
          <a:p>
            <a:pPr marL="165100" indent="0">
              <a:buNone/>
            </a:pPr>
            <a:endParaRPr lang="es-ES" sz="1400" dirty="0"/>
          </a:p>
          <a:p>
            <a:pPr marL="165100" indent="0">
              <a:buNone/>
            </a:pPr>
            <a:r>
              <a:rPr lang="es-ES" sz="1400" b="1" dirty="0"/>
              <a:t>5. IDENTIDAD</a:t>
            </a:r>
          </a:p>
          <a:p>
            <a:pPr marL="165100" indent="0">
              <a:buNone/>
            </a:pPr>
            <a:r>
              <a:rPr lang="es-ES" sz="1400" dirty="0"/>
              <a:t>P∧F ⇔ F</a:t>
            </a:r>
          </a:p>
          <a:p>
            <a:pPr marL="165100" indent="0">
              <a:buNone/>
            </a:pPr>
            <a:r>
              <a:rPr lang="es-ES" sz="1400" dirty="0"/>
              <a:t>P∧V⇔ P</a:t>
            </a:r>
          </a:p>
          <a:p>
            <a:pPr marL="165100" indent="0">
              <a:buNone/>
            </a:pPr>
            <a:r>
              <a:rPr lang="es-ES" sz="1400" dirty="0"/>
              <a:t>P∨F⇔ P</a:t>
            </a:r>
          </a:p>
          <a:p>
            <a:pPr marL="165100" indent="0">
              <a:buNone/>
            </a:pPr>
            <a:r>
              <a:rPr lang="es-ES" sz="1400" dirty="0"/>
              <a:t>P∨V⇔V</a:t>
            </a:r>
          </a:p>
          <a:p>
            <a:pPr marL="165100" indent="0">
              <a:buNone/>
            </a:pPr>
            <a:endParaRPr lang="es-ES" sz="1400" dirty="0"/>
          </a:p>
          <a:p>
            <a:pPr marL="165100" indent="0">
              <a:buNone/>
            </a:pPr>
            <a:r>
              <a:rPr lang="es-ES" sz="1400" b="1" dirty="0"/>
              <a:t>6. COMPLEMENTO</a:t>
            </a:r>
          </a:p>
          <a:p>
            <a:pPr marL="165100" indent="0">
              <a:buNone/>
            </a:pPr>
            <a:r>
              <a:rPr lang="es-ES" sz="1400" dirty="0"/>
              <a:t>P∧¬P⇔F</a:t>
            </a:r>
          </a:p>
          <a:p>
            <a:pPr marL="165100" indent="0">
              <a:buNone/>
            </a:pPr>
            <a:r>
              <a:rPr lang="es-ES" sz="1400" dirty="0"/>
              <a:t>P∨¬P⇔V</a:t>
            </a:r>
          </a:p>
          <a:p>
            <a:pPr marL="165100" indent="0">
              <a:buNone/>
            </a:pP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61;p57">
            <a:extLst>
              <a:ext uri="{FF2B5EF4-FFF2-40B4-BE49-F238E27FC236}">
                <a16:creationId xmlns:a16="http://schemas.microsoft.com/office/drawing/2014/main" id="{CE03F3C3-F659-9F6A-B997-AB24780F2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1921" y="445025"/>
            <a:ext cx="4210450" cy="43171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22300" lvl="1" indent="0" algn="just">
              <a:buNone/>
            </a:pP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Leyes del álgebra de las proposiciones</a:t>
            </a:r>
          </a:p>
          <a:p>
            <a:pPr marL="622300" lvl="1" indent="0" algn="just">
              <a:buNone/>
            </a:pP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0" indent="0">
              <a:buNone/>
            </a:pPr>
            <a:r>
              <a:rPr lang="es-ES" sz="1400" b="1" dirty="0"/>
              <a:t>8 .DE MORGAN</a:t>
            </a:r>
          </a:p>
          <a:p>
            <a:pPr marL="165100" indent="0">
              <a:buNone/>
            </a:pPr>
            <a:r>
              <a:rPr lang="es-ES" sz="1400" dirty="0"/>
              <a:t>¬(P∧Q)⇔ ¬P∨¬Q</a:t>
            </a:r>
          </a:p>
          <a:p>
            <a:pPr marL="165100" indent="0">
              <a:buNone/>
            </a:pPr>
            <a:r>
              <a:rPr lang="es-ES" sz="1400" dirty="0"/>
              <a:t>¬(P∨Q)⇔¬P∧¬Q</a:t>
            </a:r>
          </a:p>
          <a:p>
            <a:pPr marL="165100" indent="0">
              <a:buNone/>
            </a:pPr>
            <a:endParaRPr lang="es-ES" sz="1400" dirty="0"/>
          </a:p>
          <a:p>
            <a:pPr marL="165100" indent="0">
              <a:buNone/>
            </a:pPr>
            <a:r>
              <a:rPr lang="es-ES" sz="1400" b="1" dirty="0"/>
              <a:t>9. ABSORCION</a:t>
            </a:r>
          </a:p>
          <a:p>
            <a:pPr marL="165100" indent="0">
              <a:buNone/>
            </a:pPr>
            <a:r>
              <a:rPr lang="es-ES" sz="1400" dirty="0"/>
              <a:t>P∧(P∨Q)⇔P</a:t>
            </a:r>
          </a:p>
          <a:p>
            <a:pPr marL="165100" indent="0">
              <a:buNone/>
            </a:pPr>
            <a:r>
              <a:rPr lang="es-ES" sz="1400" dirty="0"/>
              <a:t>Q∨(Q∧P)⇔Q</a:t>
            </a:r>
          </a:p>
          <a:p>
            <a:pPr marL="165100" indent="0">
              <a:buNone/>
            </a:pP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0" indent="0">
              <a:buNone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11. TERCIO EXCLUIDO</a:t>
            </a:r>
          </a:p>
          <a:p>
            <a:pPr marL="165100" indent="0">
              <a:buNone/>
            </a:pPr>
            <a:r>
              <a:rPr lang="es-ES" sz="1400" dirty="0"/>
              <a:t>PV¬P ⇔V</a:t>
            </a:r>
          </a:p>
          <a:p>
            <a:pPr marL="165100" indent="0">
              <a:buNone/>
            </a:pPr>
            <a:r>
              <a:rPr lang="es-ES" sz="1400" dirty="0"/>
              <a:t>¬PVP ⇔V</a:t>
            </a:r>
          </a:p>
          <a:p>
            <a:pPr marL="165100" indent="0">
              <a:buNone/>
            </a:pPr>
            <a:endParaRPr lang="es-ES_tradnl" sz="1400" dirty="0"/>
          </a:p>
          <a:p>
            <a:pPr marL="165100" indent="0">
              <a:buNone/>
            </a:pPr>
            <a:endParaRPr lang="es-ES" dirty="0"/>
          </a:p>
          <a:p>
            <a:pPr marL="165100" indent="0">
              <a:buNone/>
            </a:pPr>
            <a:endParaRPr lang="es-EC" sz="800" dirty="0"/>
          </a:p>
          <a:p>
            <a:pPr marL="622300" lvl="1" indent="0" algn="just">
              <a:buNone/>
            </a:pP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BBA3D8-EB92-984C-3FB7-ABF023D75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4" t="16026" r="50000" b="39668"/>
          <a:stretch/>
        </p:blipFill>
        <p:spPr>
          <a:xfrm>
            <a:off x="4743154" y="1916037"/>
            <a:ext cx="2541801" cy="13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1021976" y="1578835"/>
            <a:ext cx="7100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Valor de Verdad</a:t>
            </a:r>
          </a:p>
          <a:p>
            <a:pPr algn="just"/>
            <a:r>
              <a:rPr lang="es-ES" dirty="0"/>
              <a:t>Se llama valor de verdad de una proposición a la verdad o falsedad de su contenido. Si una proposición es verdadera su valor se denomina por V(p)=V y si es falsa su valor de verdad es V(p)=F.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Ejemplos:</a:t>
            </a:r>
          </a:p>
          <a:p>
            <a:pPr marL="342900" indent="-342900" algn="just">
              <a:buAutoNum type="arabicParenR"/>
            </a:pPr>
            <a:r>
              <a:rPr lang="es-ES" dirty="0"/>
              <a:t>“Riobamba es la capital de Chimborazo”</a:t>
            </a:r>
          </a:p>
          <a:p>
            <a:pPr marL="342900" indent="-342900" algn="just">
              <a:buAutoNum type="arabicParenR"/>
            </a:pPr>
            <a:r>
              <a:rPr lang="es-ES" dirty="0"/>
              <a:t>“Todos los números primos son divisibles por 1”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p: " Riobamba es capital de Chimborazo ". V(p ) = V</a:t>
            </a:r>
          </a:p>
          <a:p>
            <a:pPr algn="just"/>
            <a:r>
              <a:rPr lang="es-ES" dirty="0"/>
              <a:t>q: " Todos los números primos son divisibles por I ". V(q): V</a:t>
            </a:r>
            <a:endParaRPr lang="es-ES" b="1" dirty="0"/>
          </a:p>
          <a:p>
            <a:pPr algn="just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6957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80151" y="1234591"/>
            <a:ext cx="8316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Tabla de Verdad</a:t>
            </a:r>
          </a:p>
          <a:p>
            <a:pPr algn="just"/>
            <a:r>
              <a:rPr lang="es-ES" dirty="0"/>
              <a:t>Si la formulación consta de una variable "p" tenemos 2 valores de verdad (V y F). </a:t>
            </a:r>
          </a:p>
          <a:p>
            <a:pPr algn="just"/>
            <a:r>
              <a:rPr lang="es-ES" dirty="0"/>
              <a:t>Si la formulación consta de 2 variables "p" y "q" tenemos 2 elevado a dos, es decir, 4 posibilidades. </a:t>
            </a:r>
          </a:p>
          <a:p>
            <a:pPr algn="just"/>
            <a:r>
              <a:rPr lang="es-ES" dirty="0"/>
              <a:t>Si la formulación consta de 3 variables “p”, “q” y “r”, tenemos 2 elevado a 3, es decir, 8 posibilidades. La manera de construir las tablas de verdad e indicar los valores de verdad posibles para cada variable es la siguiente: </a:t>
            </a:r>
          </a:p>
          <a:p>
            <a:pPr algn="just"/>
            <a:endParaRPr lang="es-ES" b="1" dirty="0"/>
          </a:p>
          <a:p>
            <a:pPr algn="just"/>
            <a:endParaRPr lang="es-ES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48BC6F-9F9D-D5F5-71A0-936725728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00" t="49544" r="35882" b="14859"/>
          <a:stretch/>
        </p:blipFill>
        <p:spPr>
          <a:xfrm>
            <a:off x="4299873" y="2621003"/>
            <a:ext cx="3889501" cy="21265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5BB7A7-E9A6-D590-D971-C05013DB1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00" t="23990" r="35882" b="50993"/>
          <a:stretch/>
        </p:blipFill>
        <p:spPr>
          <a:xfrm>
            <a:off x="1191295" y="2771610"/>
            <a:ext cx="3719722" cy="16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80151" y="1234591"/>
            <a:ext cx="8316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Operadores Lógicos</a:t>
            </a:r>
          </a:p>
          <a:p>
            <a:pPr algn="just"/>
            <a:r>
              <a:rPr lang="es-ES" b="1" dirty="0"/>
              <a:t>Negación</a:t>
            </a: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Éste es un conectivo que sólo afecta una variable, o bien  a una expresión completa considerada como unidad.  Refleja el sentido de “no” o “es falso que” del lenguaje  ordinario. Vamos a representarla de la siguiente manera “~” o “</a:t>
            </a:r>
            <a:r>
              <a:rPr lang="es-ES" b="0" i="0" dirty="0">
                <a:solidFill>
                  <a:srgbClr val="333333"/>
                </a:solidFill>
                <a:effectLst/>
                <a:latin typeface="-apple-system"/>
              </a:rPr>
              <a:t>¬”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Se lee “no p”.</a:t>
            </a: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 ejemplo, sea P = “Hoy es lunes”. Entonces ~P  significa: “Hoy no es lunes”, o “Es falso que hoy es lunes”.</a:t>
            </a: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operación de la negación puede representarse con la  siguiente tabla</a:t>
            </a:r>
          </a:p>
          <a:p>
            <a:pPr algn="just"/>
            <a:endParaRPr lang="es-ES" b="1" dirty="0"/>
          </a:p>
          <a:p>
            <a:pPr algn="just"/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D14CB0-CAF2-21C3-892C-2B32F538C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59" t="39524" r="35530" b="47921"/>
          <a:stretch/>
        </p:blipFill>
        <p:spPr>
          <a:xfrm>
            <a:off x="2894675" y="3298972"/>
            <a:ext cx="3354650" cy="12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80151" y="1234591"/>
            <a:ext cx="8316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Operadores Lógicos</a:t>
            </a:r>
          </a:p>
          <a:p>
            <a:pPr algn="just"/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conjunción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 posible conjuntar dos o más proposiciones, es decir,  la conjunción es un conectivo binario. Una conjunción es Falsa cuando cualquiera de sus componentes es Falso.  </a:t>
            </a:r>
            <a:r>
              <a:rPr lang="es-ES" dirty="0"/>
              <a:t>Su símbolo es:“^”,. Así </a:t>
            </a:r>
            <a:r>
              <a:rPr lang="es-ES" dirty="0" err="1"/>
              <a:t>p^q</a:t>
            </a:r>
            <a:r>
              <a:rPr lang="es-ES" dirty="0"/>
              <a:t> leemos "p y q",</a:t>
            </a:r>
            <a:endParaRPr lang="es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operación de la conjunción puede representarse con la  siguiente tabla:</a:t>
            </a:r>
          </a:p>
          <a:p>
            <a:pPr algn="just"/>
            <a:endParaRPr lang="es-ES" b="1" dirty="0"/>
          </a:p>
          <a:p>
            <a:pPr algn="just"/>
            <a:endParaRPr lang="es-ES" b="1" dirty="0"/>
          </a:p>
          <a:p>
            <a:pPr algn="just"/>
            <a:endParaRPr lang="es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C97D00-B219-E81C-2919-0BE3332F2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93" t="33456" r="30941" b="47712"/>
          <a:stretch/>
        </p:blipFill>
        <p:spPr>
          <a:xfrm>
            <a:off x="2397556" y="3119718"/>
            <a:ext cx="4348887" cy="15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1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04482" y="1125302"/>
            <a:ext cx="8316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Operadores Lógicos</a:t>
            </a:r>
          </a:p>
          <a:p>
            <a:pPr algn="just"/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disyunción </a:t>
            </a:r>
          </a:p>
          <a:p>
            <a:pPr algn="just"/>
            <a:r>
              <a:rPr lang="es-ES" dirty="0">
                <a:latin typeface="Arial" panose="020B0604020202020204" pitchFamily="34" charset="0"/>
              </a:rPr>
              <a:t>E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también un conectivo binario. </a:t>
            </a:r>
            <a:r>
              <a:rPr lang="es-ES" dirty="0"/>
              <a:t>Relaciona dos proposiciones simples para formar una proposición compuesta a través del operador ,”O” . Su símbolo es “v”. Así p v q se lee “p O q”, la misma que es verdadera si al menos una es verdadera y falsa si las dos son falsas. 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operación de la disyunción puede representarse con la  siguiente tabla:</a:t>
            </a:r>
          </a:p>
          <a:p>
            <a:pPr algn="just"/>
            <a:endParaRPr lang="es-ES" b="1" dirty="0"/>
          </a:p>
          <a:p>
            <a:pPr algn="just"/>
            <a:endParaRPr lang="es-ES" b="1" dirty="0"/>
          </a:p>
          <a:p>
            <a:pPr algn="just"/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A6A9AD-19DC-DCEA-B12F-68BADB56F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93" t="35097" r="30941" b="42480"/>
          <a:stretch/>
        </p:blipFill>
        <p:spPr>
          <a:xfrm>
            <a:off x="2666532" y="2849473"/>
            <a:ext cx="3810935" cy="16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1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5" y="337448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B4192C-D00F-C6DD-C3CB-7D7EC64522DD}"/>
              </a:ext>
            </a:extLst>
          </p:cNvPr>
          <p:cNvSpPr txBox="1"/>
          <p:nvPr/>
        </p:nvSpPr>
        <p:spPr>
          <a:xfrm>
            <a:off x="504482" y="1125302"/>
            <a:ext cx="8316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Operadores Lógicos</a:t>
            </a:r>
          </a:p>
          <a:p>
            <a:pPr algn="just"/>
            <a:r>
              <a:rPr lang="es-ES" b="1" dirty="0"/>
              <a:t>Disyunción exclusiva</a:t>
            </a:r>
          </a:p>
          <a:p>
            <a:pPr algn="just"/>
            <a:r>
              <a:rPr lang="es-ES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verdadera cuando ambas frases tienen valores diferentes y es falsa si las dos frases son ambas verdaderas o ambas falsas. Se denota p ⊻ q.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8CFE9F-07D0-A8B6-47AC-AB7AE3164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75" t="38203" r="38508" b="28879"/>
          <a:stretch/>
        </p:blipFill>
        <p:spPr>
          <a:xfrm>
            <a:off x="1886266" y="2402430"/>
            <a:ext cx="5371468" cy="18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707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2889</Words>
  <Application>Microsoft Office PowerPoint</Application>
  <PresentationFormat>Presentación en pantalla (16:9)</PresentationFormat>
  <Paragraphs>871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-apple-system</vt:lpstr>
      <vt:lpstr>Arial</vt:lpstr>
      <vt:lpstr>Cambria Math</vt:lpstr>
      <vt:lpstr>Gill Sans MT</vt:lpstr>
      <vt:lpstr>Roboto Condensed Light</vt:lpstr>
      <vt:lpstr>Wingdings 2</vt:lpstr>
      <vt:lpstr>Dividendo</vt:lpstr>
      <vt:lpstr>LÓGICA MATEMÁTICA Y CONJUNTOS</vt:lpstr>
      <vt:lpstr>LÓGICA MATEMÁTICA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 MATEMÁTICA Y CONJUNTOS</dc:title>
  <dc:creator>Angelita</dc:creator>
  <cp:lastModifiedBy>Angelita</cp:lastModifiedBy>
  <cp:revision>21</cp:revision>
  <dcterms:modified xsi:type="dcterms:W3CDTF">2024-05-15T22:29:55Z</dcterms:modified>
</cp:coreProperties>
</file>