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1"/>
  </p:notesMasterIdLst>
  <p:sldIdLst>
    <p:sldId id="258" r:id="rId2"/>
    <p:sldId id="257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84" autoAdjust="0"/>
    <p:restoredTop sz="96742" autoAdjust="0"/>
  </p:normalViewPr>
  <p:slideViewPr>
    <p:cSldViewPr>
      <p:cViewPr varScale="1">
        <p:scale>
          <a:sx n="78" d="100"/>
          <a:sy n="78" d="100"/>
        </p:scale>
        <p:origin x="1363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DADD25-A2E3-4AAF-92AE-AAF0BDEA999A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118B5-0763-428A-8D8C-1082378181F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256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9820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4653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7746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576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86043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46785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7764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2631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0093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19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238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2772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5305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7413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159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5928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4111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534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118B5-0763-428A-8D8C-1082378181F9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4863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0048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83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917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102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6534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4238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3046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802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735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29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688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210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43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215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96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5524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D7F87-5923-4E89-97CB-6F92FAFBA7CC}" type="datetimeFigureOut">
              <a:rPr lang="es-ES" smtClean="0"/>
              <a:pPr/>
              <a:t>20/12/2020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15A7596-FD11-49B5-B60C-32A02DF244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49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9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28.wmf"/><Relationship Id="rId4" Type="http://schemas.openxmlformats.org/officeDocument/2006/relationships/image" Target="../media/image27.emf"/><Relationship Id="rId9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827584" y="1988840"/>
            <a:ext cx="77768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800" b="1" dirty="0">
                <a:latin typeface="Comic Sans MS" panose="030F0702030302020204" pitchFamily="66" charset="0"/>
                <a:cs typeface="Arial" pitchFamily="34" charset="0"/>
              </a:rPr>
              <a:t>MEDIDAS </a:t>
            </a:r>
          </a:p>
          <a:p>
            <a:pPr algn="ctr"/>
            <a:r>
              <a:rPr lang="es-ES" sz="4800" b="1" dirty="0">
                <a:latin typeface="Comic Sans MS" panose="030F0702030302020204" pitchFamily="66" charset="0"/>
                <a:cs typeface="Arial" pitchFamily="34" charset="0"/>
              </a:rPr>
              <a:t>DE </a:t>
            </a:r>
          </a:p>
          <a:p>
            <a:pPr algn="ctr"/>
            <a:r>
              <a:rPr lang="es-ES" sz="4800" b="1" dirty="0">
                <a:latin typeface="Comic Sans MS" panose="030F0702030302020204" pitchFamily="66" charset="0"/>
                <a:cs typeface="Arial" pitchFamily="34" charset="0"/>
              </a:rPr>
              <a:t>DISPERSIÓN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137 CuadroTexto"/>
          <p:cNvSpPr txBox="1"/>
          <p:nvPr/>
        </p:nvSpPr>
        <p:spPr>
          <a:xfrm>
            <a:off x="1907704" y="620688"/>
            <a:ext cx="734481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2.</a:t>
            </a:r>
          </a:p>
          <a:p>
            <a:pPr algn="just"/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600" dirty="0">
                <a:latin typeface="Arial" pitchFamily="34" charset="0"/>
                <a:cs typeface="Arial" pitchFamily="34" charset="0"/>
              </a:rPr>
              <a:t>A continuación se muestran dos conjuntos de datos obtenidos a partir de un experimento químico que realizaron dos estudiantes distintos. Calcular la varianza.</a:t>
            </a: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Primero es necesario obtener la media de cada conjunto de datos. En este caso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	Estudiante A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	Estudiante B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Ahora aplicamos la fórmula correspondiente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655010"/>
              </p:ext>
            </p:extLst>
          </p:nvPr>
        </p:nvGraphicFramePr>
        <p:xfrm>
          <a:off x="2195736" y="2200473"/>
          <a:ext cx="4914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362390" imgH="495210" progId="Excel.Sheet.8">
                  <p:embed/>
                </p:oleObj>
              </mc:Choice>
              <mc:Fallback>
                <p:oleObj name="Worksheet" r:id="rId3" imgW="4362390" imgH="49521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2200473"/>
                        <a:ext cx="49149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80144"/>
              </p:ext>
            </p:extLst>
          </p:nvPr>
        </p:nvGraphicFramePr>
        <p:xfrm>
          <a:off x="4499992" y="4331444"/>
          <a:ext cx="33909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2946240" imgH="393480" progId="Equation.3">
                  <p:embed/>
                </p:oleObj>
              </mc:Choice>
              <mc:Fallback>
                <p:oleObj name="Ecuación" r:id="rId5" imgW="294624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4331444"/>
                        <a:ext cx="3390900" cy="3937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accent1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132613"/>
              </p:ext>
            </p:extLst>
          </p:nvPr>
        </p:nvGraphicFramePr>
        <p:xfrm>
          <a:off x="4499992" y="5013176"/>
          <a:ext cx="3384376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7" imgW="2831760" imgH="393480" progId="Equation.3">
                  <p:embed/>
                </p:oleObj>
              </mc:Choice>
              <mc:Fallback>
                <p:oleObj name="Ecuación" r:id="rId7" imgW="2831760" imgH="393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9992" y="5013176"/>
                        <a:ext cx="3384376" cy="393700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accent1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2195736" y="836712"/>
            <a:ext cx="669674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 (Continuación).</a:t>
            </a: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Estudiante A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Estudiante B</a:t>
            </a: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2267942" y="1629222"/>
          <a:ext cx="62357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790960" imgH="330120" progId="">
                  <p:embed/>
                </p:oleObj>
              </mc:Choice>
              <mc:Fallback>
                <p:oleObj name="Equation" r:id="rId3" imgW="5790960" imgH="3301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942" y="1629222"/>
                        <a:ext cx="6235700" cy="50323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2627784" y="3573016"/>
          <a:ext cx="57848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5371920" imgH="330120" progId="">
                  <p:embed/>
                </p:oleObj>
              </mc:Choice>
              <mc:Fallback>
                <p:oleObj name="Equation" r:id="rId5" imgW="5371920" imgH="33012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3573016"/>
                        <a:ext cx="5784850" cy="50323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4996855" y="2348359"/>
          <a:ext cx="11318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87320" imgH="317160" progId="">
                  <p:embed/>
                </p:oleObj>
              </mc:Choice>
              <mc:Fallback>
                <p:oleObj name="Equation" r:id="rId7" imgW="787320" imgH="3171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6855" y="2348359"/>
                        <a:ext cx="1131887" cy="484188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5" name="Object 9"/>
          <p:cNvGraphicFramePr>
            <a:graphicFrameLocks noChangeAspect="1"/>
          </p:cNvGraphicFramePr>
          <p:nvPr/>
        </p:nvGraphicFramePr>
        <p:xfrm>
          <a:off x="5031780" y="4508947"/>
          <a:ext cx="9302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647640" imgH="317160" progId="">
                  <p:embed/>
                </p:oleObj>
              </mc:Choice>
              <mc:Fallback>
                <p:oleObj name="Equation" r:id="rId9" imgW="647640" imgH="3171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1780" y="4508947"/>
                        <a:ext cx="930275" cy="48418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1763688" y="977308"/>
            <a:ext cx="657229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También llamada desviación típica, es una medida de dispersión usada en estadística que nos dice cuánto tienden a alejarse los valores puntuales del promedio en una distribución.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Específicamente, la desviación estándar es "el promedio de la distancia de cada punto respecto del promedio". Se suele representar por una S o con la letra sigma,</a:t>
            </a:r>
            <a:r>
              <a:rPr lang="el-GR" sz="1400" dirty="0">
                <a:latin typeface="Arial" pitchFamily="34" charset="0"/>
                <a:cs typeface="Arial" pitchFamily="34" charset="0"/>
              </a:rPr>
              <a:t>σ</a:t>
            </a:r>
            <a:r>
              <a:rPr lang="es-ES" sz="1400" dirty="0">
                <a:latin typeface="Arial" pitchFamily="34" charset="0"/>
                <a:cs typeface="Arial" pitchFamily="34" charset="0"/>
              </a:rPr>
              <a:t>, según se calcule en una muestra o en la población. 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Una desviación estándar grande indica que los puntos están lejos de la media, y una desviación pequeña indica que los datos están agrupados cerca de la media. 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2195736" y="548680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DESVIACIÓN ESTÁNDAR (Datos no agrupados)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15686" y="3639150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FÓRMULA</a:t>
            </a:r>
          </a:p>
        </p:txBody>
      </p:sp>
      <p:graphicFrame>
        <p:nvGraphicFramePr>
          <p:cNvPr id="19" name="Object 5"/>
          <p:cNvGraphicFramePr>
            <a:graphicFrameLocks noChangeAspect="1"/>
          </p:cNvGraphicFramePr>
          <p:nvPr/>
        </p:nvGraphicFramePr>
        <p:xfrm>
          <a:off x="6696330" y="3406199"/>
          <a:ext cx="2000264" cy="10462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838080" imgH="495000" progId="">
                  <p:embed/>
                </p:oleObj>
              </mc:Choice>
              <mc:Fallback>
                <p:oleObj name="Equation" r:id="rId3" imgW="838080" imgH="4950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330" y="3406199"/>
                        <a:ext cx="2000264" cy="1046231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826667"/>
              </p:ext>
            </p:extLst>
          </p:nvPr>
        </p:nvGraphicFramePr>
        <p:xfrm>
          <a:off x="6696329" y="4783375"/>
          <a:ext cx="2071703" cy="1100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1219200" imgH="647700" progId="Equation.3">
                  <p:embed/>
                </p:oleObj>
              </mc:Choice>
              <mc:Fallback>
                <p:oleObj name="Ecuación" r:id="rId5" imgW="1219200" imgH="6477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329" y="4783375"/>
                        <a:ext cx="2071703" cy="110059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2857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10"/>
          <p:cNvSpPr>
            <a:spLocks/>
          </p:cNvSpPr>
          <p:nvPr/>
        </p:nvSpPr>
        <p:spPr bwMode="auto">
          <a:xfrm>
            <a:off x="4196000" y="4120580"/>
            <a:ext cx="1450965" cy="290511"/>
          </a:xfrm>
          <a:prstGeom prst="accentCallout1">
            <a:avLst>
              <a:gd name="adj1" fmla="val 19833"/>
              <a:gd name="adj2" fmla="val 104426"/>
              <a:gd name="adj3" fmla="val -57852"/>
              <a:gd name="adj4" fmla="val 163042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dirty="0" err="1">
                <a:latin typeface="Arial" pitchFamily="34" charset="0"/>
              </a:rPr>
              <a:t>Muestral</a:t>
            </a:r>
            <a:endParaRPr lang="es-ES" sz="1400" dirty="0">
              <a:latin typeface="Arial" pitchFamily="34" charset="0"/>
            </a:endParaRP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>
            <a:off x="4196000" y="4763522"/>
            <a:ext cx="1450965" cy="276236"/>
          </a:xfrm>
          <a:prstGeom prst="accentCallout1">
            <a:avLst>
              <a:gd name="adj1" fmla="val 19833"/>
              <a:gd name="adj2" fmla="val 104231"/>
              <a:gd name="adj3" fmla="val 111019"/>
              <a:gd name="adj4" fmla="val 157759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dirty="0">
                <a:latin typeface="Arial" pitchFamily="34" charset="0"/>
              </a:rPr>
              <a:t>Poblacional</a:t>
            </a:r>
            <a:endParaRPr lang="es-ES" sz="14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2267744" y="908720"/>
            <a:ext cx="657229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1.</a:t>
            </a:r>
          </a:p>
          <a:p>
            <a:pPr algn="just"/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PE" sz="1400" dirty="0">
                <a:latin typeface="Arial" pitchFamily="34" charset="0"/>
                <a:cs typeface="Arial" pitchFamily="34" charset="0"/>
              </a:rPr>
              <a:t>Si retomamos el ejemplo 1 que corresponde a la varianza:</a:t>
            </a:r>
          </a:p>
          <a:p>
            <a:endParaRPr lang="es-PE" sz="1400" dirty="0">
              <a:latin typeface="Arial" pitchFamily="34" charset="0"/>
              <a:cs typeface="Arial" pitchFamily="34" charset="0"/>
            </a:endParaRPr>
          </a:p>
          <a:p>
            <a:r>
              <a:rPr lang="es-PE" sz="1400" dirty="0">
                <a:latin typeface="Arial" pitchFamily="34" charset="0"/>
                <a:cs typeface="Arial" pitchFamily="34" charset="0"/>
              </a:rPr>
              <a:t>Calcula la desviación estándar para los siguientes datos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 </a:t>
            </a:r>
            <a:endParaRPr lang="es-MX" sz="1600" dirty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es-PE" sz="1600" dirty="0">
                <a:latin typeface="Arial" pitchFamily="34" charset="0"/>
                <a:cs typeface="Arial" pitchFamily="34" charset="0"/>
              </a:rPr>
              <a:t>2     1     2     4     1     3     2     3     2     0     5     1</a:t>
            </a: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Una vez que hemos calculado la media y la varianza, sólo resta calcular la raíz cuadrada de la  varianza.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884036"/>
              </p:ext>
            </p:extLst>
          </p:nvPr>
        </p:nvGraphicFramePr>
        <p:xfrm>
          <a:off x="4448998" y="3844939"/>
          <a:ext cx="9032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9040" imgH="177480" progId="">
                  <p:embed/>
                </p:oleObj>
              </mc:Choice>
              <mc:Fallback>
                <p:oleObj name="Equation" r:id="rId3" imgW="419040" imgH="1774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998" y="3844939"/>
                        <a:ext cx="903287" cy="339725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6644948"/>
              </p:ext>
            </p:extLst>
          </p:nvPr>
        </p:nvGraphicFramePr>
        <p:xfrm>
          <a:off x="4355976" y="4296459"/>
          <a:ext cx="1552624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79280" imgH="317160" progId="">
                  <p:embed/>
                </p:oleObj>
              </mc:Choice>
              <mc:Fallback>
                <p:oleObj name="Equation" r:id="rId5" imgW="1079280" imgH="3171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6" y="4296459"/>
                        <a:ext cx="1552624" cy="48418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529963"/>
              </p:ext>
            </p:extLst>
          </p:nvPr>
        </p:nvGraphicFramePr>
        <p:xfrm>
          <a:off x="4355975" y="5072608"/>
          <a:ext cx="2618341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7" imgW="1346040" imgH="228600" progId="Equation.3">
                  <p:embed/>
                </p:oleObj>
              </mc:Choice>
              <mc:Fallback>
                <p:oleObj name="Ecuación" r:id="rId7" imgW="13460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5975" y="5072608"/>
                        <a:ext cx="2618341" cy="4446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2267744" y="620688"/>
            <a:ext cx="657229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2.</a:t>
            </a:r>
          </a:p>
          <a:p>
            <a:pPr algn="just"/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PE" sz="1400" dirty="0">
                <a:latin typeface="Arial" pitchFamily="34" charset="0"/>
                <a:cs typeface="Arial" pitchFamily="34" charset="0"/>
              </a:rPr>
              <a:t>Considerando nuevamente el segundo ejemplo que estudiaste para calcular la varianza, tenemos:</a:t>
            </a:r>
          </a:p>
          <a:p>
            <a:endParaRPr lang="es-PE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dirty="0">
                <a:latin typeface="Arial" pitchFamily="34" charset="0"/>
                <a:cs typeface="Arial" pitchFamily="34" charset="0"/>
              </a:rPr>
              <a:t>A continuación se muestran dos conjuntos de datos obtenidos a partir de un experimento químico que realizaron dos estudiantes distintos. Calcular la varianza.</a:t>
            </a: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Una vez que has calculado la media y la varianza, es necesario calcular la desviación estándar a partir de la obtención de la raíz cuadrada de la varianza.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	Estudiante A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	Estudiante B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891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5307442"/>
              </p:ext>
            </p:extLst>
          </p:nvPr>
        </p:nvGraphicFramePr>
        <p:xfrm>
          <a:off x="2483768" y="2704529"/>
          <a:ext cx="4914900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4362390" imgH="495210" progId="Excel.Sheet.8">
                  <p:embed/>
                </p:oleObj>
              </mc:Choice>
              <mc:Fallback>
                <p:oleObj name="Worksheet" r:id="rId3" imgW="4362390" imgH="49521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704529"/>
                        <a:ext cx="4914900" cy="652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5294852"/>
              </p:ext>
            </p:extLst>
          </p:nvPr>
        </p:nvGraphicFramePr>
        <p:xfrm>
          <a:off x="4669858" y="4822020"/>
          <a:ext cx="1131887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87320" imgH="317160" progId="">
                  <p:embed/>
                </p:oleObj>
              </mc:Choice>
              <mc:Fallback>
                <p:oleObj name="Equation" r:id="rId5" imgW="787320" imgH="3171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9858" y="4822020"/>
                        <a:ext cx="1131887" cy="484188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837006"/>
              </p:ext>
            </p:extLst>
          </p:nvPr>
        </p:nvGraphicFramePr>
        <p:xfrm>
          <a:off x="4696636" y="5509866"/>
          <a:ext cx="93027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47640" imgH="317160" progId="">
                  <p:embed/>
                </p:oleObj>
              </mc:Choice>
              <mc:Fallback>
                <p:oleObj name="Equation" r:id="rId7" imgW="647640" imgH="31716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6636" y="5509866"/>
                        <a:ext cx="930275" cy="48418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379677"/>
              </p:ext>
            </p:extLst>
          </p:nvPr>
        </p:nvGraphicFramePr>
        <p:xfrm>
          <a:off x="5940152" y="5072608"/>
          <a:ext cx="11430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9" imgW="1143000" imgH="228600" progId="Equation.3">
                  <p:embed/>
                </p:oleObj>
              </mc:Choice>
              <mc:Fallback>
                <p:oleObj name="Ecuación" r:id="rId9" imgW="11430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072608"/>
                        <a:ext cx="11430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33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2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54319"/>
              </p:ext>
            </p:extLst>
          </p:nvPr>
        </p:nvGraphicFramePr>
        <p:xfrm>
          <a:off x="5940152" y="5751959"/>
          <a:ext cx="10668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11" imgW="1066680" imgH="228600" progId="Equation.3">
                  <p:embed/>
                </p:oleObj>
              </mc:Choice>
              <mc:Fallback>
                <p:oleObj name="Ecuación" r:id="rId11" imgW="106668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5751959"/>
                        <a:ext cx="1066800" cy="228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33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2195736" y="1695678"/>
            <a:ext cx="6572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Es una medida de dispersión que se utiliza para poder comparar las desviaciones estándar de poblaciones con diferentes medias y se calcula como cociente entre la desviación típica y la media.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2195736" y="1052736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COEFICIENTE DE VARIACIÓN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15686" y="3026868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FÓRMULA</a:t>
            </a:r>
          </a:p>
        </p:txBody>
      </p:sp>
      <p:graphicFrame>
        <p:nvGraphicFramePr>
          <p:cNvPr id="19" name="Object 11"/>
          <p:cNvGraphicFramePr>
            <a:graphicFrameLocks noChangeAspect="1"/>
          </p:cNvGraphicFramePr>
          <p:nvPr/>
        </p:nvGraphicFramePr>
        <p:xfrm>
          <a:off x="5981950" y="3195876"/>
          <a:ext cx="2114418" cy="891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36560" imgH="317160" progId="">
                  <p:embed/>
                </p:oleObj>
              </mc:Choice>
              <mc:Fallback>
                <p:oleObj name="Equation" r:id="rId3" imgW="736560" imgH="31716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1950" y="3195876"/>
                        <a:ext cx="2114418" cy="89105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12"/>
          <p:cNvSpPr>
            <a:spLocks/>
          </p:cNvSpPr>
          <p:nvPr/>
        </p:nvSpPr>
        <p:spPr bwMode="auto">
          <a:xfrm>
            <a:off x="3481620" y="3769934"/>
            <a:ext cx="1415177" cy="283198"/>
          </a:xfrm>
          <a:prstGeom prst="accentCallout1">
            <a:avLst>
              <a:gd name="adj1" fmla="val 19833"/>
              <a:gd name="adj2" fmla="val 104426"/>
              <a:gd name="adj3" fmla="val -57852"/>
              <a:gd name="adj4" fmla="val 163042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b="1" dirty="0" err="1">
                <a:latin typeface="Arial" pitchFamily="34" charset="0"/>
              </a:rPr>
              <a:t>Muestral</a:t>
            </a:r>
            <a:endParaRPr lang="es-ES" sz="1400" b="1" dirty="0">
              <a:latin typeface="Arial" pitchFamily="34" charset="0"/>
            </a:endParaRPr>
          </a:p>
        </p:txBody>
      </p:sp>
      <p:sp>
        <p:nvSpPr>
          <p:cNvPr id="21" name="AutoShape 13"/>
          <p:cNvSpPr>
            <a:spLocks/>
          </p:cNvSpPr>
          <p:nvPr/>
        </p:nvSpPr>
        <p:spPr bwMode="auto">
          <a:xfrm>
            <a:off x="3481621" y="4553788"/>
            <a:ext cx="1419834" cy="285162"/>
          </a:xfrm>
          <a:prstGeom prst="accentCallout1">
            <a:avLst>
              <a:gd name="adj1" fmla="val 19833"/>
              <a:gd name="adj2" fmla="val 104231"/>
              <a:gd name="adj3" fmla="val 111019"/>
              <a:gd name="adj4" fmla="val 157759"/>
            </a:avLst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b="1" dirty="0">
                <a:latin typeface="Arial" pitchFamily="34" charset="0"/>
              </a:rPr>
              <a:t>Poblacional</a:t>
            </a:r>
            <a:endParaRPr lang="es-ES" sz="1400" b="1" dirty="0">
              <a:latin typeface="Arial" pitchFamily="34" charset="0"/>
            </a:endParaRPr>
          </a:p>
        </p:txBody>
      </p:sp>
      <p:graphicFrame>
        <p:nvGraphicFramePr>
          <p:cNvPr id="22" name="Object 14"/>
          <p:cNvGraphicFramePr>
            <a:graphicFrameLocks noChangeAspect="1"/>
          </p:cNvGraphicFramePr>
          <p:nvPr/>
        </p:nvGraphicFramePr>
        <p:xfrm>
          <a:off x="5947020" y="4571079"/>
          <a:ext cx="2237837" cy="10028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36560" imgH="330120" progId="">
                  <p:embed/>
                </p:oleObj>
              </mc:Choice>
              <mc:Fallback>
                <p:oleObj name="Equation" r:id="rId5" imgW="736560" imgH="33012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7020" y="4571079"/>
                        <a:ext cx="2237837" cy="100287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2267744" y="1052736"/>
            <a:ext cx="65722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1.</a:t>
            </a:r>
          </a:p>
          <a:p>
            <a:pPr algn="just"/>
            <a:endParaRPr lang="es-ES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En dos cursos los promedios que sacaron sus alumnos fueron 6.1 y 4.3 y las desviaciones estándar respectivas fueron 0.6 y 0.45 respectivamente. ¿En qué curso hay mayor dispersión?</a:t>
            </a:r>
          </a:p>
          <a:p>
            <a:pPr algn="just"/>
            <a:endParaRPr lang="es-ES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</a:t>
            </a: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Para responder esto, debemos obtener el coeficiente de variación aplicando la fórmula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600" dirty="0"/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Claramente, el curso A tiene una dispersión menor que el B, pese a presentar una mayor desviación estándar.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65" name="Object 5"/>
          <p:cNvGraphicFramePr>
            <a:graphicFrameLocks noChangeAspect="1"/>
          </p:cNvGraphicFramePr>
          <p:nvPr/>
        </p:nvGraphicFramePr>
        <p:xfrm>
          <a:off x="4768074" y="4053132"/>
          <a:ext cx="2099331" cy="511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1612800" imgH="393480" progId="Equation.3">
                  <p:embed/>
                </p:oleObj>
              </mc:Choice>
              <mc:Fallback>
                <p:oleObj name="Ecuación" r:id="rId3" imgW="1612800" imgH="393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074" y="4053132"/>
                        <a:ext cx="2099331" cy="5119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6" name="Object 6"/>
          <p:cNvGraphicFramePr>
            <a:graphicFrameLocks noChangeAspect="1"/>
          </p:cNvGraphicFramePr>
          <p:nvPr/>
        </p:nvGraphicFramePr>
        <p:xfrm>
          <a:off x="4818874" y="4910383"/>
          <a:ext cx="2071691" cy="469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1739880" imgH="393480" progId="Equation.3">
                  <p:embed/>
                </p:oleObj>
              </mc:Choice>
              <mc:Fallback>
                <p:oleObj name="Ecuación" r:id="rId5" imgW="1739880" imgH="393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874" y="4910383"/>
                        <a:ext cx="2071691" cy="4698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7" name="Object 7"/>
          <p:cNvGraphicFramePr>
            <a:graphicFrameLocks noChangeAspect="1"/>
          </p:cNvGraphicFramePr>
          <p:nvPr/>
        </p:nvGraphicFramePr>
        <p:xfrm>
          <a:off x="5268140" y="3338752"/>
          <a:ext cx="1214444" cy="5114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560" imgH="317160" progId="">
                  <p:embed/>
                </p:oleObj>
              </mc:Choice>
              <mc:Fallback>
                <p:oleObj name="Equation" r:id="rId7" imgW="736560" imgH="3171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140" y="3338752"/>
                        <a:ext cx="1214444" cy="5114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3366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2214514" y="1623670"/>
            <a:ext cx="657229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Cuando los datos están agrupados en tablas de frecuencias, el significado de las medidas de dispersión es el mismo, sin embargo la manera de calcularlas es diferente.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Enseguida se muestra la fórmula para la varianza, pero recuerda que la desviación estándar es igual a la raíz cuadrada de la primera.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2214514" y="980728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VARIANZA Y DESVIACIÓN ESTÁNDAR (Datos agrupados)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67744" y="3573016"/>
            <a:ext cx="15121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FÓRMULA</a:t>
            </a:r>
          </a:p>
        </p:txBody>
      </p:sp>
      <p:graphicFrame>
        <p:nvGraphicFramePr>
          <p:cNvPr id="19" name="Object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335314"/>
              </p:ext>
            </p:extLst>
          </p:nvPr>
        </p:nvGraphicFramePr>
        <p:xfrm>
          <a:off x="5500662" y="3573016"/>
          <a:ext cx="3031778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2577960" imgH="863280" progId="Equation.3">
                  <p:embed/>
                </p:oleObj>
              </mc:Choice>
              <mc:Fallback>
                <p:oleObj name="Ecuación" r:id="rId3" imgW="2577960" imgH="8632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62" y="3573016"/>
                        <a:ext cx="3031778" cy="12241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7"/>
          <p:cNvGraphicFramePr>
            <a:graphicFrameLocks noChangeAspect="1"/>
          </p:cNvGraphicFramePr>
          <p:nvPr/>
        </p:nvGraphicFramePr>
        <p:xfrm>
          <a:off x="5387646" y="5141078"/>
          <a:ext cx="3357586" cy="1024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2247900" imgH="685800" progId="Equation.3">
                  <p:embed/>
                </p:oleObj>
              </mc:Choice>
              <mc:Fallback>
                <p:oleObj name="Ecuación" r:id="rId5" imgW="2247900" imgH="685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7646" y="5141078"/>
                        <a:ext cx="3357586" cy="10242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AutoShape 9"/>
          <p:cNvSpPr>
            <a:spLocks/>
          </p:cNvSpPr>
          <p:nvPr/>
        </p:nvSpPr>
        <p:spPr bwMode="auto">
          <a:xfrm>
            <a:off x="3173068" y="4355260"/>
            <a:ext cx="1165213" cy="277822"/>
          </a:xfrm>
          <a:prstGeom prst="accentCallout1">
            <a:avLst>
              <a:gd name="adj1" fmla="val 43832"/>
              <a:gd name="adj2" fmla="val 104426"/>
              <a:gd name="adj3" fmla="val 44487"/>
              <a:gd name="adj4" fmla="val 188198"/>
            </a:avLst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dirty="0" err="1">
                <a:latin typeface="Arial" pitchFamily="34" charset="0"/>
              </a:rPr>
              <a:t>Muestral</a:t>
            </a:r>
            <a:endParaRPr lang="es-ES" sz="1400" dirty="0">
              <a:latin typeface="Arial" pitchFamily="34" charset="0"/>
            </a:endParaRPr>
          </a:p>
        </p:txBody>
      </p:sp>
      <p:sp>
        <p:nvSpPr>
          <p:cNvPr id="22" name="AutoShape 10"/>
          <p:cNvSpPr>
            <a:spLocks/>
          </p:cNvSpPr>
          <p:nvPr/>
        </p:nvSpPr>
        <p:spPr bwMode="auto">
          <a:xfrm>
            <a:off x="3173068" y="5569706"/>
            <a:ext cx="1166800" cy="269892"/>
          </a:xfrm>
          <a:prstGeom prst="accentCallout1">
            <a:avLst>
              <a:gd name="adj1" fmla="val 48067"/>
              <a:gd name="adj2" fmla="val 104231"/>
              <a:gd name="adj3" fmla="val 51617"/>
              <a:gd name="adj4" fmla="val 178224"/>
            </a:avLst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400" dirty="0">
                <a:latin typeface="Arial" pitchFamily="34" charset="0"/>
              </a:rPr>
              <a:t>Poblacional</a:t>
            </a:r>
            <a:endParaRPr lang="es-ES" sz="1400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1C1005-EB77-460F-8DD8-2ED2CCD99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Ejemplo</a:t>
            </a:r>
            <a:endParaRPr lang="es-EC" dirty="0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7B9CE4-0CDD-44D1-BAF0-1F4E09870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412776"/>
            <a:ext cx="7200800" cy="7200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s-ES" dirty="0"/>
              <a:t>Los siguientes datos representan la temperatura de fluido de descarga</a:t>
            </a:r>
          </a:p>
          <a:p>
            <a:pPr marL="0" indent="0">
              <a:buNone/>
            </a:pPr>
            <a:r>
              <a:rPr lang="es-ES" dirty="0"/>
              <a:t>Tratamiento de aguas negras, durante varios días consecutivos  </a:t>
            </a:r>
            <a:endParaRPr lang="es-EC" dirty="0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ED75D409-3763-4627-A44E-53C34ACF99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183482"/>
              </p:ext>
            </p:extLst>
          </p:nvPr>
        </p:nvGraphicFramePr>
        <p:xfrm>
          <a:off x="1691680" y="2204864"/>
          <a:ext cx="5904656" cy="24482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8723">
                  <a:extLst>
                    <a:ext uri="{9D8B030D-6E8A-4147-A177-3AD203B41FA5}">
                      <a16:colId xmlns:a16="http://schemas.microsoft.com/office/drawing/2014/main" val="1477482640"/>
                    </a:ext>
                  </a:extLst>
                </a:gridCol>
                <a:gridCol w="808723">
                  <a:extLst>
                    <a:ext uri="{9D8B030D-6E8A-4147-A177-3AD203B41FA5}">
                      <a16:colId xmlns:a16="http://schemas.microsoft.com/office/drawing/2014/main" val="3622194991"/>
                    </a:ext>
                  </a:extLst>
                </a:gridCol>
                <a:gridCol w="1006845">
                  <a:extLst>
                    <a:ext uri="{9D8B030D-6E8A-4147-A177-3AD203B41FA5}">
                      <a16:colId xmlns:a16="http://schemas.microsoft.com/office/drawing/2014/main" val="3008034560"/>
                    </a:ext>
                  </a:extLst>
                </a:gridCol>
                <a:gridCol w="1006845">
                  <a:extLst>
                    <a:ext uri="{9D8B030D-6E8A-4147-A177-3AD203B41FA5}">
                      <a16:colId xmlns:a16="http://schemas.microsoft.com/office/drawing/2014/main" val="2226091350"/>
                    </a:ext>
                  </a:extLst>
                </a:gridCol>
                <a:gridCol w="1006845">
                  <a:extLst>
                    <a:ext uri="{9D8B030D-6E8A-4147-A177-3AD203B41FA5}">
                      <a16:colId xmlns:a16="http://schemas.microsoft.com/office/drawing/2014/main" val="636523640"/>
                    </a:ext>
                  </a:extLst>
                </a:gridCol>
                <a:gridCol w="1266675">
                  <a:extLst>
                    <a:ext uri="{9D8B030D-6E8A-4147-A177-3AD203B41FA5}">
                      <a16:colId xmlns:a16="http://schemas.microsoft.com/office/drawing/2014/main" val="4210034631"/>
                    </a:ext>
                  </a:extLst>
                </a:gridCol>
              </a:tblGrid>
              <a:tr h="27203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Intervalos</a:t>
                      </a:r>
                      <a:endParaRPr lang="es-EC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Intervalo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ci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f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fi*(ci-Media)^2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0081984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18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[5;18)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11,5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6436,872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71192254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18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31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[18;31)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24,5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6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3140,9664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78329705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31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[31;44)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37,5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6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585,6864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09674323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57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[44:57)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50,5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23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223,8912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630716068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57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70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[57;70)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63,5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3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779,5632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56704640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70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83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[70;83)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76,5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3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2543,9232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43120045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83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96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[83;96)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89,5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7096,3776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1145215"/>
                  </a:ext>
                </a:extLst>
              </a:tr>
              <a:tr h="272031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Total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50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 dirty="0">
                          <a:effectLst/>
                          <a:highlight>
                            <a:srgbClr val="FFFF00"/>
                          </a:highlight>
                        </a:rPr>
                        <a:t>20807,28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05479183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D7804234-88BB-4E93-9273-8222443A9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149113"/>
              </p:ext>
            </p:extLst>
          </p:nvPr>
        </p:nvGraphicFramePr>
        <p:xfrm>
          <a:off x="1917080" y="4869160"/>
          <a:ext cx="1790824" cy="128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0744">
                  <a:extLst>
                    <a:ext uri="{9D8B030D-6E8A-4147-A177-3AD203B41FA5}">
                      <a16:colId xmlns:a16="http://schemas.microsoft.com/office/drawing/2014/main" val="78902665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71485858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Media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C" sz="1100" u="none" strike="noStrike">
                          <a:effectLst/>
                        </a:rPr>
                        <a:t>47,38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5819534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4329313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Varianza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424,64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0227203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 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67953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Desv_Est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>
                          <a:effectLst/>
                        </a:rPr>
                        <a:t>20,61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1410210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2071432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es-EC" sz="1100" u="none" strike="noStrike">
                          <a:effectLst/>
                        </a:rPr>
                        <a:t>Coef_Variab</a:t>
                      </a:r>
                      <a:endParaRPr lang="es-EC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C" sz="1100" u="none" strike="noStrike" dirty="0">
                          <a:effectLst/>
                        </a:rPr>
                        <a:t>43%</a:t>
                      </a:r>
                      <a:endParaRPr lang="es-EC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64699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066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2267744" y="1052736"/>
            <a:ext cx="6572296" cy="398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Ejercicio propuesto.</a:t>
            </a:r>
            <a:endParaRPr lang="es-ES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Se han registrado durante 20 días, el número de viajeros que hacen reservaciones a una agencia de viajes pero que no las hacen efectivas:</a:t>
            </a:r>
          </a:p>
          <a:p>
            <a:pPr algn="just">
              <a:lnSpc>
                <a:spcPct val="80000"/>
              </a:lnSpc>
            </a:pP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</a:pPr>
            <a:endParaRPr lang="es-MX" sz="1400" dirty="0">
              <a:latin typeface="Arial" pitchFamily="34" charset="0"/>
              <a:cs typeface="Arial" pitchFamily="34" charset="0"/>
            </a:endParaRPr>
          </a:p>
          <a:p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PE" sz="1400" dirty="0">
                <a:latin typeface="Arial" pitchFamily="34" charset="0"/>
                <a:cs typeface="Arial" pitchFamily="34" charset="0"/>
              </a:rPr>
              <a:t>Calcula las medidas de dispersión de la variable en estudio. Interprete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Group 116"/>
          <p:cNvGraphicFramePr>
            <a:graphicFrameLocks noGrp="1"/>
          </p:cNvGraphicFramePr>
          <p:nvPr>
            <p:ph idx="1"/>
          </p:nvPr>
        </p:nvGraphicFramePr>
        <p:xfrm>
          <a:off x="3196438" y="2104001"/>
          <a:ext cx="4786346" cy="2163445"/>
        </p:xfrm>
        <a:graphic>
          <a:graphicData uri="http://schemas.openxmlformats.org/drawingml/2006/table">
            <a:tbl>
              <a:tblPr/>
              <a:tblGrid>
                <a:gridCol w="1159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8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endParaRPr kumimoji="0" lang="es-E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Número de viajeros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(x</a:t>
                      </a:r>
                      <a:r>
                        <a:rPr kumimoji="0" lang="es-ES" sz="12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 </a:t>
                      </a: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s-ES" sz="12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Frecuencia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(f</a:t>
                      </a:r>
                      <a:r>
                        <a:rPr kumimoji="0" lang="es-ES" sz="12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s-ES" sz="12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60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0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s-MX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47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90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es-MX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33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es-MX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s-MX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971600" y="119675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Miden qué tanto se dispersan las observaciones alrededor de su media.</a:t>
            </a:r>
          </a:p>
        </p:txBody>
      </p:sp>
      <p:sp>
        <p:nvSpPr>
          <p:cNvPr id="138" name="137 CuadroTexto"/>
          <p:cNvSpPr txBox="1"/>
          <p:nvPr/>
        </p:nvSpPr>
        <p:spPr>
          <a:xfrm>
            <a:off x="2339752" y="476672"/>
            <a:ext cx="3999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MEDIDAS</a:t>
            </a:r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DE DISPERSIÓN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381" y="1830160"/>
            <a:ext cx="3459531" cy="152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82381" y="3501008"/>
            <a:ext cx="3435478" cy="2448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136 CuadroTexto"/>
          <p:cNvSpPr txBox="1"/>
          <p:nvPr/>
        </p:nvSpPr>
        <p:spPr>
          <a:xfrm>
            <a:off x="1043608" y="1124744"/>
            <a:ext cx="757716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En algunos casos existen conjuntos de datos que tienen la misma media y la misma mediana, pero esto no refleja qué tan dispersos están los elementos de cada conjunto.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Ejemplo: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Conjunto 1.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80, 90, 100, 110, 120</a:t>
            </a: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Conjunto 2.     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0, 50, 100, 150, 200</a:t>
            </a:r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2411760" y="548680"/>
            <a:ext cx="31358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MEDIDAS DE DISPERSIÓN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851920" y="3284984"/>
          <a:ext cx="4710113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3" imgW="2450880" imgH="393480" progId="Equation.3">
                  <p:embed/>
                </p:oleObj>
              </mc:Choice>
              <mc:Fallback>
                <p:oleObj name="Ecuación" r:id="rId3" imgW="24508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3284984"/>
                        <a:ext cx="4710113" cy="63023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rgbClr val="4F81BD"/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n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851920" y="4077072"/>
          <a:ext cx="4768850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cuación" r:id="rId5" imgW="2400120" imgH="393480" progId="Equation.3">
                  <p:embed/>
                </p:oleObj>
              </mc:Choice>
              <mc:Fallback>
                <p:oleObj name="Ecuación" r:id="rId5" imgW="240012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077072"/>
                        <a:ext cx="4768850" cy="649288"/>
                      </a:xfrm>
                      <a:prstGeom prst="rect">
                        <a:avLst/>
                      </a:prstGeom>
                      <a:gradFill rotWithShape="1">
                        <a:gsLst>
                          <a:gs pos="0">
                            <a:schemeClr val="accent1"/>
                          </a:gs>
                          <a:gs pos="100000">
                            <a:srgbClr val="FFFFFF"/>
                          </a:gs>
                        </a:gsLst>
                        <a:lin ang="5400000" scaled="1"/>
                      </a:gra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2411760" y="3356992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Conjunto 1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483768" y="4149080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>
                <a:latin typeface="Arial" pitchFamily="34" charset="0"/>
                <a:cs typeface="Arial" pitchFamily="34" charset="0"/>
              </a:rPr>
              <a:t>Conjunto 2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043608" y="5301208"/>
            <a:ext cx="74888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Arial" pitchFamily="34" charset="0"/>
                <a:cs typeface="Arial" pitchFamily="34" charset="0"/>
              </a:rPr>
              <a:t>Observa que para ambos conjuntos la Mediana es igual a 100. También nota que los datos del conjunto 2 están más dispersos con respecto a su media que los datos del conjunto 1.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1187624" y="1484784"/>
            <a:ext cx="59046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Existen diversas medidas estadísticas de dispersión, pero muchos autores coinciden en que las principales son: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lvl="2" algn="just">
              <a:buBlip>
                <a:blip r:embed="rId3"/>
              </a:buBlip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Rango</a:t>
            </a:r>
          </a:p>
          <a:p>
            <a:pPr lvl="2" algn="just">
              <a:buBlip>
                <a:blip r:embed="rId3"/>
              </a:buBlip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lvl="2" algn="just">
              <a:buBlip>
                <a:blip r:embed="rId3"/>
              </a:buBlip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Varianza</a:t>
            </a:r>
          </a:p>
          <a:p>
            <a:pPr lvl="2" algn="just">
              <a:buBlip>
                <a:blip r:embed="rId3"/>
              </a:buBlip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lvl="2" algn="just">
              <a:buBlip>
                <a:blip r:embed="rId3"/>
              </a:buBlip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Desviación estándar</a:t>
            </a:r>
          </a:p>
          <a:p>
            <a:pPr lvl="2" algn="just">
              <a:buBlip>
                <a:blip r:embed="rId3"/>
              </a:buBlip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lvl="2" algn="just">
              <a:buBlip>
                <a:blip r:embed="rId3"/>
              </a:buBlip>
            </a:pPr>
            <a:r>
              <a:rPr lang="es-ES" sz="1600" dirty="0">
                <a:latin typeface="Arial" pitchFamily="34" charset="0"/>
                <a:cs typeface="Arial" pitchFamily="34" charset="0"/>
              </a:rPr>
              <a:t>Coeficiente de variación</a:t>
            </a:r>
          </a:p>
        </p:txBody>
      </p:sp>
      <p:sp>
        <p:nvSpPr>
          <p:cNvPr id="138" name="137 CuadroTexto"/>
          <p:cNvSpPr txBox="1"/>
          <p:nvPr/>
        </p:nvSpPr>
        <p:spPr>
          <a:xfrm>
            <a:off x="2339752" y="548680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MEDIDAS DE DISPERSIÓN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1691680" y="1191622"/>
            <a:ext cx="65722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Mide la amplitud de los valores de la muestra y se calcula por diferencia entre el valor más elevado (Límite superior) y el valor más bajo (Límite inferior).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137 CuadroTexto"/>
          <p:cNvSpPr txBox="1"/>
          <p:nvPr/>
        </p:nvSpPr>
        <p:spPr>
          <a:xfrm>
            <a:off x="2267744" y="548680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RANGO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87694" y="1919364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FÓRMULA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2195736" y="3356992"/>
            <a:ext cx="6768752" cy="2613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s-PE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1.</a:t>
            </a:r>
          </a:p>
          <a:p>
            <a:pPr algn="just">
              <a:lnSpc>
                <a:spcPct val="90000"/>
              </a:lnSpc>
            </a:pPr>
            <a:endParaRPr lang="es-PE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Ante la pregunta sobre número de hijos por familia, una muestra de 12 hogares, marcó las siguientes respuestas:</a:t>
            </a:r>
          </a:p>
          <a:p>
            <a:pPr algn="just">
              <a:lnSpc>
                <a:spcPct val="90000"/>
              </a:lnSpc>
            </a:pP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		2	1	2	4	1	3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		2	3	2	0 	5	1</a:t>
            </a:r>
          </a:p>
          <a:p>
            <a:pPr algn="just">
              <a:lnSpc>
                <a:spcPct val="90000"/>
              </a:lnSpc>
            </a:pPr>
            <a:endParaRPr lang="es-PE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Calcula el rango de la variable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MX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MX" sz="14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45021"/>
              </p:ext>
            </p:extLst>
          </p:nvPr>
        </p:nvGraphicFramePr>
        <p:xfrm>
          <a:off x="3491880" y="2259202"/>
          <a:ext cx="3102173" cy="5072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71600" imgH="228600" progId="">
                  <p:embed/>
                </p:oleObj>
              </mc:Choice>
              <mc:Fallback>
                <p:oleObj name="Equation" r:id="rId3" imgW="1371600" imgH="228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259202"/>
                        <a:ext cx="3102173" cy="507274"/>
                      </a:xfrm>
                      <a:prstGeom prst="rect">
                        <a:avLst/>
                      </a:prstGeom>
                      <a:solidFill>
                        <a:srgbClr val="003366">
                          <a:alpha val="8999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220072" y="5589240"/>
          <a:ext cx="2002780" cy="3613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04840" imgH="203040" progId="">
                  <p:embed/>
                </p:oleObj>
              </mc:Choice>
              <mc:Fallback>
                <p:oleObj name="Equation" r:id="rId5" imgW="1104840" imgH="2030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5589240"/>
                        <a:ext cx="2002780" cy="361366"/>
                      </a:xfrm>
                      <a:prstGeom prst="rect">
                        <a:avLst/>
                      </a:prstGeom>
                      <a:solidFill>
                        <a:srgbClr val="003366">
                          <a:alpha val="8999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1547664" y="404664"/>
            <a:ext cx="657229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2.</a:t>
            </a:r>
          </a:p>
          <a:p>
            <a:pPr algn="just"/>
            <a:endParaRPr lang="es-ES" sz="16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Hay dos conjuntos sobre la cantidad de lluvia (mm) en Ciudad1 y Ciudad2 en un año.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Calcula el rango en cada una de las ciudades.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Aplicando la fórmula correspondiente tenemos: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Ciudad1						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Ciudad2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676477"/>
              </p:ext>
            </p:extLst>
          </p:nvPr>
        </p:nvGraphicFramePr>
        <p:xfrm>
          <a:off x="2483768" y="4003154"/>
          <a:ext cx="39147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58920" imgH="203040" progId="">
                  <p:embed/>
                </p:oleObj>
              </mc:Choice>
              <mc:Fallback>
                <p:oleObj name="Equation" r:id="rId3" imgW="2158920" imgH="20304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4003154"/>
                        <a:ext cx="3914775" cy="361950"/>
                      </a:xfrm>
                      <a:prstGeom prst="rect">
                        <a:avLst/>
                      </a:prstGeom>
                      <a:solidFill>
                        <a:srgbClr val="003366">
                          <a:alpha val="8999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5638257"/>
              </p:ext>
            </p:extLst>
          </p:nvPr>
        </p:nvGraphicFramePr>
        <p:xfrm>
          <a:off x="1547664" y="1323098"/>
          <a:ext cx="6067425" cy="86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oja de cálculo" r:id="rId5" imgW="3886081" imgH="495247" progId="Excel.Sheet.8">
                  <p:embed/>
                </p:oleObj>
              </mc:Choice>
              <mc:Fallback>
                <p:oleObj name="Hoja de cálculo" r:id="rId5" imgW="3886081" imgH="495247" progId="Excel.Shee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1323098"/>
                        <a:ext cx="6067425" cy="86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13870"/>
              </p:ext>
            </p:extLst>
          </p:nvPr>
        </p:nvGraphicFramePr>
        <p:xfrm>
          <a:off x="2555776" y="4723234"/>
          <a:ext cx="38909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45960" imgH="203040" progId="">
                  <p:embed/>
                </p:oleObj>
              </mc:Choice>
              <mc:Fallback>
                <p:oleObj name="Equation" r:id="rId7" imgW="2145960" imgH="20304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723234"/>
                        <a:ext cx="3890962" cy="361950"/>
                      </a:xfrm>
                      <a:prstGeom prst="rect">
                        <a:avLst/>
                      </a:prstGeom>
                      <a:solidFill>
                        <a:srgbClr val="003366">
                          <a:alpha val="89999"/>
                        </a:srgb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1763688" y="5786100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dirty="0">
                <a:latin typeface="Arial" pitchFamily="34" charset="0"/>
                <a:cs typeface="Arial" pitchFamily="34" charset="0"/>
              </a:rPr>
              <a:t>En este caso se puede observar que el rango es el mismo para ambos casos aunque las cantidades sean diferentes.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808561"/>
              </p:ext>
            </p:extLst>
          </p:nvPr>
        </p:nvGraphicFramePr>
        <p:xfrm>
          <a:off x="1619672" y="1556792"/>
          <a:ext cx="6662418" cy="38878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Hoja de cálculo" r:id="rId3" imgW="3933662" imgH="2428730" progId="Excel.Sheet.8">
                  <p:embed/>
                </p:oleObj>
              </mc:Choice>
              <mc:Fallback>
                <p:oleObj name="Hoja de cálculo" r:id="rId3" imgW="3933662" imgH="2428730" progId="Excel.Sheet.8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556792"/>
                        <a:ext cx="6662418" cy="38878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7" name="136 CuadroTexto"/>
          <p:cNvSpPr txBox="1"/>
          <p:nvPr/>
        </p:nvSpPr>
        <p:spPr>
          <a:xfrm>
            <a:off x="1259632" y="1268760"/>
            <a:ext cx="7344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Mide la distancia existente entre los valores de la serie y la media. Se calcula como sumatoria de las diferencias al cuadrado entre cada valor y la media, multiplicadas por el número de veces que se ha repetido cada valor. La sumatoria obtenida se divide por el tamaño de la muestra.</a:t>
            </a:r>
          </a:p>
        </p:txBody>
      </p:sp>
      <p:sp>
        <p:nvSpPr>
          <p:cNvPr id="138" name="137 CuadroTexto"/>
          <p:cNvSpPr txBox="1"/>
          <p:nvPr/>
        </p:nvSpPr>
        <p:spPr>
          <a:xfrm>
            <a:off x="1403648" y="620688"/>
            <a:ext cx="6572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VARIANZA (Datos no agrupados)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287694" y="2594820"/>
            <a:ext cx="65722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FÓRMULA</a:t>
            </a:r>
          </a:p>
        </p:txBody>
      </p:sp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6555734" y="2331210"/>
          <a:ext cx="2351087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99920" imgH="482400" progId="">
                  <p:embed/>
                </p:oleObj>
              </mc:Choice>
              <mc:Fallback>
                <p:oleObj name="Equation" r:id="rId3" imgW="799920" imgH="4824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5734" y="2331210"/>
                        <a:ext cx="2351087" cy="1257300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AutoShape 7"/>
          <p:cNvSpPr>
            <a:spLocks/>
          </p:cNvSpPr>
          <p:nvPr/>
        </p:nvSpPr>
        <p:spPr bwMode="auto">
          <a:xfrm>
            <a:off x="3531398" y="3051290"/>
            <a:ext cx="1722437" cy="360040"/>
          </a:xfrm>
          <a:prstGeom prst="accentCallout1">
            <a:avLst>
              <a:gd name="adj1" fmla="val 46279"/>
              <a:gd name="adj2" fmla="val 104426"/>
              <a:gd name="adj3" fmla="val 46280"/>
              <a:gd name="adj4" fmla="val 169125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600" dirty="0" err="1">
                <a:latin typeface="Arial" pitchFamily="34" charset="0"/>
              </a:rPr>
              <a:t>Muestral</a:t>
            </a:r>
            <a:endParaRPr lang="es-ES" sz="1600" dirty="0">
              <a:latin typeface="Arial" pitchFamily="34" charset="0"/>
            </a:endParaRPr>
          </a:p>
        </p:txBody>
      </p:sp>
      <p:sp>
        <p:nvSpPr>
          <p:cNvPr id="16" name="AutoShape 8"/>
          <p:cNvSpPr>
            <a:spLocks/>
          </p:cNvSpPr>
          <p:nvPr/>
        </p:nvSpPr>
        <p:spPr bwMode="auto">
          <a:xfrm>
            <a:off x="3460803" y="4371545"/>
            <a:ext cx="1800225" cy="335929"/>
          </a:xfrm>
          <a:prstGeom prst="accentCallout1">
            <a:avLst>
              <a:gd name="adj1" fmla="val 49585"/>
              <a:gd name="adj2" fmla="val 104231"/>
              <a:gd name="adj3" fmla="val 49862"/>
              <a:gd name="adj4" fmla="val 157759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2857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  <p:txBody>
          <a:bodyPr/>
          <a:lstStyle/>
          <a:p>
            <a:pPr algn="ctr"/>
            <a:r>
              <a:rPr lang="es-PE" sz="1600" dirty="0">
                <a:latin typeface="Arial" pitchFamily="34" charset="0"/>
              </a:rPr>
              <a:t>Poblacional</a:t>
            </a:r>
            <a:endParaRPr lang="es-ES" sz="1600" dirty="0">
              <a:latin typeface="Arial" pitchFamily="34" charset="0"/>
            </a:endParaRPr>
          </a:p>
        </p:txBody>
      </p:sp>
      <p:graphicFrame>
        <p:nvGraphicFramePr>
          <p:cNvPr id="17" name="Object 9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803944"/>
              </p:ext>
            </p:extLst>
          </p:nvPr>
        </p:nvGraphicFramePr>
        <p:xfrm>
          <a:off x="6444208" y="4065973"/>
          <a:ext cx="2415782" cy="1274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55600" imgH="609480" progId="">
                  <p:embed/>
                </p:oleObj>
              </mc:Choice>
              <mc:Fallback>
                <p:oleObj name="Equation" r:id="rId5" imgW="1155600" imgH="609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4065973"/>
                        <a:ext cx="2415782" cy="1274258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8" name="Rectangle 6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38" name="137 CuadroTexto"/>
          <p:cNvSpPr txBox="1"/>
          <p:nvPr/>
        </p:nvSpPr>
        <p:spPr>
          <a:xfrm>
            <a:off x="1888136" y="611391"/>
            <a:ext cx="6572296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>
                <a:latin typeface="Arial" pitchFamily="34" charset="0"/>
                <a:cs typeface="Arial" pitchFamily="34" charset="0"/>
              </a:rPr>
              <a:t>La varianza siempre será mayor que cero. Mientras más se aproxima a cero, más concentrados están los valores de la serie alrededor de la media. Por el contrario, mientras mayor sea la varianza, más dispersos están.</a:t>
            </a:r>
          </a:p>
          <a:p>
            <a:pPr algn="just"/>
            <a:endParaRPr lang="es-ES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Ejemplo 1.</a:t>
            </a:r>
          </a:p>
          <a:p>
            <a:pPr algn="just"/>
            <a:endParaRPr lang="es-ES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PE" sz="1400" dirty="0">
                <a:latin typeface="Arial" pitchFamily="34" charset="0"/>
                <a:cs typeface="Arial" pitchFamily="34" charset="0"/>
              </a:rPr>
              <a:t>Calcula la varianza para los siguientes datos</a:t>
            </a:r>
            <a:r>
              <a:rPr lang="es-MX" sz="1400" dirty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ctr">
              <a:buFontTx/>
              <a:buNone/>
            </a:pPr>
            <a:r>
              <a:rPr lang="es-PE" sz="1400" dirty="0">
                <a:latin typeface="Arial" pitchFamily="34" charset="0"/>
                <a:cs typeface="Arial" pitchFamily="34" charset="0"/>
              </a:rPr>
              <a:t>2     1     2     4     1     3     2     3     2     0     5     1</a:t>
            </a:r>
          </a:p>
          <a:p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Solución.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Primero es necesario obtener la media. En este caso </a:t>
            </a:r>
          </a:p>
          <a:p>
            <a:pPr algn="just"/>
            <a:endParaRPr lang="es-ES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400" dirty="0">
                <a:latin typeface="Arial" pitchFamily="34" charset="0"/>
                <a:cs typeface="Arial" pitchFamily="34" charset="0"/>
              </a:rPr>
              <a:t>Ahora aplicamos la fórmula correspondiente</a:t>
            </a: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9461759"/>
              </p:ext>
            </p:extLst>
          </p:nvPr>
        </p:nvGraphicFramePr>
        <p:xfrm>
          <a:off x="6444208" y="3593331"/>
          <a:ext cx="903287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19040" imgH="177480" progId="">
                  <p:embed/>
                </p:oleObj>
              </mc:Choice>
              <mc:Fallback>
                <p:oleObj name="Equation" r:id="rId3" imgW="419040" imgH="1774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3593331"/>
                        <a:ext cx="903287" cy="339725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143645"/>
              </p:ext>
            </p:extLst>
          </p:nvPr>
        </p:nvGraphicFramePr>
        <p:xfrm>
          <a:off x="2024156" y="4708132"/>
          <a:ext cx="6408712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289640" imgH="330120" progId="">
                  <p:embed/>
                </p:oleObj>
              </mc:Choice>
              <mc:Fallback>
                <p:oleObj name="Equation" r:id="rId5" imgW="7289640" imgH="33012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156" y="4708132"/>
                        <a:ext cx="6408712" cy="504056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078613"/>
              </p:ext>
            </p:extLst>
          </p:nvPr>
        </p:nvGraphicFramePr>
        <p:xfrm>
          <a:off x="4427984" y="5805264"/>
          <a:ext cx="1552624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079280" imgH="317160" progId="">
                  <p:embed/>
                </p:oleObj>
              </mc:Choice>
              <mc:Fallback>
                <p:oleObj name="Equation" r:id="rId7" imgW="1079280" imgH="3171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4" y="5805264"/>
                        <a:ext cx="1552624" cy="484187"/>
                      </a:xfrm>
                      <a:prstGeom prst="rect">
                        <a:avLst/>
                      </a:prstGeom>
                      <a:solidFill>
                        <a:srgbClr val="003366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4_Medidas_de_dispersion</Template>
  <TotalTime>18</TotalTime>
  <Words>1134</Words>
  <Application>Microsoft Office PowerPoint</Application>
  <PresentationFormat>Presentación en pantalla (4:3)</PresentationFormat>
  <Paragraphs>324</Paragraphs>
  <Slides>19</Slides>
  <Notes>18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19</vt:i4>
      </vt:variant>
    </vt:vector>
  </HeadingPairs>
  <TitlesOfParts>
    <vt:vector size="29" baseType="lpstr">
      <vt:lpstr>Arial</vt:lpstr>
      <vt:lpstr>Calibri</vt:lpstr>
      <vt:lpstr>Century Gothic</vt:lpstr>
      <vt:lpstr>Comic Sans MS</vt:lpstr>
      <vt:lpstr>Wingdings 3</vt:lpstr>
      <vt:lpstr>Espiral</vt:lpstr>
      <vt:lpstr>Ecuación</vt:lpstr>
      <vt:lpstr>Equation</vt:lpstr>
      <vt:lpstr>Hoja de cálculo</vt:lpstr>
      <vt:lpstr>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Ejemplo</vt:lpstr>
      <vt:lpstr>Presentación de PowerPoint</vt:lpstr>
    </vt:vector>
  </TitlesOfParts>
  <Company>INEGI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Mery Manzano</dc:creator>
  <cp:lastModifiedBy>mery manzano</cp:lastModifiedBy>
  <cp:revision>2</cp:revision>
  <dcterms:created xsi:type="dcterms:W3CDTF">2020-06-10T20:28:34Z</dcterms:created>
  <dcterms:modified xsi:type="dcterms:W3CDTF">2020-12-20T23:52:29Z</dcterms:modified>
</cp:coreProperties>
</file>