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0" r:id="rId17"/>
    <p:sldId id="271" r:id="rId18"/>
    <p:sldId id="272" r:id="rId19"/>
    <p:sldId id="273" r:id="rId20"/>
    <p:sldId id="274" r:id="rId21"/>
    <p:sldId id="275" r:id="rId22"/>
  </p:sldIdLst>
  <p:sldSz cx="14630400" cy="8229600"/>
  <p:notesSz cx="8229600" cy="14630400"/>
  <p:embeddedFontLst>
    <p:embeddedFont>
      <p:font typeface="Arimo" panose="020B0604020202020204" charset="0"/>
      <p:regular r:id="rId24"/>
    </p:embeddedFont>
    <p:embeddedFont>
      <p:font typeface="Outfit Extra Bold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56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450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51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56602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Introducción a la Biología Celular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323749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La célula eucariota es la unidad fundamental de los organismos complejos. Posee núcleo definido y orgánulos especializados.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430470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El ciclo celular regula el crecimiento y la reproducción celular. Es esencial para el desarrollo y regeneración de tejidos.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280190" y="5285661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Sus aplicaciones son cruciales en medicina regenerativa, diagnóstico de cáncer y biotecnología moderna.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280190" y="6283523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810" y="6291143"/>
            <a:ext cx="347663" cy="347663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756440" y="6266617"/>
            <a:ext cx="223658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mo Bold" pitchFamily="34" charset="0"/>
                <a:ea typeface="Arimo Bold" pitchFamily="34" charset="-122"/>
                <a:cs typeface="Arimo Bold" pitchFamily="34" charset="-120"/>
              </a:rPr>
              <a:t>by Karen Macías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7502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Profase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350776"/>
            <a:ext cx="375296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Condensación Cromosómica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93192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La cromatina dispersa se condensa formando cromosomas visibles.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86179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Cada cromosoma contiene dos cromátidas hermanas unidas por el centrómero.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5332928" y="3350776"/>
            <a:ext cx="286666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Desaparición Nuclear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332928" y="393192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La envoltura nuclear se fragmenta en vesículas.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5332928" y="4861798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El nucleolo desaparece gradualmente de la vista.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872067" y="33507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Formación del Huso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9872067" y="393192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Los centriolos migran hacia polos opuestos de la célula.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872067" y="4861798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Comienzan a formarse los microtúbulos del huso mitótico.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22778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5466" y="222171"/>
            <a:ext cx="1459349" cy="177843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22340" y="2711768"/>
            <a:ext cx="4445556" cy="5556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5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Metafase</a:t>
            </a:r>
            <a:endParaRPr lang="en-US" sz="350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40" y="3565208"/>
            <a:ext cx="444460" cy="44446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1244560" y="3639622"/>
            <a:ext cx="2580561" cy="277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Alineación Cromosómica</a:t>
            </a:r>
            <a:endParaRPr lang="en-US" sz="1750" dirty="0"/>
          </a:p>
        </p:txBody>
      </p:sp>
      <p:sp>
        <p:nvSpPr>
          <p:cNvPr id="7" name="Text 2"/>
          <p:cNvSpPr/>
          <p:nvPr/>
        </p:nvSpPr>
        <p:spPr>
          <a:xfrm>
            <a:off x="1244560" y="4024074"/>
            <a:ext cx="12763500" cy="2845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Los cromosomas se alinean en el ecuador celular formando la placa metafásica.</a:t>
            </a:r>
            <a:endParaRPr lang="en-US" sz="1400" dirty="0"/>
          </a:p>
        </p:txBody>
      </p:sp>
      <p:sp>
        <p:nvSpPr>
          <p:cNvPr id="8" name="Text 3"/>
          <p:cNvSpPr/>
          <p:nvPr/>
        </p:nvSpPr>
        <p:spPr>
          <a:xfrm>
            <a:off x="1244560" y="4415314"/>
            <a:ext cx="12763500" cy="2845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Esta disposición asegura la distribución equitativa del material genético.</a:t>
            </a:r>
            <a:endParaRPr lang="en-US" sz="140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340" y="5086588"/>
            <a:ext cx="444460" cy="44446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1244560" y="5161002"/>
            <a:ext cx="2365891" cy="277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Conexión Microtubular</a:t>
            </a:r>
            <a:endParaRPr lang="en-US" sz="1750" dirty="0"/>
          </a:p>
        </p:txBody>
      </p:sp>
      <p:sp>
        <p:nvSpPr>
          <p:cNvPr id="11" name="Text 5"/>
          <p:cNvSpPr/>
          <p:nvPr/>
        </p:nvSpPr>
        <p:spPr>
          <a:xfrm>
            <a:off x="1244560" y="5545455"/>
            <a:ext cx="12763500" cy="2845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Los microtúbulos del huso se unen a los cinetocoros de los cromosomas.</a:t>
            </a:r>
            <a:endParaRPr lang="en-US" sz="1400" dirty="0"/>
          </a:p>
        </p:txBody>
      </p:sp>
      <p:sp>
        <p:nvSpPr>
          <p:cNvPr id="12" name="Text 6"/>
          <p:cNvSpPr/>
          <p:nvPr/>
        </p:nvSpPr>
        <p:spPr>
          <a:xfrm>
            <a:off x="1244560" y="5936694"/>
            <a:ext cx="12763500" cy="2845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Cada cromátida hermana se conecta a microtúbulos de polos opuestos.</a:t>
            </a:r>
            <a:endParaRPr lang="en-US" sz="14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340" y="6607969"/>
            <a:ext cx="444460" cy="444460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244560" y="6682383"/>
            <a:ext cx="2222778" cy="277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Punto de Control</a:t>
            </a:r>
            <a:endParaRPr lang="en-US" sz="1750" dirty="0"/>
          </a:p>
        </p:txBody>
      </p:sp>
      <p:sp>
        <p:nvSpPr>
          <p:cNvPr id="15" name="Text 8"/>
          <p:cNvSpPr/>
          <p:nvPr/>
        </p:nvSpPr>
        <p:spPr>
          <a:xfrm>
            <a:off x="1244560" y="7066836"/>
            <a:ext cx="12763500" cy="2845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Se activa el punto de control del ensamblaje del huso.</a:t>
            </a:r>
            <a:endParaRPr lang="en-US" sz="1400" dirty="0"/>
          </a:p>
        </p:txBody>
      </p:sp>
      <p:sp>
        <p:nvSpPr>
          <p:cNvPr id="16" name="Text 9"/>
          <p:cNvSpPr/>
          <p:nvPr/>
        </p:nvSpPr>
        <p:spPr>
          <a:xfrm>
            <a:off x="1244560" y="7458075"/>
            <a:ext cx="12763500" cy="2845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Verifica que todos los cromosomas estén correctamente unidos al huso mitótico.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6882" y="602456"/>
            <a:ext cx="5477947" cy="684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50"/>
              </a:lnSpc>
              <a:buNone/>
            </a:pPr>
            <a:r>
              <a:rPr lang="en-US" sz="43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Anafase</a:t>
            </a:r>
            <a:endParaRPr lang="en-US" sz="43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02" y="1866543"/>
            <a:ext cx="4243626" cy="4243626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387" y="1866543"/>
            <a:ext cx="4243626" cy="424362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2273" y="1866543"/>
            <a:ext cx="4243626" cy="4243626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766882" y="6497836"/>
            <a:ext cx="13096637" cy="3505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La anafase es la fase más breve pero más dramática de la mitosis. Dura aproximadamente 3 minutos en células humanas.</a:t>
            </a:r>
            <a:endParaRPr lang="en-US" sz="1700" dirty="0"/>
          </a:p>
        </p:txBody>
      </p:sp>
      <p:sp>
        <p:nvSpPr>
          <p:cNvPr id="7" name="Text 2"/>
          <p:cNvSpPr/>
          <p:nvPr/>
        </p:nvSpPr>
        <p:spPr>
          <a:xfrm>
            <a:off x="766882" y="7094815"/>
            <a:ext cx="13096637" cy="701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Las proteínas cohesinas que mantenían unidas las cromátidas hermanas se degradan. Los microtúbulos se acortan arrastrando las cromátidas.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8633" y="733544"/>
            <a:ext cx="5159454" cy="6448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Telofase</a:t>
            </a:r>
            <a:endParaRPr lang="en-US" sz="4050" dirty="0"/>
          </a:p>
        </p:txBody>
      </p:sp>
      <p:sp>
        <p:nvSpPr>
          <p:cNvPr id="4" name="Text 1"/>
          <p:cNvSpPr/>
          <p:nvPr/>
        </p:nvSpPr>
        <p:spPr>
          <a:xfrm>
            <a:off x="6208633" y="1791057"/>
            <a:ext cx="3694986" cy="681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350"/>
              </a:lnSpc>
              <a:buNone/>
            </a:pPr>
            <a:r>
              <a:rPr lang="en-US" sz="53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</a:t>
            </a:r>
            <a:endParaRPr lang="en-US" sz="5350" dirty="0"/>
          </a:p>
        </p:txBody>
      </p:sp>
      <p:sp>
        <p:nvSpPr>
          <p:cNvPr id="5" name="Text 2"/>
          <p:cNvSpPr/>
          <p:nvPr/>
        </p:nvSpPr>
        <p:spPr>
          <a:xfrm>
            <a:off x="6766203" y="2729984"/>
            <a:ext cx="2579727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Núcleos Formados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6208633" y="3176230"/>
            <a:ext cx="3694986" cy="660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Se reconstruyen dos nuevas envolturas nucleares completas.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0213181" y="1791057"/>
            <a:ext cx="3694986" cy="681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350"/>
              </a:lnSpc>
              <a:buNone/>
            </a:pPr>
            <a:r>
              <a:rPr lang="en-US" sz="53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46</a:t>
            </a:r>
            <a:endParaRPr lang="en-US" sz="5350" dirty="0"/>
          </a:p>
        </p:txBody>
      </p:sp>
      <p:sp>
        <p:nvSpPr>
          <p:cNvPr id="8" name="Text 5"/>
          <p:cNvSpPr/>
          <p:nvPr/>
        </p:nvSpPr>
        <p:spPr>
          <a:xfrm>
            <a:off x="10673715" y="2729984"/>
            <a:ext cx="2773918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Cromosomas Humanos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10213181" y="3176230"/>
            <a:ext cx="3694986" cy="660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Comienzan a descondensarse en cada nuevo núcleo.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8210907" y="4558546"/>
            <a:ext cx="3694986" cy="681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350"/>
              </a:lnSpc>
              <a:buNone/>
            </a:pPr>
            <a:r>
              <a:rPr lang="en-US" sz="53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5</a:t>
            </a:r>
            <a:endParaRPr lang="en-US" sz="5350" dirty="0"/>
          </a:p>
        </p:txBody>
      </p:sp>
      <p:sp>
        <p:nvSpPr>
          <p:cNvPr id="11" name="Text 8"/>
          <p:cNvSpPr/>
          <p:nvPr/>
        </p:nvSpPr>
        <p:spPr>
          <a:xfrm>
            <a:off x="8768477" y="5497473"/>
            <a:ext cx="2579727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Minutos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8210907" y="5943719"/>
            <a:ext cx="3694986" cy="660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Duración aproximada de la telofase en células humanas.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6208633" y="6835973"/>
            <a:ext cx="7699534" cy="660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La telofase representa el proceso inverso a la profase. El huso mitótico comienza a desintegrarse. Los nucleolos reaparecen en los nuevos núcleos.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ito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63" y="2167636"/>
            <a:ext cx="14114323" cy="454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7298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Citocinesis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2487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Citocinesis Animal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793790" y="382988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Se forma un surco de división en el ecuador celular.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793790" y="439685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Un anillo contráctil de actina-miosina estrangula la célula.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793790" y="4963835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El proceso continúa hasta separar completamente las células hijas.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7599521" y="32487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Citocinesis Vegetal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7599521" y="382988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Se forma una estructura llamada fragmoplasto en el ecuador.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7599521" y="4396859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Vesículas con componentes de pared celular forman la placa celular.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7599521" y="5326737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La placa se expande hasta fusionarse con la pared celular original.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4188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1440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Diferencias entre Mitosis Animal y Vegetal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672120"/>
            <a:ext cx="7556421" cy="4642961"/>
          </a:xfrm>
          <a:prstGeom prst="roundRect">
            <a:avLst>
              <a:gd name="adj" fmla="val 2052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801410" y="2679740"/>
            <a:ext cx="7540347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1029057" y="2823448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Característica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3546038" y="2823448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Mitosis Animal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6059210" y="2823448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Mitosis Vegetal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801410" y="3330059"/>
            <a:ext cx="7540347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1029057" y="3473767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Centriolos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3546038" y="3473767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Presentes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6059210" y="3473767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Ausentes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801410" y="3980378"/>
            <a:ext cx="7540347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1029057" y="4124087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Áster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3546038" y="4124087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Formación de áster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6059210" y="4124087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Sin áster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801410" y="4630698"/>
            <a:ext cx="7540347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8" name="Text 15"/>
          <p:cNvSpPr/>
          <p:nvPr/>
        </p:nvSpPr>
        <p:spPr>
          <a:xfrm>
            <a:off x="1029057" y="4774406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Citocinesis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3546038" y="4774406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Anillo contráctil</a:t>
            </a:r>
            <a:endParaRPr lang="en-US" sz="1750" dirty="0"/>
          </a:p>
        </p:txBody>
      </p:sp>
      <p:sp>
        <p:nvSpPr>
          <p:cNvPr id="20" name="Text 17"/>
          <p:cNvSpPr/>
          <p:nvPr/>
        </p:nvSpPr>
        <p:spPr>
          <a:xfrm>
            <a:off x="6059210" y="4774406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Placa celular</a:t>
            </a:r>
            <a:endParaRPr lang="en-US" sz="1750" dirty="0"/>
          </a:p>
        </p:txBody>
      </p:sp>
      <p:sp>
        <p:nvSpPr>
          <p:cNvPr id="21" name="Shape 18"/>
          <p:cNvSpPr/>
          <p:nvPr/>
        </p:nvSpPr>
        <p:spPr>
          <a:xfrm>
            <a:off x="801410" y="5281017"/>
            <a:ext cx="7540347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2" name="Text 19"/>
          <p:cNvSpPr/>
          <p:nvPr/>
        </p:nvSpPr>
        <p:spPr>
          <a:xfrm>
            <a:off x="1029057" y="5424726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Forma celular</a:t>
            </a:r>
            <a:endParaRPr lang="en-US" sz="1750" dirty="0"/>
          </a:p>
        </p:txBody>
      </p:sp>
      <p:sp>
        <p:nvSpPr>
          <p:cNvPr id="23" name="Text 20"/>
          <p:cNvSpPr/>
          <p:nvPr/>
        </p:nvSpPr>
        <p:spPr>
          <a:xfrm>
            <a:off x="3546038" y="5424726"/>
            <a:ext cx="205192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Redondeada durante mitosis</a:t>
            </a:r>
            <a:endParaRPr lang="en-US" sz="1750" dirty="0"/>
          </a:p>
        </p:txBody>
      </p:sp>
      <p:sp>
        <p:nvSpPr>
          <p:cNvPr id="24" name="Text 21"/>
          <p:cNvSpPr/>
          <p:nvPr/>
        </p:nvSpPr>
        <p:spPr>
          <a:xfrm>
            <a:off x="6059210" y="5424726"/>
            <a:ext cx="205573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Mantiene forma por pared celular</a:t>
            </a:r>
            <a:endParaRPr lang="en-US" sz="1750" dirty="0"/>
          </a:p>
        </p:txBody>
      </p:sp>
      <p:sp>
        <p:nvSpPr>
          <p:cNvPr id="25" name="Shape 22"/>
          <p:cNvSpPr/>
          <p:nvPr/>
        </p:nvSpPr>
        <p:spPr>
          <a:xfrm>
            <a:off x="801410" y="6294239"/>
            <a:ext cx="7540347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6" name="Text 23"/>
          <p:cNvSpPr/>
          <p:nvPr/>
        </p:nvSpPr>
        <p:spPr>
          <a:xfrm>
            <a:off x="1029057" y="6437948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Ejemplo</a:t>
            </a:r>
            <a:endParaRPr lang="en-US" sz="1750" dirty="0"/>
          </a:p>
        </p:txBody>
      </p:sp>
      <p:sp>
        <p:nvSpPr>
          <p:cNvPr id="27" name="Text 24"/>
          <p:cNvSpPr/>
          <p:nvPr/>
        </p:nvSpPr>
        <p:spPr>
          <a:xfrm>
            <a:off x="3546038" y="6437948"/>
            <a:ext cx="205192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Fibroblastos humanos</a:t>
            </a:r>
            <a:endParaRPr lang="en-US" sz="1750" dirty="0"/>
          </a:p>
        </p:txBody>
      </p:sp>
      <p:sp>
        <p:nvSpPr>
          <p:cNvPr id="28" name="Text 25"/>
          <p:cNvSpPr/>
          <p:nvPr/>
        </p:nvSpPr>
        <p:spPr>
          <a:xfrm>
            <a:off x="6059210" y="6437948"/>
            <a:ext cx="205573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Células de raíz de cebolla</a:t>
            </a:r>
            <a:endParaRPr lang="en-US" sz="17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3453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Importancia de la Mitosis en Organismos Multicelulares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79225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2834759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287012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Crecimiento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3360539"/>
            <a:ext cx="28994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Permite el desarrollo desde embrión hasta adulto.</a:t>
            </a:r>
            <a:endParaRPr lang="en-US" sz="1750" dirty="0"/>
          </a:p>
        </p:txBody>
      </p:sp>
      <p:sp>
        <p:nvSpPr>
          <p:cNvPr id="8" name="Text 4"/>
          <p:cNvSpPr/>
          <p:nvPr/>
        </p:nvSpPr>
        <p:spPr>
          <a:xfrm>
            <a:off x="1530906" y="4222433"/>
            <a:ext cx="28994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Un niño produce millones de células nuevas por minuto.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4713803" y="279225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874" y="2834759"/>
            <a:ext cx="340162" cy="425291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5450919" y="287012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Reparación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5450919" y="3360539"/>
            <a:ext cx="28994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Regenera tejidos dañados por heridas o enfermedades.</a:t>
            </a:r>
            <a:endParaRPr lang="en-US" sz="1750" dirty="0"/>
          </a:p>
        </p:txBody>
      </p:sp>
      <p:sp>
        <p:nvSpPr>
          <p:cNvPr id="13" name="Text 8"/>
          <p:cNvSpPr/>
          <p:nvPr/>
        </p:nvSpPr>
        <p:spPr>
          <a:xfrm>
            <a:off x="5450919" y="4222433"/>
            <a:ext cx="289941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El hígado puede recuperarse de pérdidas del 70% de su masa.</a:t>
            </a:r>
            <a:endParaRPr lang="en-US" sz="1750" dirty="0"/>
          </a:p>
        </p:txBody>
      </p:sp>
      <p:sp>
        <p:nvSpPr>
          <p:cNvPr id="14" name="Shape 9"/>
          <p:cNvSpPr/>
          <p:nvPr/>
        </p:nvSpPr>
        <p:spPr>
          <a:xfrm>
            <a:off x="793790" y="576476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5807273"/>
            <a:ext cx="340162" cy="425291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1530906" y="58426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Reemplazo</a:t>
            </a:r>
            <a:endParaRPr lang="en-US" sz="2200" dirty="0"/>
          </a:p>
        </p:txBody>
      </p:sp>
      <p:sp>
        <p:nvSpPr>
          <p:cNvPr id="17" name="Text 11"/>
          <p:cNvSpPr/>
          <p:nvPr/>
        </p:nvSpPr>
        <p:spPr>
          <a:xfrm>
            <a:off x="1530906" y="6333053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Sustituye células que mueren naturalmente.</a:t>
            </a:r>
            <a:endParaRPr lang="en-US" sz="1750" dirty="0"/>
          </a:p>
        </p:txBody>
      </p:sp>
      <p:sp>
        <p:nvSpPr>
          <p:cNvPr id="18" name="Text 12"/>
          <p:cNvSpPr/>
          <p:nvPr/>
        </p:nvSpPr>
        <p:spPr>
          <a:xfrm>
            <a:off x="1530906" y="6832044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La piel se renueva completamente cada 27 días.</a:t>
            </a:r>
            <a:endParaRPr lang="en-US" sz="17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72321" y="371118"/>
            <a:ext cx="6347698" cy="4217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Errores en el Ciclo Celular: Implicaciones</a:t>
            </a:r>
            <a:endParaRPr lang="en-US" sz="26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21" y="1062752"/>
            <a:ext cx="3374231" cy="20853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015264" y="1311235"/>
            <a:ext cx="1687116" cy="2108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Aneuploidía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4015264" y="1743551"/>
            <a:ext cx="10142815" cy="215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20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Número anormal de </a:t>
            </a:r>
            <a:r>
              <a:rPr lang="en-US" sz="2000" dirty="0" err="1" smtClean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cromosomas</a:t>
            </a:r>
            <a:r>
              <a:rPr lang="en-US" sz="20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 Causa síndromes como el Down (trisomía 21).</a:t>
            </a:r>
            <a:endParaRPr lang="en-US" sz="20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21" y="3418046"/>
            <a:ext cx="3374231" cy="20853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015264" y="3601879"/>
            <a:ext cx="1687116" cy="2108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Cáncer</a:t>
            </a:r>
            <a:endParaRPr lang="en-US" sz="2400" dirty="0"/>
          </a:p>
        </p:txBody>
      </p:sp>
      <p:sp>
        <p:nvSpPr>
          <p:cNvPr id="8" name="Text 4"/>
          <p:cNvSpPr/>
          <p:nvPr/>
        </p:nvSpPr>
        <p:spPr>
          <a:xfrm>
            <a:off x="4015264" y="3995975"/>
            <a:ext cx="10142815" cy="215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División celular descontrolada. Resulta de mutaciones en genes reguladores del ciclo.</a:t>
            </a:r>
            <a:endParaRPr lang="en-US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21" y="5773341"/>
            <a:ext cx="3374231" cy="20853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4015263" y="6030381"/>
            <a:ext cx="1687116" cy="2108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Malformaciones</a:t>
            </a:r>
            <a:endParaRPr lang="en-US" sz="2400" dirty="0"/>
          </a:p>
        </p:txBody>
      </p:sp>
      <p:sp>
        <p:nvSpPr>
          <p:cNvPr id="11" name="Text 6"/>
          <p:cNvSpPr/>
          <p:nvPr/>
        </p:nvSpPr>
        <p:spPr>
          <a:xfrm>
            <a:off x="4015263" y="6406126"/>
            <a:ext cx="10142815" cy="215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20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Errores mitóticos en desarrollo embrionario. Pueden causar defectos congénitos graves.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749034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Clonación Celular: Concepto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7708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Definición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261241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Producción de organismos genéticamente idénticos a partir de una célula.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226731" y="3176588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9937790" y="2952274"/>
            <a:ext cx="315539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Clonación Reproductiva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37790" y="3442692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Crea un organismo completo genéticamente idéntico al donante.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937790" y="5404842"/>
            <a:ext cx="296013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Clonación Terapéutica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9937790" y="5895261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Genera tejidos u órganos compatibles para trasplantes.</a:t>
            </a:r>
            <a:endParaRPr lang="en-US" sz="17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857256" y="54048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Hito Histórico</a:t>
            </a:r>
            <a:endParaRPr lang="en-US" sz="2200" dirty="0"/>
          </a:p>
        </p:txBody>
      </p:sp>
      <p:sp>
        <p:nvSpPr>
          <p:cNvPr id="16" name="Text 9"/>
          <p:cNvSpPr/>
          <p:nvPr/>
        </p:nvSpPr>
        <p:spPr>
          <a:xfrm>
            <a:off x="793790" y="5895261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La oveja Dolly (1996) demostró la viabilidad en mamíferos.</a:t>
            </a:r>
            <a:endParaRPr lang="en-US" sz="1750" dirty="0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1125343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El Ciclo Celular Eucariótico: Visión General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7708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Interfase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261241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Representa aproximadamente el 90% del ciclo. Incluye las fases G1, S y G2.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633" y="3353991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7708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Mitosis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261241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Ocupa solo el 10% del ciclo. Es la división nuclear.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201" y="3353991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0419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Citocinesis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532358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División del citoplasma. Ocurre simultáneamente con el final de la mitosis.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5201" y="5613559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0419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Duración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532358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En células humanas dura aproximadamente 24 horas. Varía según el tipo celular.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5633" y="5613559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6856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Tipos de Clonación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1917502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21443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Clonación Natural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754422" y="2634734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Gemelos idénticos: originados de un solo óvulo fecundado.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3278386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3505200"/>
            <a:ext cx="295584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Transferencia Nuclear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754422" y="3995618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Núcleo de célula somática transferido a óvulo sin núcleo.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4639270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54422" y="486608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Cultivo In Vitro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754422" y="5356503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Multiplicación de plantas a partir de pequeños fragmentos.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0190" y="6000155"/>
            <a:ext cx="1134070" cy="136088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754422" y="62269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Clonación Molecular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7754422" y="6717387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Replicación de fragmentos de ADN en biotecnología.</a:t>
            </a:r>
            <a:endParaRPr lang="en-US" sz="175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"/>
          <p:cNvSpPr/>
          <p:nvPr/>
        </p:nvSpPr>
        <p:spPr>
          <a:xfrm>
            <a:off x="1466612" y="8625007"/>
            <a:ext cx="146090" cy="146090"/>
          </a:xfrm>
          <a:prstGeom prst="roundRect">
            <a:avLst>
              <a:gd name="adj" fmla="val 12518"/>
            </a:avLst>
          </a:prstGeom>
          <a:solidFill>
            <a:srgbClr val="100943"/>
          </a:solidFill>
          <a:ln/>
        </p:spPr>
      </p:sp>
      <p:sp>
        <p:nvSpPr>
          <p:cNvPr id="5" name="Text 2"/>
          <p:cNvSpPr/>
          <p:nvPr/>
        </p:nvSpPr>
        <p:spPr>
          <a:xfrm>
            <a:off x="1673662" y="8625007"/>
            <a:ext cx="1437442" cy="146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1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Medicina regenerativa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3731538" y="8625007"/>
            <a:ext cx="146090" cy="146090"/>
          </a:xfrm>
          <a:prstGeom prst="roundRect">
            <a:avLst>
              <a:gd name="adj" fmla="val 12518"/>
            </a:avLst>
          </a:prstGeom>
          <a:solidFill>
            <a:srgbClr val="201385"/>
          </a:solidFill>
          <a:ln/>
        </p:spPr>
      </p:sp>
      <p:sp>
        <p:nvSpPr>
          <p:cNvPr id="7" name="Text 4"/>
          <p:cNvSpPr/>
          <p:nvPr/>
        </p:nvSpPr>
        <p:spPr>
          <a:xfrm>
            <a:off x="3938588" y="8625007"/>
            <a:ext cx="1456253" cy="146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1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Tratamiento de cáncer</a:t>
            </a:r>
            <a:endParaRPr lang="en-US" sz="1150" dirty="0"/>
          </a:p>
        </p:txBody>
      </p:sp>
      <p:sp>
        <p:nvSpPr>
          <p:cNvPr id="8" name="Shape 5"/>
          <p:cNvSpPr/>
          <p:nvPr/>
        </p:nvSpPr>
        <p:spPr>
          <a:xfrm>
            <a:off x="6504980" y="8625007"/>
            <a:ext cx="146090" cy="146090"/>
          </a:xfrm>
          <a:prstGeom prst="roundRect">
            <a:avLst>
              <a:gd name="adj" fmla="val 12518"/>
            </a:avLst>
          </a:prstGeom>
          <a:solidFill>
            <a:srgbClr val="301CC8"/>
          </a:solidFill>
          <a:ln/>
        </p:spPr>
      </p:sp>
      <p:sp>
        <p:nvSpPr>
          <p:cNvPr id="9" name="Text 6"/>
          <p:cNvSpPr/>
          <p:nvPr/>
        </p:nvSpPr>
        <p:spPr>
          <a:xfrm>
            <a:off x="6712029" y="8625007"/>
            <a:ext cx="1413153" cy="146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1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Clonación terapéutica</a:t>
            </a:r>
            <a:endParaRPr lang="en-US" sz="1150" dirty="0"/>
          </a:p>
        </p:txBody>
      </p:sp>
      <p:sp>
        <p:nvSpPr>
          <p:cNvPr id="10" name="Shape 7"/>
          <p:cNvSpPr/>
          <p:nvPr/>
        </p:nvSpPr>
        <p:spPr>
          <a:xfrm>
            <a:off x="9127093" y="8625007"/>
            <a:ext cx="146090" cy="146090"/>
          </a:xfrm>
          <a:prstGeom prst="roundRect">
            <a:avLst>
              <a:gd name="adj" fmla="val 12518"/>
            </a:avLst>
          </a:prstGeom>
          <a:solidFill>
            <a:srgbClr val="5C49E6"/>
          </a:solidFill>
          <a:ln/>
        </p:spPr>
      </p:sp>
      <p:sp>
        <p:nvSpPr>
          <p:cNvPr id="11" name="Text 8"/>
          <p:cNvSpPr/>
          <p:nvPr/>
        </p:nvSpPr>
        <p:spPr>
          <a:xfrm>
            <a:off x="9334143" y="8625007"/>
            <a:ext cx="1672709" cy="146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1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Agricultura y alimentación</a:t>
            </a:r>
            <a:endParaRPr lang="en-US" sz="1150" dirty="0"/>
          </a:p>
        </p:txBody>
      </p:sp>
      <p:sp>
        <p:nvSpPr>
          <p:cNvPr id="12" name="Shape 9"/>
          <p:cNvSpPr/>
          <p:nvPr/>
        </p:nvSpPr>
        <p:spPr>
          <a:xfrm>
            <a:off x="11519178" y="8625007"/>
            <a:ext cx="146090" cy="146090"/>
          </a:xfrm>
          <a:prstGeom prst="roundRect">
            <a:avLst>
              <a:gd name="adj" fmla="val 12518"/>
            </a:avLst>
          </a:prstGeom>
          <a:solidFill>
            <a:srgbClr val="978CEF"/>
          </a:solidFill>
          <a:ln/>
        </p:spPr>
      </p:sp>
      <p:sp>
        <p:nvSpPr>
          <p:cNvPr id="13" name="Text 10"/>
          <p:cNvSpPr/>
          <p:nvPr/>
        </p:nvSpPr>
        <p:spPr>
          <a:xfrm>
            <a:off x="11726227" y="8625007"/>
            <a:ext cx="706398" cy="146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1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Otros usos</a:t>
            </a:r>
            <a:endParaRPr lang="en-US" sz="1150" dirty="0"/>
          </a:p>
        </p:txBody>
      </p:sp>
      <p:sp>
        <p:nvSpPr>
          <p:cNvPr id="14" name="Text 11"/>
          <p:cNvSpPr/>
          <p:nvPr/>
        </p:nvSpPr>
        <p:spPr>
          <a:xfrm>
            <a:off x="511612" y="8935522"/>
            <a:ext cx="13607177" cy="2338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El entendimiento del ciclo celular y la clonación abre posibilidades revolucionarias en medicina regenerativa.</a:t>
            </a:r>
            <a:endParaRPr lang="en-US" sz="1150" dirty="0"/>
          </a:p>
        </p:txBody>
      </p:sp>
      <p:sp>
        <p:nvSpPr>
          <p:cNvPr id="15" name="Text 12"/>
          <p:cNvSpPr/>
          <p:nvPr/>
        </p:nvSpPr>
        <p:spPr>
          <a:xfrm>
            <a:off x="511612" y="9333786"/>
            <a:ext cx="13607177" cy="2338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Las consideraciones éticas son fundamentales en estas investigaciones. Debemos balancear el avance científico con el respeto por la vida.</a:t>
            </a:r>
            <a:endParaRPr lang="en-US" sz="1150" dirty="0"/>
          </a:p>
        </p:txBody>
      </p:sp>
      <p:sp>
        <p:nvSpPr>
          <p:cNvPr id="16" name="Rectángulo 15"/>
          <p:cNvSpPr/>
          <p:nvPr/>
        </p:nvSpPr>
        <p:spPr>
          <a:xfrm>
            <a:off x="6351969" y="1561850"/>
            <a:ext cx="76370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200" dirty="0" smtClean="0"/>
              <a:t>El entendimiento del ciclo celular y la clonación abre posibilidades revolucionarias en medicina regenerativa.</a:t>
            </a:r>
          </a:p>
          <a:p>
            <a:endParaRPr lang="es-EC" sz="3200" dirty="0"/>
          </a:p>
          <a:p>
            <a:endParaRPr lang="es-EC" sz="3200" dirty="0" smtClean="0"/>
          </a:p>
          <a:p>
            <a:r>
              <a:rPr lang="es-EC" sz="3200" dirty="0" smtClean="0"/>
              <a:t>Las consideraciones éticas son fundamentales en estas investigaciones. Debemos balancear el avance científico con el respeto por la vida.</a:t>
            </a:r>
            <a:endParaRPr lang="es-EC" sz="3200" dirty="0"/>
          </a:p>
        </p:txBody>
      </p:sp>
      <p:sp>
        <p:nvSpPr>
          <p:cNvPr id="17" name="Rectángulo 16"/>
          <p:cNvSpPr/>
          <p:nvPr/>
        </p:nvSpPr>
        <p:spPr>
          <a:xfrm>
            <a:off x="794534" y="2237423"/>
            <a:ext cx="40988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dirty="0" smtClean="0"/>
              <a:t>https://www.ncbi.nlm.nih.gov/gdv</a:t>
            </a:r>
            <a:endParaRPr lang="es-EC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102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57198" y="527090"/>
            <a:ext cx="4981337" cy="5990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Fases del Ciclo Celular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6372820" y="1413510"/>
            <a:ext cx="22860" cy="6290429"/>
          </a:xfrm>
          <a:prstGeom prst="roundRect">
            <a:avLst>
              <a:gd name="adj" fmla="val 352158"/>
            </a:avLst>
          </a:prstGeom>
          <a:solidFill>
            <a:srgbClr val="BDB8DF"/>
          </a:solidFill>
          <a:ln/>
        </p:spPr>
      </p:sp>
      <p:sp>
        <p:nvSpPr>
          <p:cNvPr id="5" name="Shape 2"/>
          <p:cNvSpPr/>
          <p:nvPr/>
        </p:nvSpPr>
        <p:spPr>
          <a:xfrm>
            <a:off x="6565583" y="1617702"/>
            <a:ext cx="574953" cy="22860"/>
          </a:xfrm>
          <a:prstGeom prst="roundRect">
            <a:avLst>
              <a:gd name="adj" fmla="val 352158"/>
            </a:avLst>
          </a:prstGeom>
          <a:solidFill>
            <a:srgbClr val="BDB8DF"/>
          </a:solidFill>
          <a:ln/>
        </p:spPr>
      </p:sp>
      <p:sp>
        <p:nvSpPr>
          <p:cNvPr id="6" name="Shape 3"/>
          <p:cNvSpPr/>
          <p:nvPr/>
        </p:nvSpPr>
        <p:spPr>
          <a:xfrm>
            <a:off x="6157198" y="1413510"/>
            <a:ext cx="431244" cy="431244"/>
          </a:xfrm>
          <a:prstGeom prst="roundRect">
            <a:avLst>
              <a:gd name="adj" fmla="val 18668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229112" y="1449467"/>
            <a:ext cx="287417" cy="359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</a:t>
            </a:r>
            <a:endParaRPr lang="en-US" sz="2250" dirty="0"/>
          </a:p>
        </p:txBody>
      </p:sp>
      <p:sp>
        <p:nvSpPr>
          <p:cNvPr id="8" name="Text 5"/>
          <p:cNvSpPr/>
          <p:nvPr/>
        </p:nvSpPr>
        <p:spPr>
          <a:xfrm>
            <a:off x="7331154" y="1479352"/>
            <a:ext cx="2395895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G1</a:t>
            </a:r>
            <a:endParaRPr lang="en-US" sz="1850" dirty="0"/>
          </a:p>
        </p:txBody>
      </p:sp>
      <p:sp>
        <p:nvSpPr>
          <p:cNvPr id="9" name="Text 6"/>
          <p:cNvSpPr/>
          <p:nvPr/>
        </p:nvSpPr>
        <p:spPr>
          <a:xfrm>
            <a:off x="7331154" y="1893689"/>
            <a:ext cx="6628448" cy="613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Primera fase de crecimiento. La célula aumenta su tamaño y sintetiza proteínas.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7331154" y="2621994"/>
            <a:ext cx="6628448" cy="3067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Representa el 30-40% del ciclo en células humanas.</a:t>
            </a:r>
            <a:endParaRPr lang="en-US" sz="1500" dirty="0"/>
          </a:p>
        </p:txBody>
      </p:sp>
      <p:sp>
        <p:nvSpPr>
          <p:cNvPr id="11" name="Shape 8"/>
          <p:cNvSpPr/>
          <p:nvPr/>
        </p:nvSpPr>
        <p:spPr>
          <a:xfrm>
            <a:off x="6565583" y="3516154"/>
            <a:ext cx="574953" cy="22860"/>
          </a:xfrm>
          <a:prstGeom prst="roundRect">
            <a:avLst>
              <a:gd name="adj" fmla="val 352158"/>
            </a:avLst>
          </a:prstGeom>
          <a:solidFill>
            <a:srgbClr val="BDB8DF"/>
          </a:solidFill>
          <a:ln/>
        </p:spPr>
      </p:sp>
      <p:sp>
        <p:nvSpPr>
          <p:cNvPr id="12" name="Shape 9"/>
          <p:cNvSpPr/>
          <p:nvPr/>
        </p:nvSpPr>
        <p:spPr>
          <a:xfrm>
            <a:off x="6157198" y="3311962"/>
            <a:ext cx="431244" cy="431244"/>
          </a:xfrm>
          <a:prstGeom prst="roundRect">
            <a:avLst>
              <a:gd name="adj" fmla="val 18668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229112" y="3347918"/>
            <a:ext cx="287417" cy="359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</a:t>
            </a:r>
            <a:endParaRPr lang="en-US" sz="2250" dirty="0"/>
          </a:p>
        </p:txBody>
      </p:sp>
      <p:sp>
        <p:nvSpPr>
          <p:cNvPr id="14" name="Text 11"/>
          <p:cNvSpPr/>
          <p:nvPr/>
        </p:nvSpPr>
        <p:spPr>
          <a:xfrm>
            <a:off x="7331154" y="3377803"/>
            <a:ext cx="2395895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S</a:t>
            </a:r>
            <a:endParaRPr lang="en-US" sz="1850" dirty="0"/>
          </a:p>
        </p:txBody>
      </p:sp>
      <p:sp>
        <p:nvSpPr>
          <p:cNvPr id="15" name="Text 12"/>
          <p:cNvSpPr/>
          <p:nvPr/>
        </p:nvSpPr>
        <p:spPr>
          <a:xfrm>
            <a:off x="7331154" y="3792141"/>
            <a:ext cx="6628448" cy="3067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Fase de síntesis. Se duplica el ADN y los centriolos.</a:t>
            </a:r>
            <a:endParaRPr lang="en-US" sz="1500" dirty="0"/>
          </a:p>
        </p:txBody>
      </p:sp>
      <p:sp>
        <p:nvSpPr>
          <p:cNvPr id="16" name="Text 13"/>
          <p:cNvSpPr/>
          <p:nvPr/>
        </p:nvSpPr>
        <p:spPr>
          <a:xfrm>
            <a:off x="7331154" y="4213741"/>
            <a:ext cx="6628448" cy="3067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Ocupa aproximadamente el 40% del ciclo celular.</a:t>
            </a:r>
            <a:endParaRPr lang="en-US" sz="1500" dirty="0"/>
          </a:p>
        </p:txBody>
      </p:sp>
      <p:sp>
        <p:nvSpPr>
          <p:cNvPr id="17" name="Shape 14"/>
          <p:cNvSpPr/>
          <p:nvPr/>
        </p:nvSpPr>
        <p:spPr>
          <a:xfrm>
            <a:off x="6565583" y="5107900"/>
            <a:ext cx="574953" cy="22860"/>
          </a:xfrm>
          <a:prstGeom prst="roundRect">
            <a:avLst>
              <a:gd name="adj" fmla="val 352158"/>
            </a:avLst>
          </a:prstGeom>
          <a:solidFill>
            <a:srgbClr val="BDB8DF"/>
          </a:solidFill>
          <a:ln/>
        </p:spPr>
      </p:sp>
      <p:sp>
        <p:nvSpPr>
          <p:cNvPr id="18" name="Shape 15"/>
          <p:cNvSpPr/>
          <p:nvPr/>
        </p:nvSpPr>
        <p:spPr>
          <a:xfrm>
            <a:off x="6157198" y="4903708"/>
            <a:ext cx="431244" cy="431244"/>
          </a:xfrm>
          <a:prstGeom prst="roundRect">
            <a:avLst>
              <a:gd name="adj" fmla="val 18668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6229112" y="4939665"/>
            <a:ext cx="287417" cy="359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</a:t>
            </a:r>
            <a:endParaRPr lang="en-US" sz="2250" dirty="0"/>
          </a:p>
        </p:txBody>
      </p:sp>
      <p:sp>
        <p:nvSpPr>
          <p:cNvPr id="20" name="Text 17"/>
          <p:cNvSpPr/>
          <p:nvPr/>
        </p:nvSpPr>
        <p:spPr>
          <a:xfrm>
            <a:off x="7331154" y="4969550"/>
            <a:ext cx="2395895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G2</a:t>
            </a:r>
            <a:endParaRPr lang="en-US" sz="1850" dirty="0"/>
          </a:p>
        </p:txBody>
      </p:sp>
      <p:sp>
        <p:nvSpPr>
          <p:cNvPr id="21" name="Text 18"/>
          <p:cNvSpPr/>
          <p:nvPr/>
        </p:nvSpPr>
        <p:spPr>
          <a:xfrm>
            <a:off x="7331154" y="5383887"/>
            <a:ext cx="6628448" cy="3067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Segunda fase de crecimiento. La célula se prepara para dividirse.</a:t>
            </a:r>
            <a:endParaRPr lang="en-US" sz="1500" dirty="0"/>
          </a:p>
        </p:txBody>
      </p:sp>
      <p:sp>
        <p:nvSpPr>
          <p:cNvPr id="22" name="Text 19"/>
          <p:cNvSpPr/>
          <p:nvPr/>
        </p:nvSpPr>
        <p:spPr>
          <a:xfrm>
            <a:off x="7331154" y="5805488"/>
            <a:ext cx="6628448" cy="3067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Representa el 10-20% del ciclo total.</a:t>
            </a:r>
            <a:endParaRPr lang="en-US" sz="1500" dirty="0"/>
          </a:p>
        </p:txBody>
      </p:sp>
      <p:sp>
        <p:nvSpPr>
          <p:cNvPr id="23" name="Shape 20"/>
          <p:cNvSpPr/>
          <p:nvPr/>
        </p:nvSpPr>
        <p:spPr>
          <a:xfrm>
            <a:off x="6565583" y="6699647"/>
            <a:ext cx="574953" cy="22860"/>
          </a:xfrm>
          <a:prstGeom prst="roundRect">
            <a:avLst>
              <a:gd name="adj" fmla="val 352158"/>
            </a:avLst>
          </a:prstGeom>
          <a:solidFill>
            <a:srgbClr val="BDB8DF"/>
          </a:solidFill>
          <a:ln/>
        </p:spPr>
      </p:sp>
      <p:sp>
        <p:nvSpPr>
          <p:cNvPr id="24" name="Shape 21"/>
          <p:cNvSpPr/>
          <p:nvPr/>
        </p:nvSpPr>
        <p:spPr>
          <a:xfrm>
            <a:off x="6157198" y="6495455"/>
            <a:ext cx="431244" cy="431244"/>
          </a:xfrm>
          <a:prstGeom prst="roundRect">
            <a:avLst>
              <a:gd name="adj" fmla="val 18668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6229112" y="6531412"/>
            <a:ext cx="287417" cy="359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4</a:t>
            </a:r>
            <a:endParaRPr lang="en-US" sz="2250" dirty="0"/>
          </a:p>
        </p:txBody>
      </p:sp>
      <p:sp>
        <p:nvSpPr>
          <p:cNvPr id="26" name="Text 23"/>
          <p:cNvSpPr/>
          <p:nvPr/>
        </p:nvSpPr>
        <p:spPr>
          <a:xfrm>
            <a:off x="7331154" y="6561296"/>
            <a:ext cx="2395895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M</a:t>
            </a:r>
            <a:endParaRPr lang="en-US" sz="1850" dirty="0"/>
          </a:p>
        </p:txBody>
      </p:sp>
      <p:sp>
        <p:nvSpPr>
          <p:cNvPr id="27" name="Text 24"/>
          <p:cNvSpPr/>
          <p:nvPr/>
        </p:nvSpPr>
        <p:spPr>
          <a:xfrm>
            <a:off x="7331154" y="6975634"/>
            <a:ext cx="6628448" cy="3067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Mitosis y citocinesis. División nuclear y celular.</a:t>
            </a:r>
            <a:endParaRPr lang="en-US" sz="1500" dirty="0"/>
          </a:p>
        </p:txBody>
      </p:sp>
      <p:sp>
        <p:nvSpPr>
          <p:cNvPr id="28" name="Text 25"/>
          <p:cNvSpPr/>
          <p:nvPr/>
        </p:nvSpPr>
        <p:spPr>
          <a:xfrm>
            <a:off x="7331154" y="7397234"/>
            <a:ext cx="6628448" cy="3067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Es la fase más corta, solo el 5-10% del ciclo.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57" y="2615208"/>
            <a:ext cx="4957286" cy="299918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226969" y="599003"/>
            <a:ext cx="7662863" cy="1322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Puntos de Control del Ciclo Celular</a:t>
            </a:r>
            <a:endParaRPr lang="en-US" sz="415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6969" y="2238613"/>
            <a:ext cx="1057870" cy="1684496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7602141" y="2450187"/>
            <a:ext cx="2644854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Punto G1</a:t>
            </a:r>
            <a:endParaRPr lang="en-US" sz="2050" dirty="0"/>
          </a:p>
        </p:txBody>
      </p:sp>
      <p:sp>
        <p:nvSpPr>
          <p:cNvPr id="7" name="Text 2"/>
          <p:cNvSpPr/>
          <p:nvPr/>
        </p:nvSpPr>
        <p:spPr>
          <a:xfrm>
            <a:off x="7602141" y="2907625"/>
            <a:ext cx="6287691" cy="3384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Verifica el tamaño celular y la integridad del ADN.</a:t>
            </a:r>
            <a:endParaRPr lang="en-US" sz="1650" dirty="0"/>
          </a:p>
        </p:txBody>
      </p:sp>
      <p:sp>
        <p:nvSpPr>
          <p:cNvPr id="8" name="Text 3"/>
          <p:cNvSpPr/>
          <p:nvPr/>
        </p:nvSpPr>
        <p:spPr>
          <a:xfrm>
            <a:off x="7602141" y="3373041"/>
            <a:ext cx="6287691" cy="3384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Decide si la célula inicia la replicación o entra en G0.</a:t>
            </a:r>
            <a:endParaRPr lang="en-US" sz="165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6969" y="3923109"/>
            <a:ext cx="1057870" cy="1684496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7602141" y="4134683"/>
            <a:ext cx="2644854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Punto G2</a:t>
            </a:r>
            <a:endParaRPr lang="en-US" sz="2050" dirty="0"/>
          </a:p>
        </p:txBody>
      </p:sp>
      <p:sp>
        <p:nvSpPr>
          <p:cNvPr id="11" name="Text 5"/>
          <p:cNvSpPr/>
          <p:nvPr/>
        </p:nvSpPr>
        <p:spPr>
          <a:xfrm>
            <a:off x="7602141" y="4592122"/>
            <a:ext cx="6287691" cy="3384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Comprueba que la replicación del ADN sea completa y correcta.</a:t>
            </a:r>
            <a:endParaRPr lang="en-US" sz="1650" dirty="0"/>
          </a:p>
        </p:txBody>
      </p:sp>
      <p:sp>
        <p:nvSpPr>
          <p:cNvPr id="12" name="Text 6"/>
          <p:cNvSpPr/>
          <p:nvPr/>
        </p:nvSpPr>
        <p:spPr>
          <a:xfrm>
            <a:off x="7602141" y="5057537"/>
            <a:ext cx="6287691" cy="3384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Prepara a la célula para iniciar la mitosis.</a:t>
            </a:r>
            <a:endParaRPr lang="en-US" sz="16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969" y="5607606"/>
            <a:ext cx="1057870" cy="2022991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602141" y="5819180"/>
            <a:ext cx="2644854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Punto M</a:t>
            </a:r>
            <a:endParaRPr lang="en-US" sz="2050" dirty="0"/>
          </a:p>
        </p:txBody>
      </p:sp>
      <p:sp>
        <p:nvSpPr>
          <p:cNvPr id="15" name="Text 8"/>
          <p:cNvSpPr/>
          <p:nvPr/>
        </p:nvSpPr>
        <p:spPr>
          <a:xfrm>
            <a:off x="7602141" y="6276618"/>
            <a:ext cx="6287691" cy="676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Asegura la correcta alineación de cromosomas en la placa metafásica.</a:t>
            </a:r>
            <a:endParaRPr lang="en-US" sz="1650" dirty="0"/>
          </a:p>
        </p:txBody>
      </p:sp>
      <p:sp>
        <p:nvSpPr>
          <p:cNvPr id="16" name="Text 9"/>
          <p:cNvSpPr/>
          <p:nvPr/>
        </p:nvSpPr>
        <p:spPr>
          <a:xfrm>
            <a:off x="7602141" y="7080528"/>
            <a:ext cx="6287691" cy="3384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Previene aneuploidías y cáncer.</a:t>
            </a:r>
            <a:endParaRPr lang="en-US" sz="16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92781"/>
            <a:ext cx="575429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Punto de Control G1/S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341721"/>
            <a:ext cx="3664863" cy="2546985"/>
          </a:xfrm>
          <a:prstGeom prst="roundRect">
            <a:avLst>
              <a:gd name="adj" fmla="val 374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14624" y="25761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Función Principal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3066574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Evalúa el tamaño celular y detecta daños en el ADN.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6514624" y="3928467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Decide si la célula continúa el ciclo o entra en apoptosis.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1867" y="2341721"/>
            <a:ext cx="3664863" cy="2546985"/>
          </a:xfrm>
          <a:prstGeom prst="roundRect">
            <a:avLst>
              <a:gd name="adj" fmla="val 374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406301" y="2576155"/>
            <a:ext cx="287535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Mecanismo Molecular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10406301" y="3066574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La proteína p53 actúa como "guardián del genoma".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10406301" y="3928467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Las ciclinas D y E interactúan con Cdk4 y Cdk2.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0190" y="5115520"/>
            <a:ext cx="7556421" cy="1821180"/>
          </a:xfrm>
          <a:prstGeom prst="roundRect">
            <a:avLst>
              <a:gd name="adj" fmla="val 5231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514624" y="534995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Ejemplo Práctico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6514624" y="5840373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Exposición a rayos UV detiene las células en G1.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6514624" y="6339364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Esto evita la replicación de ADN dañado.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40130"/>
            <a:ext cx="602527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Punto de Control G2/M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089071"/>
            <a:ext cx="170021" cy="1715214"/>
          </a:xfrm>
          <a:prstGeom prst="roundRect">
            <a:avLst>
              <a:gd name="adj" fmla="val 56033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790373" y="20890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Detección de ADN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790373" y="2579489"/>
            <a:ext cx="704623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Sensores moleculares verifican que todo el ADN esté replicado correctamente.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6790373" y="3441382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Se identifican fragmentos incompletos o mal replicados.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6620351" y="4031099"/>
            <a:ext cx="170021" cy="1352312"/>
          </a:xfrm>
          <a:prstGeom prst="roundRect">
            <a:avLst>
              <a:gd name="adj" fmla="val 56033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130534" y="4031099"/>
            <a:ext cx="347960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Activación de Mecanismos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7130534" y="4521517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La quinasa Chk1 fosforila a Cdc25, inactivándola.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7130534" y="5020508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Se detiene la activación del complejo Cdk1-ciclina B.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960632" y="5610225"/>
            <a:ext cx="170021" cy="1352312"/>
          </a:xfrm>
          <a:prstGeom prst="roundRect">
            <a:avLst>
              <a:gd name="adj" fmla="val 56033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470815" y="56102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Respuesta Celular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7470815" y="6100643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La célula repara los errores o se detiene permanentemente.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7470815" y="6599634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En caso de daño severo, puede iniciar apoptosis.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07413"/>
            <a:ext cx="731686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Interfase: Fase Preparativa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369820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985849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59663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G1: Crecimiento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3087053"/>
            <a:ext cx="511635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La célula aumenta su tamaño y sintetiza proteínas.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689866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BDB8DF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3733443"/>
            <a:ext cx="4304109" cy="1306949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3894892" y="4187547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</a:t>
            </a:r>
            <a:endParaRPr lang="en-US" sz="2500" dirty="0"/>
          </a:p>
        </p:txBody>
      </p:sp>
      <p:sp>
        <p:nvSpPr>
          <p:cNvPr id="10" name="Text 5"/>
          <p:cNvSpPr/>
          <p:nvPr/>
        </p:nvSpPr>
        <p:spPr>
          <a:xfrm>
            <a:off x="6433304" y="396025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S: Síntesis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6433304" y="4450675"/>
            <a:ext cx="471273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Se duplica el material genético y los centriolos.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6263164" y="5053489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BDB8DF"/>
          </a:solidFill>
          <a:ln/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294" y="5097066"/>
            <a:ext cx="6456164" cy="1306949"/>
          </a:xfrm>
          <a:prstGeom prst="rect">
            <a:avLst/>
          </a:prstGeom>
        </p:spPr>
      </p:pic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4773" y="5551170"/>
            <a:ext cx="318968" cy="398621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7509272" y="53238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G2: Preparación</a:t>
            </a:r>
            <a:endParaRPr lang="en-US" sz="2200" dirty="0"/>
          </a:p>
        </p:txBody>
      </p:sp>
      <p:sp>
        <p:nvSpPr>
          <p:cNvPr id="16" name="Text 9"/>
          <p:cNvSpPr/>
          <p:nvPr/>
        </p:nvSpPr>
        <p:spPr>
          <a:xfrm>
            <a:off x="7509272" y="5814298"/>
            <a:ext cx="493942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Se reparan errores del ADN y prepara la división.</a:t>
            </a:r>
            <a:endParaRPr lang="en-US" sz="1750" dirty="0"/>
          </a:p>
        </p:txBody>
      </p:sp>
      <p:sp>
        <p:nvSpPr>
          <p:cNvPr id="17" name="Text 10"/>
          <p:cNvSpPr/>
          <p:nvPr/>
        </p:nvSpPr>
        <p:spPr>
          <a:xfrm>
            <a:off x="793790" y="665916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La interfase representa aproximadamente el 90% de la duración total del ciclo celular. Es el período entre divisiones mitóticas.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486983"/>
            <a:ext cx="931425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Duplicación del ADN en la Interfase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453592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4578429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4613791"/>
            <a:ext cx="361759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Apertura de la Doble Hélice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5104209"/>
            <a:ext cx="56426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La helicasa desenrolla y separa las dos hebras de ADN.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7457003" y="453592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2074" y="4578429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194119" y="4613791"/>
            <a:ext cx="345257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Síntesis de Nuevas Hebras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8194119" y="5104209"/>
            <a:ext cx="56426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La ADN polimerasa añade nucleótidos complementarios a cada hebra original.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628364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6326148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6361509"/>
            <a:ext cx="287345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Corrección de Errores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6851928"/>
            <a:ext cx="56426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Enzimas de corrección identifican y reparan nucleótidos mal apareados.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7457003" y="628364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2074" y="6326148"/>
            <a:ext cx="340162" cy="42529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8194119" y="63615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Resultado Final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8194119" y="6851928"/>
            <a:ext cx="56426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Se obtienen dos moléculas idénticas de ADN semiconservativas.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69288"/>
            <a:ext cx="638306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Introducción a la Mitosis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131695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2585799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358509"/>
            <a:ext cx="311062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Propósito Fundamental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2848928"/>
            <a:ext cx="671583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Mantener constante el número cromosómico en células somáticas.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423404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BDB8DF"/>
          </a:solidFill>
          <a:ln/>
        </p:spPr>
      </p:sp>
      <p:sp>
        <p:nvSpPr>
          <p:cNvPr id="8" name="Shape 5"/>
          <p:cNvSpPr/>
          <p:nvPr/>
        </p:nvSpPr>
        <p:spPr>
          <a:xfrm>
            <a:off x="793790" y="3551992"/>
            <a:ext cx="4347567" cy="1306949"/>
          </a:xfrm>
          <a:prstGeom prst="roundRect">
            <a:avLst>
              <a:gd name="adj" fmla="val 728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006096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37788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Células Implicadas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269224"/>
            <a:ext cx="58590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Ocurre en células somáticas como piel, hígado y músculo.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4843701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BDB8DF"/>
          </a:solidFill>
          <a:ln/>
        </p:spPr>
      </p:sp>
      <p:sp>
        <p:nvSpPr>
          <p:cNvPr id="13" name="Shape 9"/>
          <p:cNvSpPr/>
          <p:nvPr/>
        </p:nvSpPr>
        <p:spPr>
          <a:xfrm>
            <a:off x="793790" y="4972288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426393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1991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Proceso Ordenado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5689521"/>
            <a:ext cx="57464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Se desarrolla en cinco fases secuenciales bien definidas.</a:t>
            </a:r>
            <a:endParaRPr lang="en-US" sz="1750" dirty="0"/>
          </a:p>
        </p:txBody>
      </p:sp>
      <p:sp>
        <p:nvSpPr>
          <p:cNvPr id="17" name="Text 12"/>
          <p:cNvSpPr/>
          <p:nvPr/>
        </p:nvSpPr>
        <p:spPr>
          <a:xfrm>
            <a:off x="793790" y="653438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La mitosis es esencial para el crecimiento, desarrollo y regeneración tisular. Una persona adulta produce billones de células nuevas cada día.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1305</Words>
  <Application>Microsoft Office PowerPoint</Application>
  <PresentationFormat>Personalizado</PresentationFormat>
  <Paragraphs>218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Arimo</vt:lpstr>
      <vt:lpstr>Arial</vt:lpstr>
      <vt:lpstr>Outfit Extra Bold</vt:lpstr>
      <vt:lpstr>Calibri</vt:lpstr>
      <vt:lpstr>Arimo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karen macias</cp:lastModifiedBy>
  <cp:revision>3</cp:revision>
  <dcterms:created xsi:type="dcterms:W3CDTF">2025-05-05T03:14:03Z</dcterms:created>
  <dcterms:modified xsi:type="dcterms:W3CDTF">2025-05-05T03:27:12Z</dcterms:modified>
</cp:coreProperties>
</file>