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4" r:id="rId3"/>
    <p:sldId id="259" r:id="rId4"/>
    <p:sldId id="260" r:id="rId5"/>
    <p:sldId id="265" r:id="rId6"/>
    <p:sldId id="263" r:id="rId7"/>
    <p:sldId id="274" r:id="rId8"/>
    <p:sldId id="268" r:id="rId9"/>
    <p:sldId id="269" r:id="rId10"/>
    <p:sldId id="270" r:id="rId11"/>
    <p:sldId id="273" r:id="rId12"/>
    <p:sldId id="271" r:id="rId13"/>
    <p:sldId id="272" r:id="rId14"/>
    <p:sldId id="258" r:id="rId15"/>
    <p:sldId id="276" r:id="rId16"/>
    <p:sldId id="275" r:id="rId17"/>
    <p:sldId id="277" r:id="rId18"/>
    <p:sldId id="278" r:id="rId19"/>
    <p:sldId id="2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68" autoAdjust="0"/>
    <p:restoredTop sz="94660"/>
  </p:normalViewPr>
  <p:slideViewPr>
    <p:cSldViewPr snapToGrid="0">
      <p:cViewPr varScale="1">
        <p:scale>
          <a:sx n="65" d="100"/>
          <a:sy n="65" d="100"/>
        </p:scale>
        <p:origin x="6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alyc.org/" TargetMode="External"/><Relationship Id="rId2" Type="http://schemas.openxmlformats.org/officeDocument/2006/relationships/hyperlink" Target="https://dialnet.unirioja.es/" TargetMode="External"/><Relationship Id="rId1" Type="http://schemas.openxmlformats.org/officeDocument/2006/relationships/hyperlink" Target="https://scholar.google.es/schhp?hl=es" TargetMode="External"/><Relationship Id="rId4" Type="http://schemas.openxmlformats.org/officeDocument/2006/relationships/hyperlink" Target="https://scielo.org/es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alyc.org/" TargetMode="External"/><Relationship Id="rId2" Type="http://schemas.openxmlformats.org/officeDocument/2006/relationships/hyperlink" Target="https://dialnet.unirioja.es/" TargetMode="External"/><Relationship Id="rId1" Type="http://schemas.openxmlformats.org/officeDocument/2006/relationships/hyperlink" Target="https://scholar.google.es/schhp?hl=es" TargetMode="External"/><Relationship Id="rId4" Type="http://schemas.openxmlformats.org/officeDocument/2006/relationships/hyperlink" Target="https://scielo.org/es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17B45F-2171-4531-9165-2C25A1CD0BC7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64F35D5-65E3-4F90-8DE9-218414EA5ECB}">
      <dgm:prSet phldrT="[Texto]"/>
      <dgm:spPr/>
      <dgm:t>
        <a:bodyPr/>
        <a:lstStyle/>
        <a:p>
          <a:r>
            <a:rPr lang="es-ES" dirty="0" smtClean="0">
              <a:hlinkClick xmlns:r="http://schemas.openxmlformats.org/officeDocument/2006/relationships" r:id="rId1"/>
            </a:rPr>
            <a:t>Google Académico</a:t>
          </a:r>
          <a:r>
            <a:rPr lang="es-ES" dirty="0" smtClean="0"/>
            <a:t> </a:t>
          </a:r>
          <a:endParaRPr lang="es-ES" dirty="0"/>
        </a:p>
      </dgm:t>
    </dgm:pt>
    <dgm:pt modelId="{FB954D2E-B1A6-4F4D-A634-31E2C887B0C4}" type="parTrans" cxnId="{D3C1AB31-23BA-4ECD-B1F1-BC4A2F919421}">
      <dgm:prSet/>
      <dgm:spPr/>
      <dgm:t>
        <a:bodyPr/>
        <a:lstStyle/>
        <a:p>
          <a:endParaRPr lang="es-ES"/>
        </a:p>
      </dgm:t>
    </dgm:pt>
    <dgm:pt modelId="{23C5E670-A7BB-44A9-861E-48A3426B56FE}" type="sibTrans" cxnId="{D3C1AB31-23BA-4ECD-B1F1-BC4A2F919421}">
      <dgm:prSet/>
      <dgm:spPr/>
      <dgm:t>
        <a:bodyPr/>
        <a:lstStyle/>
        <a:p>
          <a:endParaRPr lang="es-ES"/>
        </a:p>
      </dgm:t>
    </dgm:pt>
    <dgm:pt modelId="{00501D6C-0920-494A-85B7-33D464018172}">
      <dgm:prSet phldrT="[Texto]"/>
      <dgm:spPr/>
      <dgm:t>
        <a:bodyPr/>
        <a:lstStyle/>
        <a:p>
          <a:r>
            <a:rPr lang="en-US" dirty="0" err="1" smtClean="0">
              <a:hlinkClick xmlns:r="http://schemas.openxmlformats.org/officeDocument/2006/relationships" r:id="rId2"/>
            </a:rPr>
            <a:t>Dialnet</a:t>
          </a:r>
          <a:r>
            <a:rPr lang="en-US" dirty="0" smtClean="0">
              <a:hlinkClick xmlns:r="http://schemas.openxmlformats.org/officeDocument/2006/relationships" r:id="rId2"/>
            </a:rPr>
            <a:t> (unirioja.es)</a:t>
          </a:r>
          <a:endParaRPr lang="es-ES" dirty="0"/>
        </a:p>
      </dgm:t>
    </dgm:pt>
    <dgm:pt modelId="{96AD34EC-21D1-423C-AEB2-AE85B3C32911}" type="parTrans" cxnId="{C604B279-3EC3-44DB-9E43-7E20E2BF87D7}">
      <dgm:prSet/>
      <dgm:spPr/>
      <dgm:t>
        <a:bodyPr/>
        <a:lstStyle/>
        <a:p>
          <a:endParaRPr lang="es-ES"/>
        </a:p>
      </dgm:t>
    </dgm:pt>
    <dgm:pt modelId="{7AA3EA30-4A0A-4A05-A518-F1B876D8D5DB}" type="sibTrans" cxnId="{C604B279-3EC3-44DB-9E43-7E20E2BF87D7}">
      <dgm:prSet/>
      <dgm:spPr/>
      <dgm:t>
        <a:bodyPr/>
        <a:lstStyle/>
        <a:p>
          <a:endParaRPr lang="es-ES"/>
        </a:p>
      </dgm:t>
    </dgm:pt>
    <dgm:pt modelId="{A98D9CD7-2811-42C6-8C69-5DEC160AEFCF}">
      <dgm:prSet phldrT="[Texto]"/>
      <dgm:spPr/>
      <dgm:t>
        <a:bodyPr/>
        <a:lstStyle/>
        <a:p>
          <a:r>
            <a:rPr lang="es-ES" b="0" i="0" u="none" strike="noStrike" dirty="0" err="1" smtClean="0">
              <a:solidFill>
                <a:srgbClr val="777777"/>
              </a:solidFill>
              <a:effectLst/>
              <a:latin typeface="Montserrat"/>
              <a:hlinkClick xmlns:r="http://schemas.openxmlformats.org/officeDocument/2006/relationships" r:id="rId3"/>
            </a:rPr>
            <a:t>Redalyc</a:t>
          </a:r>
          <a:endParaRPr lang="es-ES" dirty="0"/>
        </a:p>
      </dgm:t>
    </dgm:pt>
    <dgm:pt modelId="{020B885D-84F1-4608-B5E5-85B48AFC3B54}" type="parTrans" cxnId="{2D20DC6B-E935-4D8A-8946-82C5B979F4D5}">
      <dgm:prSet/>
      <dgm:spPr/>
      <dgm:t>
        <a:bodyPr/>
        <a:lstStyle/>
        <a:p>
          <a:endParaRPr lang="es-ES"/>
        </a:p>
      </dgm:t>
    </dgm:pt>
    <dgm:pt modelId="{17CF6876-5FF0-4089-9CF2-219435ABD796}" type="sibTrans" cxnId="{2D20DC6B-E935-4D8A-8946-82C5B979F4D5}">
      <dgm:prSet/>
      <dgm:spPr/>
      <dgm:t>
        <a:bodyPr/>
        <a:lstStyle/>
        <a:p>
          <a:endParaRPr lang="es-ES"/>
        </a:p>
      </dgm:t>
    </dgm:pt>
    <dgm:pt modelId="{24EBE697-D56C-4A3A-A6CB-096CEED4AE2C}">
      <dgm:prSet phldrT="[Texto]"/>
      <dgm:spPr/>
      <dgm:t>
        <a:bodyPr/>
        <a:lstStyle/>
        <a:p>
          <a:r>
            <a:rPr lang="es-ES" b="0" i="0" u="none" strike="noStrike" smtClean="0">
              <a:effectLst/>
              <a:latin typeface="Montserrat"/>
              <a:hlinkClick xmlns:r="http://schemas.openxmlformats.org/officeDocument/2006/relationships" r:id="rId4"/>
            </a:rPr>
            <a:t>Scielo</a:t>
          </a:r>
          <a:r>
            <a:rPr lang="es-ES" b="0" i="0" smtClean="0">
              <a:solidFill>
                <a:srgbClr val="777777"/>
              </a:solidFill>
              <a:effectLst/>
              <a:latin typeface="Montserrat"/>
            </a:rPr>
            <a:t> </a:t>
          </a:r>
          <a:endParaRPr lang="es-ES" dirty="0"/>
        </a:p>
      </dgm:t>
    </dgm:pt>
    <dgm:pt modelId="{223F3691-A064-4384-89AF-D559DE7B4078}" type="parTrans" cxnId="{028EE87F-1D69-402A-97FE-2C905BEF583E}">
      <dgm:prSet/>
      <dgm:spPr/>
      <dgm:t>
        <a:bodyPr/>
        <a:lstStyle/>
        <a:p>
          <a:endParaRPr lang="es-ES"/>
        </a:p>
      </dgm:t>
    </dgm:pt>
    <dgm:pt modelId="{7BF4D21B-586C-429C-88F9-14A7B6C780DC}" type="sibTrans" cxnId="{028EE87F-1D69-402A-97FE-2C905BEF583E}">
      <dgm:prSet/>
      <dgm:spPr/>
      <dgm:t>
        <a:bodyPr/>
        <a:lstStyle/>
        <a:p>
          <a:endParaRPr lang="es-ES"/>
        </a:p>
      </dgm:t>
    </dgm:pt>
    <dgm:pt modelId="{7A6052D0-6CD9-40FC-9180-0ABB836DD220}" type="pres">
      <dgm:prSet presAssocID="{CE17B45F-2171-4531-9165-2C25A1CD0BC7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3A1476A7-643B-4761-A9C7-6D26BC54C05E}" type="pres">
      <dgm:prSet presAssocID="{464F35D5-65E3-4F90-8DE9-218414EA5ECB}" presName="Accent1" presStyleCnt="0"/>
      <dgm:spPr/>
    </dgm:pt>
    <dgm:pt modelId="{96E79929-23C4-425D-8242-AF1F42C41688}" type="pres">
      <dgm:prSet presAssocID="{464F35D5-65E3-4F90-8DE9-218414EA5ECB}" presName="Accent" presStyleLbl="node1" presStyleIdx="0" presStyleCnt="4"/>
      <dgm:spPr/>
    </dgm:pt>
    <dgm:pt modelId="{3BD30560-66BE-44CE-AF19-29238AF587E7}" type="pres">
      <dgm:prSet presAssocID="{464F35D5-65E3-4F90-8DE9-218414EA5ECB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BDF02B-1AE2-44EA-892A-C2134BDED7D5}" type="pres">
      <dgm:prSet presAssocID="{00501D6C-0920-494A-85B7-33D464018172}" presName="Accent2" presStyleCnt="0"/>
      <dgm:spPr/>
    </dgm:pt>
    <dgm:pt modelId="{1CB7C5A2-4F7F-4350-B95D-BD7461A839F9}" type="pres">
      <dgm:prSet presAssocID="{00501D6C-0920-494A-85B7-33D464018172}" presName="Accent" presStyleLbl="node1" presStyleIdx="1" presStyleCnt="4"/>
      <dgm:spPr/>
    </dgm:pt>
    <dgm:pt modelId="{530EC9F2-42D9-4469-A9FC-904FF61FFC1D}" type="pres">
      <dgm:prSet presAssocID="{00501D6C-0920-494A-85B7-33D464018172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7276A0-C404-4479-A256-C13A5257785E}" type="pres">
      <dgm:prSet presAssocID="{A98D9CD7-2811-42C6-8C69-5DEC160AEFCF}" presName="Accent3" presStyleCnt="0"/>
      <dgm:spPr/>
    </dgm:pt>
    <dgm:pt modelId="{F1612A0A-236A-4830-8183-852D9AE29FB6}" type="pres">
      <dgm:prSet presAssocID="{A98D9CD7-2811-42C6-8C69-5DEC160AEFCF}" presName="Accent" presStyleLbl="node1" presStyleIdx="2" presStyleCnt="4"/>
      <dgm:spPr/>
    </dgm:pt>
    <dgm:pt modelId="{04A0BC8E-9E47-408D-9D08-F8E992F9DE87}" type="pres">
      <dgm:prSet presAssocID="{A98D9CD7-2811-42C6-8C69-5DEC160AEFCF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CC17FF-8CB9-495B-8084-7659B2F11241}" type="pres">
      <dgm:prSet presAssocID="{24EBE697-D56C-4A3A-A6CB-096CEED4AE2C}" presName="Accent4" presStyleCnt="0"/>
      <dgm:spPr/>
    </dgm:pt>
    <dgm:pt modelId="{5E771DDC-BEFC-4DC8-B705-4D124C267490}" type="pres">
      <dgm:prSet presAssocID="{24EBE697-D56C-4A3A-A6CB-096CEED4AE2C}" presName="Accent" presStyleLbl="node1" presStyleIdx="3" presStyleCnt="4"/>
      <dgm:spPr/>
    </dgm:pt>
    <dgm:pt modelId="{254639FD-995B-4DD6-9E9C-28B338EB3E47}" type="pres">
      <dgm:prSet presAssocID="{24EBE697-D56C-4A3A-A6CB-096CEED4AE2C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28EE87F-1D69-402A-97FE-2C905BEF583E}" srcId="{CE17B45F-2171-4531-9165-2C25A1CD0BC7}" destId="{24EBE697-D56C-4A3A-A6CB-096CEED4AE2C}" srcOrd="3" destOrd="0" parTransId="{223F3691-A064-4384-89AF-D559DE7B4078}" sibTransId="{7BF4D21B-586C-429C-88F9-14A7B6C780DC}"/>
    <dgm:cxn modelId="{C604B279-3EC3-44DB-9E43-7E20E2BF87D7}" srcId="{CE17B45F-2171-4531-9165-2C25A1CD0BC7}" destId="{00501D6C-0920-494A-85B7-33D464018172}" srcOrd="1" destOrd="0" parTransId="{96AD34EC-21D1-423C-AEB2-AE85B3C32911}" sibTransId="{7AA3EA30-4A0A-4A05-A518-F1B876D8D5DB}"/>
    <dgm:cxn modelId="{6E6A11EE-5AE3-4BF0-B884-1FB651289575}" type="presOf" srcId="{CE17B45F-2171-4531-9165-2C25A1CD0BC7}" destId="{7A6052D0-6CD9-40FC-9180-0ABB836DD220}" srcOrd="0" destOrd="0" presId="urn:microsoft.com/office/officeart/2009/layout/CircleArrowProcess"/>
    <dgm:cxn modelId="{D53D2ABA-4789-4C60-ADA7-5FEBF14B461B}" type="presOf" srcId="{A98D9CD7-2811-42C6-8C69-5DEC160AEFCF}" destId="{04A0BC8E-9E47-408D-9D08-F8E992F9DE87}" srcOrd="0" destOrd="0" presId="urn:microsoft.com/office/officeart/2009/layout/CircleArrowProcess"/>
    <dgm:cxn modelId="{9A9B4FBE-FACE-4266-89FA-5586D071C4F7}" type="presOf" srcId="{24EBE697-D56C-4A3A-A6CB-096CEED4AE2C}" destId="{254639FD-995B-4DD6-9E9C-28B338EB3E47}" srcOrd="0" destOrd="0" presId="urn:microsoft.com/office/officeart/2009/layout/CircleArrowProcess"/>
    <dgm:cxn modelId="{2B1E768E-F3F3-4147-8EFA-9830E0FA3250}" type="presOf" srcId="{00501D6C-0920-494A-85B7-33D464018172}" destId="{530EC9F2-42D9-4469-A9FC-904FF61FFC1D}" srcOrd="0" destOrd="0" presId="urn:microsoft.com/office/officeart/2009/layout/CircleArrowProcess"/>
    <dgm:cxn modelId="{347703E9-403B-436A-B237-896453387316}" type="presOf" srcId="{464F35D5-65E3-4F90-8DE9-218414EA5ECB}" destId="{3BD30560-66BE-44CE-AF19-29238AF587E7}" srcOrd="0" destOrd="0" presId="urn:microsoft.com/office/officeart/2009/layout/CircleArrowProcess"/>
    <dgm:cxn modelId="{2D20DC6B-E935-4D8A-8946-82C5B979F4D5}" srcId="{CE17B45F-2171-4531-9165-2C25A1CD0BC7}" destId="{A98D9CD7-2811-42C6-8C69-5DEC160AEFCF}" srcOrd="2" destOrd="0" parTransId="{020B885D-84F1-4608-B5E5-85B48AFC3B54}" sibTransId="{17CF6876-5FF0-4089-9CF2-219435ABD796}"/>
    <dgm:cxn modelId="{D3C1AB31-23BA-4ECD-B1F1-BC4A2F919421}" srcId="{CE17B45F-2171-4531-9165-2C25A1CD0BC7}" destId="{464F35D5-65E3-4F90-8DE9-218414EA5ECB}" srcOrd="0" destOrd="0" parTransId="{FB954D2E-B1A6-4F4D-A634-31E2C887B0C4}" sibTransId="{23C5E670-A7BB-44A9-861E-48A3426B56FE}"/>
    <dgm:cxn modelId="{0BE535EA-DCD4-40F6-AE1A-8822B4B9AF91}" type="presParOf" srcId="{7A6052D0-6CD9-40FC-9180-0ABB836DD220}" destId="{3A1476A7-643B-4761-A9C7-6D26BC54C05E}" srcOrd="0" destOrd="0" presId="urn:microsoft.com/office/officeart/2009/layout/CircleArrowProcess"/>
    <dgm:cxn modelId="{5413E159-45BB-4E41-80B2-FD84AE0D7B04}" type="presParOf" srcId="{3A1476A7-643B-4761-A9C7-6D26BC54C05E}" destId="{96E79929-23C4-425D-8242-AF1F42C41688}" srcOrd="0" destOrd="0" presId="urn:microsoft.com/office/officeart/2009/layout/CircleArrowProcess"/>
    <dgm:cxn modelId="{2533B5E4-596E-41E6-BD73-2C19F4A83E46}" type="presParOf" srcId="{7A6052D0-6CD9-40FC-9180-0ABB836DD220}" destId="{3BD30560-66BE-44CE-AF19-29238AF587E7}" srcOrd="1" destOrd="0" presId="urn:microsoft.com/office/officeart/2009/layout/CircleArrowProcess"/>
    <dgm:cxn modelId="{2B96F949-8CBB-44E4-B9FB-85AD8ABABE3F}" type="presParOf" srcId="{7A6052D0-6CD9-40FC-9180-0ABB836DD220}" destId="{8EBDF02B-1AE2-44EA-892A-C2134BDED7D5}" srcOrd="2" destOrd="0" presId="urn:microsoft.com/office/officeart/2009/layout/CircleArrowProcess"/>
    <dgm:cxn modelId="{52F37913-938C-470E-A947-F488FD62D7D2}" type="presParOf" srcId="{8EBDF02B-1AE2-44EA-892A-C2134BDED7D5}" destId="{1CB7C5A2-4F7F-4350-B95D-BD7461A839F9}" srcOrd="0" destOrd="0" presId="urn:microsoft.com/office/officeart/2009/layout/CircleArrowProcess"/>
    <dgm:cxn modelId="{2DA714D1-43B5-4F79-9CC2-95618153F3A3}" type="presParOf" srcId="{7A6052D0-6CD9-40FC-9180-0ABB836DD220}" destId="{530EC9F2-42D9-4469-A9FC-904FF61FFC1D}" srcOrd="3" destOrd="0" presId="urn:microsoft.com/office/officeart/2009/layout/CircleArrowProcess"/>
    <dgm:cxn modelId="{507AF3CD-A741-47C7-8FEC-9004287C9BA5}" type="presParOf" srcId="{7A6052D0-6CD9-40FC-9180-0ABB836DD220}" destId="{AD7276A0-C404-4479-A256-C13A5257785E}" srcOrd="4" destOrd="0" presId="urn:microsoft.com/office/officeart/2009/layout/CircleArrowProcess"/>
    <dgm:cxn modelId="{085FAA87-8C9D-44F8-9850-F999F6C45A85}" type="presParOf" srcId="{AD7276A0-C404-4479-A256-C13A5257785E}" destId="{F1612A0A-236A-4830-8183-852D9AE29FB6}" srcOrd="0" destOrd="0" presId="urn:microsoft.com/office/officeart/2009/layout/CircleArrowProcess"/>
    <dgm:cxn modelId="{6DACD20C-284E-44C2-9AAA-6D605973BAFE}" type="presParOf" srcId="{7A6052D0-6CD9-40FC-9180-0ABB836DD220}" destId="{04A0BC8E-9E47-408D-9D08-F8E992F9DE87}" srcOrd="5" destOrd="0" presId="urn:microsoft.com/office/officeart/2009/layout/CircleArrowProcess"/>
    <dgm:cxn modelId="{90C9D8E7-F193-410D-B26F-09A23B540157}" type="presParOf" srcId="{7A6052D0-6CD9-40FC-9180-0ABB836DD220}" destId="{7FCC17FF-8CB9-495B-8084-7659B2F11241}" srcOrd="6" destOrd="0" presId="urn:microsoft.com/office/officeart/2009/layout/CircleArrowProcess"/>
    <dgm:cxn modelId="{DFD1216B-3EF4-41A9-8DF7-73B30F82DDB8}" type="presParOf" srcId="{7FCC17FF-8CB9-495B-8084-7659B2F11241}" destId="{5E771DDC-BEFC-4DC8-B705-4D124C267490}" srcOrd="0" destOrd="0" presId="urn:microsoft.com/office/officeart/2009/layout/CircleArrowProcess"/>
    <dgm:cxn modelId="{AE3CADB0-7E3E-400C-B397-D6B0C222802B}" type="presParOf" srcId="{7A6052D0-6CD9-40FC-9180-0ABB836DD220}" destId="{254639FD-995B-4DD6-9E9C-28B338EB3E47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79929-23C4-425D-8242-AF1F42C41688}">
      <dsp:nvSpPr>
        <dsp:cNvPr id="0" name=""/>
        <dsp:cNvSpPr/>
      </dsp:nvSpPr>
      <dsp:spPr>
        <a:xfrm>
          <a:off x="1566663" y="0"/>
          <a:ext cx="2302959" cy="230319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D30560-66BE-44CE-AF19-29238AF587E7}">
      <dsp:nvSpPr>
        <dsp:cNvPr id="0" name=""/>
        <dsp:cNvSpPr/>
      </dsp:nvSpPr>
      <dsp:spPr>
        <a:xfrm>
          <a:off x="2075120" y="833693"/>
          <a:ext cx="1285181" cy="64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hlinkClick xmlns:r="http://schemas.openxmlformats.org/officeDocument/2006/relationships" r:id="rId1"/>
            </a:rPr>
            <a:t>Google Académico</a:t>
          </a:r>
          <a:r>
            <a:rPr lang="es-ES" sz="2000" kern="1200" dirty="0" smtClean="0"/>
            <a:t> </a:t>
          </a:r>
          <a:endParaRPr lang="es-ES" sz="2000" kern="1200" dirty="0"/>
        </a:p>
      </dsp:txBody>
      <dsp:txXfrm>
        <a:off x="2075120" y="833693"/>
        <a:ext cx="1285181" cy="642524"/>
      </dsp:txXfrm>
    </dsp:sp>
    <dsp:sp modelId="{1CB7C5A2-4F7F-4350-B95D-BD7461A839F9}">
      <dsp:nvSpPr>
        <dsp:cNvPr id="0" name=""/>
        <dsp:cNvSpPr/>
      </dsp:nvSpPr>
      <dsp:spPr>
        <a:xfrm>
          <a:off x="926880" y="1323527"/>
          <a:ext cx="2302959" cy="230319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0EC9F2-42D9-4469-A9FC-904FF61FFC1D}">
      <dsp:nvSpPr>
        <dsp:cNvPr id="0" name=""/>
        <dsp:cNvSpPr/>
      </dsp:nvSpPr>
      <dsp:spPr>
        <a:xfrm>
          <a:off x="1432745" y="2159663"/>
          <a:ext cx="1285181" cy="64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hlinkClick xmlns:r="http://schemas.openxmlformats.org/officeDocument/2006/relationships" r:id="rId2"/>
            </a:rPr>
            <a:t>Dialnet</a:t>
          </a:r>
          <a:r>
            <a:rPr lang="en-US" sz="2000" kern="1200" dirty="0" smtClean="0">
              <a:hlinkClick xmlns:r="http://schemas.openxmlformats.org/officeDocument/2006/relationships" r:id="rId2"/>
            </a:rPr>
            <a:t> (unirioja.es)</a:t>
          </a:r>
          <a:endParaRPr lang="es-ES" sz="2000" kern="1200" dirty="0"/>
        </a:p>
      </dsp:txBody>
      <dsp:txXfrm>
        <a:off x="1432745" y="2159663"/>
        <a:ext cx="1285181" cy="642524"/>
      </dsp:txXfrm>
    </dsp:sp>
    <dsp:sp modelId="{F1612A0A-236A-4830-8183-852D9AE29FB6}">
      <dsp:nvSpPr>
        <dsp:cNvPr id="0" name=""/>
        <dsp:cNvSpPr/>
      </dsp:nvSpPr>
      <dsp:spPr>
        <a:xfrm>
          <a:off x="1566663" y="2651940"/>
          <a:ext cx="2302959" cy="2303193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A0BC8E-9E47-408D-9D08-F8E992F9DE87}">
      <dsp:nvSpPr>
        <dsp:cNvPr id="0" name=""/>
        <dsp:cNvSpPr/>
      </dsp:nvSpPr>
      <dsp:spPr>
        <a:xfrm>
          <a:off x="2075120" y="3485634"/>
          <a:ext cx="1285181" cy="64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i="0" u="none" strike="noStrike" kern="1200" dirty="0" err="1" smtClean="0">
              <a:solidFill>
                <a:srgbClr val="777777"/>
              </a:solidFill>
              <a:effectLst/>
              <a:latin typeface="Montserrat"/>
              <a:hlinkClick xmlns:r="http://schemas.openxmlformats.org/officeDocument/2006/relationships" r:id="rId3"/>
            </a:rPr>
            <a:t>Redalyc</a:t>
          </a:r>
          <a:endParaRPr lang="es-ES" sz="2000" kern="1200" dirty="0"/>
        </a:p>
      </dsp:txBody>
      <dsp:txXfrm>
        <a:off x="2075120" y="3485634"/>
        <a:ext cx="1285181" cy="642524"/>
      </dsp:txXfrm>
    </dsp:sp>
    <dsp:sp modelId="{5E771DDC-BEFC-4DC8-B705-4D124C267490}">
      <dsp:nvSpPr>
        <dsp:cNvPr id="0" name=""/>
        <dsp:cNvSpPr/>
      </dsp:nvSpPr>
      <dsp:spPr>
        <a:xfrm>
          <a:off x="1091038" y="4128158"/>
          <a:ext cx="1978531" cy="1979488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4639FD-995B-4DD6-9E9C-28B338EB3E47}">
      <dsp:nvSpPr>
        <dsp:cNvPr id="0" name=""/>
        <dsp:cNvSpPr/>
      </dsp:nvSpPr>
      <dsp:spPr>
        <a:xfrm>
          <a:off x="1432745" y="4811604"/>
          <a:ext cx="1285181" cy="64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i="0" u="none" strike="noStrike" kern="1200" smtClean="0">
              <a:effectLst/>
              <a:latin typeface="Montserrat"/>
              <a:hlinkClick xmlns:r="http://schemas.openxmlformats.org/officeDocument/2006/relationships" r:id="rId4"/>
            </a:rPr>
            <a:t>Scielo</a:t>
          </a:r>
          <a:r>
            <a:rPr lang="es-ES" sz="2000" b="0" i="0" kern="1200" smtClean="0">
              <a:solidFill>
                <a:srgbClr val="777777"/>
              </a:solidFill>
              <a:effectLst/>
              <a:latin typeface="Montserrat"/>
            </a:rPr>
            <a:t> </a:t>
          </a:r>
          <a:endParaRPr lang="es-ES" sz="2000" kern="1200" dirty="0"/>
        </a:p>
      </dsp:txBody>
      <dsp:txXfrm>
        <a:off x="1432745" y="4811604"/>
        <a:ext cx="1285181" cy="6425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51813-9F8C-4B3F-A683-4A8D085602FB}" type="datetimeFigureOut">
              <a:rPr lang="es-EC" smtClean="0"/>
              <a:t>1/10/2024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CCB0B-0D73-4588-BB06-D2A390514A5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60216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Primero que nada, entendamos lo que distingue a un buscador académico de otros motores de búsqueda. 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CCB0B-0D73-4588-BB06-D2A390514A56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33631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Para abril el que le interesa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CCB0B-0D73-4588-BB06-D2A390514A56}" type="slidenum">
              <a:rPr lang="es-EC" smtClean="0"/>
              <a:t>15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96260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Me interesó el tema de cladodios --….cuyo link se </a:t>
            </a:r>
            <a:r>
              <a:rPr lang="es-EC" dirty="0" err="1" smtClean="0"/>
              <a:t>adjunt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CCB0B-0D73-4588-BB06-D2A390514A56}" type="slidenum">
              <a:rPr lang="es-EC" smtClean="0"/>
              <a:t>16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27341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Me interesó el tema de cladodios --….cuyo link se </a:t>
            </a:r>
            <a:r>
              <a:rPr lang="es-EC" dirty="0" err="1" smtClean="0"/>
              <a:t>adjunt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CCB0B-0D73-4588-BB06-D2A390514A56}" type="slidenum">
              <a:rPr lang="es-EC" smtClean="0"/>
              <a:t>17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04436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79F0-D6A7-4478-B399-AADB20A7B466}" type="datetimeFigureOut">
              <a:rPr lang="es-EC" smtClean="0"/>
              <a:t>1/10/2024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7DBB-39D8-42B1-AC5E-3F4DFA1990E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22289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79F0-D6A7-4478-B399-AADB20A7B466}" type="datetimeFigureOut">
              <a:rPr lang="es-EC" smtClean="0"/>
              <a:t>1/10/2024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7DBB-39D8-42B1-AC5E-3F4DFA1990E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30950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79F0-D6A7-4478-B399-AADB20A7B466}" type="datetimeFigureOut">
              <a:rPr lang="es-EC" smtClean="0"/>
              <a:t>1/10/2024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7DBB-39D8-42B1-AC5E-3F4DFA1990E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63324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79F0-D6A7-4478-B399-AADB20A7B466}" type="datetimeFigureOut">
              <a:rPr lang="es-EC" smtClean="0"/>
              <a:t>1/10/2024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7DBB-39D8-42B1-AC5E-3F4DFA1990E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28777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79F0-D6A7-4478-B399-AADB20A7B466}" type="datetimeFigureOut">
              <a:rPr lang="es-EC" smtClean="0"/>
              <a:t>1/10/2024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7DBB-39D8-42B1-AC5E-3F4DFA1990E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5624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79F0-D6A7-4478-B399-AADB20A7B466}" type="datetimeFigureOut">
              <a:rPr lang="es-EC" smtClean="0"/>
              <a:t>1/10/2024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7DBB-39D8-42B1-AC5E-3F4DFA1990E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43189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79F0-D6A7-4478-B399-AADB20A7B466}" type="datetimeFigureOut">
              <a:rPr lang="es-EC" smtClean="0"/>
              <a:t>1/10/2024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7DBB-39D8-42B1-AC5E-3F4DFA1990E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80544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79F0-D6A7-4478-B399-AADB20A7B466}" type="datetimeFigureOut">
              <a:rPr lang="es-EC" smtClean="0"/>
              <a:t>1/10/2024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7DBB-39D8-42B1-AC5E-3F4DFA1990E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512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79F0-D6A7-4478-B399-AADB20A7B466}" type="datetimeFigureOut">
              <a:rPr lang="es-EC" smtClean="0"/>
              <a:t>1/10/2024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7DBB-39D8-42B1-AC5E-3F4DFA1990E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92725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79F0-D6A7-4478-B399-AADB20A7B466}" type="datetimeFigureOut">
              <a:rPr lang="es-EC" smtClean="0"/>
              <a:t>1/10/2024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7DBB-39D8-42B1-AC5E-3F4DFA1990E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0438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79F0-D6A7-4478-B399-AADB20A7B466}" type="datetimeFigureOut">
              <a:rPr lang="es-EC" smtClean="0"/>
              <a:t>1/10/2024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7DBB-39D8-42B1-AC5E-3F4DFA1990E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11401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C79F0-D6A7-4478-B399-AADB20A7B466}" type="datetimeFigureOut">
              <a:rPr lang="es-EC" smtClean="0"/>
              <a:t>1/10/2024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77DBB-39D8-42B1-AC5E-3F4DFA1990E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2360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idcyta.uanl.mx/index.php/i/article/view/52" TargetMode="External"/><Relationship Id="rId13" Type="http://schemas.openxmlformats.org/officeDocument/2006/relationships/hyperlink" Target="https://idcyta.uanl.mx/index.php/i/article/view/57" TargetMode="External"/><Relationship Id="rId18" Type="http://schemas.openxmlformats.org/officeDocument/2006/relationships/hyperlink" Target="https://idcyta.uanl.mx/index.php/i/article/view/63" TargetMode="External"/><Relationship Id="rId3" Type="http://schemas.openxmlformats.org/officeDocument/2006/relationships/hyperlink" Target="https://idcyta.uanl.mx/index.php/i/article/view/47" TargetMode="External"/><Relationship Id="rId21" Type="http://schemas.openxmlformats.org/officeDocument/2006/relationships/hyperlink" Target="https://idcyta.uanl.mx/index.php/i/article/view/66" TargetMode="External"/><Relationship Id="rId7" Type="http://schemas.openxmlformats.org/officeDocument/2006/relationships/hyperlink" Target="https://idcyta.uanl.mx/index.php/i/article/view/51" TargetMode="External"/><Relationship Id="rId12" Type="http://schemas.openxmlformats.org/officeDocument/2006/relationships/hyperlink" Target="https://idcyta.uanl.mx/index.php/i/article/view/56" TargetMode="External"/><Relationship Id="rId17" Type="http://schemas.openxmlformats.org/officeDocument/2006/relationships/hyperlink" Target="https://idcyta.uanl.mx/index.php/i/article/view/61" TargetMode="External"/><Relationship Id="rId2" Type="http://schemas.openxmlformats.org/officeDocument/2006/relationships/hyperlink" Target="https://idcyta.uanl.mx/index.php/i/article/view/46" TargetMode="External"/><Relationship Id="rId16" Type="http://schemas.openxmlformats.org/officeDocument/2006/relationships/hyperlink" Target="https://idcyta.uanl.mx/index.php/i/article/view/88" TargetMode="External"/><Relationship Id="rId20" Type="http://schemas.openxmlformats.org/officeDocument/2006/relationships/hyperlink" Target="https://idcyta.uanl.mx/index.php/i/article/view/6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dcyta.uanl.mx/index.php/i/article/view/50" TargetMode="External"/><Relationship Id="rId11" Type="http://schemas.openxmlformats.org/officeDocument/2006/relationships/hyperlink" Target="https://idcyta.uanl.mx/index.php/i/article/view/55" TargetMode="External"/><Relationship Id="rId5" Type="http://schemas.openxmlformats.org/officeDocument/2006/relationships/hyperlink" Target="https://idcyta.uanl.mx/index.php/i/article/view/49" TargetMode="External"/><Relationship Id="rId15" Type="http://schemas.openxmlformats.org/officeDocument/2006/relationships/hyperlink" Target="https://idcyta.uanl.mx/index.php/i/article/view/59" TargetMode="External"/><Relationship Id="rId10" Type="http://schemas.openxmlformats.org/officeDocument/2006/relationships/hyperlink" Target="https://idcyta.uanl.mx/index.php/i/article/view/54" TargetMode="External"/><Relationship Id="rId19" Type="http://schemas.openxmlformats.org/officeDocument/2006/relationships/hyperlink" Target="https://idcyta.uanl.mx/index.php/i/article/view/64" TargetMode="External"/><Relationship Id="rId4" Type="http://schemas.openxmlformats.org/officeDocument/2006/relationships/hyperlink" Target="https://idcyta.uanl.mx/index.php/i/article/view/48" TargetMode="External"/><Relationship Id="rId9" Type="http://schemas.openxmlformats.org/officeDocument/2006/relationships/hyperlink" Target="https://idcyta.uanl.mx/index.php/i/article/view/53" TargetMode="External"/><Relationship Id="rId14" Type="http://schemas.openxmlformats.org/officeDocument/2006/relationships/hyperlink" Target="https://idcyta.uanl.mx/index.php/i/article/view/58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idcyta.uanl.mx/index.php/i/article/view/73" TargetMode="External"/><Relationship Id="rId13" Type="http://schemas.openxmlformats.org/officeDocument/2006/relationships/hyperlink" Target="https://idcyta.uanl.mx/index.php/i/article/view/78" TargetMode="External"/><Relationship Id="rId18" Type="http://schemas.openxmlformats.org/officeDocument/2006/relationships/hyperlink" Target="https://idcyta.uanl.mx/index.php/i/article/view/82" TargetMode="External"/><Relationship Id="rId3" Type="http://schemas.openxmlformats.org/officeDocument/2006/relationships/hyperlink" Target="https://idcyta.uanl.mx/index.php/i/article/view/68" TargetMode="External"/><Relationship Id="rId21" Type="http://schemas.openxmlformats.org/officeDocument/2006/relationships/hyperlink" Target="https://idcyta.uanl.mx/index.php/i/article/view/85" TargetMode="External"/><Relationship Id="rId7" Type="http://schemas.openxmlformats.org/officeDocument/2006/relationships/hyperlink" Target="https://idcyta.uanl.mx/index.php/i/article/view/72" TargetMode="External"/><Relationship Id="rId12" Type="http://schemas.openxmlformats.org/officeDocument/2006/relationships/hyperlink" Target="https://idcyta.uanl.mx/index.php/i/article/view/77" TargetMode="External"/><Relationship Id="rId17" Type="http://schemas.openxmlformats.org/officeDocument/2006/relationships/hyperlink" Target="https://idcyta.uanl.mx/index.php/i/article/view/81" TargetMode="External"/><Relationship Id="rId2" Type="http://schemas.openxmlformats.org/officeDocument/2006/relationships/hyperlink" Target="https://idcyta.uanl.mx/index.php/i/article/view/67" TargetMode="External"/><Relationship Id="rId16" Type="http://schemas.openxmlformats.org/officeDocument/2006/relationships/hyperlink" Target="https://idcyta.uanl.mx/index.php/i/article/view/80/75" TargetMode="External"/><Relationship Id="rId20" Type="http://schemas.openxmlformats.org/officeDocument/2006/relationships/hyperlink" Target="https://idcyta.uanl.mx/index.php/i/article/view/8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dcyta.uanl.mx/index.php/i/article/view/71" TargetMode="External"/><Relationship Id="rId11" Type="http://schemas.openxmlformats.org/officeDocument/2006/relationships/hyperlink" Target="https://idcyta.uanl.mx/index.php/i/article/view/76" TargetMode="External"/><Relationship Id="rId5" Type="http://schemas.openxmlformats.org/officeDocument/2006/relationships/hyperlink" Target="https://idcyta.uanl.mx/index.php/i/article/view/70" TargetMode="External"/><Relationship Id="rId15" Type="http://schemas.openxmlformats.org/officeDocument/2006/relationships/hyperlink" Target="https://idcyta.uanl.mx/index.php/i/article/view/80" TargetMode="External"/><Relationship Id="rId10" Type="http://schemas.openxmlformats.org/officeDocument/2006/relationships/hyperlink" Target="https://idcyta.uanl.mx/index.php/i/article/view/75" TargetMode="External"/><Relationship Id="rId19" Type="http://schemas.openxmlformats.org/officeDocument/2006/relationships/hyperlink" Target="https://idcyta.uanl.mx/index.php/i/article/view/83" TargetMode="External"/><Relationship Id="rId4" Type="http://schemas.openxmlformats.org/officeDocument/2006/relationships/hyperlink" Target="https://idcyta.uanl.mx/index.php/i/article/view/69" TargetMode="External"/><Relationship Id="rId9" Type="http://schemas.openxmlformats.org/officeDocument/2006/relationships/hyperlink" Target="https://idcyta.uanl.mx/index.php/i/article/view/74" TargetMode="External"/><Relationship Id="rId14" Type="http://schemas.openxmlformats.org/officeDocument/2006/relationships/hyperlink" Target="https://idcyta.uanl.mx/index.php/i/article/view/79" TargetMode="External"/><Relationship Id="rId22" Type="http://schemas.openxmlformats.org/officeDocument/2006/relationships/hyperlink" Target="https://idcyta.uanl.mx/index.php/i/article/view/86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idcyta.uanl.mx/index.php/i/article/view/95" TargetMode="External"/><Relationship Id="rId13" Type="http://schemas.openxmlformats.org/officeDocument/2006/relationships/hyperlink" Target="https://idcyta.uanl.mx/index.php/i/article/view/100" TargetMode="External"/><Relationship Id="rId18" Type="http://schemas.openxmlformats.org/officeDocument/2006/relationships/hyperlink" Target="https://idcyta.uanl.mx/index.php/i/article/view/105" TargetMode="External"/><Relationship Id="rId3" Type="http://schemas.openxmlformats.org/officeDocument/2006/relationships/hyperlink" Target="https://idcyta.uanl.mx/index.php/i/article/view/89" TargetMode="External"/><Relationship Id="rId21" Type="http://schemas.openxmlformats.org/officeDocument/2006/relationships/hyperlink" Target="https://idcyta.uanl.mx/index.php/i/article/view/108" TargetMode="External"/><Relationship Id="rId7" Type="http://schemas.openxmlformats.org/officeDocument/2006/relationships/hyperlink" Target="https://idcyta.uanl.mx/index.php/i/article/view/94" TargetMode="External"/><Relationship Id="rId12" Type="http://schemas.openxmlformats.org/officeDocument/2006/relationships/hyperlink" Target="https://idcyta.uanl.mx/index.php/i/article/view/99" TargetMode="External"/><Relationship Id="rId17" Type="http://schemas.openxmlformats.org/officeDocument/2006/relationships/hyperlink" Target="https://idcyta.uanl.mx/index.php/i/article/view/104" TargetMode="External"/><Relationship Id="rId2" Type="http://schemas.openxmlformats.org/officeDocument/2006/relationships/hyperlink" Target="https://idcyta.uanl.mx/index.php/i/article/view/87" TargetMode="External"/><Relationship Id="rId16" Type="http://schemas.openxmlformats.org/officeDocument/2006/relationships/hyperlink" Target="https://idcyta.uanl.mx/index.php/i/article/view/103" TargetMode="External"/><Relationship Id="rId20" Type="http://schemas.openxmlformats.org/officeDocument/2006/relationships/hyperlink" Target="https://idcyta.uanl.mx/index.php/i/article/view/10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dcyta.uanl.mx/index.php/i/article/view/92" TargetMode="External"/><Relationship Id="rId11" Type="http://schemas.openxmlformats.org/officeDocument/2006/relationships/hyperlink" Target="https://idcyta.uanl.mx/index.php/i/article/view/98" TargetMode="External"/><Relationship Id="rId5" Type="http://schemas.openxmlformats.org/officeDocument/2006/relationships/hyperlink" Target="https://idcyta.uanl.mx/index.php/i/article/view/91" TargetMode="External"/><Relationship Id="rId15" Type="http://schemas.openxmlformats.org/officeDocument/2006/relationships/hyperlink" Target="https://idcyta.uanl.mx/index.php/i/article/view/102" TargetMode="External"/><Relationship Id="rId10" Type="http://schemas.openxmlformats.org/officeDocument/2006/relationships/hyperlink" Target="https://idcyta.uanl.mx/index.php/i/article/view/97" TargetMode="External"/><Relationship Id="rId19" Type="http://schemas.openxmlformats.org/officeDocument/2006/relationships/hyperlink" Target="https://idcyta.uanl.mx/index.php/i/article/view/106" TargetMode="External"/><Relationship Id="rId4" Type="http://schemas.openxmlformats.org/officeDocument/2006/relationships/hyperlink" Target="https://idcyta.uanl.mx/index.php/i/article/view/90" TargetMode="External"/><Relationship Id="rId9" Type="http://schemas.openxmlformats.org/officeDocument/2006/relationships/hyperlink" Target="https://idcyta.uanl.mx/index.php/i/article/view/96" TargetMode="External"/><Relationship Id="rId14" Type="http://schemas.openxmlformats.org/officeDocument/2006/relationships/hyperlink" Target="https://idcyta.uanl.mx/index.php/i/article/view/101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idcyta.uanl.mx/index.php/i/article/view/116" TargetMode="External"/><Relationship Id="rId13" Type="http://schemas.openxmlformats.org/officeDocument/2006/relationships/hyperlink" Target="https://idcyta.uanl.mx/index.php/i/article/view/112" TargetMode="External"/><Relationship Id="rId3" Type="http://schemas.openxmlformats.org/officeDocument/2006/relationships/hyperlink" Target="https://idcyta.uanl.mx/index.php/i/article/view/110" TargetMode="External"/><Relationship Id="rId7" Type="http://schemas.openxmlformats.org/officeDocument/2006/relationships/hyperlink" Target="https://idcyta.uanl.mx/index.php/i/article/view/115" TargetMode="External"/><Relationship Id="rId12" Type="http://schemas.openxmlformats.org/officeDocument/2006/relationships/hyperlink" Target="https://idcyta.uanl.mx/index.php/i/article/view/120" TargetMode="External"/><Relationship Id="rId2" Type="http://schemas.openxmlformats.org/officeDocument/2006/relationships/hyperlink" Target="https://idcyta.uanl.mx/index.php/i/article/view/10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dcyta.uanl.mx/index.php/i/article/view/114" TargetMode="External"/><Relationship Id="rId11" Type="http://schemas.openxmlformats.org/officeDocument/2006/relationships/hyperlink" Target="https://idcyta.uanl.mx/index.php/i/article/view/119" TargetMode="External"/><Relationship Id="rId5" Type="http://schemas.openxmlformats.org/officeDocument/2006/relationships/hyperlink" Target="https://idcyta.uanl.mx/index.php/i/article/view/113" TargetMode="External"/><Relationship Id="rId10" Type="http://schemas.openxmlformats.org/officeDocument/2006/relationships/hyperlink" Target="https://idcyta.uanl.mx/index.php/i/article/view/118" TargetMode="External"/><Relationship Id="rId4" Type="http://schemas.openxmlformats.org/officeDocument/2006/relationships/hyperlink" Target="https://idcyta.uanl.mx/index.php/i/article/view/111" TargetMode="External"/><Relationship Id="rId9" Type="http://schemas.openxmlformats.org/officeDocument/2006/relationships/hyperlink" Target="https://idcyta.uanl.mx/index.php/i/article/view/117" TargetMode="External"/><Relationship Id="rId14" Type="http://schemas.openxmlformats.org/officeDocument/2006/relationships/hyperlink" Target="https://idcyta.uanl.mx/index.php/i/article/view/12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emasdetesis.com/fuentes?fuente=grado%20de%20ingenieria%20agroindustria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sitorio.uchile.cl/bitstream/handle/2250/120301/Utilizacion-agroindustrial-del-nopal.pdf?sequence=1&amp;isAllowed=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GpnzNXWdXM" TargetMode="External"/><Relationship Id="rId2" Type="http://schemas.openxmlformats.org/officeDocument/2006/relationships/hyperlink" Target="https://www.youtube.com/watch?v=T7bptLbxgi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uides.library.iit.edu/c.php?g=1058193&amp;p=769041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www.e-intelligent.es/es/blog/buscadores-academicos-abiertos-tan-necesarios-como-complejos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dcyta.uanl.mx/index.php/i" TargetMode="External"/><Relationship Id="rId2" Type="http://schemas.openxmlformats.org/officeDocument/2006/relationships/hyperlink" Target="https://dialnet.unirioja.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idcyta.uanl.mx/index.php/i/article/view/11" TargetMode="External"/><Relationship Id="rId13" Type="http://schemas.openxmlformats.org/officeDocument/2006/relationships/hyperlink" Target="https://idcyta.uanl.mx/index.php/i/article/view/16" TargetMode="External"/><Relationship Id="rId18" Type="http://schemas.openxmlformats.org/officeDocument/2006/relationships/hyperlink" Target="https://idcyta.uanl.mx/index.php/i/article/view/21" TargetMode="External"/><Relationship Id="rId3" Type="http://schemas.openxmlformats.org/officeDocument/2006/relationships/hyperlink" Target="https://idcyta.uanl.mx/index.php/i/article/view/6" TargetMode="External"/><Relationship Id="rId21" Type="http://schemas.openxmlformats.org/officeDocument/2006/relationships/hyperlink" Target="https://idcyta.uanl.mx/index.php/i/article/view/24" TargetMode="External"/><Relationship Id="rId7" Type="http://schemas.openxmlformats.org/officeDocument/2006/relationships/hyperlink" Target="https://idcyta.uanl.mx/index.php/i/article/view/10" TargetMode="External"/><Relationship Id="rId12" Type="http://schemas.openxmlformats.org/officeDocument/2006/relationships/hyperlink" Target="https://idcyta.uanl.mx/index.php/i/article/view/15" TargetMode="External"/><Relationship Id="rId17" Type="http://schemas.openxmlformats.org/officeDocument/2006/relationships/hyperlink" Target="https://idcyta.uanl.mx/index.php/i/article/view/20" TargetMode="External"/><Relationship Id="rId2" Type="http://schemas.openxmlformats.org/officeDocument/2006/relationships/hyperlink" Target="https://idcyta.uanl.mx/index.php/i/article/view/5" TargetMode="External"/><Relationship Id="rId16" Type="http://schemas.openxmlformats.org/officeDocument/2006/relationships/hyperlink" Target="https://idcyta.uanl.mx/index.php/i/article/view/19" TargetMode="External"/><Relationship Id="rId20" Type="http://schemas.openxmlformats.org/officeDocument/2006/relationships/hyperlink" Target="https://idcyta.uanl.mx/index.php/i/article/view/2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dcyta.uanl.mx/index.php/i/article/view/9" TargetMode="External"/><Relationship Id="rId11" Type="http://schemas.openxmlformats.org/officeDocument/2006/relationships/hyperlink" Target="https://idcyta.uanl.mx/index.php/i/article/view/14" TargetMode="External"/><Relationship Id="rId5" Type="http://schemas.openxmlformats.org/officeDocument/2006/relationships/hyperlink" Target="https://idcyta.uanl.mx/index.php/i/article/view/8" TargetMode="External"/><Relationship Id="rId15" Type="http://schemas.openxmlformats.org/officeDocument/2006/relationships/hyperlink" Target="https://idcyta.uanl.mx/index.php/i/article/view/18" TargetMode="External"/><Relationship Id="rId10" Type="http://schemas.openxmlformats.org/officeDocument/2006/relationships/hyperlink" Target="https://idcyta.uanl.mx/index.php/i/article/view/13" TargetMode="External"/><Relationship Id="rId19" Type="http://schemas.openxmlformats.org/officeDocument/2006/relationships/hyperlink" Target="https://idcyta.uanl.mx/index.php/i/article/view/22" TargetMode="External"/><Relationship Id="rId4" Type="http://schemas.openxmlformats.org/officeDocument/2006/relationships/hyperlink" Target="https://idcyta.uanl.mx/index.php/i/article/view/7" TargetMode="External"/><Relationship Id="rId9" Type="http://schemas.openxmlformats.org/officeDocument/2006/relationships/hyperlink" Target="https://idcyta.uanl.mx/index.php/i/article/view/12" TargetMode="External"/><Relationship Id="rId14" Type="http://schemas.openxmlformats.org/officeDocument/2006/relationships/hyperlink" Target="https://idcyta.uanl.mx/index.php/i/article/view/17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idcyta.uanl.mx/index.php/i/article/view/31" TargetMode="External"/><Relationship Id="rId13" Type="http://schemas.openxmlformats.org/officeDocument/2006/relationships/hyperlink" Target="https://idcyta.uanl.mx/index.php/i/article/view/37" TargetMode="External"/><Relationship Id="rId18" Type="http://schemas.openxmlformats.org/officeDocument/2006/relationships/hyperlink" Target="https://idcyta.uanl.mx/index.php/i/article/view/42" TargetMode="External"/><Relationship Id="rId3" Type="http://schemas.openxmlformats.org/officeDocument/2006/relationships/hyperlink" Target="https://idcyta.uanl.mx/index.php/i/article/view/26" TargetMode="External"/><Relationship Id="rId21" Type="http://schemas.openxmlformats.org/officeDocument/2006/relationships/hyperlink" Target="https://idcyta.uanl.mx/index.php/i/article/view/45" TargetMode="External"/><Relationship Id="rId7" Type="http://schemas.openxmlformats.org/officeDocument/2006/relationships/hyperlink" Target="https://idcyta.uanl.mx/index.php/i/article/view/30" TargetMode="External"/><Relationship Id="rId12" Type="http://schemas.openxmlformats.org/officeDocument/2006/relationships/hyperlink" Target="https://idcyta.uanl.mx/index.php/i/article/view/36" TargetMode="External"/><Relationship Id="rId17" Type="http://schemas.openxmlformats.org/officeDocument/2006/relationships/hyperlink" Target="https://idcyta.uanl.mx/index.php/i/article/view/41" TargetMode="External"/><Relationship Id="rId2" Type="http://schemas.openxmlformats.org/officeDocument/2006/relationships/hyperlink" Target="https://idcyta.uanl.mx/index.php/i/article/view/25" TargetMode="External"/><Relationship Id="rId16" Type="http://schemas.openxmlformats.org/officeDocument/2006/relationships/hyperlink" Target="https://idcyta.uanl.mx/index.php/i/article/view/40" TargetMode="External"/><Relationship Id="rId20" Type="http://schemas.openxmlformats.org/officeDocument/2006/relationships/hyperlink" Target="https://idcyta.uanl.mx/index.php/i/article/view/4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dcyta.uanl.mx/index.php/i/article/view/29" TargetMode="External"/><Relationship Id="rId11" Type="http://schemas.openxmlformats.org/officeDocument/2006/relationships/hyperlink" Target="https://idcyta.uanl.mx/index.php/i/article/view/35" TargetMode="External"/><Relationship Id="rId5" Type="http://schemas.openxmlformats.org/officeDocument/2006/relationships/hyperlink" Target="https://idcyta.uanl.mx/index.php/i/article/view/28" TargetMode="External"/><Relationship Id="rId15" Type="http://schemas.openxmlformats.org/officeDocument/2006/relationships/hyperlink" Target="https://idcyta.uanl.mx/index.php/i/article/view/39" TargetMode="External"/><Relationship Id="rId10" Type="http://schemas.openxmlformats.org/officeDocument/2006/relationships/hyperlink" Target="https://idcyta.uanl.mx/index.php/i/article/view/33" TargetMode="External"/><Relationship Id="rId19" Type="http://schemas.openxmlformats.org/officeDocument/2006/relationships/hyperlink" Target="https://idcyta.uanl.mx/index.php/i/article/view/43" TargetMode="External"/><Relationship Id="rId4" Type="http://schemas.openxmlformats.org/officeDocument/2006/relationships/hyperlink" Target="https://idcyta.uanl.mx/index.php/i/article/view/27" TargetMode="External"/><Relationship Id="rId9" Type="http://schemas.openxmlformats.org/officeDocument/2006/relationships/hyperlink" Target="https://idcyta.uanl.mx/index.php/i/article/view/32" TargetMode="External"/><Relationship Id="rId14" Type="http://schemas.openxmlformats.org/officeDocument/2006/relationships/hyperlink" Target="https://idcyta.uanl.mx/index.php/i/article/view/3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Definir</a:t>
            </a:r>
            <a:r>
              <a:rPr lang="en-US" b="1" dirty="0" smtClean="0"/>
              <a:t> el </a:t>
            </a:r>
            <a:r>
              <a:rPr lang="en-US" b="1" dirty="0" err="1" smtClean="0"/>
              <a:t>Tema</a:t>
            </a:r>
            <a:r>
              <a:rPr lang="en-US" b="1" dirty="0" smtClean="0"/>
              <a:t> y la </a:t>
            </a:r>
            <a:r>
              <a:rPr lang="en-US" b="1" dirty="0" err="1" smtClean="0"/>
              <a:t>Pregunta</a:t>
            </a:r>
            <a:r>
              <a:rPr lang="en-US" b="1" dirty="0" smtClean="0"/>
              <a:t> de </a:t>
            </a:r>
            <a:r>
              <a:rPr lang="en-US" b="1" dirty="0" err="1" smtClean="0"/>
              <a:t>Investigación</a:t>
            </a:r>
            <a:r>
              <a:rPr lang="en-US" dirty="0" smtClean="0"/>
              <a:t> 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s-EC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5589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8263" y="294967"/>
            <a:ext cx="11668433" cy="6459794"/>
          </a:xfrm>
        </p:spPr>
        <p:txBody>
          <a:bodyPr>
            <a:normAutofit fontScale="5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s-EC" dirty="0"/>
              <a:t> </a:t>
            </a:r>
            <a:r>
              <a:rPr lang="es-EC" b="1" dirty="0" smtClean="0">
                <a:hlinkClick r:id="rId2"/>
              </a:rPr>
              <a:t>Aprovechamiento </a:t>
            </a:r>
            <a:r>
              <a:rPr lang="es-EC" b="1" dirty="0">
                <a:hlinkClick r:id="rId2"/>
              </a:rPr>
              <a:t>de suero de leche para producción de celulosa microbiana</a:t>
            </a:r>
            <a:r>
              <a:rPr lang="es-EC" dirty="0"/>
              <a:t> 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3"/>
              </a:rPr>
              <a:t>Evaluación de la absorción de humedad de leche en polvo envasada en diferentes materiales y almacenada a diferentes condiciones de humedad relativa</a:t>
            </a:r>
            <a:r>
              <a:rPr lang="es-EC" dirty="0"/>
              <a:t> 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4"/>
              </a:rPr>
              <a:t>Caracterización proximal, microbiológica y sensorial de diversos tipos de quesos tipo Chihuahua, elaborados en la Zona Norte de Zacatecas</a:t>
            </a:r>
            <a:r>
              <a:rPr lang="es-EC" dirty="0"/>
              <a:t> 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5"/>
              </a:rPr>
              <a:t>Caracterización fisicoquímica y sensorial del pulque producido en la zona sur del estado de Guanajuato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6"/>
              </a:rPr>
              <a:t>Adaptación de la metodología sensorial, a causa de la COVID-19, para el desarrollo de una galleta rellena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7"/>
              </a:rPr>
              <a:t>Pan gourmet a base de harina de trigo, linaza y chapulín (</a:t>
            </a:r>
            <a:r>
              <a:rPr lang="es-EC" b="1" dirty="0" err="1">
                <a:hlinkClick r:id="rId7"/>
              </a:rPr>
              <a:t>Sphenarium</a:t>
            </a:r>
            <a:r>
              <a:rPr lang="es-EC" b="1" dirty="0">
                <a:hlinkClick r:id="rId7"/>
              </a:rPr>
              <a:t> </a:t>
            </a:r>
            <a:r>
              <a:rPr lang="es-EC" b="1" dirty="0" err="1">
                <a:hlinkClick r:id="rId7"/>
              </a:rPr>
              <a:t>purpurascens</a:t>
            </a:r>
            <a:r>
              <a:rPr lang="es-EC" b="1" dirty="0">
                <a:hlinkClick r:id="rId7"/>
              </a:rPr>
              <a:t>) como alimento funcional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8"/>
              </a:rPr>
              <a:t>Comparación sensorial de una bebida fermentada de Maíz (</a:t>
            </a:r>
            <a:r>
              <a:rPr lang="es-EC" b="1" dirty="0" err="1">
                <a:hlinkClick r:id="rId8"/>
              </a:rPr>
              <a:t>Tejuino</a:t>
            </a:r>
            <a:r>
              <a:rPr lang="es-EC" b="1" dirty="0">
                <a:hlinkClick r:id="rId8"/>
              </a:rPr>
              <a:t>) y una bebida fermentada de sorgo rojo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9"/>
              </a:rPr>
              <a:t>Análisis Sensorial del Desarrollo una Nieve de Tamarindo con Mermelada de Chile Morrón y Habanero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10"/>
              </a:rPr>
              <a:t>Uso de extracto acuoso de buganvilia (</a:t>
            </a:r>
            <a:r>
              <a:rPr lang="es-EC" b="1" dirty="0" err="1">
                <a:hlinkClick r:id="rId10"/>
              </a:rPr>
              <a:t>Bougainvillea</a:t>
            </a:r>
            <a:r>
              <a:rPr lang="es-EC" b="1" dirty="0">
                <a:hlinkClick r:id="rId10"/>
              </a:rPr>
              <a:t> </a:t>
            </a:r>
            <a:r>
              <a:rPr lang="es-EC" b="1" dirty="0" err="1">
                <a:hlinkClick r:id="rId10"/>
              </a:rPr>
              <a:t>spectabilis</a:t>
            </a:r>
            <a:r>
              <a:rPr lang="es-EC" b="1" dirty="0">
                <a:hlinkClick r:id="rId10"/>
              </a:rPr>
              <a:t>) en la elaboración de jamón de carne de conejo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11"/>
              </a:rPr>
              <a:t>Efecto del aceite de orégano en la carne de bovino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12"/>
              </a:rPr>
              <a:t>Efecto de </a:t>
            </a:r>
            <a:r>
              <a:rPr lang="es-EC" b="1" dirty="0" err="1">
                <a:hlinkClick r:id="rId12"/>
              </a:rPr>
              <a:t>hidrolato</a:t>
            </a:r>
            <a:r>
              <a:rPr lang="es-EC" b="1" dirty="0">
                <a:hlinkClick r:id="rId12"/>
              </a:rPr>
              <a:t> de Cosmos </a:t>
            </a:r>
            <a:r>
              <a:rPr lang="es-EC" b="1" dirty="0" err="1">
                <a:hlinkClick r:id="rId12"/>
              </a:rPr>
              <a:t>bipinnatus</a:t>
            </a:r>
            <a:r>
              <a:rPr lang="es-EC" b="1" dirty="0">
                <a:hlinkClick r:id="rId12"/>
              </a:rPr>
              <a:t> sobre características de textura, color y actividad de agua de chorizo de conejo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13"/>
              </a:rPr>
              <a:t>Evaluación de la estabilidad lipídica en hamburguesas de pollo adicionadas con extractos de guayaba (</a:t>
            </a:r>
            <a:r>
              <a:rPr lang="es-EC" b="1" dirty="0" err="1">
                <a:hlinkClick r:id="rId13"/>
              </a:rPr>
              <a:t>Psidium</a:t>
            </a:r>
            <a:r>
              <a:rPr lang="es-EC" b="1" dirty="0">
                <a:hlinkClick r:id="rId13"/>
              </a:rPr>
              <a:t> </a:t>
            </a:r>
            <a:r>
              <a:rPr lang="es-EC" b="1" dirty="0" err="1">
                <a:hlinkClick r:id="rId13"/>
              </a:rPr>
              <a:t>guajava</a:t>
            </a:r>
            <a:r>
              <a:rPr lang="es-EC" b="1" dirty="0">
                <a:hlinkClick r:id="rId13"/>
              </a:rPr>
              <a:t> L.) como antioxidantes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14"/>
              </a:rPr>
              <a:t>Desarrollo de una bebida aromática funcional a partir de polvos de mentol y </a:t>
            </a:r>
            <a:r>
              <a:rPr lang="es-EC" b="1" dirty="0" err="1">
                <a:hlinkClick r:id="rId14"/>
              </a:rPr>
              <a:t>luteolina</a:t>
            </a:r>
            <a:r>
              <a:rPr lang="es-EC" b="1" dirty="0">
                <a:hlinkClick r:id="rId14"/>
              </a:rPr>
              <a:t> obtenidos mediante Spray-</a:t>
            </a:r>
            <a:r>
              <a:rPr lang="es-EC" b="1" dirty="0" err="1">
                <a:hlinkClick r:id="rId14"/>
              </a:rPr>
              <a:t>Drying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15"/>
              </a:rPr>
              <a:t>Desarrollo de snacks a base de fruta, fortificados con calcio mediante impregnación a vacío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16"/>
              </a:rPr>
              <a:t>Desarrollo de encapsulados de aceite de semilla de Sacha </a:t>
            </a:r>
            <a:r>
              <a:rPr lang="es-EC" b="1" dirty="0" err="1">
                <a:hlinkClick r:id="rId16"/>
              </a:rPr>
              <a:t>Inchi</a:t>
            </a:r>
            <a:r>
              <a:rPr lang="es-EC" b="1" dirty="0">
                <a:hlinkClick r:id="rId16"/>
              </a:rPr>
              <a:t> para la formulación de alimentos funcionales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17"/>
              </a:rPr>
              <a:t>Análisis de la estabilidad fisicoquímica de una bebida de cacahuate con jengibre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18"/>
              </a:rPr>
              <a:t>Elaboración de una bebida de nuez de </a:t>
            </a:r>
            <a:r>
              <a:rPr lang="es-EC" b="1" dirty="0" err="1">
                <a:hlinkClick r:id="rId18"/>
              </a:rPr>
              <a:t>macadamia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19"/>
              </a:rPr>
              <a:t>Uso de goma </a:t>
            </a:r>
            <a:r>
              <a:rPr lang="es-EC" b="1" dirty="0" err="1">
                <a:hlinkClick r:id="rId19"/>
              </a:rPr>
              <a:t>guar</a:t>
            </a:r>
            <a:r>
              <a:rPr lang="es-EC" b="1" dirty="0">
                <a:hlinkClick r:id="rId19"/>
              </a:rPr>
              <a:t> para el desarrollo de un bizcocho para personas con sensibilidad al gluten</a:t>
            </a:r>
            <a:r>
              <a:rPr lang="es-EC" dirty="0"/>
              <a:t> 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20"/>
              </a:rPr>
              <a:t>Caracterización proximal, sensorial y microbiológica de un chorizo elaborado en el Instituto Tecnológico Superior Zacatecas Norte y un Chorizo comercial, para su comparación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21"/>
              </a:rPr>
              <a:t>Potencial del nopal (Opuntia ficus-indica) para su incursión en la industria de la confitería: Una breve revisión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8422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4521" y="309716"/>
            <a:ext cx="11815917" cy="6548284"/>
          </a:xfrm>
        </p:spPr>
        <p:txBody>
          <a:bodyPr>
            <a:normAutofit fontScale="5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s-EC" b="1" dirty="0" smtClean="0">
                <a:hlinkClick r:id="rId2"/>
              </a:rPr>
              <a:t>Análisis </a:t>
            </a:r>
            <a:r>
              <a:rPr lang="es-EC" b="1" dirty="0">
                <a:hlinkClick r:id="rId2"/>
              </a:rPr>
              <a:t>de mercado y sensorial de pasta con harina de amaranto fortificada con suero de leche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3"/>
              </a:rPr>
              <a:t>Desarrollo de </a:t>
            </a:r>
            <a:r>
              <a:rPr lang="es-EC" b="1" dirty="0" err="1">
                <a:hlinkClick r:id="rId3"/>
              </a:rPr>
              <a:t>nuggets</a:t>
            </a:r>
            <a:r>
              <a:rPr lang="es-EC" b="1" dirty="0">
                <a:hlinkClick r:id="rId3"/>
              </a:rPr>
              <a:t> de pollo con camote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4"/>
              </a:rPr>
              <a:t>Concentrado de proteína vegetal en polvo </a:t>
            </a:r>
            <a:r>
              <a:rPr lang="es-EC" b="1" dirty="0" err="1">
                <a:hlinkClick r:id="rId4"/>
              </a:rPr>
              <a:t>saborizado</a:t>
            </a:r>
            <a:r>
              <a:rPr lang="es-EC" b="1" dirty="0">
                <a:hlinkClick r:id="rId4"/>
              </a:rPr>
              <a:t> con cacao natural y </a:t>
            </a:r>
            <a:r>
              <a:rPr lang="es-EC" b="1" dirty="0" err="1">
                <a:hlinkClick r:id="rId4"/>
              </a:rPr>
              <a:t>Stevia</a:t>
            </a:r>
            <a:r>
              <a:rPr lang="es-EC" b="1" dirty="0">
                <a:hlinkClick r:id="rId4"/>
              </a:rPr>
              <a:t>: Un suplemento apto para veganos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5"/>
              </a:rPr>
              <a:t>Desarrollo de un </a:t>
            </a:r>
            <a:r>
              <a:rPr lang="es-EC" b="1" dirty="0" err="1">
                <a:hlinkClick r:id="rId5"/>
              </a:rPr>
              <a:t>bioproceso</a:t>
            </a:r>
            <a:r>
              <a:rPr lang="es-EC" b="1" dirty="0">
                <a:hlinkClick r:id="rId5"/>
              </a:rPr>
              <a:t>: kéfir vegano de arroz-avena con propiedades antioxidantes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6"/>
              </a:rPr>
              <a:t>Desarrollo de un yogurt de kiwi con posible potencial </a:t>
            </a:r>
            <a:r>
              <a:rPr lang="es-EC" b="1" dirty="0" err="1">
                <a:hlinkClick r:id="rId6"/>
              </a:rPr>
              <a:t>nutrinmune</a:t>
            </a:r>
            <a:r>
              <a:rPr lang="es-EC" b="1" dirty="0">
                <a:hlinkClick r:id="rId6"/>
              </a:rPr>
              <a:t> empleando un diseño de superficie de respuesta y evaluación sensorial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7"/>
              </a:rPr>
              <a:t>Elaboración de un dulce a base de leche </a:t>
            </a:r>
            <a:r>
              <a:rPr lang="es-EC" b="1" dirty="0" err="1">
                <a:hlinkClick r:id="rId7"/>
              </a:rPr>
              <a:t>deslactosada</a:t>
            </a:r>
            <a:r>
              <a:rPr lang="es-EC" b="1" dirty="0">
                <a:hlinkClick r:id="rId7"/>
              </a:rPr>
              <a:t> tipo cajeta y aditivos alimentarios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8"/>
              </a:rPr>
              <a:t>Evaluación sensorial de salsa de xoconostle, un producto endémico del Noreste de Guanajuato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9"/>
              </a:rPr>
              <a:t>Evaluación de las propiedades fisicoquímicas y sensoriales de Nuggets de conejo usando harina de </a:t>
            </a:r>
            <a:r>
              <a:rPr lang="es-EC" b="1" dirty="0" err="1">
                <a:hlinkClick r:id="rId9"/>
              </a:rPr>
              <a:t>Okara</a:t>
            </a:r>
            <a:r>
              <a:rPr lang="es-EC" b="1" dirty="0">
                <a:hlinkClick r:id="rId9"/>
              </a:rPr>
              <a:t> de garbanzo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10"/>
              </a:rPr>
              <a:t>Evaluación sensorial de una bebida de orégano adicionada con glutamina</a:t>
            </a:r>
            <a:r>
              <a:rPr lang="es-EC" dirty="0"/>
              <a:t> 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11"/>
              </a:rPr>
              <a:t>Métodos para evaluar la biodisponibilidad, la </a:t>
            </a:r>
            <a:r>
              <a:rPr lang="es-EC" b="1" dirty="0" err="1">
                <a:hlinkClick r:id="rId11"/>
              </a:rPr>
              <a:t>bioaccesibilidad</a:t>
            </a:r>
            <a:r>
              <a:rPr lang="es-EC" b="1" dirty="0">
                <a:hlinkClick r:id="rId11"/>
              </a:rPr>
              <a:t> y el valor nutricional de suplementos alimenticios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12"/>
              </a:rPr>
              <a:t>Mejoramiento de propiedades nutricionales, fisicoquímicas y estructurales de un pan sin gluten adicionado con </a:t>
            </a:r>
            <a:r>
              <a:rPr lang="es-EC" b="1" dirty="0" err="1">
                <a:hlinkClick r:id="rId12"/>
              </a:rPr>
              <a:t>microalga</a:t>
            </a:r>
            <a:r>
              <a:rPr lang="es-EC" b="1" dirty="0">
                <a:hlinkClick r:id="rId12"/>
              </a:rPr>
              <a:t> a base de pre-fermento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13"/>
              </a:rPr>
              <a:t>Análisis </a:t>
            </a:r>
            <a:r>
              <a:rPr lang="es-EC" b="1" dirty="0" err="1">
                <a:hlinkClick r:id="rId13"/>
              </a:rPr>
              <a:t>fitoquímico</a:t>
            </a:r>
            <a:r>
              <a:rPr lang="es-EC" b="1" dirty="0">
                <a:hlinkClick r:id="rId13"/>
              </a:rPr>
              <a:t> y evaluación antidiabética de los palmitos de </a:t>
            </a:r>
            <a:r>
              <a:rPr lang="es-EC" b="1" dirty="0" err="1">
                <a:hlinkClick r:id="rId13"/>
              </a:rPr>
              <a:t>Chamaedorea</a:t>
            </a:r>
            <a:r>
              <a:rPr lang="es-EC" b="1" dirty="0">
                <a:hlinkClick r:id="rId13"/>
              </a:rPr>
              <a:t> </a:t>
            </a:r>
            <a:r>
              <a:rPr lang="es-EC" b="1" dirty="0" err="1">
                <a:hlinkClick r:id="rId13"/>
              </a:rPr>
              <a:t>tepejilote</a:t>
            </a:r>
            <a:r>
              <a:rPr lang="es-EC" dirty="0"/>
              <a:t> 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14"/>
              </a:rPr>
              <a:t>Obtención de fermentados de chía con actividad antihipertensiva</a:t>
            </a:r>
            <a:r>
              <a:rPr lang="es-EC" dirty="0"/>
              <a:t> 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15"/>
              </a:rPr>
              <a:t>Evaluación de metabolitos de interés en barra de chocolate (</a:t>
            </a:r>
            <a:r>
              <a:rPr lang="es-EC" b="1" dirty="0" err="1">
                <a:hlinkClick r:id="rId15"/>
              </a:rPr>
              <a:t>Theobroma</a:t>
            </a:r>
            <a:r>
              <a:rPr lang="es-EC" b="1" dirty="0">
                <a:hlinkClick r:id="rId15"/>
              </a:rPr>
              <a:t> cacao) adicionada con jengibre</a:t>
            </a:r>
            <a:r>
              <a:rPr lang="es-EC" dirty="0">
                <a:hlinkClick r:id="rId16"/>
              </a:rPr>
              <a:t> PDF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17"/>
              </a:rPr>
              <a:t>Obtención de aislados e hidrolizados proteicos de grillo (</a:t>
            </a:r>
            <a:r>
              <a:rPr lang="es-EC" b="1" dirty="0" err="1">
                <a:hlinkClick r:id="rId17"/>
              </a:rPr>
              <a:t>Acheta</a:t>
            </a:r>
            <a:r>
              <a:rPr lang="es-EC" b="1" dirty="0">
                <a:hlinkClick r:id="rId17"/>
              </a:rPr>
              <a:t> </a:t>
            </a:r>
            <a:r>
              <a:rPr lang="es-EC" b="1" dirty="0" err="1">
                <a:hlinkClick r:id="rId17"/>
              </a:rPr>
              <a:t>domesticus</a:t>
            </a:r>
            <a:r>
              <a:rPr lang="es-EC" b="1" dirty="0">
                <a:hlinkClick r:id="rId17"/>
              </a:rPr>
              <a:t>) y evaluación de su actividad antioxidante</a:t>
            </a:r>
            <a:r>
              <a:rPr lang="es-EC" dirty="0"/>
              <a:t> 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18"/>
              </a:rPr>
              <a:t>Obtención de aislados e hidrolizados proteicos de </a:t>
            </a:r>
            <a:r>
              <a:rPr lang="es-EC" b="1" dirty="0" err="1">
                <a:hlinkClick r:id="rId18"/>
              </a:rPr>
              <a:t>Teff</a:t>
            </a:r>
            <a:r>
              <a:rPr lang="es-EC" b="1" dirty="0">
                <a:hlinkClick r:id="rId18"/>
              </a:rPr>
              <a:t> (</a:t>
            </a:r>
            <a:r>
              <a:rPr lang="es-EC" b="1" dirty="0" err="1">
                <a:hlinkClick r:id="rId18"/>
              </a:rPr>
              <a:t>Eragrostis</a:t>
            </a:r>
            <a:r>
              <a:rPr lang="es-EC" b="1" dirty="0">
                <a:hlinkClick r:id="rId18"/>
              </a:rPr>
              <a:t> </a:t>
            </a:r>
            <a:r>
              <a:rPr lang="es-EC" b="1" dirty="0" err="1">
                <a:hlinkClick r:id="rId18"/>
              </a:rPr>
              <a:t>tef</a:t>
            </a:r>
            <a:r>
              <a:rPr lang="es-EC" b="1" dirty="0">
                <a:hlinkClick r:id="rId18"/>
              </a:rPr>
              <a:t> (</a:t>
            </a:r>
            <a:r>
              <a:rPr lang="es-EC" b="1" dirty="0" err="1">
                <a:hlinkClick r:id="rId18"/>
              </a:rPr>
              <a:t>Zuccagni</a:t>
            </a:r>
            <a:r>
              <a:rPr lang="es-EC" b="1" dirty="0">
                <a:hlinkClick r:id="rId18"/>
              </a:rPr>
              <a:t>) </a:t>
            </a:r>
            <a:r>
              <a:rPr lang="es-EC" b="1" dirty="0" err="1">
                <a:hlinkClick r:id="rId18"/>
              </a:rPr>
              <a:t>Trotter</a:t>
            </a:r>
            <a:r>
              <a:rPr lang="es-EC" b="1" dirty="0">
                <a:hlinkClick r:id="rId18"/>
              </a:rPr>
              <a:t>) y evaluación de su actividad antioxidante</a:t>
            </a:r>
            <a:r>
              <a:rPr lang="es-EC" dirty="0"/>
              <a:t> 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19"/>
              </a:rPr>
              <a:t>Componentes funcionales aplicados a bebidas</a:t>
            </a:r>
            <a:r>
              <a:rPr lang="es-EC" dirty="0"/>
              <a:t> 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20"/>
              </a:rPr>
              <a:t>Determinación de actividad antioxidante en alimentos funcionales</a:t>
            </a:r>
            <a:r>
              <a:rPr lang="es-EC" dirty="0"/>
              <a:t> 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21"/>
              </a:rPr>
              <a:t>Cambios estructurales de las lipoproteínas de la pacaya por el efecto de diferentes tratamientos térmicos</a:t>
            </a:r>
            <a:r>
              <a:rPr lang="es-EC" dirty="0"/>
              <a:t> 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22"/>
              </a:rPr>
              <a:t>Elaboración de una </a:t>
            </a:r>
            <a:r>
              <a:rPr lang="es-EC" b="1" dirty="0" err="1">
                <a:hlinkClick r:id="rId22"/>
              </a:rPr>
              <a:t>microencapsulación</a:t>
            </a:r>
            <a:r>
              <a:rPr lang="es-EC" b="1" dirty="0">
                <a:hlinkClick r:id="rId22"/>
              </a:rPr>
              <a:t> por </a:t>
            </a:r>
            <a:r>
              <a:rPr lang="es-EC" b="1" dirty="0" err="1">
                <a:hlinkClick r:id="rId22"/>
              </a:rPr>
              <a:t>gelación</a:t>
            </a:r>
            <a:r>
              <a:rPr lang="es-EC" b="1" dirty="0">
                <a:hlinkClick r:id="rId22"/>
              </a:rPr>
              <a:t> iónica a base de </a:t>
            </a:r>
            <a:r>
              <a:rPr lang="es-EC" b="1" dirty="0" err="1">
                <a:hlinkClick r:id="rId22"/>
              </a:rPr>
              <a:t>Kale</a:t>
            </a:r>
            <a:r>
              <a:rPr lang="es-EC" b="1" dirty="0">
                <a:hlinkClick r:id="rId22"/>
              </a:rPr>
              <a:t> (</a:t>
            </a:r>
            <a:r>
              <a:rPr lang="es-EC" b="1" dirty="0" err="1">
                <a:hlinkClick r:id="rId22"/>
              </a:rPr>
              <a:t>Brassica</a:t>
            </a:r>
            <a:r>
              <a:rPr lang="es-EC" b="1" dirty="0">
                <a:hlinkClick r:id="rId22"/>
              </a:rPr>
              <a:t> </a:t>
            </a:r>
            <a:r>
              <a:rPr lang="es-EC" b="1" dirty="0" err="1">
                <a:hlinkClick r:id="rId22"/>
              </a:rPr>
              <a:t>oleracea</a:t>
            </a:r>
            <a:r>
              <a:rPr lang="es-EC" b="1" dirty="0">
                <a:hlinkClick r:id="rId22"/>
              </a:rPr>
              <a:t> </a:t>
            </a:r>
            <a:r>
              <a:rPr lang="es-EC" b="1" dirty="0" err="1">
                <a:hlinkClick r:id="rId22"/>
              </a:rPr>
              <a:t>var</a:t>
            </a:r>
            <a:r>
              <a:rPr lang="es-EC" b="1" dirty="0">
                <a:hlinkClick r:id="rId22"/>
              </a:rPr>
              <a:t>. </a:t>
            </a:r>
            <a:r>
              <a:rPr lang="es-EC" b="1" dirty="0" err="1">
                <a:hlinkClick r:id="rId22"/>
              </a:rPr>
              <a:t>Sabellica</a:t>
            </a:r>
            <a:r>
              <a:rPr lang="es-EC" b="1" dirty="0">
                <a:hlinkClick r:id="rId22"/>
              </a:rPr>
              <a:t>)</a:t>
            </a:r>
            <a:r>
              <a:rPr lang="es-EC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476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3240" y="0"/>
            <a:ext cx="12088760" cy="6929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s-EC" sz="1600" b="1" dirty="0" smtClean="0">
                <a:solidFill>
                  <a:srgbClr val="0067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Aplicación </a:t>
            </a:r>
            <a:r>
              <a:rPr lang="es-EC" sz="1600" b="1" dirty="0">
                <a:solidFill>
                  <a:srgbClr val="0067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de un Diseño de Experimentos Box-</a:t>
            </a:r>
            <a:r>
              <a:rPr lang="es-EC" sz="1600" b="1" dirty="0" err="1">
                <a:solidFill>
                  <a:srgbClr val="0067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Behnken</a:t>
            </a:r>
            <a:r>
              <a:rPr lang="es-EC" sz="1600" b="1" dirty="0">
                <a:solidFill>
                  <a:srgbClr val="0067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para la determinación de las condiciones de extracción de compuestos antioxidantes de </a:t>
            </a:r>
            <a:r>
              <a:rPr lang="es-EC" sz="1600" b="1" dirty="0" err="1">
                <a:solidFill>
                  <a:srgbClr val="0067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Decatropis</a:t>
            </a:r>
            <a:r>
              <a:rPr lang="es-EC" sz="1600" b="1" dirty="0">
                <a:solidFill>
                  <a:srgbClr val="0067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bicolor</a:t>
            </a:r>
            <a:r>
              <a:rPr lang="es-EC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s-EC" sz="1600" b="1" dirty="0">
                <a:solidFill>
                  <a:srgbClr val="0067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Extracción de pectina a partir de bagazo de manzana y su análisis</a:t>
            </a:r>
            <a:r>
              <a:rPr lang="es-EC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s-EC" sz="1600" b="1" dirty="0">
                <a:solidFill>
                  <a:srgbClr val="0067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Desarrollo de un producto de panificación con harinas de leguminosas y cereales complementado con </a:t>
            </a:r>
            <a:r>
              <a:rPr lang="es-EC" sz="1600" b="1" dirty="0" err="1">
                <a:solidFill>
                  <a:srgbClr val="0067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trüb</a:t>
            </a:r>
            <a:r>
              <a:rPr lang="es-EC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s-EC" sz="1600" b="1" dirty="0">
                <a:solidFill>
                  <a:srgbClr val="0067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Formulación de un producto lácteo a partir de pitahaya amarilla y sus subproductos</a:t>
            </a:r>
            <a:r>
              <a:rPr lang="es-EC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s-EC" sz="1600" b="1" dirty="0">
                <a:solidFill>
                  <a:srgbClr val="0067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Estudio de la composición química de semillas de </a:t>
            </a:r>
            <a:r>
              <a:rPr lang="es-EC" sz="1600" b="1" dirty="0" err="1">
                <a:solidFill>
                  <a:srgbClr val="0067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Apote</a:t>
            </a:r>
            <a:r>
              <a:rPr lang="es-EC" sz="1600" b="1" dirty="0">
                <a:solidFill>
                  <a:srgbClr val="0067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negro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s-EC" sz="1600" b="1" dirty="0">
                <a:solidFill>
                  <a:srgbClr val="0067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Obtención de fibra soluble a partir de desechos agroindustriales y su aplicación en alimentos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s-EC" sz="1600" b="1" dirty="0">
                <a:solidFill>
                  <a:srgbClr val="0067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Estabilización de antocianinas extraídas de jugo de granada usando </a:t>
            </a:r>
            <a:r>
              <a:rPr lang="es-EC" sz="1600" b="1" dirty="0" err="1">
                <a:solidFill>
                  <a:srgbClr val="0067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arabinoxilanos</a:t>
            </a:r>
            <a:r>
              <a:rPr lang="es-EC" sz="1600" b="1" dirty="0">
                <a:solidFill>
                  <a:srgbClr val="0067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 extraídos de un subproducto de la industria cervecera</a:t>
            </a:r>
            <a:r>
              <a:rPr lang="es-EC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s-EC" sz="1600" b="1" dirty="0">
                <a:solidFill>
                  <a:srgbClr val="0067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Obtención y caracterización de polvos de flor de </a:t>
            </a:r>
            <a:r>
              <a:rPr lang="es-EC" sz="1600" b="1" dirty="0" err="1">
                <a:solidFill>
                  <a:srgbClr val="0067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jamaica</a:t>
            </a:r>
            <a:r>
              <a:rPr lang="es-EC" sz="1600" b="1" dirty="0">
                <a:solidFill>
                  <a:srgbClr val="0067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 (</a:t>
            </a:r>
            <a:r>
              <a:rPr lang="es-EC" sz="1600" b="1" dirty="0" err="1">
                <a:solidFill>
                  <a:srgbClr val="0067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Hibiscus</a:t>
            </a:r>
            <a:r>
              <a:rPr lang="es-EC" sz="1600" b="1" dirty="0">
                <a:solidFill>
                  <a:srgbClr val="0067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 </a:t>
            </a:r>
            <a:r>
              <a:rPr lang="es-EC" sz="1600" b="1" dirty="0" err="1">
                <a:solidFill>
                  <a:srgbClr val="0067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sabdariffa</a:t>
            </a:r>
            <a:r>
              <a:rPr lang="es-EC" sz="1600" b="1" dirty="0">
                <a:solidFill>
                  <a:srgbClr val="0067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 L) gastada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s-EC" sz="1600" b="1" dirty="0">
                <a:solidFill>
                  <a:srgbClr val="0067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Efecto de los pretratamientos físico, químico y biológico, en la hidrólisis enzimática de la cáscara de piña (</a:t>
            </a:r>
            <a:r>
              <a:rPr lang="es-EC" sz="1600" b="1" dirty="0" err="1">
                <a:solidFill>
                  <a:srgbClr val="0067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Ananas</a:t>
            </a:r>
            <a:r>
              <a:rPr lang="es-EC" sz="1600" b="1" dirty="0">
                <a:solidFill>
                  <a:srgbClr val="0067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 </a:t>
            </a:r>
            <a:r>
              <a:rPr lang="es-EC" sz="1600" b="1" dirty="0" err="1">
                <a:solidFill>
                  <a:srgbClr val="0067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comosus</a:t>
            </a:r>
            <a:r>
              <a:rPr lang="es-EC" sz="1600" b="1" dirty="0">
                <a:solidFill>
                  <a:srgbClr val="0067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)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s-EC" sz="1600" b="1" dirty="0">
                <a:solidFill>
                  <a:srgbClr val="0067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Evaluación de las propiedades tecno-funcionales del almidón de camote (</a:t>
            </a:r>
            <a:r>
              <a:rPr lang="es-EC" sz="1600" b="1" dirty="0" err="1">
                <a:solidFill>
                  <a:srgbClr val="0067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Ipomoea</a:t>
            </a:r>
            <a:r>
              <a:rPr lang="es-EC" sz="1600" b="1" dirty="0">
                <a:solidFill>
                  <a:srgbClr val="0067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 batatas)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s-EC" sz="1600" b="1" dirty="0">
                <a:solidFill>
                  <a:srgbClr val="0067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Caracterización bioquímica de lipasas presentes en vísceras del mero rojo (</a:t>
            </a:r>
            <a:r>
              <a:rPr lang="es-EC" sz="1600" b="1" dirty="0" err="1">
                <a:solidFill>
                  <a:srgbClr val="0067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Epinephelus</a:t>
            </a:r>
            <a:r>
              <a:rPr lang="es-EC" sz="1600" b="1" dirty="0">
                <a:solidFill>
                  <a:srgbClr val="0067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 </a:t>
            </a:r>
            <a:r>
              <a:rPr lang="es-EC" sz="1600" b="1" dirty="0" err="1">
                <a:solidFill>
                  <a:srgbClr val="0067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morio</a:t>
            </a:r>
            <a:r>
              <a:rPr lang="es-EC" sz="1600" b="1" dirty="0">
                <a:solidFill>
                  <a:srgbClr val="0067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)</a:t>
            </a:r>
            <a:r>
              <a:rPr lang="es-EC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s-EC" sz="1600" b="1" dirty="0">
                <a:solidFill>
                  <a:srgbClr val="0067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Extracción de </a:t>
            </a:r>
            <a:r>
              <a:rPr lang="es-EC" sz="1600" b="1" dirty="0" err="1">
                <a:solidFill>
                  <a:srgbClr val="0067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arabinoxilanos</a:t>
            </a:r>
            <a:r>
              <a:rPr lang="es-EC" sz="1600" b="1" dirty="0">
                <a:solidFill>
                  <a:srgbClr val="0067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 de subproductos agroindustriales adaptada a la estrategia universal de recuperación de compuestos </a:t>
            </a:r>
            <a:r>
              <a:rPr lang="es-EC" sz="1600" b="1" dirty="0" err="1">
                <a:solidFill>
                  <a:srgbClr val="0067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bioactivos</a:t>
            </a:r>
            <a:r>
              <a:rPr lang="es-EC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s-EC" sz="1600" b="1" dirty="0">
                <a:solidFill>
                  <a:srgbClr val="0067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Extracción de compuestos </a:t>
            </a:r>
            <a:r>
              <a:rPr lang="es-EC" sz="1600" b="1" dirty="0" err="1">
                <a:solidFill>
                  <a:srgbClr val="0067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bioactivos</a:t>
            </a:r>
            <a:r>
              <a:rPr lang="es-EC" sz="1600" b="1" dirty="0">
                <a:solidFill>
                  <a:srgbClr val="0067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 a partir de los subproductos de la tuna (Opuntia ficus-indica </a:t>
            </a:r>
            <a:r>
              <a:rPr lang="es-EC" sz="1600" b="1" dirty="0" err="1">
                <a:solidFill>
                  <a:srgbClr val="0067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spp</a:t>
            </a:r>
            <a:r>
              <a:rPr lang="es-EC" sz="1600" b="1" dirty="0">
                <a:solidFill>
                  <a:srgbClr val="0067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.): Tendencias y aplicaciones recientes en alimentos</a:t>
            </a:r>
            <a:r>
              <a:rPr lang="es-EC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s-EC" sz="1600" b="1" dirty="0">
                <a:solidFill>
                  <a:srgbClr val="0067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Caracterización de vinazas de la industria tequilera para su uso como medios nutritivos económicos en fermentaciones con bacterias lácticas</a:t>
            </a:r>
            <a:r>
              <a:rPr lang="es-EC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s-EC" sz="1600" b="1" dirty="0">
                <a:solidFill>
                  <a:srgbClr val="0067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Empaque </a:t>
            </a:r>
            <a:r>
              <a:rPr lang="es-EC" sz="1600" b="1" dirty="0" err="1">
                <a:solidFill>
                  <a:srgbClr val="0067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bioplástico</a:t>
            </a:r>
            <a:r>
              <a:rPr lang="es-EC" sz="1600" b="1" dirty="0">
                <a:solidFill>
                  <a:srgbClr val="0067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 para alimentos con propiedades </a:t>
            </a:r>
            <a:r>
              <a:rPr lang="es-EC" sz="1600" b="1" dirty="0" err="1">
                <a:solidFill>
                  <a:srgbClr val="0067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antifúngicas</a:t>
            </a:r>
            <a:r>
              <a:rPr lang="es-EC" sz="1600" b="1" dirty="0">
                <a:solidFill>
                  <a:srgbClr val="0067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 elaborado a partir de residuos agroindustriales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s-EC" sz="1600" b="1" dirty="0">
                <a:solidFill>
                  <a:srgbClr val="0067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Propiedades </a:t>
            </a:r>
            <a:r>
              <a:rPr lang="es-EC" sz="1600" b="1" dirty="0" err="1">
                <a:solidFill>
                  <a:srgbClr val="0067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tecnofuncionales</a:t>
            </a:r>
            <a:r>
              <a:rPr lang="es-EC" sz="1600" b="1" dirty="0">
                <a:solidFill>
                  <a:srgbClr val="0067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 de la cáscara de tuna </a:t>
            </a:r>
            <a:r>
              <a:rPr lang="es-EC" sz="1600" b="1" dirty="0" err="1">
                <a:solidFill>
                  <a:srgbClr val="0067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cardona</a:t>
            </a:r>
            <a:r>
              <a:rPr lang="es-EC" sz="1600" b="1" dirty="0">
                <a:solidFill>
                  <a:srgbClr val="0067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 (Opuntia </a:t>
            </a:r>
            <a:r>
              <a:rPr lang="es-EC" sz="1600" b="1" dirty="0" err="1">
                <a:solidFill>
                  <a:srgbClr val="0067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streptacantha</a:t>
            </a:r>
            <a:r>
              <a:rPr lang="es-EC" sz="1600" b="1" dirty="0">
                <a:solidFill>
                  <a:srgbClr val="0067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) y su aplicación en un chorizo mexicano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s-EC" sz="1600" b="1" dirty="0">
                <a:solidFill>
                  <a:srgbClr val="0067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Evaluación de la actividad antioxidante de compuestos fenólicos extraídos con microondas de residuos de cáscara de nuez </a:t>
            </a:r>
            <a:r>
              <a:rPr lang="es-EC" sz="1600" b="1" dirty="0" err="1">
                <a:solidFill>
                  <a:srgbClr val="0067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pecanera</a:t>
            </a:r>
            <a:r>
              <a:rPr lang="es-EC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s-EC" sz="1600" b="1" dirty="0">
                <a:solidFill>
                  <a:srgbClr val="0067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Diseño de pretratamientos antioxidantes para el secado de cascara de plátano con infrarrojo y aire caliente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s-EC" sz="1600" b="1" dirty="0">
                <a:solidFill>
                  <a:srgbClr val="0067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Optimización para la extracción de ficocianina de la </a:t>
            </a:r>
            <a:r>
              <a:rPr lang="es-EC" sz="1600" b="1" dirty="0" err="1">
                <a:solidFill>
                  <a:srgbClr val="0067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cianobacteria</a:t>
            </a:r>
            <a:r>
              <a:rPr lang="es-EC" sz="1600" b="1" dirty="0">
                <a:solidFill>
                  <a:srgbClr val="0067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 </a:t>
            </a:r>
            <a:r>
              <a:rPr lang="es-EC" sz="1600" b="1" dirty="0" err="1">
                <a:solidFill>
                  <a:srgbClr val="0067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Spirulina</a:t>
            </a:r>
            <a:r>
              <a:rPr lang="es-EC" sz="1600" b="1" dirty="0">
                <a:solidFill>
                  <a:srgbClr val="0067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 </a:t>
            </a:r>
            <a:r>
              <a:rPr lang="es-EC" sz="1600" b="1" dirty="0" smtClean="0">
                <a:solidFill>
                  <a:srgbClr val="0067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m</a:t>
            </a:r>
            <a:r>
              <a:rPr lang="es-EC" sz="1600" b="1" dirty="0" smtClean="0">
                <a:solidFill>
                  <a:srgbClr val="0067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1"/>
              </a:rPr>
              <a:t>á</a:t>
            </a:r>
            <a:r>
              <a:rPr lang="es-EC" sz="1600" b="1" dirty="0" smtClean="0">
                <a:solidFill>
                  <a:srgbClr val="0067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xima</a:t>
            </a:r>
            <a:endParaRPr lang="es-EC" sz="1600" b="1" dirty="0" smtClean="0">
              <a:solidFill>
                <a:srgbClr val="006798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s-EC" sz="1600" b="1" dirty="0" smtClean="0">
                <a:solidFill>
                  <a:srgbClr val="006798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1"/>
              </a:rPr>
              <a:t>Análisis </a:t>
            </a:r>
            <a:r>
              <a:rPr lang="es-EC" sz="1600" b="1" dirty="0">
                <a:solidFill>
                  <a:srgbClr val="006798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1"/>
              </a:rPr>
              <a:t>del perfil de aminoácidos de mieles de México por CLAR/F como estrategia para la determinación del origen geográfico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289004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6250" y="542516"/>
            <a:ext cx="11447207" cy="5843536"/>
          </a:xfrm>
        </p:spPr>
        <p:txBody>
          <a:bodyPr>
            <a:normAutofit fontScale="6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s-EC" b="1" dirty="0" smtClean="0">
                <a:hlinkClick r:id="rId2"/>
              </a:rPr>
              <a:t>Revisión </a:t>
            </a:r>
            <a:r>
              <a:rPr lang="es-EC" b="1" dirty="0">
                <a:hlinkClick r:id="rId2"/>
              </a:rPr>
              <a:t>sobre el orégano mexicano </a:t>
            </a:r>
            <a:r>
              <a:rPr lang="es-EC" b="1" dirty="0" err="1">
                <a:hlinkClick r:id="rId2"/>
              </a:rPr>
              <a:t>Lippia</a:t>
            </a:r>
            <a:r>
              <a:rPr lang="es-EC" b="1" dirty="0">
                <a:hlinkClick r:id="rId2"/>
              </a:rPr>
              <a:t> </a:t>
            </a:r>
            <a:r>
              <a:rPr lang="es-EC" b="1" dirty="0" err="1">
                <a:hlinkClick r:id="rId2"/>
              </a:rPr>
              <a:t>graveolens</a:t>
            </a:r>
            <a:r>
              <a:rPr lang="es-EC" b="1" dirty="0">
                <a:hlinkClick r:id="rId2"/>
              </a:rPr>
              <a:t> HBK. (Sinonimia </a:t>
            </a:r>
            <a:r>
              <a:rPr lang="es-EC" b="1" dirty="0" err="1">
                <a:hlinkClick r:id="rId2"/>
              </a:rPr>
              <a:t>Lippia</a:t>
            </a:r>
            <a:r>
              <a:rPr lang="es-EC" b="1" dirty="0">
                <a:hlinkClick r:id="rId2"/>
              </a:rPr>
              <a:t> </a:t>
            </a:r>
            <a:r>
              <a:rPr lang="es-EC" b="1" dirty="0" err="1">
                <a:hlinkClick r:id="rId2"/>
              </a:rPr>
              <a:t>berlandieri</a:t>
            </a:r>
            <a:r>
              <a:rPr lang="es-EC" b="1" dirty="0">
                <a:hlinkClick r:id="rId2"/>
              </a:rPr>
              <a:t> </a:t>
            </a:r>
            <a:r>
              <a:rPr lang="es-EC" b="1" dirty="0" err="1">
                <a:hlinkClick r:id="rId2"/>
              </a:rPr>
              <a:t>Schauer</a:t>
            </a:r>
            <a:r>
              <a:rPr lang="es-EC" b="1" dirty="0">
                <a:hlinkClick r:id="rId2"/>
              </a:rPr>
              <a:t>) y su aceite esencial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3"/>
              </a:rPr>
              <a:t>Desarrollo de un método de extracción por la técnica de MEPS para polifenoles en miel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4"/>
              </a:rPr>
              <a:t>Aplicación de Ultrasonido en el Desarrollo de </a:t>
            </a:r>
            <a:r>
              <a:rPr lang="es-EC" b="1" dirty="0" err="1">
                <a:hlinkClick r:id="rId4"/>
              </a:rPr>
              <a:t>Nanoemulsiones</a:t>
            </a:r>
            <a:r>
              <a:rPr lang="es-EC" b="1" dirty="0">
                <a:hlinkClick r:id="rId4"/>
              </a:rPr>
              <a:t> de </a:t>
            </a:r>
            <a:r>
              <a:rPr lang="es-EC" b="1" dirty="0" err="1">
                <a:hlinkClick r:id="rId4"/>
              </a:rPr>
              <a:t>Alginato</a:t>
            </a:r>
            <a:r>
              <a:rPr lang="es-EC" b="1" dirty="0">
                <a:hlinkClick r:id="rId4"/>
              </a:rPr>
              <a:t> de Sodio. Efecto en el tamaño de partícula, índice de </a:t>
            </a:r>
            <a:r>
              <a:rPr lang="es-EC" b="1" dirty="0" err="1">
                <a:hlinkClick r:id="rId4"/>
              </a:rPr>
              <a:t>polidispersión</a:t>
            </a:r>
            <a:r>
              <a:rPr lang="es-EC" b="1" dirty="0">
                <a:hlinkClick r:id="rId4"/>
              </a:rPr>
              <a:t> y potencial-Z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5"/>
              </a:rPr>
              <a:t>Estudio de los atributos fisicoquímicos de calidad que influyen en la vida útil de muffins de vainilla</a:t>
            </a:r>
            <a:r>
              <a:rPr lang="es-EC" dirty="0"/>
              <a:t> 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6"/>
              </a:rPr>
              <a:t>Implementación de un diseño de </a:t>
            </a:r>
            <a:r>
              <a:rPr lang="es-EC" b="1" dirty="0" err="1">
                <a:hlinkClick r:id="rId6"/>
              </a:rPr>
              <a:t>Layout</a:t>
            </a:r>
            <a:r>
              <a:rPr lang="es-EC" b="1" dirty="0">
                <a:hlinkClick r:id="rId6"/>
              </a:rPr>
              <a:t> para planta de tortillas de harina de trigo</a:t>
            </a:r>
            <a:r>
              <a:rPr lang="es-EC" dirty="0"/>
              <a:t> 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7"/>
              </a:rPr>
              <a:t>Estudio computacional de la capacidad antioxidante de tuna (Opuntia </a:t>
            </a:r>
            <a:r>
              <a:rPr lang="es-EC" b="1" dirty="0" err="1">
                <a:hlinkClick r:id="rId7"/>
              </a:rPr>
              <a:t>Streptacantha</a:t>
            </a:r>
            <a:r>
              <a:rPr lang="es-EC" b="1" dirty="0">
                <a:hlinkClick r:id="rId7"/>
              </a:rPr>
              <a:t>)</a:t>
            </a:r>
            <a:r>
              <a:rPr lang="es-EC" dirty="0"/>
              <a:t> 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8"/>
              </a:rPr>
              <a:t>Evaluación de la toxicidad de pigmentos de </a:t>
            </a:r>
            <a:r>
              <a:rPr lang="es-EC" b="1" dirty="0" err="1">
                <a:hlinkClick r:id="rId8"/>
              </a:rPr>
              <a:t>Helianthus</a:t>
            </a:r>
            <a:r>
              <a:rPr lang="es-EC" b="1" dirty="0">
                <a:hlinkClick r:id="rId8"/>
              </a:rPr>
              <a:t> </a:t>
            </a:r>
            <a:r>
              <a:rPr lang="es-EC" b="1" dirty="0" err="1">
                <a:hlinkClick r:id="rId8"/>
              </a:rPr>
              <a:t>annus</a:t>
            </a:r>
            <a:r>
              <a:rPr lang="es-EC" b="1" dirty="0">
                <a:hlinkClick r:id="rId8"/>
              </a:rPr>
              <a:t> y </a:t>
            </a:r>
            <a:r>
              <a:rPr lang="es-EC" b="1" dirty="0" err="1">
                <a:hlinkClick r:id="rId8"/>
              </a:rPr>
              <a:t>Comarostaphylis</a:t>
            </a:r>
            <a:r>
              <a:rPr lang="es-EC" b="1" dirty="0">
                <a:hlinkClick r:id="rId8"/>
              </a:rPr>
              <a:t> </a:t>
            </a:r>
            <a:r>
              <a:rPr lang="es-EC" b="1" dirty="0" err="1">
                <a:hlinkClick r:id="rId8"/>
              </a:rPr>
              <a:t>polifolia</a:t>
            </a:r>
            <a:r>
              <a:rPr lang="es-EC" b="1" dirty="0">
                <a:hlinkClick r:id="rId8"/>
              </a:rPr>
              <a:t>: una perspectiva al etiquetado de alimentos</a:t>
            </a:r>
            <a:r>
              <a:rPr lang="es-EC" dirty="0"/>
              <a:t> 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9"/>
              </a:rPr>
              <a:t>Evaluación in </a:t>
            </a:r>
            <a:r>
              <a:rPr lang="es-EC" b="1" dirty="0" err="1">
                <a:hlinkClick r:id="rId9"/>
              </a:rPr>
              <a:t>silico</a:t>
            </a:r>
            <a:r>
              <a:rPr lang="es-EC" b="1" dirty="0">
                <a:hlinkClick r:id="rId9"/>
              </a:rPr>
              <a:t> de la interacción de </a:t>
            </a:r>
            <a:r>
              <a:rPr lang="es-EC" b="1" dirty="0" err="1">
                <a:hlinkClick r:id="rId9"/>
              </a:rPr>
              <a:t>fitoquímicos</a:t>
            </a:r>
            <a:r>
              <a:rPr lang="es-EC" b="1" dirty="0">
                <a:hlinkClick r:id="rId9"/>
              </a:rPr>
              <a:t> de la albahaca (</a:t>
            </a:r>
            <a:r>
              <a:rPr lang="es-EC" b="1" dirty="0" err="1">
                <a:hlinkClick r:id="rId9"/>
              </a:rPr>
              <a:t>Ocimum</a:t>
            </a:r>
            <a:r>
              <a:rPr lang="es-EC" b="1" dirty="0">
                <a:hlinkClick r:id="rId9"/>
              </a:rPr>
              <a:t> </a:t>
            </a:r>
            <a:r>
              <a:rPr lang="es-EC" b="1" dirty="0" err="1">
                <a:hlinkClick r:id="rId9"/>
              </a:rPr>
              <a:t>basilicum</a:t>
            </a:r>
            <a:r>
              <a:rPr lang="es-EC" b="1" dirty="0">
                <a:hlinkClick r:id="rId9"/>
              </a:rPr>
              <a:t> L.) con un blanco involucrado en estrés oxidativo</a:t>
            </a:r>
            <a:r>
              <a:rPr lang="es-EC" dirty="0"/>
              <a:t> 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10"/>
              </a:rPr>
              <a:t>Evaluación de los compuestos </a:t>
            </a:r>
            <a:r>
              <a:rPr lang="es-EC" b="1" dirty="0" err="1">
                <a:hlinkClick r:id="rId10"/>
              </a:rPr>
              <a:t>bioactivos</a:t>
            </a:r>
            <a:r>
              <a:rPr lang="es-EC" b="1" dirty="0">
                <a:hlinkClick r:id="rId10"/>
              </a:rPr>
              <a:t> del aceite de romero (</a:t>
            </a:r>
            <a:r>
              <a:rPr lang="es-EC" b="1" dirty="0" err="1">
                <a:hlinkClick r:id="rId10"/>
              </a:rPr>
              <a:t>Rosmarinus</a:t>
            </a:r>
            <a:r>
              <a:rPr lang="es-EC" b="1" dirty="0">
                <a:hlinkClick r:id="rId10"/>
              </a:rPr>
              <a:t> </a:t>
            </a:r>
            <a:r>
              <a:rPr lang="es-EC" b="1" dirty="0" err="1">
                <a:hlinkClick r:id="rId10"/>
              </a:rPr>
              <a:t>officinalis</a:t>
            </a:r>
            <a:r>
              <a:rPr lang="es-EC" b="1" dirty="0">
                <a:hlinkClick r:id="rId10"/>
              </a:rPr>
              <a:t> L.) como conservador alternativo</a:t>
            </a:r>
            <a:r>
              <a:rPr lang="es-EC" dirty="0"/>
              <a:t> 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 err="1">
                <a:hlinkClick r:id="rId11"/>
              </a:rPr>
              <a:t>Nanomateriales</a:t>
            </a:r>
            <a:r>
              <a:rPr lang="es-EC" b="1" dirty="0">
                <a:hlinkClick r:id="rId11"/>
              </a:rPr>
              <a:t> transportadores de </a:t>
            </a:r>
            <a:r>
              <a:rPr lang="es-EC" b="1" dirty="0" err="1">
                <a:hlinkClick r:id="rId11"/>
              </a:rPr>
              <a:t>capsinoides</a:t>
            </a:r>
            <a:r>
              <a:rPr lang="es-EC" b="1" dirty="0">
                <a:hlinkClick r:id="rId11"/>
              </a:rPr>
              <a:t> como alternativa para inhibir Fusarium </a:t>
            </a:r>
            <a:r>
              <a:rPr lang="es-EC" b="1" dirty="0" err="1">
                <a:hlinkClick r:id="rId11"/>
              </a:rPr>
              <a:t>oxysporum</a:t>
            </a:r>
            <a:r>
              <a:rPr lang="es-EC" dirty="0"/>
              <a:t> 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12"/>
              </a:rPr>
              <a:t>Análisis de compuestos fluorescentes como perspectiva en cuantificación de albúmina</a:t>
            </a:r>
            <a:r>
              <a:rPr lang="es-EC" dirty="0"/>
              <a:t> 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13"/>
              </a:rPr>
              <a:t>Elaboración de galleta con prebióticos rellena con mermelada ligera de higo (Ficus </a:t>
            </a:r>
            <a:r>
              <a:rPr lang="es-EC" b="1" dirty="0" err="1">
                <a:hlinkClick r:id="rId13"/>
              </a:rPr>
              <a:t>carica</a:t>
            </a:r>
            <a:r>
              <a:rPr lang="es-EC" b="1" dirty="0">
                <a:hlinkClick r:id="rId13"/>
              </a:rPr>
              <a:t>). Evaluación del efecto en personas con estreñimiento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14"/>
              </a:rPr>
              <a:t>Actividad citotóxica, antioxidante y </a:t>
            </a:r>
            <a:r>
              <a:rPr lang="es-EC" b="1" dirty="0" err="1">
                <a:hlinkClick r:id="rId14"/>
              </a:rPr>
              <a:t>antihemolítica</a:t>
            </a:r>
            <a:r>
              <a:rPr lang="es-EC" b="1" dirty="0">
                <a:hlinkClick r:id="rId14"/>
              </a:rPr>
              <a:t> del extracto </a:t>
            </a:r>
            <a:r>
              <a:rPr lang="es-EC" b="1" dirty="0" err="1">
                <a:hlinkClick r:id="rId14"/>
              </a:rPr>
              <a:t>metanólico</a:t>
            </a:r>
            <a:r>
              <a:rPr lang="es-EC" b="1" dirty="0">
                <a:hlinkClick r:id="rId14"/>
              </a:rPr>
              <a:t> de </a:t>
            </a:r>
            <a:r>
              <a:rPr lang="es-EC" b="1" dirty="0" err="1">
                <a:hlinkClick r:id="rId14"/>
              </a:rPr>
              <a:t>Cymbopogon</a:t>
            </a:r>
            <a:r>
              <a:rPr lang="es-EC" b="1" dirty="0">
                <a:hlinkClick r:id="rId14"/>
              </a:rPr>
              <a:t> </a:t>
            </a:r>
            <a:r>
              <a:rPr lang="es-EC" b="1" dirty="0" err="1">
                <a:hlinkClick r:id="rId14"/>
              </a:rPr>
              <a:t>citratus</a:t>
            </a:r>
            <a:r>
              <a:rPr lang="es-EC" b="1" dirty="0">
                <a:hlinkClick r:id="rId14"/>
              </a:rPr>
              <a:t> (DC.) </a:t>
            </a:r>
            <a:r>
              <a:rPr lang="es-EC" b="1" dirty="0" err="1">
                <a:hlinkClick r:id="rId14"/>
              </a:rPr>
              <a:t>Stapf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5297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4742" y="434796"/>
            <a:ext cx="10485396" cy="1172778"/>
          </a:xfrm>
        </p:spPr>
        <p:txBody>
          <a:bodyPr/>
          <a:lstStyle/>
          <a:p>
            <a:r>
              <a:rPr lang="es-EC" dirty="0" smtClean="0">
                <a:hlinkClick r:id="rId2"/>
              </a:rPr>
              <a:t>https://temasdetesis.com/fuentes?fuente=grado%20de%20ingenieria%20agroindustrial</a:t>
            </a:r>
            <a:r>
              <a:rPr lang="es-ES" dirty="0" smtClean="0"/>
              <a:t>)</a:t>
            </a:r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693" y="1607574"/>
            <a:ext cx="10360829" cy="4533499"/>
          </a:xfrm>
          <a:prstGeom prst="rect">
            <a:avLst/>
          </a:prstGeom>
        </p:spPr>
      </p:pic>
      <p:sp>
        <p:nvSpPr>
          <p:cNvPr id="7" name="Estrella de 5 puntas 6"/>
          <p:cNvSpPr/>
          <p:nvPr/>
        </p:nvSpPr>
        <p:spPr>
          <a:xfrm>
            <a:off x="8170606" y="2588623"/>
            <a:ext cx="442452" cy="38345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Flecha arriba 1"/>
          <p:cNvSpPr/>
          <p:nvPr/>
        </p:nvSpPr>
        <p:spPr>
          <a:xfrm>
            <a:off x="5456903" y="988142"/>
            <a:ext cx="457200" cy="6194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5887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03548" y="184761"/>
            <a:ext cx="112147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/>
              <a:t>https://repositorio.uchile.cl/discover?rpp=10&amp;etal=0&amp;query=grado%20de%20ingenieria%20agroindustrial&amp;group_by=none&amp;page=1</a:t>
            </a:r>
            <a:endParaRPr lang="es-EC" dirty="0"/>
          </a:p>
        </p:txBody>
      </p:sp>
      <p:sp>
        <p:nvSpPr>
          <p:cNvPr id="7" name="Estrella de 5 puntas 6"/>
          <p:cNvSpPr/>
          <p:nvPr/>
        </p:nvSpPr>
        <p:spPr>
          <a:xfrm>
            <a:off x="126769" y="67496"/>
            <a:ext cx="442452" cy="38345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028" y="3480619"/>
            <a:ext cx="8810753" cy="323747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95" y="943896"/>
            <a:ext cx="9430186" cy="2410439"/>
          </a:xfrm>
          <a:prstGeom prst="rect">
            <a:avLst/>
          </a:prstGeom>
        </p:spPr>
      </p:pic>
      <p:sp>
        <p:nvSpPr>
          <p:cNvPr id="3" name="Flecha arriba 2"/>
          <p:cNvSpPr/>
          <p:nvPr/>
        </p:nvSpPr>
        <p:spPr>
          <a:xfrm>
            <a:off x="6164826" y="693174"/>
            <a:ext cx="368709" cy="5014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4799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72164" y="2607290"/>
            <a:ext cx="6934199" cy="2289175"/>
          </a:xfrm>
        </p:spPr>
        <p:txBody>
          <a:bodyPr/>
          <a:lstStyle/>
          <a:p>
            <a:r>
              <a:rPr lang="es-ES" dirty="0" smtClean="0"/>
              <a:t>(</a:t>
            </a:r>
            <a:r>
              <a:rPr lang="en-US" dirty="0" smtClean="0">
                <a:hlinkClick r:id="rId3"/>
              </a:rPr>
              <a:t>https://repositorio.uchile.cl/bitstream/handle/2250/120301/Utilizacion-agroindustrial-del-nopal.pdf?sequence=1&amp;isAllowed=y</a:t>
            </a:r>
            <a:r>
              <a:rPr lang="es-ES" dirty="0" smtClean="0"/>
              <a:t>)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7368" y="498270"/>
            <a:ext cx="3913336" cy="519460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605954" y="4727557"/>
            <a:ext cx="2321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 smtClean="0"/>
              <a:t>182 </a:t>
            </a:r>
            <a:r>
              <a:rPr lang="es-EC" sz="2400" dirty="0" err="1" smtClean="0"/>
              <a:t>pg</a:t>
            </a:r>
            <a:r>
              <a:rPr lang="es-EC" sz="2400" dirty="0" smtClean="0"/>
              <a:t> con </a:t>
            </a:r>
          </a:p>
          <a:p>
            <a:r>
              <a:rPr lang="es-EC" sz="2400" dirty="0" smtClean="0"/>
              <a:t>10 temas</a:t>
            </a:r>
            <a:endParaRPr lang="es-EC" sz="2400" dirty="0"/>
          </a:p>
        </p:txBody>
      </p:sp>
      <p:sp>
        <p:nvSpPr>
          <p:cNvPr id="8" name="Estrella de 5 puntas 7"/>
          <p:cNvSpPr/>
          <p:nvPr/>
        </p:nvSpPr>
        <p:spPr>
          <a:xfrm>
            <a:off x="5605954" y="5054565"/>
            <a:ext cx="117987" cy="8849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CuadroTexto 1"/>
          <p:cNvSpPr txBox="1"/>
          <p:nvPr/>
        </p:nvSpPr>
        <p:spPr>
          <a:xfrm>
            <a:off x="825910" y="623827"/>
            <a:ext cx="63418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En repositorio de la universidad de Chile  me interesó : </a:t>
            </a:r>
          </a:p>
          <a:p>
            <a:r>
              <a:rPr lang="es-ES" sz="3600" dirty="0" smtClean="0"/>
              <a:t>Uso </a:t>
            </a:r>
            <a:r>
              <a:rPr lang="es-ES" sz="3600" dirty="0"/>
              <a:t>de los cladodios del nopal en productos alimenticios </a:t>
            </a:r>
            <a:endParaRPr lang="es-EC" sz="3600" dirty="0"/>
          </a:p>
        </p:txBody>
      </p:sp>
    </p:spTree>
    <p:extLst>
      <p:ext uri="{BB962C8B-B14F-4D97-AF65-F5344CB8AC3E}">
        <p14:creationId xmlns:p14="http://schemas.microsoft.com/office/powerpoint/2010/main" val="367342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765" y="110548"/>
            <a:ext cx="4974488" cy="3477000"/>
          </a:xfrm>
          <a:prstGeom prst="rect">
            <a:avLst/>
          </a:prstGeom>
        </p:spPr>
      </p:pic>
      <p:sp>
        <p:nvSpPr>
          <p:cNvPr id="8" name="Estrella de 5 puntas 7"/>
          <p:cNvSpPr/>
          <p:nvPr/>
        </p:nvSpPr>
        <p:spPr>
          <a:xfrm>
            <a:off x="5973097" y="2669458"/>
            <a:ext cx="117987" cy="8849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1145" y="243284"/>
            <a:ext cx="3406877" cy="589492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124" y="3785396"/>
            <a:ext cx="7259075" cy="2829320"/>
          </a:xfrm>
          <a:prstGeom prst="rect">
            <a:avLst/>
          </a:prstGeom>
        </p:spPr>
      </p:pic>
      <p:sp>
        <p:nvSpPr>
          <p:cNvPr id="5" name="Estrella de 5 puntas 4"/>
          <p:cNvSpPr/>
          <p:nvPr/>
        </p:nvSpPr>
        <p:spPr>
          <a:xfrm>
            <a:off x="7816645" y="2082553"/>
            <a:ext cx="284500" cy="32143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3" name="Conector recto de flecha 2"/>
          <p:cNvCxnSpPr>
            <a:stCxn id="8" idx="0"/>
          </p:cNvCxnSpPr>
          <p:nvPr/>
        </p:nvCxnSpPr>
        <p:spPr>
          <a:xfrm flipV="1">
            <a:off x="6032091" y="2403987"/>
            <a:ext cx="1784554" cy="265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04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5180"/>
          </a:xfrm>
        </p:spPr>
        <p:txBody>
          <a:bodyPr>
            <a:normAutofit fontScale="90000"/>
          </a:bodyPr>
          <a:lstStyle/>
          <a:p>
            <a:r>
              <a:rPr lang="es-EC" dirty="0"/>
              <a:t>T</a:t>
            </a:r>
            <a:r>
              <a:rPr lang="es-EC" dirty="0" smtClean="0"/>
              <a:t>area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2228" y="2257376"/>
            <a:ext cx="5648091" cy="671011"/>
          </a:xfrm>
        </p:spPr>
        <p:txBody>
          <a:bodyPr>
            <a:normAutofit fontScale="92500"/>
          </a:bodyPr>
          <a:lstStyle/>
          <a:p>
            <a:r>
              <a:rPr lang="es-EC" sz="3200" b="1" dirty="0" smtClean="0">
                <a:solidFill>
                  <a:srgbClr val="FF0000"/>
                </a:solidFill>
              </a:rPr>
              <a:t>Aplicar Fuentes </a:t>
            </a:r>
            <a:r>
              <a:rPr lang="es-EC" sz="3200" b="1" dirty="0">
                <a:solidFill>
                  <a:srgbClr val="FF0000"/>
                </a:solidFill>
              </a:rPr>
              <a:t>de </a:t>
            </a:r>
            <a:r>
              <a:rPr lang="es-EC" sz="3200" b="1" dirty="0" smtClean="0">
                <a:solidFill>
                  <a:srgbClr val="FF0000"/>
                </a:solidFill>
              </a:rPr>
              <a:t>Información</a:t>
            </a:r>
          </a:p>
        </p:txBody>
      </p:sp>
      <p:sp>
        <p:nvSpPr>
          <p:cNvPr id="4" name="Rectángulo 3"/>
          <p:cNvSpPr/>
          <p:nvPr/>
        </p:nvSpPr>
        <p:spPr>
          <a:xfrm>
            <a:off x="6896745" y="687716"/>
            <a:ext cx="483276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b="1" dirty="0" smtClean="0"/>
              <a:t>Búsqueda en Bibliotecas y Repositorios Académicos</a:t>
            </a:r>
            <a:r>
              <a:rPr lang="es-EC" dirty="0" smtClean="0"/>
              <a:t>:</a:t>
            </a:r>
            <a:endParaRPr lang="es-EC" sz="2400" dirty="0" smtClean="0"/>
          </a:p>
          <a:p>
            <a:pPr lvl="1"/>
            <a:r>
              <a:rPr lang="es-EC" b="1" dirty="0" smtClean="0"/>
              <a:t>Artículos Científicos</a:t>
            </a:r>
            <a:r>
              <a:rPr lang="es-EC" dirty="0" smtClean="0"/>
              <a:t>: </a:t>
            </a:r>
          </a:p>
          <a:p>
            <a:pPr lvl="1"/>
            <a:r>
              <a:rPr lang="es-EC" b="1" dirty="0" smtClean="0"/>
              <a:t>Tesis y Trabajos de Titulación Anteriores</a:t>
            </a:r>
            <a:r>
              <a:rPr lang="es-EC" dirty="0" smtClean="0"/>
              <a:t>:</a:t>
            </a:r>
            <a:endParaRPr lang="es-EC" sz="2000" dirty="0" smtClean="0"/>
          </a:p>
          <a:p>
            <a:pPr lvl="0"/>
            <a:r>
              <a:rPr lang="es-EC" b="1" dirty="0" smtClean="0"/>
              <a:t>Entrevistas y Consultas</a:t>
            </a:r>
            <a:r>
              <a:rPr lang="es-EC" dirty="0" smtClean="0"/>
              <a:t>:</a:t>
            </a:r>
            <a:endParaRPr lang="es-EC" sz="2400" dirty="0" smtClean="0"/>
          </a:p>
          <a:p>
            <a:pPr lvl="1"/>
            <a:r>
              <a:rPr lang="es-EC" b="1" dirty="0" smtClean="0"/>
              <a:t>Expertos en el Campo</a:t>
            </a:r>
            <a:r>
              <a:rPr lang="es-EC" dirty="0" smtClean="0"/>
              <a:t>: Docentes e investigadores</a:t>
            </a:r>
          </a:p>
          <a:p>
            <a:pPr lvl="1"/>
            <a:r>
              <a:rPr lang="es-EC" b="1" dirty="0" smtClean="0"/>
              <a:t>Potenciales Usuarios</a:t>
            </a:r>
            <a:r>
              <a:rPr lang="es-EC" dirty="0" smtClean="0"/>
              <a:t>:  Empresas</a:t>
            </a:r>
          </a:p>
          <a:p>
            <a:pPr lvl="0"/>
            <a:r>
              <a:rPr lang="es-EC" b="1" dirty="0" smtClean="0"/>
              <a:t>Exploración de Medios de Comunicación</a:t>
            </a:r>
            <a:r>
              <a:rPr lang="es-EC" dirty="0" smtClean="0"/>
              <a:t>:</a:t>
            </a:r>
            <a:endParaRPr lang="es-EC" sz="2400" dirty="0" smtClean="0"/>
          </a:p>
          <a:p>
            <a:pPr lvl="0"/>
            <a:r>
              <a:rPr lang="es-EC" b="1" dirty="0" smtClean="0"/>
              <a:t>Observación y Experiencia Personal</a:t>
            </a:r>
            <a:r>
              <a:rPr lang="es-EC" dirty="0" smtClean="0"/>
              <a:t>:</a:t>
            </a:r>
            <a:endParaRPr lang="es-EC" sz="2400" dirty="0" smtClean="0"/>
          </a:p>
          <a:p>
            <a:r>
              <a:rPr lang="es-EC" b="1" dirty="0" smtClean="0"/>
              <a:t>Experiencia Personal</a:t>
            </a:r>
            <a:r>
              <a:rPr lang="es-EC" dirty="0" smtClean="0"/>
              <a:t>:</a:t>
            </a:r>
            <a:endParaRPr lang="es-EC" sz="2000" dirty="0" smtClean="0"/>
          </a:p>
        </p:txBody>
      </p:sp>
      <p:sp>
        <p:nvSpPr>
          <p:cNvPr id="5" name="Rectángulo 4"/>
          <p:cNvSpPr/>
          <p:nvPr/>
        </p:nvSpPr>
        <p:spPr>
          <a:xfrm>
            <a:off x="690716" y="3977045"/>
            <a:ext cx="110387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200" b="1" dirty="0" smtClean="0">
                <a:solidFill>
                  <a:srgbClr val="FF0000"/>
                </a:solidFill>
              </a:rPr>
              <a:t>para encontrar 1 problema que resolver en nuestro medio y así Generar 2 Ideas innovadoras para su tesis</a:t>
            </a:r>
          </a:p>
          <a:p>
            <a:pPr algn="ctr"/>
            <a:r>
              <a:rPr lang="es-EC" sz="3200" b="1" dirty="0" smtClean="0">
                <a:solidFill>
                  <a:schemeClr val="accent6">
                    <a:lumMod val="75000"/>
                  </a:schemeClr>
                </a:solidFill>
              </a:rPr>
              <a:t>o </a:t>
            </a:r>
          </a:p>
          <a:p>
            <a:pPr algn="ctr"/>
            <a:r>
              <a:rPr lang="es-EC" sz="3200" b="1" dirty="0" smtClean="0">
                <a:solidFill>
                  <a:srgbClr val="002060"/>
                </a:solidFill>
              </a:rPr>
              <a:t>2 problemas que resolver  para generar 2 ideas innovadoras por cada problema  </a:t>
            </a:r>
          </a:p>
        </p:txBody>
      </p:sp>
    </p:spTree>
    <p:extLst>
      <p:ext uri="{BB962C8B-B14F-4D97-AF65-F5344CB8AC3E}">
        <p14:creationId xmlns:p14="http://schemas.microsoft.com/office/powerpoint/2010/main" val="228962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Link donde se puede encontrar temas novedosos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63614"/>
          </a:xfrm>
        </p:spPr>
        <p:txBody>
          <a:bodyPr>
            <a:normAutofit fontScale="55000" lnSpcReduction="20000"/>
          </a:bodyPr>
          <a:lstStyle/>
          <a:p>
            <a:r>
              <a:rPr lang="es-EC" dirty="0" smtClean="0"/>
              <a:t>Como generar la ideas </a:t>
            </a:r>
          </a:p>
          <a:p>
            <a:pPr marL="0" indent="0">
              <a:buNone/>
            </a:pPr>
            <a:r>
              <a:rPr lang="es-EC" dirty="0" smtClean="0"/>
              <a:t>https</a:t>
            </a:r>
            <a:r>
              <a:rPr lang="es-EC" dirty="0"/>
              <a:t>://www.youtube.com/watch?v=V5cEWSdwpMY</a:t>
            </a:r>
          </a:p>
        </p:txBody>
      </p:sp>
      <p:sp>
        <p:nvSpPr>
          <p:cNvPr id="4" name="Rectángulo 3"/>
          <p:cNvSpPr/>
          <p:nvPr/>
        </p:nvSpPr>
        <p:spPr>
          <a:xfrm>
            <a:off x="984719" y="2742888"/>
            <a:ext cx="60650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Como  utilizar IA</a:t>
            </a:r>
          </a:p>
          <a:p>
            <a:r>
              <a:rPr lang="es-EC" dirty="0" smtClean="0">
                <a:hlinkClick r:id="rId2"/>
              </a:rPr>
              <a:t>https</a:t>
            </a:r>
            <a:r>
              <a:rPr lang="es-EC" dirty="0">
                <a:hlinkClick r:id="rId2"/>
              </a:rPr>
              <a:t>://</a:t>
            </a:r>
            <a:r>
              <a:rPr lang="es-EC" dirty="0" smtClean="0">
                <a:hlinkClick r:id="rId2"/>
              </a:rPr>
              <a:t>www.youtube.com/watch?v=T7bptLbxgiM</a:t>
            </a:r>
            <a:endParaRPr lang="es-EC" dirty="0" smtClean="0"/>
          </a:p>
          <a:p>
            <a:r>
              <a:rPr lang="es-EC" dirty="0">
                <a:hlinkClick r:id="rId3"/>
              </a:rPr>
              <a:t>https://</a:t>
            </a:r>
            <a:r>
              <a:rPr lang="es-EC" dirty="0" smtClean="0">
                <a:hlinkClick r:id="rId3"/>
              </a:rPr>
              <a:t>www.youtube.com/watch?v=WGpnzNXWdXM</a:t>
            </a:r>
            <a:endParaRPr lang="es-EC" dirty="0" smtClean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76289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382" y="143451"/>
            <a:ext cx="7183581" cy="881785"/>
          </a:xfrm>
        </p:spPr>
        <p:txBody>
          <a:bodyPr>
            <a:normAutofit/>
          </a:bodyPr>
          <a:lstStyle/>
          <a:p>
            <a:pPr algn="ctr"/>
            <a:r>
              <a:rPr lang="es-EC" sz="2800" b="1" dirty="0" smtClean="0">
                <a:solidFill>
                  <a:srgbClr val="FF0000"/>
                </a:solidFill>
              </a:rPr>
              <a:t>Fuentes de Información para Generar Ideas</a:t>
            </a:r>
            <a:endParaRPr lang="es-EC" sz="2800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2454" y="2180069"/>
            <a:ext cx="7862454" cy="4351338"/>
          </a:xfrm>
        </p:spPr>
        <p:txBody>
          <a:bodyPr>
            <a:normAutofit fontScale="92500"/>
          </a:bodyPr>
          <a:lstStyle/>
          <a:p>
            <a:pPr lvl="0"/>
            <a:r>
              <a:rPr lang="es-EC" b="1" dirty="0" smtClean="0"/>
              <a:t>Búsqueda en Bibliotecas y Repositorios Académicos</a:t>
            </a:r>
            <a:r>
              <a:rPr lang="es-EC" dirty="0" smtClean="0"/>
              <a:t>:</a:t>
            </a:r>
            <a:endParaRPr lang="es-EC" sz="2400" dirty="0" smtClean="0"/>
          </a:p>
          <a:p>
            <a:pPr lvl="1"/>
            <a:r>
              <a:rPr lang="es-EC" b="1" dirty="0" smtClean="0"/>
              <a:t>Artículos Científicos</a:t>
            </a:r>
            <a:r>
              <a:rPr lang="es-EC" dirty="0" smtClean="0"/>
              <a:t>: Bases de datos académicas como </a:t>
            </a:r>
            <a:r>
              <a:rPr lang="es-EC" dirty="0" err="1" smtClean="0"/>
              <a:t>PubMed</a:t>
            </a:r>
            <a:r>
              <a:rPr lang="es-EC" dirty="0" smtClean="0"/>
              <a:t>, </a:t>
            </a:r>
            <a:r>
              <a:rPr lang="es-EC" dirty="0" err="1" smtClean="0"/>
              <a:t>Scopus</a:t>
            </a:r>
            <a:r>
              <a:rPr lang="es-EC" dirty="0" smtClean="0"/>
              <a:t>, Google </a:t>
            </a:r>
            <a:r>
              <a:rPr lang="es-EC" dirty="0" err="1" smtClean="0"/>
              <a:t>Academico</a:t>
            </a:r>
            <a:r>
              <a:rPr lang="es-EC" dirty="0" smtClean="0"/>
              <a:t> o la biblioteca de universidades. </a:t>
            </a:r>
          </a:p>
          <a:p>
            <a:pPr lvl="1"/>
            <a:r>
              <a:rPr lang="es-EC" b="1" dirty="0" smtClean="0"/>
              <a:t>Tesis y Trabajos de Titulación Anteriores</a:t>
            </a:r>
            <a:r>
              <a:rPr lang="es-EC" dirty="0" smtClean="0"/>
              <a:t>: Tesis o proyectos similares realizados por otros estudiantes en su campo..</a:t>
            </a:r>
          </a:p>
          <a:p>
            <a:pPr lvl="1"/>
            <a:endParaRPr lang="es-EC" sz="2000" dirty="0" smtClean="0"/>
          </a:p>
          <a:p>
            <a:pPr lvl="0"/>
            <a:r>
              <a:rPr lang="es-EC" b="1" dirty="0" smtClean="0"/>
              <a:t>Entrevistas y Consultas</a:t>
            </a:r>
            <a:r>
              <a:rPr lang="es-EC" dirty="0" smtClean="0"/>
              <a:t>:</a:t>
            </a:r>
            <a:endParaRPr lang="es-EC" sz="2400" dirty="0" smtClean="0"/>
          </a:p>
          <a:p>
            <a:pPr lvl="1"/>
            <a:r>
              <a:rPr lang="es-EC" b="1" dirty="0" smtClean="0"/>
              <a:t>Expertos en el Campo</a:t>
            </a:r>
            <a:r>
              <a:rPr lang="es-EC" dirty="0" smtClean="0"/>
              <a:t>: Docentes e investigadores</a:t>
            </a:r>
          </a:p>
          <a:p>
            <a:pPr lvl="1"/>
            <a:r>
              <a:rPr lang="es-EC" b="1" dirty="0" smtClean="0"/>
              <a:t>Potenciales Usuarios</a:t>
            </a:r>
            <a:r>
              <a:rPr lang="es-EC" dirty="0" smtClean="0"/>
              <a:t>: consulta a posibles usuarios para comprender sus necesidades y desafíos. </a:t>
            </a:r>
            <a:r>
              <a:rPr lang="es-EC" dirty="0" err="1" smtClean="0"/>
              <a:t>Exibal</a:t>
            </a:r>
            <a:r>
              <a:rPr lang="es-EC" dirty="0" smtClean="0"/>
              <a:t>, harinas entre otras (en las que realizaron sus practicas)</a:t>
            </a:r>
            <a:endParaRPr lang="es-EC" sz="2000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256" y="0"/>
            <a:ext cx="2521853" cy="203661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104908" y="2979591"/>
            <a:ext cx="3740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C" dirty="0" smtClean="0"/>
              <a:t>Estos recursos contienen investigaciones previas y pueden inspirar nuevas ideas.</a:t>
            </a:r>
            <a:endParaRPr lang="es-EC" sz="2000" dirty="0" smtClean="0"/>
          </a:p>
        </p:txBody>
      </p:sp>
      <p:sp>
        <p:nvSpPr>
          <p:cNvPr id="6" name="Rectángulo 5"/>
          <p:cNvSpPr/>
          <p:nvPr/>
        </p:nvSpPr>
        <p:spPr>
          <a:xfrm>
            <a:off x="8229762" y="5251001"/>
            <a:ext cx="34910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C" dirty="0" smtClean="0"/>
              <a:t>Sus conocimientos y experiencias pueden proporcionar ideas valiosas.</a:t>
            </a:r>
            <a:endParaRPr lang="es-EC" sz="2000" dirty="0" smtClean="0"/>
          </a:p>
        </p:txBody>
      </p:sp>
      <p:sp>
        <p:nvSpPr>
          <p:cNvPr id="8" name="Cerrar llave 7"/>
          <p:cNvSpPr/>
          <p:nvPr/>
        </p:nvSpPr>
        <p:spPr>
          <a:xfrm>
            <a:off x="7751536" y="2290603"/>
            <a:ext cx="658579" cy="1925782"/>
          </a:xfrm>
          <a:prstGeom prst="rightBrace">
            <a:avLst/>
          </a:prstGeom>
          <a:noFill/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Cerrar llave 8"/>
          <p:cNvSpPr/>
          <p:nvPr/>
        </p:nvSpPr>
        <p:spPr>
          <a:xfrm>
            <a:off x="7855527" y="4705447"/>
            <a:ext cx="658579" cy="1685513"/>
          </a:xfrm>
          <a:prstGeom prst="rightBrace">
            <a:avLst/>
          </a:prstGeom>
          <a:noFill/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06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382" y="143451"/>
            <a:ext cx="7183581" cy="881785"/>
          </a:xfrm>
        </p:spPr>
        <p:txBody>
          <a:bodyPr>
            <a:normAutofit/>
          </a:bodyPr>
          <a:lstStyle/>
          <a:p>
            <a:pPr algn="ctr"/>
            <a:r>
              <a:rPr lang="es-EC" sz="2800" b="1" dirty="0" smtClean="0">
                <a:solidFill>
                  <a:srgbClr val="FF0000"/>
                </a:solidFill>
              </a:rPr>
              <a:t>Fuentes de Información para Generar Ideas</a:t>
            </a:r>
            <a:endParaRPr lang="es-EC" sz="2800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30382" y="2036618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es-EC" b="1" dirty="0" smtClean="0"/>
              <a:t>Exploración de Medios de Comunicación</a:t>
            </a:r>
            <a:r>
              <a:rPr lang="es-EC" dirty="0" smtClean="0"/>
              <a:t>:</a:t>
            </a:r>
            <a:endParaRPr lang="es-EC" sz="2400" dirty="0" smtClean="0"/>
          </a:p>
          <a:p>
            <a:pPr lvl="1"/>
            <a:r>
              <a:rPr lang="es-EC" b="1" dirty="0" smtClean="0"/>
              <a:t>Noticias y Revistas</a:t>
            </a:r>
            <a:r>
              <a:rPr lang="es-EC" dirty="0" smtClean="0"/>
              <a:t>: Leer noticias, revistas científicas o blogs especializados. A menudo se encontrar temas o problemas actuales que pueden inspirar</a:t>
            </a:r>
            <a:endParaRPr lang="es-EC" sz="2000" dirty="0" smtClean="0"/>
          </a:p>
          <a:p>
            <a:pPr lvl="0"/>
            <a:r>
              <a:rPr lang="es-EC" b="1" dirty="0" smtClean="0"/>
              <a:t>Observación y Experiencia Personal</a:t>
            </a:r>
            <a:r>
              <a:rPr lang="es-EC" dirty="0" smtClean="0"/>
              <a:t>:</a:t>
            </a:r>
            <a:endParaRPr lang="es-EC" sz="2400" dirty="0" smtClean="0"/>
          </a:p>
          <a:p>
            <a:pPr lvl="1"/>
            <a:r>
              <a:rPr lang="es-EC" b="1" dirty="0" smtClean="0"/>
              <a:t>Observar el Entorno</a:t>
            </a:r>
            <a:r>
              <a:rPr lang="es-EC" dirty="0" smtClean="0"/>
              <a:t>: A veces, las ideas surgen de problemas cotidianos o situaciones que requieren soluciones.</a:t>
            </a:r>
            <a:endParaRPr lang="es-EC" sz="2000" dirty="0" smtClean="0"/>
          </a:p>
          <a:p>
            <a:r>
              <a:rPr lang="es-EC" b="1" dirty="0" smtClean="0"/>
              <a:t>Experiencia Personal</a:t>
            </a:r>
            <a:r>
              <a:rPr lang="es-EC" dirty="0" smtClean="0"/>
              <a:t>: Reflexione sobre sus propias experiencias y pasiones. ¿Hay algo que </a:t>
            </a:r>
            <a:r>
              <a:rPr lang="es-EC" dirty="0"/>
              <a:t>l</a:t>
            </a:r>
            <a:r>
              <a:rPr lang="es-EC" dirty="0" smtClean="0"/>
              <a:t>e intriga o que le gustaría investigar más a fondo?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256" y="0"/>
            <a:ext cx="2521853" cy="203661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900544" y="8845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s-EC" dirty="0" smtClean="0"/>
              <a:t>Estos recursos contienen investigaciones previas y pueden inspirar nuevas ideas.</a:t>
            </a:r>
            <a:endParaRPr lang="es-EC" sz="2000" dirty="0" smtClean="0"/>
          </a:p>
        </p:txBody>
      </p:sp>
    </p:spTree>
    <p:extLst>
      <p:ext uri="{BB962C8B-B14F-4D97-AF65-F5344CB8AC3E}">
        <p14:creationId xmlns:p14="http://schemas.microsoft.com/office/powerpoint/2010/main" val="416303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7930"/>
          </a:xfrm>
        </p:spPr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¿Qué son los buscadores académicos?</a:t>
            </a:r>
            <a:endParaRPr lang="es-EC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7364" y="1590098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Los</a:t>
            </a:r>
            <a:r>
              <a:rPr lang="es-ES" dirty="0"/>
              <a:t> </a:t>
            </a:r>
            <a:r>
              <a:rPr lang="es-ES" dirty="0">
                <a:hlinkClick r:id="rId3"/>
              </a:rPr>
              <a:t>buscadores académicos</a:t>
            </a:r>
            <a:r>
              <a:rPr lang="es-ES" dirty="0"/>
              <a:t> son herramientas en línea que permiten a los usuarios buscar información académica y científica en diversos campos del conocimiento</a:t>
            </a:r>
            <a:r>
              <a:rPr lang="es-ES" dirty="0" smtClean="0"/>
              <a:t>.</a:t>
            </a:r>
          </a:p>
          <a:p>
            <a:pPr marL="0" indent="0" algn="just">
              <a:buNone/>
            </a:pPr>
            <a:endParaRPr lang="es-ES" dirty="0"/>
          </a:p>
          <a:p>
            <a:pPr algn="just"/>
            <a:r>
              <a:rPr lang="es-ES" dirty="0"/>
              <a:t> </a:t>
            </a:r>
            <a:r>
              <a:rPr lang="es-ES" dirty="0" smtClean="0"/>
              <a:t>Diferencia </a:t>
            </a:r>
            <a:r>
              <a:rPr lang="es-ES" dirty="0"/>
              <a:t>de los motores de búsqueda convencionales, los buscadores académicos están diseñados específicamente para recuperar contenido académico, como artículos de revistas científicas, </a:t>
            </a:r>
            <a:r>
              <a:rPr lang="es-ES" i="1" dirty="0" err="1"/>
              <a:t>papers</a:t>
            </a:r>
            <a:r>
              <a:rPr lang="es-ES" dirty="0"/>
              <a:t>, tesis, y otros recursos relevantes para la investigación académica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4494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66092067"/>
              </p:ext>
            </p:extLst>
          </p:nvPr>
        </p:nvGraphicFramePr>
        <p:xfrm>
          <a:off x="0" y="263656"/>
          <a:ext cx="4796504" cy="6107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4026308" y="516193"/>
            <a:ext cx="74233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dirty="0" smtClean="0"/>
              <a:t>Amplia gama de contenido académico, incluyendo artículos de revistas científicas, tesis, libros, resúmenes y citas. </a:t>
            </a:r>
          </a:p>
          <a:p>
            <a:pPr lvl="0" algn="just"/>
            <a:r>
              <a:rPr lang="es-ES" dirty="0" smtClean="0"/>
              <a:t>Ofrece funciones como la creación de alertas para recibir notificaciones sobre nuevos artículos relacionados con un tema específico de tu interés</a:t>
            </a:r>
          </a:p>
          <a:p>
            <a:endParaRPr lang="es-EC" dirty="0"/>
          </a:p>
        </p:txBody>
      </p:sp>
      <p:sp>
        <p:nvSpPr>
          <p:cNvPr id="6" name="Rectángulo 5"/>
          <p:cNvSpPr/>
          <p:nvPr/>
        </p:nvSpPr>
        <p:spPr>
          <a:xfrm>
            <a:off x="4026307" y="2117150"/>
            <a:ext cx="74233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Este buscador ofrece la ventaja de contener trabajos académicos en español, por lo que su catálogo es extenso en disciplinas, pero específico en el contexto de los hablantes de español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166417" y="3624995"/>
            <a:ext cx="71431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Una </a:t>
            </a:r>
            <a:r>
              <a:rPr lang="es-ES" dirty="0"/>
              <a:t>plataforma de </a:t>
            </a:r>
            <a:r>
              <a:rPr lang="es-ES" dirty="0">
                <a:hlinkClick r:id="rId7"/>
              </a:rPr>
              <a:t>acceso abierto</a:t>
            </a:r>
            <a:r>
              <a:rPr lang="es-ES" dirty="0"/>
              <a:t> que ofrece una amplia selección de revistas científicas de América Latina, el Caribe, España y Portugal.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096360" y="4893974"/>
            <a:ext cx="72832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Acceso </a:t>
            </a:r>
            <a:r>
              <a:rPr lang="es-ES" dirty="0"/>
              <a:t>abierto a una amplia colección de revistas científicas de América Latina, el Caribe, España y Portugal. Se caracteriza por su enfoque en la producción científica en español y </a:t>
            </a:r>
            <a:r>
              <a:rPr lang="es-ES" dirty="0" smtClean="0"/>
              <a:t>portugués</a:t>
            </a:r>
            <a:r>
              <a:rPr lang="es-ES" dirty="0"/>
              <a:t> 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6030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8135" y="181407"/>
            <a:ext cx="10515600" cy="780106"/>
          </a:xfrm>
        </p:spPr>
        <p:txBody>
          <a:bodyPr>
            <a:normAutofit fontScale="90000"/>
          </a:bodyPr>
          <a:lstStyle/>
          <a:p>
            <a:pPr lvl="0"/>
            <a:r>
              <a:rPr lang="en-US" sz="2000" dirty="0" err="1" smtClean="0">
                <a:hlinkClick r:id="rId2"/>
              </a:rPr>
              <a:t>Dialnet</a:t>
            </a:r>
            <a:r>
              <a:rPr lang="en-US" sz="2000" dirty="0" smtClean="0">
                <a:hlinkClick r:id="rId2"/>
              </a:rPr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s-ES" sz="2000" dirty="0" smtClean="0">
                <a:hlinkClick r:id="rId3"/>
              </a:rPr>
              <a:t>Investigación y Desarrollo en Ciencia y Tecnología de Alimentos (uanl.mx)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/>
            </a:r>
            <a:br>
              <a:rPr lang="es-ES" sz="2000" dirty="0" smtClean="0"/>
            </a:br>
            <a:endParaRPr lang="es-EC" sz="2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8135" y="961513"/>
            <a:ext cx="5602730" cy="616798"/>
          </a:xfrm>
        </p:spPr>
        <p:txBody>
          <a:bodyPr/>
          <a:lstStyle/>
          <a:p>
            <a:r>
              <a:rPr lang="es-EC" dirty="0" smtClean="0">
                <a:hlinkClick r:id="rId3"/>
              </a:rPr>
              <a:t>https://idcyta.uanl.mx/index.php/i</a:t>
            </a:r>
            <a:endParaRPr lang="es-EC" dirty="0" smtClean="0"/>
          </a:p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135" y="1741619"/>
            <a:ext cx="6554344" cy="462979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2288" y="571460"/>
            <a:ext cx="5033772" cy="525853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0056" y="4448150"/>
            <a:ext cx="4787144" cy="1771897"/>
          </a:xfrm>
          <a:prstGeom prst="rect">
            <a:avLst/>
          </a:prstGeom>
        </p:spPr>
      </p:pic>
      <p:sp>
        <p:nvSpPr>
          <p:cNvPr id="8" name="Flecha abajo 7"/>
          <p:cNvSpPr/>
          <p:nvPr/>
        </p:nvSpPr>
        <p:spPr>
          <a:xfrm>
            <a:off x="3381251" y="677567"/>
            <a:ext cx="235974" cy="2839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186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9271" y="173396"/>
            <a:ext cx="10515600" cy="475533"/>
          </a:xfrm>
        </p:spPr>
        <p:txBody>
          <a:bodyPr>
            <a:normAutofit/>
          </a:bodyPr>
          <a:lstStyle/>
          <a:p>
            <a:r>
              <a:rPr lang="es-EC" sz="1800" dirty="0" smtClean="0"/>
              <a:t>https://idcyta.uanl.mx/index.php/i/issue/view/5/1</a:t>
            </a:r>
            <a:endParaRPr lang="es-EC" sz="18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4013" y="648929"/>
            <a:ext cx="6415548" cy="446598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71" y="842177"/>
            <a:ext cx="3886742" cy="502037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091084" y="5619135"/>
            <a:ext cx="387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dirty="0" smtClean="0"/>
              <a:t>113 temas</a:t>
            </a:r>
            <a:endParaRPr lang="es-EC" sz="4000" dirty="0"/>
          </a:p>
        </p:txBody>
      </p:sp>
    </p:spTree>
    <p:extLst>
      <p:ext uri="{BB962C8B-B14F-4D97-AF65-F5344CB8AC3E}">
        <p14:creationId xmlns:p14="http://schemas.microsoft.com/office/powerpoint/2010/main" val="392339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2729" y="306541"/>
            <a:ext cx="11107993" cy="6359730"/>
          </a:xfrm>
        </p:spPr>
        <p:txBody>
          <a:bodyPr>
            <a:normAutofit fontScale="4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2"/>
              </a:rPr>
              <a:t>Producción de Harina de Camote y su uso en Pan de caja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3"/>
              </a:rPr>
              <a:t>Detección de los alérgenos principales de la soya en diferentes matrices alimentarias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4"/>
              </a:rPr>
              <a:t>Elaboración de un pan tipo Danés complementado con harina de amaranto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5"/>
              </a:rPr>
              <a:t>Características fisicoquímicas y sensoriales de productos extruidos y expandidos por microondas elaborados de maíz azul, espinacas y frijol negro</a:t>
            </a:r>
            <a:r>
              <a:rPr lang="es-EC" dirty="0"/>
              <a:t> 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6"/>
              </a:rPr>
              <a:t>Elaboración de conchas con harina de trigo y chícharo</a:t>
            </a:r>
            <a:r>
              <a:rPr lang="es-EC" dirty="0"/>
              <a:t> 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7"/>
              </a:rPr>
              <a:t>Efecto del tratamiento térmico sobre las características tecno-funcionales de concentrados proteínicos de dos especies de frijol del género </a:t>
            </a:r>
            <a:r>
              <a:rPr lang="es-EC" b="1" dirty="0" err="1">
                <a:hlinkClick r:id="rId7"/>
              </a:rPr>
              <a:t>Vigna</a:t>
            </a:r>
            <a:r>
              <a:rPr lang="es-EC" dirty="0"/>
              <a:t> 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8"/>
              </a:rPr>
              <a:t>Efecto de </a:t>
            </a:r>
            <a:r>
              <a:rPr lang="es-EC" b="1" dirty="0" err="1">
                <a:hlinkClick r:id="rId8"/>
              </a:rPr>
              <a:t>hidrocoloides</a:t>
            </a:r>
            <a:r>
              <a:rPr lang="es-EC" b="1" dirty="0">
                <a:hlinkClick r:id="rId8"/>
              </a:rPr>
              <a:t> en textura de masa de maíz-quínoa como propuesta para mejoramiento de calidad proteica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9"/>
              </a:rPr>
              <a:t>Efecto del </a:t>
            </a:r>
            <a:r>
              <a:rPr lang="es-EC" b="1" dirty="0" err="1">
                <a:hlinkClick r:id="rId9"/>
              </a:rPr>
              <a:t>microencapsulamiento</a:t>
            </a:r>
            <a:r>
              <a:rPr lang="es-EC" b="1" dirty="0">
                <a:hlinkClick r:id="rId9"/>
              </a:rPr>
              <a:t> del aceite de nuez </a:t>
            </a:r>
            <a:r>
              <a:rPr lang="es-EC" b="1" dirty="0" err="1">
                <a:hlinkClick r:id="rId9"/>
              </a:rPr>
              <a:t>pecanera</a:t>
            </a:r>
            <a:r>
              <a:rPr lang="es-EC" b="1" dirty="0">
                <a:hlinkClick r:id="rId9"/>
              </a:rPr>
              <a:t> </a:t>
            </a:r>
            <a:r>
              <a:rPr lang="es-EC" b="1" dirty="0" err="1">
                <a:hlinkClick r:id="rId9"/>
              </a:rPr>
              <a:t>Carya</a:t>
            </a:r>
            <a:r>
              <a:rPr lang="es-EC" b="1" dirty="0">
                <a:hlinkClick r:id="rId9"/>
              </a:rPr>
              <a:t> </a:t>
            </a:r>
            <a:r>
              <a:rPr lang="es-EC" b="1" dirty="0" err="1">
                <a:hlinkClick r:id="rId9"/>
              </a:rPr>
              <a:t>illinoinensis</a:t>
            </a:r>
            <a:r>
              <a:rPr lang="es-EC" b="1" dirty="0">
                <a:hlinkClick r:id="rId9"/>
              </a:rPr>
              <a:t> (</a:t>
            </a:r>
            <a:r>
              <a:rPr lang="es-EC" b="1" dirty="0" err="1">
                <a:hlinkClick r:id="rId9"/>
              </a:rPr>
              <a:t>Wangenh</a:t>
            </a:r>
            <a:r>
              <a:rPr lang="es-EC" b="1" dirty="0">
                <a:hlinkClick r:id="rId9"/>
              </a:rPr>
              <a:t>) C. Koch en </a:t>
            </a:r>
            <a:r>
              <a:rPr lang="es-EC" b="1" dirty="0" err="1">
                <a:hlinkClick r:id="rId9"/>
              </a:rPr>
              <a:t>alginato</a:t>
            </a:r>
            <a:r>
              <a:rPr lang="es-EC" b="1" dirty="0">
                <a:hlinkClick r:id="rId9"/>
              </a:rPr>
              <a:t> de calcio sobre algunos parámetros de calidad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10"/>
              </a:rPr>
              <a:t>Características Físicas y Sensoriales de Pastel elaborado con Margarina, Aceite y su mezcla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s-EC" b="1" dirty="0">
                <a:hlinkClick r:id="rId11"/>
              </a:rPr>
              <a:t>Evaluación Física y Sensorial de Pastas hechas con mezclas de harinas de trigo y Huitlacoche (</a:t>
            </a:r>
            <a:r>
              <a:rPr lang="es-EC" b="1" dirty="0" err="1">
                <a:hlinkClick r:id="rId11"/>
              </a:rPr>
              <a:t>Ustilago</a:t>
            </a:r>
            <a:r>
              <a:rPr lang="es-EC" b="1" dirty="0">
                <a:hlinkClick r:id="rId11"/>
              </a:rPr>
              <a:t> </a:t>
            </a:r>
            <a:r>
              <a:rPr lang="es-EC" b="1" dirty="0" err="1">
                <a:hlinkClick r:id="rId11"/>
              </a:rPr>
              <a:t>Maydis</a:t>
            </a:r>
            <a:r>
              <a:rPr lang="es-EC" b="1" dirty="0" smtClean="0">
                <a:hlinkClick r:id="rId11"/>
              </a:rPr>
              <a:t>)</a:t>
            </a:r>
            <a:endParaRPr lang="es-EC" b="1" dirty="0" smtClean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12"/>
              </a:rPr>
              <a:t>Optimización de métodos de extracción de R-Ficoeritrina a partir de </a:t>
            </a:r>
            <a:r>
              <a:rPr lang="es-EC" b="1" dirty="0" err="1">
                <a:hlinkClick r:id="rId12"/>
              </a:rPr>
              <a:t>Porphyridium</a:t>
            </a:r>
            <a:r>
              <a:rPr lang="es-EC" b="1" dirty="0">
                <a:hlinkClick r:id="rId12"/>
              </a:rPr>
              <a:t> </a:t>
            </a:r>
            <a:r>
              <a:rPr lang="es-EC" b="1" dirty="0" err="1">
                <a:hlinkClick r:id="rId12"/>
              </a:rPr>
              <a:t>cruentum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13"/>
              </a:rPr>
              <a:t>Extracción de ficocianina para uso como colorante natural: optimización por metodología de superficie de respuesta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14"/>
              </a:rPr>
              <a:t>Comparación de la recuperación de células de Salmonella adheridas al tomate Roma con el uso de ultrasonido y </a:t>
            </a:r>
            <a:r>
              <a:rPr lang="es-EC" b="1" dirty="0" err="1">
                <a:hlinkClick r:id="rId14"/>
              </a:rPr>
              <a:t>vortex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15"/>
              </a:rPr>
              <a:t>Actividad antimicrobiana de extractos oleosos de </a:t>
            </a:r>
            <a:r>
              <a:rPr lang="es-EC" b="1" dirty="0" err="1">
                <a:hlinkClick r:id="rId15"/>
              </a:rPr>
              <a:t>Flaveria</a:t>
            </a:r>
            <a:r>
              <a:rPr lang="es-EC" b="1" dirty="0">
                <a:hlinkClick r:id="rId15"/>
              </a:rPr>
              <a:t> </a:t>
            </a:r>
            <a:r>
              <a:rPr lang="es-EC" b="1" dirty="0" err="1">
                <a:hlinkClick r:id="rId15"/>
              </a:rPr>
              <a:t>trinervia</a:t>
            </a:r>
            <a:r>
              <a:rPr lang="es-EC" b="1" dirty="0">
                <a:hlinkClick r:id="rId15"/>
              </a:rPr>
              <a:t> (</a:t>
            </a:r>
            <a:r>
              <a:rPr lang="es-EC" b="1" dirty="0" err="1">
                <a:hlinkClick r:id="rId15"/>
              </a:rPr>
              <a:t>Spreng</a:t>
            </a:r>
            <a:r>
              <a:rPr lang="es-EC" b="1" dirty="0">
                <a:hlinkClick r:id="rId15"/>
              </a:rPr>
              <a:t>.) C. </a:t>
            </a:r>
            <a:r>
              <a:rPr lang="es-EC" b="1" dirty="0" err="1">
                <a:hlinkClick r:id="rId15"/>
              </a:rPr>
              <a:t>Mohr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16"/>
              </a:rPr>
              <a:t>Identificación molecular de </a:t>
            </a:r>
            <a:r>
              <a:rPr lang="es-EC" b="1" dirty="0" err="1">
                <a:hlinkClick r:id="rId16"/>
              </a:rPr>
              <a:t>Contracaecum</a:t>
            </a:r>
            <a:r>
              <a:rPr lang="es-EC" b="1" dirty="0">
                <a:hlinkClick r:id="rId16"/>
              </a:rPr>
              <a:t> </a:t>
            </a:r>
            <a:r>
              <a:rPr lang="es-EC" b="1" dirty="0" err="1">
                <a:hlinkClick r:id="rId16"/>
              </a:rPr>
              <a:t>rudolphii</a:t>
            </a:r>
            <a:r>
              <a:rPr lang="es-EC" b="1" dirty="0">
                <a:hlinkClick r:id="rId16"/>
              </a:rPr>
              <a:t> (</a:t>
            </a:r>
            <a:r>
              <a:rPr lang="es-EC" b="1" dirty="0" err="1">
                <a:hlinkClick r:id="rId16"/>
              </a:rPr>
              <a:t>Nematoda</a:t>
            </a:r>
            <a:r>
              <a:rPr lang="es-EC" b="1" dirty="0">
                <a:hlinkClick r:id="rId16"/>
              </a:rPr>
              <a:t>: </a:t>
            </a:r>
            <a:r>
              <a:rPr lang="es-EC" b="1" dirty="0" err="1">
                <a:hlinkClick r:id="rId16"/>
              </a:rPr>
              <a:t>Anisakidae</a:t>
            </a:r>
            <a:r>
              <a:rPr lang="es-EC" b="1" dirty="0">
                <a:hlinkClick r:id="rId16"/>
              </a:rPr>
              <a:t>) en peces de importancia comercial de tres localidades en Nuevo León, México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17"/>
              </a:rPr>
              <a:t>Intensidad de helmintos parásitos de </a:t>
            </a:r>
            <a:r>
              <a:rPr lang="es-EC" b="1" dirty="0" err="1">
                <a:hlinkClick r:id="rId17"/>
              </a:rPr>
              <a:t>Astyanax</a:t>
            </a:r>
            <a:r>
              <a:rPr lang="es-EC" b="1" dirty="0">
                <a:hlinkClick r:id="rId17"/>
              </a:rPr>
              <a:t> </a:t>
            </a:r>
            <a:r>
              <a:rPr lang="es-EC" b="1" dirty="0" err="1">
                <a:hlinkClick r:id="rId17"/>
              </a:rPr>
              <a:t>mexicanus</a:t>
            </a:r>
            <a:r>
              <a:rPr lang="es-EC" b="1" dirty="0">
                <a:hlinkClick r:id="rId17"/>
              </a:rPr>
              <a:t> (DE FILIPPI, 1853) colectados en la presa Rodrigo Gómez, Santiago, Nuevo León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18"/>
              </a:rPr>
              <a:t>Efecto del aceite esencial de orégano y sus fracciones concentradas en el crecimiento de Aspergillus </a:t>
            </a:r>
            <a:r>
              <a:rPr lang="es-EC" b="1" dirty="0" err="1">
                <a:hlinkClick r:id="rId18"/>
              </a:rPr>
              <a:t>brasiliensis</a:t>
            </a:r>
            <a:r>
              <a:rPr lang="es-EC" b="1" dirty="0">
                <a:hlinkClick r:id="rId18"/>
              </a:rPr>
              <a:t> (</a:t>
            </a:r>
            <a:r>
              <a:rPr lang="es-EC" b="1" dirty="0" err="1">
                <a:hlinkClick r:id="rId18"/>
              </a:rPr>
              <a:t>niger</a:t>
            </a:r>
            <a:r>
              <a:rPr lang="es-EC" b="1" dirty="0">
                <a:hlinkClick r:id="rId18"/>
              </a:rPr>
              <a:t>)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19"/>
              </a:rPr>
              <a:t>Desarrollo de un recubrimiento comestible a base de </a:t>
            </a:r>
            <a:r>
              <a:rPr lang="es-EC" b="1" dirty="0" err="1">
                <a:hlinkClick r:id="rId19"/>
              </a:rPr>
              <a:t>quinoa</a:t>
            </a:r>
            <a:r>
              <a:rPr lang="es-EC" b="1" dirty="0">
                <a:hlinkClick r:id="rId19"/>
              </a:rPr>
              <a:t> y </a:t>
            </a:r>
            <a:r>
              <a:rPr lang="es-EC" b="1" dirty="0" err="1">
                <a:hlinkClick r:id="rId19"/>
              </a:rPr>
              <a:t>quitosano</a:t>
            </a:r>
            <a:r>
              <a:rPr lang="es-EC" b="1" dirty="0">
                <a:hlinkClick r:id="rId19"/>
              </a:rPr>
              <a:t> reforzado con aceites esenciales de hierba limón y canela encapsulados en partículas de sílice </a:t>
            </a:r>
            <a:r>
              <a:rPr lang="es-EC" b="1" dirty="0" err="1">
                <a:hlinkClick r:id="rId19"/>
              </a:rPr>
              <a:t>mesoporosa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20"/>
              </a:rPr>
              <a:t>Estabilidad térmica de las bacterias ácido-lácticas bajo la influencia de un </a:t>
            </a:r>
            <a:r>
              <a:rPr lang="es-EC" b="1" dirty="0" err="1">
                <a:hlinkClick r:id="rId20"/>
              </a:rPr>
              <a:t>emulsificante</a:t>
            </a:r>
            <a:r>
              <a:rPr lang="es-EC" b="1" dirty="0">
                <a:hlinkClick r:id="rId20"/>
              </a:rPr>
              <a:t> a base de </a:t>
            </a:r>
            <a:r>
              <a:rPr lang="es-EC" b="1" dirty="0" err="1">
                <a:hlinkClick r:id="rId20"/>
              </a:rPr>
              <a:t>monoacilgliceroles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s-EC" b="1" dirty="0">
                <a:hlinkClick r:id="rId21"/>
              </a:rPr>
              <a:t>Evaluación en campo del </a:t>
            </a:r>
            <a:r>
              <a:rPr lang="es-EC" b="1" dirty="0" err="1">
                <a:hlinkClick r:id="rId21"/>
              </a:rPr>
              <a:t>baculovirus</a:t>
            </a:r>
            <a:r>
              <a:rPr lang="es-EC" b="1" dirty="0">
                <a:hlinkClick r:id="rId21"/>
              </a:rPr>
              <a:t> </a:t>
            </a:r>
            <a:r>
              <a:rPr lang="es-EC" b="1" dirty="0" err="1">
                <a:hlinkClick r:id="rId21"/>
              </a:rPr>
              <a:t>PxNPV</a:t>
            </a:r>
            <a:r>
              <a:rPr lang="es-EC" b="1" dirty="0">
                <a:hlinkClick r:id="rId21"/>
              </a:rPr>
              <a:t> y sinergismo con cepas de </a:t>
            </a:r>
            <a:r>
              <a:rPr lang="es-EC" b="1" dirty="0" err="1">
                <a:hlinkClick r:id="rId21"/>
              </a:rPr>
              <a:t>Bacillus</a:t>
            </a:r>
            <a:r>
              <a:rPr lang="es-EC" b="1" dirty="0">
                <a:hlinkClick r:id="rId21"/>
              </a:rPr>
              <a:t> </a:t>
            </a:r>
            <a:r>
              <a:rPr lang="es-EC" b="1" dirty="0" err="1">
                <a:hlinkClick r:id="rId21"/>
              </a:rPr>
              <a:t>thuringiensis</a:t>
            </a:r>
            <a:r>
              <a:rPr lang="es-EC" b="1" dirty="0">
                <a:hlinkClick r:id="rId21"/>
              </a:rPr>
              <a:t> hacia larvas de </a:t>
            </a:r>
            <a:r>
              <a:rPr lang="es-EC" b="1" dirty="0" err="1">
                <a:hlinkClick r:id="rId21"/>
              </a:rPr>
              <a:t>Plutella</a:t>
            </a:r>
            <a:r>
              <a:rPr lang="es-EC" b="1" dirty="0">
                <a:hlinkClick r:id="rId21"/>
              </a:rPr>
              <a:t> </a:t>
            </a:r>
            <a:r>
              <a:rPr lang="es-EC" b="1" dirty="0" err="1">
                <a:hlinkClick r:id="rId21"/>
              </a:rPr>
              <a:t>xylostella</a:t>
            </a:r>
            <a:r>
              <a:rPr lang="es-EC" b="1" dirty="0">
                <a:hlinkClick r:id="rId21"/>
              </a:rPr>
              <a:t> en cultivos de </a:t>
            </a:r>
            <a:r>
              <a:rPr lang="es-EC" b="1" dirty="0" err="1">
                <a:hlinkClick r:id="rId21"/>
              </a:rPr>
              <a:t>Brassica</a:t>
            </a:r>
            <a:r>
              <a:rPr lang="es-EC" b="1" dirty="0">
                <a:hlinkClick r:id="rId21"/>
              </a:rPr>
              <a:t> </a:t>
            </a:r>
            <a:r>
              <a:rPr lang="es-EC" b="1" dirty="0" err="1">
                <a:hlinkClick r:id="rId21"/>
              </a:rPr>
              <a:t>oleracea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2878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5973" y="117987"/>
            <a:ext cx="11769213" cy="6518787"/>
          </a:xfrm>
        </p:spPr>
        <p:txBody>
          <a:bodyPr>
            <a:normAutofit fontScale="5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s-EC" b="1" dirty="0" smtClean="0">
                <a:hlinkClick r:id="rId2"/>
              </a:rPr>
              <a:t>Obtención </a:t>
            </a:r>
            <a:r>
              <a:rPr lang="es-EC" b="1" dirty="0">
                <a:hlinkClick r:id="rId2"/>
              </a:rPr>
              <a:t>y caracterización de un hidrolizado de proteína de </a:t>
            </a:r>
            <a:r>
              <a:rPr lang="es-EC" b="1" dirty="0" err="1">
                <a:hlinkClick r:id="rId2"/>
              </a:rPr>
              <a:t>Vigna</a:t>
            </a:r>
            <a:r>
              <a:rPr lang="es-EC" b="1" dirty="0">
                <a:hlinkClick r:id="rId2"/>
              </a:rPr>
              <a:t> radiata L. (frijol </a:t>
            </a:r>
            <a:r>
              <a:rPr lang="es-EC" b="1" dirty="0" err="1">
                <a:hlinkClick r:id="rId2"/>
              </a:rPr>
              <a:t>mungo</a:t>
            </a:r>
            <a:r>
              <a:rPr lang="es-EC" b="1" dirty="0">
                <a:hlinkClick r:id="rId2"/>
              </a:rPr>
              <a:t>) con potencial </a:t>
            </a:r>
            <a:r>
              <a:rPr lang="es-EC" b="1" dirty="0" err="1">
                <a:hlinkClick r:id="rId2"/>
              </a:rPr>
              <a:t>Bioestimulante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3"/>
              </a:rPr>
              <a:t>Caracterización química de un fermentado a base de moringa y sábila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4"/>
              </a:rPr>
              <a:t>Evaluación de </a:t>
            </a:r>
            <a:r>
              <a:rPr lang="es-EC" b="1" dirty="0" err="1">
                <a:hlinkClick r:id="rId4"/>
              </a:rPr>
              <a:t>microbiota</a:t>
            </a:r>
            <a:r>
              <a:rPr lang="es-EC" b="1" dirty="0">
                <a:hlinkClick r:id="rId4"/>
              </a:rPr>
              <a:t> de las costas de Sonora y Baja California contra cepas patógenas de Vibrio </a:t>
            </a:r>
            <a:r>
              <a:rPr lang="es-EC" b="1" dirty="0" err="1">
                <a:hlinkClick r:id="rId4"/>
              </a:rPr>
              <a:t>parahaemolyticus</a:t>
            </a:r>
            <a:r>
              <a:rPr lang="es-EC" b="1" dirty="0">
                <a:hlinkClick r:id="rId4"/>
              </a:rPr>
              <a:t> y Vibrio </a:t>
            </a:r>
            <a:r>
              <a:rPr lang="es-EC" b="1" dirty="0" err="1">
                <a:hlinkClick r:id="rId4"/>
              </a:rPr>
              <a:t>harveyi</a:t>
            </a:r>
            <a:r>
              <a:rPr lang="es-EC" b="1" dirty="0">
                <a:hlinkClick r:id="rId4"/>
              </a:rPr>
              <a:t>, agentes causales de la necrosis </a:t>
            </a:r>
            <a:r>
              <a:rPr lang="es-EC" b="1" dirty="0" err="1">
                <a:hlinkClick r:id="rId4"/>
              </a:rPr>
              <a:t>hepatopancreática</a:t>
            </a:r>
            <a:r>
              <a:rPr lang="es-EC" b="1" dirty="0">
                <a:hlinkClick r:id="rId4"/>
              </a:rPr>
              <a:t> en camarón blanco (</a:t>
            </a:r>
            <a:r>
              <a:rPr lang="es-EC" b="1" dirty="0" err="1">
                <a:hlinkClick r:id="rId4"/>
              </a:rPr>
              <a:t>Litopenaeus</a:t>
            </a:r>
            <a:r>
              <a:rPr lang="es-EC" b="1" dirty="0">
                <a:hlinkClick r:id="rId4"/>
              </a:rPr>
              <a:t> </a:t>
            </a:r>
            <a:r>
              <a:rPr lang="es-EC" b="1" dirty="0" err="1">
                <a:hlinkClick r:id="rId4"/>
              </a:rPr>
              <a:t>vannamei</a:t>
            </a:r>
            <a:r>
              <a:rPr lang="es-EC" b="1" dirty="0">
                <a:hlinkClick r:id="rId4"/>
              </a:rPr>
              <a:t>)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5"/>
              </a:rPr>
              <a:t>Caracterización fisicoquímica, polifenoles totales y capacidad antioxidante en tres variedades de guayaba de la región de Santiago el </a:t>
            </a:r>
            <a:r>
              <a:rPr lang="es-EC" b="1" dirty="0" err="1">
                <a:hlinkClick r:id="rId5"/>
              </a:rPr>
              <a:t>Chique</a:t>
            </a:r>
            <a:r>
              <a:rPr lang="es-EC" b="1" dirty="0">
                <a:hlinkClick r:id="rId5"/>
              </a:rPr>
              <a:t>, Zacatecas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6"/>
              </a:rPr>
              <a:t>El fruto de Opuntia </a:t>
            </a:r>
            <a:r>
              <a:rPr lang="es-EC" b="1" dirty="0" err="1">
                <a:hlinkClick r:id="rId6"/>
              </a:rPr>
              <a:t>oligacantha</a:t>
            </a:r>
            <a:r>
              <a:rPr lang="es-EC" b="1" dirty="0">
                <a:hlinkClick r:id="rId6"/>
              </a:rPr>
              <a:t> </a:t>
            </a:r>
            <a:r>
              <a:rPr lang="es-EC" b="1" dirty="0" err="1">
                <a:hlinkClick r:id="rId6"/>
              </a:rPr>
              <a:t>var</a:t>
            </a:r>
            <a:r>
              <a:rPr lang="es-EC" b="1" dirty="0">
                <a:hlinkClick r:id="rId6"/>
              </a:rPr>
              <a:t>. </a:t>
            </a:r>
            <a:r>
              <a:rPr lang="es-EC" b="1" dirty="0" err="1">
                <a:hlinkClick r:id="rId6"/>
              </a:rPr>
              <a:t>Ulapa</a:t>
            </a:r>
            <a:r>
              <a:rPr lang="es-EC" b="1" dirty="0">
                <a:hlinkClick r:id="rId6"/>
              </a:rPr>
              <a:t>, fuente potencial de </a:t>
            </a:r>
            <a:r>
              <a:rPr lang="es-EC" b="1" dirty="0" err="1">
                <a:hlinkClick r:id="rId6"/>
              </a:rPr>
              <a:t>fitoquímicos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7"/>
              </a:rPr>
              <a:t>Obtención experimental y análisis del </a:t>
            </a:r>
            <a:r>
              <a:rPr lang="es-EC" b="1" dirty="0" err="1">
                <a:hlinkClick r:id="rId7"/>
              </a:rPr>
              <a:t>subenfriamiento</a:t>
            </a:r>
            <a:r>
              <a:rPr lang="es-EC" b="1" dirty="0">
                <a:hlinkClick r:id="rId7"/>
              </a:rPr>
              <a:t> en la cinética de congelación del nopal (Opuntia </a:t>
            </a:r>
            <a:r>
              <a:rPr lang="es-EC" b="1" dirty="0" err="1">
                <a:hlinkClick r:id="rId7"/>
              </a:rPr>
              <a:t>spp</a:t>
            </a:r>
            <a:r>
              <a:rPr lang="es-EC" b="1" dirty="0">
                <a:hlinkClick r:id="rId7"/>
              </a:rPr>
              <a:t>)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8"/>
              </a:rPr>
              <a:t>Evaluación fisicoquímica de harina de col morada (</a:t>
            </a:r>
            <a:r>
              <a:rPr lang="es-EC" b="1" dirty="0" err="1">
                <a:hlinkClick r:id="rId8"/>
              </a:rPr>
              <a:t>Brassica</a:t>
            </a:r>
            <a:r>
              <a:rPr lang="es-EC" b="1" dirty="0">
                <a:hlinkClick r:id="rId8"/>
              </a:rPr>
              <a:t> </a:t>
            </a:r>
            <a:r>
              <a:rPr lang="es-EC" b="1" dirty="0" err="1">
                <a:hlinkClick r:id="rId8"/>
              </a:rPr>
              <a:t>oleracea</a:t>
            </a:r>
            <a:r>
              <a:rPr lang="es-EC" b="1" dirty="0">
                <a:hlinkClick r:id="rId8"/>
              </a:rPr>
              <a:t> </a:t>
            </a:r>
            <a:r>
              <a:rPr lang="es-EC" b="1" dirty="0" err="1">
                <a:hlinkClick r:id="rId8"/>
              </a:rPr>
              <a:t>var</a:t>
            </a:r>
            <a:r>
              <a:rPr lang="es-EC" b="1" dirty="0">
                <a:hlinkClick r:id="rId8"/>
              </a:rPr>
              <a:t>. </a:t>
            </a:r>
            <a:r>
              <a:rPr lang="es-EC" b="1" dirty="0" err="1">
                <a:hlinkClick r:id="rId8"/>
              </a:rPr>
              <a:t>capitata</a:t>
            </a:r>
            <a:r>
              <a:rPr lang="es-EC" b="1" dirty="0">
                <a:hlinkClick r:id="rId8"/>
              </a:rPr>
              <a:t> f. rubra) para usos alternos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9"/>
              </a:rPr>
              <a:t>Variación de parámetros fisicoquímicos del jugo de manzana en una vida de anaquel de tres meses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10"/>
              </a:rPr>
              <a:t>Efecto del aceite esencial de orégano sobre el fruto de aguacate </a:t>
            </a:r>
            <a:r>
              <a:rPr lang="es-EC" b="1" dirty="0" err="1">
                <a:hlinkClick r:id="rId10"/>
              </a:rPr>
              <a:t>Persea</a:t>
            </a:r>
            <a:r>
              <a:rPr lang="es-EC" b="1" dirty="0">
                <a:hlinkClick r:id="rId10"/>
              </a:rPr>
              <a:t> americana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11"/>
              </a:rPr>
              <a:t>Carotenoides en ate de vegetales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12"/>
              </a:rPr>
              <a:t>Aplicaciones de ozono como tecnología postcosecha en fresa (Fragaria x </a:t>
            </a:r>
            <a:r>
              <a:rPr lang="es-EC" b="1" dirty="0" err="1">
                <a:hlinkClick r:id="rId12"/>
              </a:rPr>
              <a:t>ananassa</a:t>
            </a:r>
            <a:r>
              <a:rPr lang="es-EC" b="1" dirty="0">
                <a:hlinkClick r:id="rId12"/>
              </a:rPr>
              <a:t> </a:t>
            </a:r>
            <a:r>
              <a:rPr lang="es-EC" b="1" dirty="0" err="1">
                <a:hlinkClick r:id="rId12"/>
              </a:rPr>
              <a:t>Duch</a:t>
            </a:r>
            <a:r>
              <a:rPr lang="es-EC" b="1" dirty="0">
                <a:hlinkClick r:id="rId12"/>
              </a:rPr>
              <a:t>.): impacto en la calidad microbiológica del fruto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13"/>
              </a:rPr>
              <a:t>Obtención de un sazonador de xoconostle (Opuntia </a:t>
            </a:r>
            <a:r>
              <a:rPr lang="es-EC" b="1" dirty="0" err="1">
                <a:hlinkClick r:id="rId13"/>
              </a:rPr>
              <a:t>joconostle</a:t>
            </a:r>
            <a:r>
              <a:rPr lang="es-EC" b="1" dirty="0">
                <a:hlinkClick r:id="rId13"/>
              </a:rPr>
              <a:t>) con inclusión de su cáscara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14"/>
              </a:rPr>
              <a:t>Obtención de tacos de adobo a base de zanahoria (</a:t>
            </a:r>
            <a:r>
              <a:rPr lang="es-EC" b="1" dirty="0" err="1">
                <a:hlinkClick r:id="rId14"/>
              </a:rPr>
              <a:t>Daucus</a:t>
            </a:r>
            <a:r>
              <a:rPr lang="es-EC" b="1" dirty="0">
                <a:hlinkClick r:id="rId14"/>
              </a:rPr>
              <a:t> carota)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15"/>
              </a:rPr>
              <a:t>Efecto del tratamiento de extracción en las características de </a:t>
            </a:r>
            <a:r>
              <a:rPr lang="es-EC" b="1" dirty="0" err="1">
                <a:hlinkClick r:id="rId15"/>
              </a:rPr>
              <a:t>fucoidan</a:t>
            </a:r>
            <a:r>
              <a:rPr lang="es-EC" b="1" dirty="0">
                <a:hlinkClick r:id="rId15"/>
              </a:rPr>
              <a:t> de </a:t>
            </a:r>
            <a:r>
              <a:rPr lang="es-EC" b="1" dirty="0" err="1">
                <a:hlinkClick r:id="rId15"/>
              </a:rPr>
              <a:t>Sargassum</a:t>
            </a:r>
            <a:r>
              <a:rPr lang="es-EC" b="1" dirty="0">
                <a:hlinkClick r:id="rId15"/>
              </a:rPr>
              <a:t> </a:t>
            </a:r>
            <a:r>
              <a:rPr lang="es-EC" b="1" dirty="0" err="1">
                <a:hlinkClick r:id="rId15"/>
              </a:rPr>
              <a:t>sinicola</a:t>
            </a:r>
            <a:r>
              <a:rPr lang="es-EC" b="1" dirty="0">
                <a:hlinkClick r:id="rId15"/>
              </a:rPr>
              <a:t> del Golfo de California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16"/>
              </a:rPr>
              <a:t>Potencial nutricio y capacidad antioxidante de harinas de </a:t>
            </a:r>
            <a:r>
              <a:rPr lang="es-EC" b="1" dirty="0" err="1">
                <a:hlinkClick r:id="rId16"/>
              </a:rPr>
              <a:t>Ceratonia</a:t>
            </a:r>
            <a:r>
              <a:rPr lang="es-EC" b="1" dirty="0">
                <a:hlinkClick r:id="rId16"/>
              </a:rPr>
              <a:t> </a:t>
            </a:r>
            <a:r>
              <a:rPr lang="es-EC" b="1" dirty="0" err="1">
                <a:hlinkClick r:id="rId16"/>
              </a:rPr>
              <a:t>siliquia</a:t>
            </a:r>
            <a:r>
              <a:rPr lang="es-EC" b="1" dirty="0">
                <a:hlinkClick r:id="rId16"/>
              </a:rPr>
              <a:t> cultivada en Coahuila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17"/>
              </a:rPr>
              <a:t>Revisión sobre las características biológicas y estructurales de </a:t>
            </a:r>
            <a:r>
              <a:rPr lang="es-EC" b="1" dirty="0" err="1">
                <a:hlinkClick r:id="rId17"/>
              </a:rPr>
              <a:t>fucoidan</a:t>
            </a:r>
            <a:r>
              <a:rPr lang="es-EC" b="1" dirty="0">
                <a:hlinkClick r:id="rId17"/>
              </a:rPr>
              <a:t> y la posibilidad de extraerlo a partir de </a:t>
            </a:r>
            <a:r>
              <a:rPr lang="es-EC" b="1" dirty="0" err="1">
                <a:hlinkClick r:id="rId17"/>
              </a:rPr>
              <a:t>Sargassum</a:t>
            </a:r>
            <a:r>
              <a:rPr lang="es-EC" b="1" dirty="0">
                <a:hlinkClick r:id="rId17"/>
              </a:rPr>
              <a:t> </a:t>
            </a:r>
            <a:r>
              <a:rPr lang="es-EC" b="1" dirty="0" err="1">
                <a:hlinkClick r:id="rId17"/>
              </a:rPr>
              <a:t>sinicola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18"/>
              </a:rPr>
              <a:t>Potencial nutricional y </a:t>
            </a:r>
            <a:r>
              <a:rPr lang="es-EC" b="1" dirty="0" err="1">
                <a:hlinkClick r:id="rId18"/>
              </a:rPr>
              <a:t>bioactivo</a:t>
            </a:r>
            <a:r>
              <a:rPr lang="es-EC" b="1" dirty="0">
                <a:hlinkClick r:id="rId18"/>
              </a:rPr>
              <a:t> de frijol (</a:t>
            </a:r>
            <a:r>
              <a:rPr lang="es-EC" b="1" dirty="0" err="1">
                <a:hlinkClick r:id="rId18"/>
              </a:rPr>
              <a:t>Phaseolus</a:t>
            </a:r>
            <a:r>
              <a:rPr lang="es-EC" b="1" dirty="0">
                <a:hlinkClick r:id="rId18"/>
              </a:rPr>
              <a:t> </a:t>
            </a:r>
            <a:r>
              <a:rPr lang="es-EC" b="1" dirty="0" err="1">
                <a:hlinkClick r:id="rId18"/>
              </a:rPr>
              <a:t>vulgaris</a:t>
            </a:r>
            <a:r>
              <a:rPr lang="es-EC" b="1" dirty="0">
                <a:hlinkClick r:id="rId18"/>
              </a:rPr>
              <a:t>) en la salud humana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19"/>
              </a:rPr>
              <a:t>Obtención y evaluación de propiedades antioxidantes de extractos de orégano (</a:t>
            </a:r>
            <a:r>
              <a:rPr lang="es-EC" b="1" dirty="0" err="1">
                <a:hlinkClick r:id="rId19"/>
              </a:rPr>
              <a:t>Lippia</a:t>
            </a:r>
            <a:r>
              <a:rPr lang="es-EC" b="1" dirty="0">
                <a:hlinkClick r:id="rId19"/>
              </a:rPr>
              <a:t> </a:t>
            </a:r>
            <a:r>
              <a:rPr lang="es-EC" b="1" dirty="0" err="1">
                <a:hlinkClick r:id="rId19"/>
              </a:rPr>
              <a:t>graveolens</a:t>
            </a:r>
            <a:r>
              <a:rPr lang="es-EC" b="1" dirty="0">
                <a:hlinkClick r:id="rId19"/>
              </a:rPr>
              <a:t>), eucalipto (</a:t>
            </a:r>
            <a:r>
              <a:rPr lang="es-EC" b="1" dirty="0" err="1">
                <a:hlinkClick r:id="rId19"/>
              </a:rPr>
              <a:t>Eucalyptus</a:t>
            </a:r>
            <a:r>
              <a:rPr lang="es-EC" b="1" dirty="0">
                <a:hlinkClick r:id="rId19"/>
              </a:rPr>
              <a:t> </a:t>
            </a:r>
            <a:r>
              <a:rPr lang="es-EC" b="1" dirty="0" err="1">
                <a:hlinkClick r:id="rId19"/>
              </a:rPr>
              <a:t>cinerea</a:t>
            </a:r>
            <a:r>
              <a:rPr lang="es-EC" b="1" dirty="0">
                <a:hlinkClick r:id="rId19"/>
              </a:rPr>
              <a:t>) y chile jalapeño (</a:t>
            </a:r>
            <a:r>
              <a:rPr lang="es-EC" b="1" dirty="0" err="1">
                <a:hlinkClick r:id="rId19"/>
              </a:rPr>
              <a:t>Capsicum</a:t>
            </a:r>
            <a:r>
              <a:rPr lang="es-EC" b="1" dirty="0">
                <a:hlinkClick r:id="rId19"/>
              </a:rPr>
              <a:t> </a:t>
            </a:r>
            <a:r>
              <a:rPr lang="es-EC" b="1" dirty="0" err="1">
                <a:hlinkClick r:id="rId19"/>
              </a:rPr>
              <a:t>annuum</a:t>
            </a:r>
            <a:r>
              <a:rPr lang="es-EC" b="1" dirty="0">
                <a:hlinkClick r:id="rId19"/>
              </a:rPr>
              <a:t> cv.)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20"/>
              </a:rPr>
              <a:t>Efecto de tratamientos domésticos de cocción sobre la capacidad antioxidante de </a:t>
            </a:r>
            <a:r>
              <a:rPr lang="es-EC" b="1" dirty="0" err="1">
                <a:hlinkClick r:id="rId20"/>
              </a:rPr>
              <a:t>quintonil</a:t>
            </a:r>
            <a:r>
              <a:rPr lang="es-EC" b="1" dirty="0">
                <a:hlinkClick r:id="rId20"/>
              </a:rPr>
              <a:t> (</a:t>
            </a:r>
            <a:r>
              <a:rPr lang="es-EC" b="1" dirty="0" err="1">
                <a:hlinkClick r:id="rId20"/>
              </a:rPr>
              <a:t>Amaranthus</a:t>
            </a:r>
            <a:r>
              <a:rPr lang="es-EC" b="1" dirty="0">
                <a:hlinkClick r:id="rId20"/>
              </a:rPr>
              <a:t> </a:t>
            </a:r>
            <a:r>
              <a:rPr lang="es-EC" b="1" dirty="0" err="1">
                <a:hlinkClick r:id="rId20"/>
              </a:rPr>
              <a:t>hybridus</a:t>
            </a:r>
            <a:r>
              <a:rPr lang="es-EC" b="1" dirty="0">
                <a:hlinkClick r:id="rId20"/>
              </a:rPr>
              <a:t>), un cultivo poco valorado</a:t>
            </a:r>
            <a:r>
              <a:rPr lang="es-EC" dirty="0"/>
              <a:t> 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C" b="1" dirty="0">
                <a:hlinkClick r:id="rId21"/>
              </a:rPr>
              <a:t>Análisis de compresión </a:t>
            </a:r>
            <a:r>
              <a:rPr lang="es-EC" b="1" dirty="0" err="1">
                <a:hlinkClick r:id="rId21"/>
              </a:rPr>
              <a:t>uniaxial</a:t>
            </a:r>
            <a:r>
              <a:rPr lang="es-EC" b="1" dirty="0">
                <a:hlinkClick r:id="rId21"/>
              </a:rPr>
              <a:t> para diferentes formulaciones lácteas sólidas</a:t>
            </a:r>
            <a:r>
              <a:rPr lang="es-EC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20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8558</TotalTime>
  <Words>1948</Words>
  <Application>Microsoft Office PowerPoint</Application>
  <PresentationFormat>Panorámica</PresentationFormat>
  <Paragraphs>183</Paragraphs>
  <Slides>19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Montserrat</vt:lpstr>
      <vt:lpstr>Times New Roman</vt:lpstr>
      <vt:lpstr>Tema de Office</vt:lpstr>
      <vt:lpstr>Definir el Tema y la Pregunta de Investigación  </vt:lpstr>
      <vt:lpstr>Fuentes de Información para Generar Ideas</vt:lpstr>
      <vt:lpstr>Fuentes de Información para Generar Ideas</vt:lpstr>
      <vt:lpstr>¿Qué son los buscadores académicos?</vt:lpstr>
      <vt:lpstr>Presentación de PowerPoint</vt:lpstr>
      <vt:lpstr>Dialnet  Investigación y Desarrollo en Ciencia y Tecnología de Alimentos (uanl.mx)  </vt:lpstr>
      <vt:lpstr>https://idcyta.uanl.mx/index.php/i/issue/view/5/1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Tarea</vt:lpstr>
      <vt:lpstr>Link donde se puede encontrar temas novedosos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Hortencia Mejia Lopez</dc:creator>
  <cp:lastModifiedBy>Ana Hortencia Mejia Lopez</cp:lastModifiedBy>
  <cp:revision>34</cp:revision>
  <dcterms:created xsi:type="dcterms:W3CDTF">2024-09-25T16:00:23Z</dcterms:created>
  <dcterms:modified xsi:type="dcterms:W3CDTF">2024-10-03T03:08:09Z</dcterms:modified>
</cp:coreProperties>
</file>