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1" r:id="rId2"/>
    <p:sldId id="257" r:id="rId3"/>
    <p:sldId id="288" r:id="rId4"/>
    <p:sldId id="256" r:id="rId5"/>
    <p:sldId id="261" r:id="rId6"/>
    <p:sldId id="263" r:id="rId7"/>
    <p:sldId id="258" r:id="rId8"/>
    <p:sldId id="260" r:id="rId9"/>
    <p:sldId id="262" r:id="rId10"/>
    <p:sldId id="264" r:id="rId11"/>
    <p:sldId id="265" r:id="rId12"/>
    <p:sldId id="28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0" r:id="rId23"/>
    <p:sldId id="275" r:id="rId24"/>
    <p:sldId id="276" r:id="rId25"/>
    <p:sldId id="277" r:id="rId26"/>
    <p:sldId id="278" r:id="rId27"/>
    <p:sldId id="279" r:id="rId28"/>
    <p:sldId id="280" r:id="rId29"/>
    <p:sldId id="292" r:id="rId30"/>
    <p:sldId id="281" r:id="rId31"/>
    <p:sldId id="282" r:id="rId32"/>
    <p:sldId id="283" r:id="rId33"/>
    <p:sldId id="284" r:id="rId34"/>
    <p:sldId id="285" r:id="rId35"/>
    <p:sldId id="287" r:id="rId36"/>
    <p:sldId id="28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456" y="4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mm.org.mx/publicaciones/PAC/PAC_Neonato_4_L2_edited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3969" y="1812468"/>
            <a:ext cx="8811038" cy="491439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Síndrome de dificultad respiratoria</a:t>
            </a:r>
            <a:endParaRPr lang="es-EC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927232"/>
            <a:ext cx="5436172" cy="594360"/>
          </a:xfrm>
        </p:spPr>
        <p:txBody>
          <a:bodyPr/>
          <a:lstStyle/>
          <a:p>
            <a:r>
              <a:rPr lang="es-EC" dirty="0" smtClean="0"/>
              <a:t>Dra.  Dayssy crespo v.</a:t>
            </a:r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47426" y="503021"/>
            <a:ext cx="9624124" cy="619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Universidad nacional de Chimborazo</a:t>
            </a:r>
            <a:endParaRPr lang="es-EC" dirty="0"/>
          </a:p>
        </p:txBody>
      </p:sp>
      <p:pic>
        <p:nvPicPr>
          <p:cNvPr id="6146" name="Picture 2" descr="ENFERMEDAD DE&#10;MEMBRANA HIALINA&#10;(SDR)&#10;HERRERA CABALLERO ASTRID MILEYDI&#10;PCE NEONATO&#10;Terapia Respiratori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19565" r="54108" b="16791"/>
          <a:stretch/>
        </p:blipFill>
        <p:spPr bwMode="auto">
          <a:xfrm>
            <a:off x="3822191" y="2299019"/>
            <a:ext cx="3785617" cy="34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1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02336" y="1609343"/>
            <a:ext cx="11631168" cy="2011681"/>
          </a:xfrm>
        </p:spPr>
        <p:txBody>
          <a:bodyPr>
            <a:normAutofit fontScale="85000" lnSpcReduction="20000"/>
          </a:bodyPr>
          <a:lstStyle/>
          <a:p>
            <a:r>
              <a:rPr lang="es-EC" dirty="0"/>
              <a:t>mayor incidencia de la EMH, se observa a menor edad </a:t>
            </a:r>
            <a:r>
              <a:rPr lang="es-EC" dirty="0" smtClean="0"/>
              <a:t>gestacional.</a:t>
            </a:r>
            <a:r>
              <a:rPr lang="es-EC" dirty="0"/>
              <a:t>		</a:t>
            </a:r>
          </a:p>
          <a:p>
            <a:r>
              <a:rPr lang="es-EC" dirty="0"/>
              <a:t>El corticoide prenatal reduce el riesgo de dificultad para respirar, cuyo mayor beneficio se </a:t>
            </a:r>
            <a:r>
              <a:rPr lang="es-EC" dirty="0" smtClean="0"/>
              <a:t>da cuando se administra entre </a:t>
            </a:r>
            <a:r>
              <a:rPr lang="es-EC" dirty="0"/>
              <a:t>las 48 horas y los 7 días.  </a:t>
            </a:r>
            <a:r>
              <a:rPr lang="es-EC" dirty="0" smtClean="0"/>
              <a:t>entre </a:t>
            </a:r>
            <a:r>
              <a:rPr lang="es-EC" dirty="0"/>
              <a:t>las 26 y 34 semanas, por dos días para promover la maduración pulmonar fetal y disminuir la mortalidad perinatal, la incidencia y severidad de EMH y algunas complicaciones y secuelas, incluyendo hemorragia </a:t>
            </a:r>
            <a:r>
              <a:rPr lang="es-EC" dirty="0" err="1"/>
              <a:t>intraventricular</a:t>
            </a:r>
            <a:r>
              <a:rPr lang="es-EC" dirty="0"/>
              <a:t>. 		</a:t>
            </a:r>
          </a:p>
          <a:p>
            <a:r>
              <a:rPr lang="es-EC" dirty="0"/>
              <a:t>Se recomienda el uso de </a:t>
            </a:r>
            <a:r>
              <a:rPr lang="es-EC" dirty="0" err="1"/>
              <a:t>betametasona</a:t>
            </a:r>
            <a:r>
              <a:rPr lang="es-EC" dirty="0"/>
              <a:t> al de la </a:t>
            </a:r>
            <a:r>
              <a:rPr lang="es-EC" dirty="0" err="1" smtClean="0"/>
              <a:t>dexametasona</a:t>
            </a:r>
            <a:r>
              <a:rPr lang="es-EC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82" y="3655049"/>
            <a:ext cx="4378506" cy="30437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0433" t="10983"/>
          <a:stretch/>
        </p:blipFill>
        <p:spPr>
          <a:xfrm>
            <a:off x="6949439" y="3621024"/>
            <a:ext cx="2404491" cy="30778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63694" y="749809"/>
            <a:ext cx="6820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cap="all" dirty="0">
                <a:solidFill>
                  <a:prstClr val="black"/>
                </a:solidFill>
              </a:rPr>
              <a:t>Enfermedad de membrana hialina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19974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58410" y="479468"/>
            <a:ext cx="9583537" cy="753083"/>
          </a:xfrm>
        </p:spPr>
        <p:txBody>
          <a:bodyPr/>
          <a:lstStyle/>
          <a:p>
            <a:r>
              <a:rPr lang="es-EC" dirty="0" smtClean="0"/>
              <a:t>DIAGNÓSTICO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55407" y="1808741"/>
            <a:ext cx="10424786" cy="4436044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antecedentes perinatales</a:t>
            </a:r>
          </a:p>
          <a:p>
            <a:r>
              <a:rPr lang="es-EC" dirty="0" smtClean="0"/>
              <a:t>signos </a:t>
            </a:r>
            <a:r>
              <a:rPr lang="es-EC" dirty="0"/>
              <a:t>y síntomas </a:t>
            </a:r>
            <a:r>
              <a:rPr lang="es-EC" dirty="0" smtClean="0"/>
              <a:t>: 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1. La taquipnea </a:t>
            </a:r>
          </a:p>
          <a:p>
            <a:pPr marL="0" indent="0">
              <a:buNone/>
            </a:pPr>
            <a:r>
              <a:rPr lang="es-EC" dirty="0"/>
              <a:t>2. El aumento del esfuerzo con retracciones </a:t>
            </a:r>
            <a:r>
              <a:rPr lang="es-EC" dirty="0" smtClean="0"/>
              <a:t>intercostales 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3</a:t>
            </a:r>
            <a:r>
              <a:rPr lang="es-EC" b="1" dirty="0">
                <a:solidFill>
                  <a:srgbClr val="FF0000"/>
                </a:solidFill>
              </a:rPr>
              <a:t>. El quejido </a:t>
            </a:r>
          </a:p>
          <a:p>
            <a:r>
              <a:rPr lang="es-EC" dirty="0" smtClean="0"/>
              <a:t>radiografía </a:t>
            </a:r>
            <a:r>
              <a:rPr lang="es-EC" dirty="0"/>
              <a:t>de </a:t>
            </a:r>
            <a:r>
              <a:rPr lang="es-EC" dirty="0" smtClean="0"/>
              <a:t>tórax: discreta </a:t>
            </a:r>
            <a:r>
              <a:rPr lang="es-EC" dirty="0"/>
              <a:t>opacidad hasta un aspecto retículo nodular uniforme, con imagen de vidrio esmerilado, </a:t>
            </a:r>
            <a:r>
              <a:rPr lang="es-EC" dirty="0" err="1"/>
              <a:t>broncograma</a:t>
            </a:r>
            <a:r>
              <a:rPr lang="es-EC" dirty="0"/>
              <a:t> aéreo, disminución del volumen pulmonar; y en el laboratorio signos de falla respiratoria diagnosticada con gases arteriales alterados. 		</a:t>
            </a:r>
          </a:p>
          <a:p>
            <a:r>
              <a:rPr lang="es-EC" dirty="0"/>
              <a:t>no retrasar el inicio del tratamiento en espera de confirmar el </a:t>
            </a:r>
            <a:r>
              <a:rPr lang="es-EC" dirty="0" err="1"/>
              <a:t>diagnósitico</a:t>
            </a:r>
            <a:r>
              <a:rPr lang="es-EC" dirty="0"/>
              <a:t> radiográfico y/o gasométrico 	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1026" name="Picture 2" descr="GRADOS RADIOLÓGICOS.&#10;Imagen&#10;reticulonodular&#10;Fina, casi impecable&#10;Broncograma Aèreo Discreto, no sobre pasa la silueta&#10;card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3" t="20100" r="2647" b="17326"/>
          <a:stretch/>
        </p:blipFill>
        <p:spPr bwMode="auto">
          <a:xfrm>
            <a:off x="6784848" y="856009"/>
            <a:ext cx="3895345" cy="213969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DOS RADIOLOGICOS&#10;Imagen&#10;reticulonodular&#10;Ocupa todo el campo pulmonar&#10;Broncograma Aèreo Muy visible y sobrepasa los lim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20100" r="11074" b="30162"/>
          <a:stretch/>
        </p:blipFill>
        <p:spPr bwMode="auto">
          <a:xfrm>
            <a:off x="426783" y="987553"/>
            <a:ext cx="5248657" cy="1700784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DOS RADIOLOGICOS&#10;GRADO III&#10;Imagen&#10;reticulonodular&#10;Ocupación de los bronquios de&#10;segundo y tercer orden.&#10;Broncograma Aèr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25449" r="8968" b="24813"/>
          <a:stretch/>
        </p:blipFill>
        <p:spPr bwMode="auto">
          <a:xfrm>
            <a:off x="536511" y="3840481"/>
            <a:ext cx="5138929" cy="1700784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6565" t="29410" r="12783" b="25665"/>
          <a:stretch/>
        </p:blipFill>
        <p:spPr>
          <a:xfrm>
            <a:off x="6339405" y="1069849"/>
            <a:ext cx="5163748" cy="161848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054" name="Picture 6" descr="MANEJO&#10;Favorecer la función pulmonar y un&#10;adecuado intercambio gaseoso.&#10;Surfactante exógeno&#10;Apoyo ventilatorio&#10;-Invasivo&#10;-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41851" r="8065" b="13760"/>
          <a:stretch/>
        </p:blipFill>
        <p:spPr bwMode="auto">
          <a:xfrm>
            <a:off x="6339405" y="3840481"/>
            <a:ext cx="5443432" cy="167335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287" y="721866"/>
            <a:ext cx="10364451" cy="826235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Tratamiento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230254" y="1001013"/>
            <a:ext cx="8961746" cy="1711132"/>
          </a:xfrm>
        </p:spPr>
        <p:txBody>
          <a:bodyPr>
            <a:normAutofit fontScale="92500" lnSpcReduction="20000"/>
          </a:bodyPr>
          <a:lstStyle/>
          <a:p>
            <a:endParaRPr lang="es-EC" dirty="0"/>
          </a:p>
          <a:p>
            <a:r>
              <a:rPr lang="es-EC" dirty="0"/>
              <a:t>1. Alcanzar la estabilización inicial. </a:t>
            </a:r>
          </a:p>
          <a:p>
            <a:r>
              <a:rPr lang="es-EC" dirty="0"/>
              <a:t>2. Uso de surfactante </a:t>
            </a:r>
          </a:p>
          <a:p>
            <a:r>
              <a:rPr lang="es-EC" dirty="0"/>
              <a:t>3. Ventilación Mecánica 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5" y="2991292"/>
            <a:ext cx="3767518" cy="34926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214" y="3062459"/>
            <a:ext cx="6821418" cy="34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71" y="289333"/>
            <a:ext cx="10364451" cy="1045691"/>
          </a:xfrm>
        </p:spPr>
        <p:txBody>
          <a:bodyPr/>
          <a:lstStyle/>
          <a:p>
            <a:r>
              <a:rPr lang="es-EC" b="1" dirty="0"/>
              <a:t>Estabilización inicial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91155" y="1497490"/>
            <a:ext cx="10717081" cy="4976462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consentimiento informado</a:t>
            </a:r>
          </a:p>
          <a:p>
            <a:r>
              <a:rPr lang="es-EC" dirty="0"/>
              <a:t>ambiente térmico </a:t>
            </a:r>
            <a:r>
              <a:rPr lang="es-EC" dirty="0" smtClean="0"/>
              <a:t>neutral</a:t>
            </a:r>
            <a:r>
              <a:rPr lang="es-EC" dirty="0"/>
              <a:t>	</a:t>
            </a:r>
          </a:p>
          <a:p>
            <a:r>
              <a:rPr lang="es-EC" dirty="0" smtClean="0"/>
              <a:t>vigilancia </a:t>
            </a:r>
            <a:r>
              <a:rPr lang="es-EC" dirty="0"/>
              <a:t>cardiorrespiratoria continua, </a:t>
            </a:r>
            <a:r>
              <a:rPr lang="es-EC" dirty="0" smtClean="0"/>
              <a:t> saturación </a:t>
            </a:r>
            <a:r>
              <a:rPr lang="es-EC" dirty="0"/>
              <a:t>de oxígeno y medición de presión arterial en forma permanente. </a:t>
            </a:r>
          </a:p>
          <a:p>
            <a:r>
              <a:rPr lang="es-EC" dirty="0" smtClean="0"/>
              <a:t>Aportes </a:t>
            </a:r>
            <a:r>
              <a:rPr lang="es-EC" dirty="0"/>
              <a:t>de solución con glucosa, según el peso al nacimiento </a:t>
            </a:r>
          </a:p>
          <a:p>
            <a:r>
              <a:rPr lang="es-EC" dirty="0" smtClean="0"/>
              <a:t>aporte </a:t>
            </a:r>
            <a:r>
              <a:rPr lang="es-EC" dirty="0"/>
              <a:t>de aminoácidos el primer día de vida en el menor de 1.000 g. </a:t>
            </a:r>
          </a:p>
          <a:p>
            <a:r>
              <a:rPr lang="es-EC" dirty="0" smtClean="0"/>
              <a:t>Nutrición </a:t>
            </a:r>
            <a:r>
              <a:rPr lang="es-EC" dirty="0"/>
              <a:t>parenteral en el menor de 1.500 g, si no se puede iniciar alimentación enteral precoz </a:t>
            </a:r>
            <a:endParaRPr lang="es-EC" dirty="0" smtClean="0"/>
          </a:p>
          <a:p>
            <a:r>
              <a:rPr lang="es-EC" dirty="0" smtClean="0"/>
              <a:t>evitar </a:t>
            </a:r>
            <a:r>
              <a:rPr lang="es-EC" dirty="0"/>
              <a:t>cambios bruscos de presión arterial y/o volemia por el riesgo de hemorragia </a:t>
            </a:r>
            <a:r>
              <a:rPr lang="es-EC" dirty="0" err="1"/>
              <a:t>intraventricular</a:t>
            </a:r>
            <a:r>
              <a:rPr lang="es-EC" dirty="0"/>
              <a:t>. </a:t>
            </a:r>
            <a:r>
              <a:rPr lang="es-EC" dirty="0" smtClean="0"/>
              <a:t> (Evitar bolos</a:t>
            </a:r>
            <a:r>
              <a:rPr lang="es-EC" dirty="0"/>
              <a:t>). 	</a:t>
            </a:r>
          </a:p>
          <a:p>
            <a:r>
              <a:rPr lang="es-EC" dirty="0" smtClean="0"/>
              <a:t>tomar </a:t>
            </a:r>
            <a:r>
              <a:rPr lang="es-EC" dirty="0"/>
              <a:t>exámenes iniciales (dentro de las primeras 2 horas): Radiografía de tórax, gases, glucemia o </a:t>
            </a:r>
            <a:r>
              <a:rPr lang="es-EC" dirty="0" err="1"/>
              <a:t>hemoglucotest</a:t>
            </a:r>
            <a:r>
              <a:rPr lang="es-EC" dirty="0"/>
              <a:t>. Ante sospecha de infección tomar una muestra para hemocultivo. 	</a:t>
            </a:r>
            <a:r>
              <a:rPr lang="es-EC" b="1" dirty="0"/>
              <a:t>R-D </a:t>
            </a:r>
            <a:r>
              <a:rPr lang="es-EC" dirty="0"/>
              <a:t>	</a:t>
            </a:r>
          </a:p>
          <a:p>
            <a:r>
              <a:rPr lang="es-EC" dirty="0" smtClean="0"/>
              <a:t>evaluar la </a:t>
            </a:r>
            <a:r>
              <a:rPr lang="es-EC" dirty="0"/>
              <a:t>presencia de </a:t>
            </a:r>
            <a:r>
              <a:rPr lang="es-EC" dirty="0" smtClean="0"/>
              <a:t>infección.  (difícil </a:t>
            </a:r>
            <a:r>
              <a:rPr lang="es-EC" dirty="0"/>
              <a:t>diferenciar clínicamente una EMH y la neumonía </a:t>
            </a:r>
            <a:r>
              <a:rPr lang="es-EC" dirty="0" smtClean="0"/>
              <a:t>estreptocócica</a:t>
            </a:r>
            <a:r>
              <a:rPr lang="es-EC" dirty="0"/>
              <a:t>, incluso pueden combinarse. Si existe duda </a:t>
            </a:r>
            <a:r>
              <a:rPr lang="es-EC" dirty="0" smtClean="0"/>
              <a:t>tratar como </a:t>
            </a:r>
            <a:r>
              <a:rPr lang="es-EC" dirty="0"/>
              <a:t>un caso de neumonía </a:t>
            </a:r>
            <a:r>
              <a:rPr lang="es-EC" dirty="0" smtClean="0"/>
              <a:t>también)</a:t>
            </a:r>
            <a:r>
              <a:rPr lang="es-EC" dirty="0"/>
              <a:t>	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9034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0351" y="380773"/>
            <a:ext cx="9967585" cy="588491"/>
          </a:xfrm>
        </p:spPr>
        <p:txBody>
          <a:bodyPr/>
          <a:lstStyle/>
          <a:p>
            <a:r>
              <a:rPr lang="es-EC" b="1" dirty="0"/>
              <a:t>Surfactante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9896" y="1298448"/>
            <a:ext cx="11759184" cy="3566160"/>
          </a:xfrm>
        </p:spPr>
        <p:txBody>
          <a:bodyPr>
            <a:normAutofit fontScale="77500" lnSpcReduction="20000"/>
          </a:bodyPr>
          <a:lstStyle/>
          <a:p>
            <a:r>
              <a:rPr lang="es-EC" dirty="0" smtClean="0"/>
              <a:t>sustancia </a:t>
            </a:r>
            <a:r>
              <a:rPr lang="es-EC" dirty="0" err="1"/>
              <a:t>tensoactiva</a:t>
            </a:r>
            <a:r>
              <a:rPr lang="es-EC" dirty="0"/>
              <a:t> secretada por los </a:t>
            </a:r>
            <a:r>
              <a:rPr lang="es-EC" dirty="0" err="1"/>
              <a:t>neumocitos</a:t>
            </a:r>
            <a:r>
              <a:rPr lang="es-EC" dirty="0"/>
              <a:t> que tapizan la superficie interna de los alvéolos pulmonares. Su función es </a:t>
            </a:r>
            <a:r>
              <a:rPr lang="es-EC" b="1" dirty="0">
                <a:solidFill>
                  <a:srgbClr val="FF0000"/>
                </a:solidFill>
              </a:rPr>
              <a:t>disminuir la tensión superficial</a:t>
            </a:r>
            <a:r>
              <a:rPr lang="es-EC" dirty="0"/>
              <a:t> y favorecer los movimientos respiratorios evitando el colapso alveolar. 	</a:t>
            </a:r>
            <a:endParaRPr lang="es-EC" dirty="0" smtClean="0"/>
          </a:p>
          <a:p>
            <a:r>
              <a:rPr lang="es-EC" dirty="0"/>
              <a:t>Se recomienda la aplicación temprana de la primera dosis de surfactante durante las </a:t>
            </a:r>
            <a:r>
              <a:rPr lang="es-EC" b="1" dirty="0">
                <a:solidFill>
                  <a:srgbClr val="FF0000"/>
                </a:solidFill>
              </a:rPr>
              <a:t>primeras dos horas de vida</a:t>
            </a:r>
            <a:r>
              <a:rPr lang="es-EC" dirty="0"/>
              <a:t> en </a:t>
            </a:r>
            <a:r>
              <a:rPr lang="es-EC" b="1" dirty="0"/>
              <a:t>prematuro con EMH </a:t>
            </a:r>
            <a:r>
              <a:rPr lang="es-EC" dirty="0"/>
              <a:t>y que requieran FiO2 mayor a 30%, 	</a:t>
            </a:r>
          </a:p>
          <a:p>
            <a:r>
              <a:rPr lang="es-EC" dirty="0"/>
              <a:t>En los pacientes que persistan con requerimientos altos de oxígeno y/o ventilación mecánica debe considerarse dosis subsecuentes, para ello deben evaluarse al menos </a:t>
            </a:r>
            <a:r>
              <a:rPr lang="es-EC" b="1" dirty="0">
                <a:solidFill>
                  <a:srgbClr val="FF0000"/>
                </a:solidFill>
              </a:rPr>
              <a:t>cada 6 horas después de la primera dosis.</a:t>
            </a:r>
            <a:r>
              <a:rPr lang="es-EC" dirty="0"/>
              <a:t> 	</a:t>
            </a:r>
            <a:endParaRPr lang="es-EC" dirty="0" smtClean="0"/>
          </a:p>
          <a:p>
            <a:r>
              <a:rPr lang="es-EC" dirty="0"/>
              <a:t>No se recomienda cuarta dosis. 	</a:t>
            </a:r>
          </a:p>
          <a:p>
            <a:r>
              <a:rPr lang="es-EC" dirty="0"/>
              <a:t>administración </a:t>
            </a:r>
            <a:r>
              <a:rPr lang="es-EC" dirty="0" smtClean="0"/>
              <a:t>lenta </a:t>
            </a:r>
            <a:r>
              <a:rPr lang="es-EC" dirty="0"/>
              <a:t>vigilando </a:t>
            </a:r>
            <a:r>
              <a:rPr lang="es-EC" dirty="0" smtClean="0"/>
              <a:t>QUE la </a:t>
            </a:r>
            <a:r>
              <a:rPr lang="es-EC" dirty="0"/>
              <a:t>oximetría de pulso, </a:t>
            </a:r>
            <a:r>
              <a:rPr lang="es-EC" dirty="0" smtClean="0"/>
              <a:t>se </a:t>
            </a:r>
            <a:r>
              <a:rPr lang="es-EC" dirty="0"/>
              <a:t>mantenga sobre 85%. 	</a:t>
            </a:r>
            <a:endParaRPr lang="es-EC" dirty="0" smtClean="0"/>
          </a:p>
          <a:p>
            <a:r>
              <a:rPr lang="pt-BR" b="1" dirty="0">
                <a:solidFill>
                  <a:srgbClr val="FF0000"/>
                </a:solidFill>
              </a:rPr>
              <a:t>4 </a:t>
            </a:r>
            <a:r>
              <a:rPr lang="pt-BR" b="1" dirty="0" err="1">
                <a:solidFill>
                  <a:srgbClr val="FF0000"/>
                </a:solidFill>
              </a:rPr>
              <a:t>mL</a:t>
            </a:r>
            <a:r>
              <a:rPr lang="pt-BR" b="1" dirty="0">
                <a:solidFill>
                  <a:srgbClr val="FF0000"/>
                </a:solidFill>
              </a:rPr>
              <a:t>/Kg por </a:t>
            </a:r>
            <a:r>
              <a:rPr lang="pt-BR" b="1" dirty="0" err="1">
                <a:solidFill>
                  <a:srgbClr val="FF0000"/>
                </a:solidFill>
              </a:rPr>
              <a:t>dosis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intratraqueal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r>
              <a:rPr lang="pt-BR" dirty="0"/>
              <a:t>	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552" b="14589"/>
          <a:stretch/>
        </p:blipFill>
        <p:spPr>
          <a:xfrm>
            <a:off x="2873597" y="4864608"/>
            <a:ext cx="2736913" cy="1737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62" y="4885563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41790" y="1324676"/>
            <a:ext cx="10363826" cy="3424107"/>
          </a:xfrm>
        </p:spPr>
        <p:txBody>
          <a:bodyPr/>
          <a:lstStyle/>
          <a:p>
            <a:r>
              <a:rPr lang="es-EC" dirty="0" smtClean="0"/>
              <a:t>Considerar </a:t>
            </a:r>
            <a:r>
              <a:rPr lang="es-EC" dirty="0"/>
              <a:t>el uso de </a:t>
            </a:r>
            <a:r>
              <a:rPr lang="es-EC" dirty="0" smtClean="0"/>
              <a:t>CPAP, </a:t>
            </a:r>
            <a:r>
              <a:rPr lang="es-EC" dirty="0"/>
              <a:t>con presión de 5 a 7 cmH2O y FiO2 hasta 40%. 	</a:t>
            </a:r>
          </a:p>
          <a:p>
            <a:r>
              <a:rPr lang="es-EC" dirty="0"/>
              <a:t>Se recomienda en todo RN </a:t>
            </a:r>
            <a:r>
              <a:rPr lang="es-EC" dirty="0" smtClean="0"/>
              <a:t>que </a:t>
            </a:r>
            <a:r>
              <a:rPr lang="es-EC" dirty="0"/>
              <a:t>no logra saturaciones de O2 mayor a 88%, pO2 mayor a 50 </a:t>
            </a:r>
            <a:r>
              <a:rPr lang="es-EC" dirty="0" err="1"/>
              <a:t>mmHg</a:t>
            </a:r>
            <a:r>
              <a:rPr lang="es-EC" dirty="0"/>
              <a:t> con FiO2 hasta 40</a:t>
            </a:r>
            <a:r>
              <a:rPr lang="es-EC" dirty="0" smtClean="0"/>
              <a:t>% EN CPAP NASAL, </a:t>
            </a:r>
            <a:r>
              <a:rPr lang="es-EC" dirty="0"/>
              <a:t>tomar gasometría y radiografía, proceder a la intubación y aplicación de surfactante 	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90" y="3531910"/>
            <a:ext cx="4747367" cy="29965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944" y="3531910"/>
            <a:ext cx="4661852" cy="29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655" y="199736"/>
            <a:ext cx="10364451" cy="1100555"/>
          </a:xfrm>
        </p:spPr>
        <p:txBody>
          <a:bodyPr/>
          <a:lstStyle/>
          <a:p>
            <a:r>
              <a:rPr lang="es-EC" dirty="0"/>
              <a:t>objetivos gasométricos durante la ventilación mecánica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77575" y="1680434"/>
            <a:ext cx="10363826" cy="3424107"/>
          </a:xfrm>
        </p:spPr>
        <p:txBody>
          <a:bodyPr/>
          <a:lstStyle/>
          <a:p>
            <a:r>
              <a:rPr lang="es-EC" dirty="0" err="1" smtClean="0"/>
              <a:t>Normoxemia</a:t>
            </a:r>
            <a:r>
              <a:rPr lang="es-EC" dirty="0" smtClean="0"/>
              <a:t> </a:t>
            </a:r>
            <a:r>
              <a:rPr lang="es-EC" dirty="0"/>
              <a:t>entre 50–60 </a:t>
            </a:r>
            <a:r>
              <a:rPr lang="es-EC" dirty="0" err="1"/>
              <a:t>mmHg</a:t>
            </a:r>
            <a:r>
              <a:rPr lang="es-EC" dirty="0"/>
              <a:t> para el RN prematuro y entre 50–70 </a:t>
            </a:r>
            <a:r>
              <a:rPr lang="es-EC" dirty="0" err="1"/>
              <a:t>mmHg</a:t>
            </a:r>
            <a:r>
              <a:rPr lang="es-EC" dirty="0"/>
              <a:t> para el nacido a término o próximo al término. </a:t>
            </a:r>
          </a:p>
          <a:p>
            <a:r>
              <a:rPr lang="es-EC" dirty="0" err="1"/>
              <a:t>Normocapnia</a:t>
            </a:r>
            <a:r>
              <a:rPr lang="es-EC" dirty="0"/>
              <a:t> en sangre arterial entre 35–50 </a:t>
            </a:r>
            <a:r>
              <a:rPr lang="es-EC" dirty="0" err="1"/>
              <a:t>mmHg</a:t>
            </a:r>
            <a:r>
              <a:rPr lang="es-EC" dirty="0"/>
              <a:t>. </a:t>
            </a:r>
            <a:endParaRPr lang="es-EC" dirty="0" smtClean="0"/>
          </a:p>
          <a:p>
            <a:r>
              <a:rPr lang="es-EC" dirty="0" smtClean="0"/>
              <a:t>PH </a:t>
            </a:r>
            <a:r>
              <a:rPr lang="es-EC" dirty="0"/>
              <a:t>mayor a 7,20 	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767" y="3335907"/>
            <a:ext cx="4859441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985873" cy="716507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Síndrome </a:t>
            </a:r>
            <a:r>
              <a:rPr lang="es-EC" b="1" dirty="0"/>
              <a:t>de aspiración de líquido amniótico meconial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77575" y="1680434"/>
            <a:ext cx="10363826" cy="3424107"/>
          </a:xfrm>
        </p:spPr>
        <p:txBody>
          <a:bodyPr/>
          <a:lstStyle/>
          <a:p>
            <a:r>
              <a:rPr lang="es-EC" dirty="0" smtClean="0"/>
              <a:t>Cuadro </a:t>
            </a:r>
            <a:r>
              <a:rPr lang="es-EC" dirty="0"/>
              <a:t>de dificultad respiratoria secundario a la aspiración de meconio en la vía aérea, ocurrido antes o durante el nacimiento. </a:t>
            </a:r>
            <a:endParaRPr lang="es-EC" dirty="0" smtClean="0"/>
          </a:p>
          <a:p>
            <a:r>
              <a:rPr lang="es-EC" dirty="0"/>
              <a:t>10% de los partos, se complican con la presencia de meconio en el líquido amniótico. 	</a:t>
            </a:r>
          </a:p>
          <a:p>
            <a:pPr marL="0" indent="0">
              <a:buNone/>
            </a:pPr>
            <a:r>
              <a:rPr lang="es-EC" dirty="0"/>
              <a:t>		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654" t="-1782" r="18209" b="11018"/>
          <a:stretch/>
        </p:blipFill>
        <p:spPr>
          <a:xfrm>
            <a:off x="1667926" y="3528627"/>
            <a:ext cx="4041649" cy="29462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499" t="16326" r="9475" b="9447"/>
          <a:stretch/>
        </p:blipFill>
        <p:spPr>
          <a:xfrm>
            <a:off x="6499926" y="3528627"/>
            <a:ext cx="4399722" cy="29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97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232129"/>
            <a:ext cx="10364451" cy="1596177"/>
          </a:xfrm>
        </p:spPr>
        <p:txBody>
          <a:bodyPr/>
          <a:lstStyle/>
          <a:p>
            <a:r>
              <a:rPr lang="es-EC" b="1" dirty="0"/>
              <a:t>Mecanismos de daño</a:t>
            </a:r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1099076" y="1834826"/>
            <a:ext cx="3365618" cy="8211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Obstrucción mecánica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7424928" y="1887844"/>
            <a:ext cx="3291840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</a:t>
            </a:r>
            <a:r>
              <a:rPr lang="es-EC" dirty="0" smtClean="0"/>
              <a:t>umento </a:t>
            </a:r>
            <a:r>
              <a:rPr lang="es-EC" dirty="0"/>
              <a:t>de la resistencia de la vía aérea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5074294" y="2097732"/>
            <a:ext cx="1700784" cy="29530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redondeado 6"/>
          <p:cNvSpPr/>
          <p:nvPr/>
        </p:nvSpPr>
        <p:spPr>
          <a:xfrm>
            <a:off x="1099076" y="3995990"/>
            <a:ext cx="3365618" cy="8211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Vasoconstricción </a:t>
            </a:r>
            <a:r>
              <a:rPr lang="es-EC" dirty="0"/>
              <a:t>pulmonar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099076" y="2918776"/>
            <a:ext cx="3365618" cy="8211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Neumonitis química. </a:t>
            </a:r>
            <a:endParaRPr lang="es-EC" dirty="0" smtClean="0"/>
          </a:p>
          <a:p>
            <a:pPr algn="ctr"/>
            <a:r>
              <a:rPr lang="es-EC" dirty="0"/>
              <a:t>Inflamación y edema alveolar y parenquimatoso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099076" y="4947493"/>
            <a:ext cx="3365618" cy="8211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Inactivación </a:t>
            </a:r>
            <a:r>
              <a:rPr lang="es-EC" dirty="0"/>
              <a:t>del surfactante, disminución de proteínas A y B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099076" y="5898997"/>
            <a:ext cx="3365618" cy="8211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Isquemia y necrosis del parénquima pulmonar.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424928" y="3071879"/>
            <a:ext cx="3291840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Proceso Inflamatorio e infeccioso</a:t>
            </a:r>
            <a:endParaRPr lang="es-EC" dirty="0"/>
          </a:p>
        </p:txBody>
      </p:sp>
      <p:sp>
        <p:nvSpPr>
          <p:cNvPr id="13" name="Flecha derecha 12"/>
          <p:cNvSpPr/>
          <p:nvPr/>
        </p:nvSpPr>
        <p:spPr>
          <a:xfrm>
            <a:off x="5094419" y="3240248"/>
            <a:ext cx="1700784" cy="29530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redondeado 13"/>
          <p:cNvSpPr/>
          <p:nvPr/>
        </p:nvSpPr>
        <p:spPr>
          <a:xfrm>
            <a:off x="7424928" y="5130901"/>
            <a:ext cx="3291840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Comporta como una membrana Hialina</a:t>
            </a:r>
            <a:endParaRPr lang="es-EC" dirty="0"/>
          </a:p>
        </p:txBody>
      </p:sp>
      <p:sp>
        <p:nvSpPr>
          <p:cNvPr id="15" name="Flecha derecha 14"/>
          <p:cNvSpPr/>
          <p:nvPr/>
        </p:nvSpPr>
        <p:spPr>
          <a:xfrm>
            <a:off x="5137090" y="5367298"/>
            <a:ext cx="1700784" cy="29530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redondeado 15"/>
          <p:cNvSpPr/>
          <p:nvPr/>
        </p:nvSpPr>
        <p:spPr>
          <a:xfrm>
            <a:off x="7424928" y="4101390"/>
            <a:ext cx="3291840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Hipertensión Pulmonar</a:t>
            </a:r>
            <a:endParaRPr lang="es-EC" dirty="0"/>
          </a:p>
        </p:txBody>
      </p:sp>
      <p:sp>
        <p:nvSpPr>
          <p:cNvPr id="17" name="Flecha derecha 16"/>
          <p:cNvSpPr/>
          <p:nvPr/>
        </p:nvSpPr>
        <p:spPr>
          <a:xfrm>
            <a:off x="5113916" y="4406547"/>
            <a:ext cx="1700784" cy="29530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0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874549"/>
            <a:ext cx="10364451" cy="1596177"/>
          </a:xfrm>
        </p:spPr>
        <p:txBody>
          <a:bodyPr/>
          <a:lstStyle/>
          <a:p>
            <a:r>
              <a:rPr lang="es-EC" b="1" dirty="0"/>
              <a:t>Dificultad para respirar en el RN o Síndrome de Dificultad Respiratoria (SDR)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400" y="2714564"/>
            <a:ext cx="10363826" cy="3424107"/>
          </a:xfrm>
        </p:spPr>
        <p:txBody>
          <a:bodyPr/>
          <a:lstStyle/>
          <a:p>
            <a:r>
              <a:rPr lang="es-EC" dirty="0" smtClean="0"/>
              <a:t>es </a:t>
            </a:r>
            <a:r>
              <a:rPr lang="es-EC" dirty="0"/>
              <a:t>un cuadro que comienza poco después del nacimiento o en las primeras horas de vida y está caracterizado por </a:t>
            </a:r>
            <a:endParaRPr lang="es-EC" dirty="0" smtClean="0"/>
          </a:p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 taquipnea</a:t>
            </a:r>
            <a:r>
              <a:rPr lang="es-EC" dirty="0"/>
              <a:t>, cianosis, quejido, retracción subcostal y grados variables de </a:t>
            </a:r>
            <a:r>
              <a:rPr lang="es-EC" dirty="0" smtClean="0"/>
              <a:t>  compromiso </a:t>
            </a:r>
            <a:r>
              <a:rPr lang="es-EC" dirty="0"/>
              <a:t>de la oxigenación. </a:t>
            </a:r>
          </a:p>
        </p:txBody>
      </p:sp>
    </p:spTree>
    <p:extLst>
      <p:ext uri="{BB962C8B-B14F-4D97-AF65-F5344CB8AC3E}">
        <p14:creationId xmlns:p14="http://schemas.microsoft.com/office/powerpoint/2010/main" val="225317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77575" y="839186"/>
            <a:ext cx="10363826" cy="3424107"/>
          </a:xfrm>
        </p:spPr>
        <p:txBody>
          <a:bodyPr/>
          <a:lstStyle/>
          <a:p>
            <a:r>
              <a:rPr lang="es-EC" dirty="0"/>
              <a:t>No se recomienda hacer rutinariamente aspiración a través de intubación </a:t>
            </a:r>
            <a:r>
              <a:rPr lang="es-EC" dirty="0" err="1"/>
              <a:t>endotraqueal</a:t>
            </a:r>
            <a:r>
              <a:rPr lang="es-EC" dirty="0"/>
              <a:t> en niños vigorosos con líquido amniótico </a:t>
            </a:r>
            <a:r>
              <a:rPr lang="es-EC" dirty="0" smtClean="0"/>
              <a:t>meconial</a:t>
            </a:r>
            <a:r>
              <a:rPr lang="es-EC" dirty="0"/>
              <a:t>	</a:t>
            </a:r>
          </a:p>
          <a:p>
            <a:r>
              <a:rPr lang="es-EC" dirty="0"/>
              <a:t>En niños no vigorosos con líquido amniótico meconial NO se recomienda la aspiración a través de intubación </a:t>
            </a:r>
            <a:r>
              <a:rPr lang="es-EC" dirty="0" err="1"/>
              <a:t>endotraqueal</a:t>
            </a:r>
            <a:r>
              <a:rPr lang="es-EC" dirty="0"/>
              <a:t>. 		</a:t>
            </a:r>
          </a:p>
          <a:p>
            <a:r>
              <a:rPr lang="es-EC" dirty="0"/>
              <a:t>Finalmente lo esencial sería iniciar la ventilación lo antes posible, antes de tener una bradicardia sostenida. 	</a:t>
            </a:r>
          </a:p>
          <a:p>
            <a:endParaRPr lang="es-EC" dirty="0"/>
          </a:p>
        </p:txBody>
      </p:sp>
      <p:pic>
        <p:nvPicPr>
          <p:cNvPr id="5122" name="Picture 2" descr="Síndrome de aspiración de meconio (SAM) | Embarazo | Babysi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23" y="3705225"/>
            <a:ext cx="4239522" cy="26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912" y="3705225"/>
            <a:ext cx="4167188" cy="28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9387"/>
          </a:xfrm>
        </p:spPr>
        <p:txBody>
          <a:bodyPr/>
          <a:lstStyle/>
          <a:p>
            <a:r>
              <a:rPr lang="es-EC" b="1" dirty="0"/>
              <a:t>Diagnóstico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1810512"/>
            <a:ext cx="10363826" cy="4200143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antecedente </a:t>
            </a:r>
            <a:r>
              <a:rPr lang="es-EC" dirty="0"/>
              <a:t>de </a:t>
            </a:r>
            <a:r>
              <a:rPr lang="es-EC" b="1" dirty="0">
                <a:solidFill>
                  <a:srgbClr val="FF0000"/>
                </a:solidFill>
              </a:rPr>
              <a:t>líquido amniótico con meconio </a:t>
            </a:r>
            <a:r>
              <a:rPr lang="es-EC" dirty="0"/>
              <a:t>es la característica </a:t>
            </a:r>
            <a:r>
              <a:rPr lang="es-EC" dirty="0" smtClean="0"/>
              <a:t>diagnóstica</a:t>
            </a:r>
          </a:p>
          <a:p>
            <a:r>
              <a:rPr lang="es-EC" dirty="0" smtClean="0"/>
              <a:t>aparición </a:t>
            </a:r>
            <a:r>
              <a:rPr lang="es-EC" dirty="0"/>
              <a:t>de signos de </a:t>
            </a:r>
            <a:r>
              <a:rPr lang="es-EC" b="1" dirty="0">
                <a:solidFill>
                  <a:srgbClr val="FF0000"/>
                </a:solidFill>
              </a:rPr>
              <a:t>dificultad para respirar</a:t>
            </a:r>
            <a:r>
              <a:rPr lang="es-EC" dirty="0"/>
              <a:t>. 		</a:t>
            </a:r>
          </a:p>
          <a:p>
            <a:r>
              <a:rPr lang="es-EC" dirty="0" smtClean="0"/>
              <a:t>criterios </a:t>
            </a:r>
            <a:r>
              <a:rPr lang="es-EC" dirty="0"/>
              <a:t>de severidad clínica </a:t>
            </a:r>
            <a:r>
              <a:rPr lang="es-EC" dirty="0" smtClean="0"/>
              <a:t> (</a:t>
            </a:r>
            <a:r>
              <a:rPr lang="es-EC" dirty="0" err="1" smtClean="0"/>
              <a:t>Cleary</a:t>
            </a:r>
            <a:r>
              <a:rPr lang="es-EC" dirty="0" smtClean="0"/>
              <a:t> </a:t>
            </a:r>
            <a:r>
              <a:rPr lang="es-EC" dirty="0"/>
              <a:t>and </a:t>
            </a:r>
            <a:r>
              <a:rPr lang="es-EC" dirty="0" err="1" smtClean="0"/>
              <a:t>Wiswell</a:t>
            </a:r>
            <a:r>
              <a:rPr lang="es-EC" dirty="0" smtClean="0"/>
              <a:t>)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1. SALAM leve: Con requerimientos de oxígeno de menos de 40% y por menos de 48 h (con oxígeno por Hood). </a:t>
            </a:r>
          </a:p>
          <a:p>
            <a:pPr marL="0" indent="0">
              <a:buNone/>
            </a:pPr>
            <a:r>
              <a:rPr lang="es-EC" dirty="0"/>
              <a:t>2. SALAM moderado: Con requerimientos de más de 40 % de oxigeno, por más de 48 h sin escapes aéreos (no invasiva o dispositivos de alto flujo). </a:t>
            </a:r>
          </a:p>
          <a:p>
            <a:pPr marL="0" indent="0">
              <a:buNone/>
            </a:pPr>
            <a:r>
              <a:rPr lang="es-EC" dirty="0"/>
              <a:t>3. SALAM severo: Requiere ventilación mecánica (invasiva) por más de 48 horas y a menudo se asocia con hipertensión pulmonar persistente </a:t>
            </a:r>
          </a:p>
          <a:p>
            <a:pPr marL="0" indent="0">
              <a:buNone/>
            </a:pPr>
            <a:r>
              <a:rPr lang="es-EC" dirty="0"/>
              <a:t>	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464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464" b="11061"/>
          <a:stretch/>
        </p:blipFill>
        <p:spPr>
          <a:xfrm>
            <a:off x="1243584" y="3584447"/>
            <a:ext cx="4113276" cy="27432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824" t="5074" r="5765" b="20757"/>
          <a:stretch/>
        </p:blipFill>
        <p:spPr>
          <a:xfrm>
            <a:off x="6431567" y="3634695"/>
            <a:ext cx="4559521" cy="26929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71650" y="1509981"/>
            <a:ext cx="9048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cap="all" dirty="0">
                <a:solidFill>
                  <a:prstClr val="black"/>
                </a:solidFill>
              </a:rPr>
              <a:t>radiografía de tórax:  infiltrado difuso en parches asimétricos, acompañados de </a:t>
            </a:r>
            <a:r>
              <a:rPr lang="es-EC" sz="2000" cap="all" dirty="0" err="1">
                <a:solidFill>
                  <a:prstClr val="black"/>
                </a:solidFill>
              </a:rPr>
              <a:t>sobredistensión</a:t>
            </a:r>
            <a:r>
              <a:rPr lang="es-EC" sz="2000" cap="all" dirty="0">
                <a:solidFill>
                  <a:prstClr val="black"/>
                </a:solidFill>
              </a:rPr>
              <a:t> y/o atelectasias confirman la sospecha. 	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9818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73707"/>
          </a:xfrm>
        </p:spPr>
        <p:txBody>
          <a:bodyPr/>
          <a:lstStyle/>
          <a:p>
            <a:r>
              <a:rPr lang="es-EC" b="1" dirty="0"/>
              <a:t>Tratamiento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39454" y="1792224"/>
            <a:ext cx="5767506" cy="3942268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El </a:t>
            </a:r>
            <a:r>
              <a:rPr lang="es-EC" dirty="0"/>
              <a:t>objetivo del tratamiento es: </a:t>
            </a:r>
          </a:p>
          <a:p>
            <a:r>
              <a:rPr lang="es-EC" dirty="0"/>
              <a:t>1. Cuidado general en el cuidado intensivo. </a:t>
            </a:r>
          </a:p>
          <a:p>
            <a:r>
              <a:rPr lang="es-EC" dirty="0"/>
              <a:t>2. Uso adecuado de antibióticos en caso necesario. </a:t>
            </a:r>
          </a:p>
          <a:p>
            <a:r>
              <a:rPr lang="es-EC" dirty="0"/>
              <a:t>3. Identificar el correcto uso de surfactante. </a:t>
            </a:r>
          </a:p>
          <a:p>
            <a:r>
              <a:rPr lang="es-EC" dirty="0"/>
              <a:t>4. Garantizar una adecuada oxigenación y ventilación. </a:t>
            </a:r>
          </a:p>
          <a:p>
            <a:r>
              <a:rPr lang="es-EC" dirty="0"/>
              <a:t>5. Manejo de las complicaciones. 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331" t="20098" b="7922"/>
          <a:stretch/>
        </p:blipFill>
        <p:spPr>
          <a:xfrm>
            <a:off x="6628553" y="2056196"/>
            <a:ext cx="5033721" cy="322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18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Cuidado general en el cuidado intensivo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83422" y="2421956"/>
            <a:ext cx="5413874" cy="4198300"/>
          </a:xfrm>
        </p:spPr>
        <p:txBody>
          <a:bodyPr>
            <a:normAutofit fontScale="92500" lnSpcReduction="10000"/>
          </a:bodyPr>
          <a:lstStyle/>
          <a:p>
            <a:r>
              <a:rPr lang="es-EC" dirty="0"/>
              <a:t>ambiente térmico neutral </a:t>
            </a:r>
          </a:p>
          <a:p>
            <a:r>
              <a:rPr lang="es-EC" dirty="0"/>
              <a:t>corregir la acidosis metabólica </a:t>
            </a:r>
            <a:endParaRPr lang="es-EC" dirty="0" smtClean="0"/>
          </a:p>
          <a:p>
            <a:r>
              <a:rPr lang="es-EC" dirty="0" smtClean="0"/>
              <a:t>drogas </a:t>
            </a:r>
            <a:r>
              <a:rPr lang="es-EC" dirty="0" err="1"/>
              <a:t>vasoactivas</a:t>
            </a:r>
            <a:r>
              <a:rPr lang="es-EC" dirty="0"/>
              <a:t>, (dopamina y </a:t>
            </a:r>
            <a:r>
              <a:rPr lang="es-EC" dirty="0" err="1"/>
              <a:t>dobutamina</a:t>
            </a:r>
            <a:r>
              <a:rPr lang="es-EC" dirty="0"/>
              <a:t>) dependiendo de la evaluación hemodinámica clínica y </a:t>
            </a:r>
            <a:r>
              <a:rPr lang="es-EC" dirty="0" err="1"/>
              <a:t>ecocardiográfica</a:t>
            </a:r>
            <a:r>
              <a:rPr lang="es-EC" dirty="0"/>
              <a:t>. 	</a:t>
            </a:r>
            <a:r>
              <a:rPr lang="es-EC" b="1" dirty="0" smtClean="0"/>
              <a:t> </a:t>
            </a:r>
            <a:r>
              <a:rPr lang="es-EC" dirty="0"/>
              <a:t>	</a:t>
            </a:r>
          </a:p>
          <a:p>
            <a:r>
              <a:rPr lang="es-EC" dirty="0"/>
              <a:t>Se recomienda alimentación enteral con estabilidad hemodinámica y </a:t>
            </a:r>
            <a:r>
              <a:rPr lang="es-EC" dirty="0" smtClean="0"/>
              <a:t>respiratoria</a:t>
            </a:r>
          </a:p>
          <a:p>
            <a:r>
              <a:rPr lang="es-EC" dirty="0" smtClean="0"/>
              <a:t>Se </a:t>
            </a:r>
            <a:r>
              <a:rPr lang="es-EC" dirty="0"/>
              <a:t>recomienda </a:t>
            </a:r>
            <a:r>
              <a:rPr lang="es-EC" dirty="0" err="1"/>
              <a:t>sedoanalgesia</a:t>
            </a:r>
            <a:r>
              <a:rPr lang="es-EC" dirty="0"/>
              <a:t> en pacientes que lo requieran con infusión continua de </a:t>
            </a:r>
            <a:r>
              <a:rPr lang="es-EC" dirty="0" err="1"/>
              <a:t>Fentanyl</a:t>
            </a:r>
            <a:r>
              <a:rPr lang="es-EC" dirty="0"/>
              <a:t>. 	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8174"/>
          <a:stretch/>
        </p:blipFill>
        <p:spPr>
          <a:xfrm>
            <a:off x="6096000" y="2421956"/>
            <a:ext cx="5364263" cy="3628518"/>
          </a:xfrm>
          <a:prstGeom prst="rect">
            <a:avLst/>
          </a:prstGeom>
          <a:effectLst>
            <a:glow rad="127000">
              <a:schemeClr val="accent1">
                <a:alpha val="1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9591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94944" y="2560320"/>
            <a:ext cx="4974336" cy="3730752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Debe </a:t>
            </a:r>
            <a:r>
              <a:rPr lang="es-EC" dirty="0"/>
              <a:t>considerar el uso de antibióticos de amplio espectro y de primera línea, en los casos en que se sospecha una infección </a:t>
            </a:r>
            <a:r>
              <a:rPr lang="es-EC" dirty="0" err="1"/>
              <a:t>intraamniótica</a:t>
            </a:r>
            <a:r>
              <a:rPr lang="es-EC" dirty="0"/>
              <a:t>. </a:t>
            </a:r>
            <a:r>
              <a:rPr lang="es-EC" dirty="0" smtClean="0"/>
              <a:t>donde </a:t>
            </a:r>
            <a:r>
              <a:rPr lang="es-EC" dirty="0"/>
              <a:t>se identifiquen factores de riesgo de infección: </a:t>
            </a:r>
            <a:r>
              <a:rPr lang="es-EC" dirty="0" err="1"/>
              <a:t>corioamnionitis</a:t>
            </a:r>
            <a:r>
              <a:rPr lang="es-EC" dirty="0"/>
              <a:t> materna, fiebre materna, taquicardia fetal, RPM mayor a 18 horas o con falla respiratoria que requiera ventilación. Si son administrados, y no se confirma la infección, suspender en 72 horas. 	</a:t>
            </a:r>
          </a:p>
          <a:p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1188720" y="1389888"/>
            <a:ext cx="3895344" cy="694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ANTIBIÓTICOS</a:t>
            </a:r>
            <a:endParaRPr lang="es-EC" sz="24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260592" y="2560320"/>
            <a:ext cx="518160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Se recomienda la administración de surfactante a RN con (SALAM) severo conectados al ventilador mecánico que requieren una FiO2 mayor de 50% y una presión media de vía aérea mayor de 10 a 12 cm de H2O, con un índice de oxigenación de 20. 	</a:t>
            </a:r>
          </a:p>
          <a:p>
            <a:endParaRPr lang="es-EC" dirty="0"/>
          </a:p>
        </p:txBody>
      </p:sp>
      <p:sp>
        <p:nvSpPr>
          <p:cNvPr id="8" name="Rectángulo redondeado 7"/>
          <p:cNvSpPr/>
          <p:nvPr/>
        </p:nvSpPr>
        <p:spPr>
          <a:xfrm>
            <a:off x="6739128" y="1389888"/>
            <a:ext cx="3895344" cy="694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b="1" dirty="0" smtClean="0"/>
          </a:p>
          <a:p>
            <a:pPr algn="ctr"/>
            <a:r>
              <a:rPr lang="es-EC" sz="2400" b="1" dirty="0" smtClean="0"/>
              <a:t>SURFACTANTE</a:t>
            </a:r>
            <a:endParaRPr lang="es-EC" sz="2400" dirty="0" smtClean="0"/>
          </a:p>
          <a:p>
            <a:pPr algn="ctr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781936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215" y="1151558"/>
            <a:ext cx="4481186" cy="82464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C" sz="2000" b="1" dirty="0"/>
              <a:t>Apoyo en la ventilación</a:t>
            </a:r>
            <a:endParaRPr lang="es-EC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40622" y="2293940"/>
            <a:ext cx="4865234" cy="3594796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SIMV: buscar </a:t>
            </a:r>
            <a:r>
              <a:rPr lang="es-EC" dirty="0"/>
              <a:t>adecuada oxigenación con las presiones inspiratorias y medias más bajas posibles para disminuir el riego de </a:t>
            </a:r>
            <a:r>
              <a:rPr lang="es-EC" dirty="0" err="1"/>
              <a:t>barotrauma</a:t>
            </a:r>
            <a:r>
              <a:rPr lang="es-EC" dirty="0"/>
              <a:t>. Cuando esta modalidad fracasa y es necesario aumentar los parámetros ventilatorios, suelen pasar a ventilación de alta frecuencia </a:t>
            </a:r>
            <a:r>
              <a:rPr lang="es-EC" dirty="0" smtClean="0"/>
              <a:t> como rescate</a:t>
            </a:r>
            <a:r>
              <a:rPr lang="es-EC" dirty="0"/>
              <a:t>	</a:t>
            </a:r>
          </a:p>
          <a:p>
            <a:pPr marL="0" indent="0">
              <a:buNone/>
            </a:pPr>
            <a:r>
              <a:rPr lang="es-EC" dirty="0"/>
              <a:t>		</a:t>
            </a:r>
          </a:p>
          <a:p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6460640" y="1151558"/>
            <a:ext cx="432928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000000"/>
                </a:solidFill>
                <a:latin typeface="+mj-lt"/>
              </a:rPr>
              <a:t>TRATAMIENTO DE LAS COMPLICACIONES AGUDAS</a:t>
            </a:r>
            <a:endParaRPr lang="es-EC" sz="2000" dirty="0">
              <a:latin typeface="+mj-lt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460640" y="2096144"/>
            <a:ext cx="4865234" cy="359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 smtClean="0"/>
              <a:t>Hipertensión pulmonar</a:t>
            </a:r>
            <a:endParaRPr lang="es-EC" b="1" dirty="0"/>
          </a:p>
          <a:p>
            <a:r>
              <a:rPr lang="es-EC" dirty="0"/>
              <a:t>ventilación mecánica y </a:t>
            </a:r>
            <a:r>
              <a:rPr lang="es-EC" dirty="0" smtClean="0"/>
              <a:t>oxigenoterapia, ventilación </a:t>
            </a:r>
            <a:r>
              <a:rPr lang="es-EC" dirty="0"/>
              <a:t>de alta </a:t>
            </a:r>
            <a:r>
              <a:rPr lang="es-EC" dirty="0" smtClean="0"/>
              <a:t>frecuencia, óxido nítrico, membrana </a:t>
            </a:r>
            <a:r>
              <a:rPr lang="es-EC" dirty="0"/>
              <a:t>de circulación extracorpórea (ECMO) </a:t>
            </a:r>
          </a:p>
          <a:p>
            <a:pPr marL="0" indent="0">
              <a:buNone/>
            </a:pPr>
            <a:r>
              <a:rPr lang="es-EC" dirty="0" smtClean="0"/>
              <a:t>	</a:t>
            </a:r>
          </a:p>
          <a:p>
            <a:pPr marL="0" indent="0">
              <a:buNone/>
            </a:pPr>
            <a:r>
              <a:rPr lang="es-EC" dirty="0" smtClean="0"/>
              <a:t>		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8470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0703" y="255679"/>
            <a:ext cx="9656689" cy="1044262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neumonía</a:t>
            </a:r>
            <a:r>
              <a:rPr lang="es-EC" sz="3200" b="1" dirty="0"/>
              <a:t>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693408" y="2605681"/>
            <a:ext cx="4443984" cy="86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C" cap="all" dirty="0">
                <a:solidFill>
                  <a:prstClr val="black"/>
                </a:solidFill>
              </a:rPr>
              <a:t>	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s-EC" cap="all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67655" y="1299941"/>
            <a:ext cx="9656689" cy="1044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smtClean="0"/>
              <a:t>Proceso infeccioso en el RN que afecta a los pulmones y se manifiesta dentro de las primeras 72 horas (</a:t>
            </a:r>
            <a:r>
              <a:rPr lang="es-EC" sz="1800" dirty="0" err="1" smtClean="0"/>
              <a:t>Connatal</a:t>
            </a:r>
            <a:r>
              <a:rPr lang="es-EC" sz="1800" dirty="0" smtClean="0"/>
              <a:t>), o dentro de los primero 28 días, como una enfermedad nosocomial o en el prematuro hasta el día del alta hospitalaria. 	</a:t>
            </a:r>
            <a:endParaRPr lang="es-EC" sz="18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442287" y="2542394"/>
            <a:ext cx="4152001" cy="3975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/>
              <a:t>Neumonía de inicio precoz: </a:t>
            </a:r>
            <a:endParaRPr lang="es-EC" dirty="0"/>
          </a:p>
          <a:p>
            <a:r>
              <a:rPr lang="es-EC" dirty="0"/>
              <a:t>En los casos de una infección temprana (</a:t>
            </a:r>
            <a:r>
              <a:rPr lang="es-EC" dirty="0" err="1"/>
              <a:t>connatal</a:t>
            </a:r>
            <a:r>
              <a:rPr lang="es-EC" dirty="0"/>
              <a:t>), los agentes microbianos mas frecuentes son: </a:t>
            </a:r>
          </a:p>
          <a:p>
            <a:r>
              <a:rPr lang="es-EC" i="1" dirty="0"/>
              <a:t>1. </a:t>
            </a:r>
            <a:r>
              <a:rPr lang="es-EC" i="1" dirty="0" err="1"/>
              <a:t>Streptococo</a:t>
            </a:r>
            <a:r>
              <a:rPr lang="es-EC" i="1" dirty="0"/>
              <a:t> Grupo B. (SGB) </a:t>
            </a:r>
            <a:endParaRPr lang="es-EC" dirty="0"/>
          </a:p>
          <a:p>
            <a:r>
              <a:rPr lang="es-EC" i="1" dirty="0"/>
              <a:t>2. E. </a:t>
            </a:r>
            <a:r>
              <a:rPr lang="es-EC" i="1" dirty="0" err="1"/>
              <a:t>Coli</a:t>
            </a:r>
            <a:r>
              <a:rPr lang="es-EC" i="1" dirty="0"/>
              <a:t> </a:t>
            </a:r>
            <a:endParaRPr lang="es-EC" dirty="0"/>
          </a:p>
          <a:p>
            <a:r>
              <a:rPr lang="es-EC" i="1" dirty="0"/>
              <a:t>3. Listeria </a:t>
            </a:r>
            <a:r>
              <a:rPr lang="es-EC" i="1" dirty="0" err="1"/>
              <a:t>monocytogenes</a:t>
            </a:r>
            <a:r>
              <a:rPr lang="es-EC" i="1" dirty="0"/>
              <a:t> </a:t>
            </a:r>
            <a:endParaRPr lang="es-EC" dirty="0"/>
          </a:p>
          <a:p>
            <a:r>
              <a:rPr lang="es-EC" i="1" dirty="0"/>
              <a:t>4. </a:t>
            </a:r>
            <a:r>
              <a:rPr lang="es-EC" i="1" dirty="0" err="1"/>
              <a:t>Haemophilus</a:t>
            </a:r>
            <a:r>
              <a:rPr lang="es-EC" i="1" dirty="0"/>
              <a:t> </a:t>
            </a:r>
            <a:r>
              <a:rPr lang="es-EC" i="1" dirty="0" err="1"/>
              <a:t>influenzae</a:t>
            </a:r>
            <a:r>
              <a:rPr lang="es-EC" i="1" dirty="0"/>
              <a:t> no tipificado </a:t>
            </a:r>
            <a:endParaRPr lang="es-EC" dirty="0"/>
          </a:p>
          <a:p>
            <a:r>
              <a:rPr lang="es-EC" i="1" dirty="0"/>
              <a:t>5. </a:t>
            </a:r>
            <a:r>
              <a:rPr lang="es-EC" i="1" dirty="0" err="1"/>
              <a:t>Enterococo</a:t>
            </a:r>
            <a:r>
              <a:rPr lang="es-EC" i="1" dirty="0"/>
              <a:t> </a:t>
            </a:r>
            <a:endParaRPr lang="es-EC" dirty="0"/>
          </a:p>
          <a:p>
            <a:r>
              <a:rPr lang="es-EC" i="1" dirty="0"/>
              <a:t>6. </a:t>
            </a:r>
            <a:r>
              <a:rPr lang="es-EC" i="1" dirty="0" err="1"/>
              <a:t>Ureaplasma</a:t>
            </a:r>
            <a:r>
              <a:rPr lang="es-EC" i="1" dirty="0"/>
              <a:t> </a:t>
            </a:r>
            <a:r>
              <a:rPr lang="es-EC" i="1" dirty="0" err="1"/>
              <a:t>ureolyticum</a:t>
            </a:r>
            <a:r>
              <a:rPr lang="es-EC" i="1" dirty="0"/>
              <a:t> </a:t>
            </a:r>
            <a:endParaRPr lang="es-EC" dirty="0"/>
          </a:p>
          <a:p>
            <a:pPr algn="ctr"/>
            <a:endParaRPr lang="es-EC" dirty="0"/>
          </a:p>
        </p:txBody>
      </p:sp>
      <p:sp>
        <p:nvSpPr>
          <p:cNvPr id="8" name="Rectángulo redondeado 7"/>
          <p:cNvSpPr/>
          <p:nvPr/>
        </p:nvSpPr>
        <p:spPr>
          <a:xfrm>
            <a:off x="7534655" y="2542394"/>
            <a:ext cx="4152001" cy="3975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C" b="1" cap="all" dirty="0">
                <a:solidFill>
                  <a:prstClr val="black"/>
                </a:solidFill>
              </a:rPr>
              <a:t>Neumonía de Inicio tardío: </a:t>
            </a:r>
            <a:endParaRPr lang="es-EC" cap="all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C" cap="all" dirty="0">
                <a:solidFill>
                  <a:prstClr val="black"/>
                </a:solidFill>
              </a:rPr>
              <a:t>Los síntomas aparecen generalmente después de las 72 horas de vida y pueden ser atribuibles a infecciones por gérmenes nosocomiales tales como estafilococo </a:t>
            </a:r>
            <a:r>
              <a:rPr lang="es-EC" cap="all" dirty="0" err="1">
                <a:solidFill>
                  <a:prstClr val="black"/>
                </a:solidFill>
              </a:rPr>
              <a:t>aureus</a:t>
            </a:r>
            <a:r>
              <a:rPr lang="es-EC" cap="all" dirty="0">
                <a:solidFill>
                  <a:prstClr val="black"/>
                </a:solidFill>
              </a:rPr>
              <a:t> y </a:t>
            </a:r>
            <a:r>
              <a:rPr lang="es-EC" cap="all" dirty="0" err="1">
                <a:solidFill>
                  <a:prstClr val="black"/>
                </a:solidFill>
              </a:rPr>
              <a:t>coagulasa</a:t>
            </a:r>
            <a:r>
              <a:rPr lang="es-EC" cap="all" dirty="0">
                <a:solidFill>
                  <a:prstClr val="black"/>
                </a:solidFill>
              </a:rPr>
              <a:t> negativo, Bacilos </a:t>
            </a:r>
            <a:r>
              <a:rPr lang="es-EC" cap="all" dirty="0" err="1">
                <a:solidFill>
                  <a:prstClr val="black"/>
                </a:solidFill>
              </a:rPr>
              <a:t>gram</a:t>
            </a:r>
            <a:r>
              <a:rPr lang="es-EC" cap="all" dirty="0">
                <a:solidFill>
                  <a:prstClr val="black"/>
                </a:solidFill>
              </a:rPr>
              <a:t> negativos, hongos y otros. 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18" y="3618949"/>
            <a:ext cx="2427140" cy="17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5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62811"/>
          </a:xfrm>
        </p:spPr>
        <p:txBody>
          <a:bodyPr/>
          <a:lstStyle/>
          <a:p>
            <a:r>
              <a:rPr lang="es-EC" b="1" dirty="0"/>
              <a:t>Diagnóstico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85758" y="1842964"/>
            <a:ext cx="5596754" cy="3424107"/>
          </a:xfrm>
        </p:spPr>
        <p:txBody>
          <a:bodyPr>
            <a:noAutofit/>
          </a:bodyPr>
          <a:lstStyle/>
          <a:p>
            <a:r>
              <a:rPr lang="es-EC" sz="2400" b="1" dirty="0" smtClean="0"/>
              <a:t>CLINICA</a:t>
            </a:r>
          </a:p>
          <a:p>
            <a:r>
              <a:rPr lang="es-EC" sz="1600" dirty="0" smtClean="0"/>
              <a:t>1</a:t>
            </a:r>
            <a:r>
              <a:rPr lang="es-EC" sz="1600" dirty="0"/>
              <a:t>. Signos de dificultad respiratoria, </a:t>
            </a:r>
          </a:p>
          <a:p>
            <a:r>
              <a:rPr lang="es-EC" sz="1600" dirty="0"/>
              <a:t>2. Inestabilidad térmica, </a:t>
            </a:r>
          </a:p>
          <a:p>
            <a:r>
              <a:rPr lang="es-EC" sz="1600" dirty="0"/>
              <a:t>3. Rechazo a la alimentación, </a:t>
            </a:r>
          </a:p>
          <a:p>
            <a:r>
              <a:rPr lang="es-EC" sz="1600" dirty="0"/>
              <a:t>4. Decaimiento, </a:t>
            </a:r>
          </a:p>
          <a:p>
            <a:r>
              <a:rPr lang="es-EC" sz="1600" dirty="0"/>
              <a:t>5. Hipo o hiperglucemia, </a:t>
            </a:r>
          </a:p>
          <a:p>
            <a:r>
              <a:rPr lang="es-EC" sz="1600" dirty="0"/>
              <a:t>6. Signos de </a:t>
            </a:r>
            <a:r>
              <a:rPr lang="es-EC" sz="1600" dirty="0" err="1"/>
              <a:t>hiporfusión</a:t>
            </a:r>
            <a:r>
              <a:rPr lang="es-EC" sz="1600" dirty="0"/>
              <a:t>. </a:t>
            </a:r>
          </a:p>
          <a:p>
            <a:pPr marL="0" indent="0">
              <a:buNone/>
            </a:pPr>
            <a:r>
              <a:rPr lang="es-EC" sz="1600" dirty="0"/>
              <a:t>	</a:t>
            </a:r>
          </a:p>
          <a:p>
            <a:endParaRPr lang="es-EC" sz="16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096000" y="1842964"/>
            <a:ext cx="5846690" cy="4391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400" b="1" dirty="0" smtClean="0"/>
              <a:t>antecedentes clínicos infección intrahospitalaria: </a:t>
            </a:r>
          </a:p>
          <a:p>
            <a:r>
              <a:rPr lang="es-EC" sz="1600" dirty="0" smtClean="0"/>
              <a:t>1. Antecedentes clínicos hospitalización UCIN. </a:t>
            </a:r>
          </a:p>
          <a:p>
            <a:r>
              <a:rPr lang="es-EC" sz="1600" dirty="0" smtClean="0"/>
              <a:t>2. Pacientes sometidos a procedimientos (post-quirúrgicos, </a:t>
            </a:r>
            <a:r>
              <a:rPr lang="es-EC" sz="1600" dirty="0" err="1" smtClean="0"/>
              <a:t>multipuncionados</a:t>
            </a:r>
            <a:r>
              <a:rPr lang="es-EC" sz="1600" dirty="0" smtClean="0"/>
              <a:t>, nutrición parenteral, ventilación mecánica). </a:t>
            </a:r>
          </a:p>
          <a:p>
            <a:r>
              <a:rPr lang="es-EC" sz="1600" dirty="0" smtClean="0"/>
              <a:t>3. Pacientes con cuadro séptico asociado. </a:t>
            </a:r>
          </a:p>
          <a:p>
            <a:r>
              <a:rPr lang="es-EC" sz="1600" dirty="0" smtClean="0"/>
              <a:t>4. Paciente en ventilación mecánica que se agrava. </a:t>
            </a:r>
          </a:p>
          <a:p>
            <a:r>
              <a:rPr lang="es-EC" sz="1600" dirty="0" smtClean="0"/>
              <a:t>5. Pacientes con tratamiento antibiótico prolongado o con mala respuesta a éstos, puede asociarse a BRN por hongos intrahospitalaria. </a:t>
            </a:r>
          </a:p>
          <a:p>
            <a:pPr marL="0" indent="0">
              <a:buNone/>
            </a:pPr>
            <a:r>
              <a:rPr lang="es-EC" sz="1600" dirty="0" smtClean="0"/>
              <a:t>	</a:t>
            </a:r>
          </a:p>
          <a:p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356658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188" t="33200" r="18750" b="23280"/>
          <a:stretch/>
        </p:blipFill>
        <p:spPr>
          <a:xfrm>
            <a:off x="3032824" y="521272"/>
            <a:ext cx="6053328" cy="24871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625" t="32560" r="51562" b="14000"/>
          <a:stretch/>
        </p:blipFill>
        <p:spPr>
          <a:xfrm>
            <a:off x="4431792" y="3160949"/>
            <a:ext cx="3328416" cy="349588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" name="Rectángulo 5"/>
          <p:cNvSpPr/>
          <p:nvPr/>
        </p:nvSpPr>
        <p:spPr>
          <a:xfrm>
            <a:off x="6096000" y="61539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hlinkClick r:id="rId4"/>
              </a:rPr>
              <a:t>https://www.anmm.org.mx/publicaciones/PAC/PAC_Neonato_4_L2_edited.pdf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075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040" y="399061"/>
            <a:ext cx="8955650" cy="771371"/>
          </a:xfrm>
        </p:spPr>
        <p:txBody>
          <a:bodyPr/>
          <a:lstStyle/>
          <a:p>
            <a:r>
              <a:rPr lang="es-EC" dirty="0" smtClean="0"/>
              <a:t>Score de </a:t>
            </a:r>
            <a:r>
              <a:rPr lang="es-EC" dirty="0" err="1" smtClean="0"/>
              <a:t>downes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33" t="22400" r="4267" b="22933"/>
          <a:stretch/>
        </p:blipFill>
        <p:spPr>
          <a:xfrm>
            <a:off x="1752913" y="1170432"/>
            <a:ext cx="837590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6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54251"/>
          </a:xfrm>
        </p:spPr>
        <p:txBody>
          <a:bodyPr/>
          <a:lstStyle/>
          <a:p>
            <a:r>
              <a:rPr lang="es-EC" b="1" dirty="0" smtClean="0"/>
              <a:t>tratamiento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400" y="1901952"/>
            <a:ext cx="10363826" cy="4218431"/>
          </a:xfrm>
        </p:spPr>
        <p:txBody>
          <a:bodyPr>
            <a:normAutofit/>
          </a:bodyPr>
          <a:lstStyle/>
          <a:p>
            <a:r>
              <a:rPr lang="es-EC" b="1" dirty="0">
                <a:solidFill>
                  <a:srgbClr val="FF0000"/>
                </a:solidFill>
              </a:rPr>
              <a:t>hospitalización</a:t>
            </a:r>
            <a:r>
              <a:rPr lang="es-EC" dirty="0"/>
              <a:t> en Unidad de neonatología. 		</a:t>
            </a:r>
          </a:p>
          <a:p>
            <a:r>
              <a:rPr lang="es-EC" b="1" dirty="0" smtClean="0">
                <a:solidFill>
                  <a:srgbClr val="FF0000"/>
                </a:solidFill>
              </a:rPr>
              <a:t>exámenes</a:t>
            </a:r>
            <a:r>
              <a:rPr lang="es-EC" dirty="0" smtClean="0"/>
              <a:t> </a:t>
            </a:r>
            <a:r>
              <a:rPr lang="es-EC" dirty="0"/>
              <a:t>iniciales: </a:t>
            </a:r>
            <a:r>
              <a:rPr lang="es-EC" dirty="0" err="1"/>
              <a:t>Rx</a:t>
            </a:r>
            <a:r>
              <a:rPr lang="es-EC" dirty="0"/>
              <a:t> de tórax, gasometría, biometría hemática, reactantes de fase aguda, hemocultivos. 		</a:t>
            </a:r>
          </a:p>
          <a:p>
            <a:r>
              <a:rPr lang="es-EC" dirty="0"/>
              <a:t>Se recomienda </a:t>
            </a:r>
            <a:r>
              <a:rPr lang="es-EC" b="1" dirty="0">
                <a:solidFill>
                  <a:srgbClr val="FF0000"/>
                </a:solidFill>
              </a:rPr>
              <a:t>oxigenoterapia y apoyo ventilatorio </a:t>
            </a:r>
            <a:r>
              <a:rPr lang="es-EC" dirty="0"/>
              <a:t>según grado de dificultad respiratoria. 		</a:t>
            </a:r>
          </a:p>
          <a:p>
            <a:r>
              <a:rPr lang="es-EC" dirty="0" smtClean="0"/>
              <a:t>aporte </a:t>
            </a:r>
            <a:r>
              <a:rPr lang="es-EC" b="1" dirty="0">
                <a:solidFill>
                  <a:srgbClr val="FF0000"/>
                </a:solidFill>
              </a:rPr>
              <a:t>hidroelectrolítico</a:t>
            </a:r>
            <a:r>
              <a:rPr lang="es-EC" dirty="0"/>
              <a:t> según peso y edad. 		</a:t>
            </a:r>
          </a:p>
          <a:p>
            <a:r>
              <a:rPr lang="es-EC" dirty="0" smtClean="0"/>
              <a:t>mantener </a:t>
            </a:r>
            <a:r>
              <a:rPr lang="es-EC" dirty="0"/>
              <a:t>presión arterial normal </a:t>
            </a:r>
            <a:r>
              <a:rPr lang="es-EC" dirty="0" smtClean="0"/>
              <a:t>asegurando </a:t>
            </a:r>
            <a:r>
              <a:rPr lang="es-EC" b="1" dirty="0">
                <a:solidFill>
                  <a:srgbClr val="FF0000"/>
                </a:solidFill>
              </a:rPr>
              <a:t>adecuada volemia</a:t>
            </a:r>
            <a:r>
              <a:rPr lang="es-EC" dirty="0"/>
              <a:t> y contractilidad. 	</a:t>
            </a:r>
            <a:r>
              <a:rPr lang="es-EC" b="1" dirty="0" smtClean="0"/>
              <a:t> </a:t>
            </a:r>
            <a:r>
              <a:rPr lang="es-EC" dirty="0"/>
              <a:t>	</a:t>
            </a:r>
          </a:p>
          <a:p>
            <a:r>
              <a:rPr lang="es-EC" dirty="0" smtClean="0"/>
              <a:t>pH </a:t>
            </a:r>
            <a:r>
              <a:rPr lang="es-EC" dirty="0"/>
              <a:t>entre 7,35- 7,40 con pCO2 entre 40-50 mm </a:t>
            </a:r>
            <a:r>
              <a:rPr lang="es-EC" dirty="0" smtClean="0"/>
              <a:t>Hg. </a:t>
            </a:r>
            <a:r>
              <a:rPr lang="es-EC" dirty="0"/>
              <a:t>	</a:t>
            </a:r>
            <a:r>
              <a:rPr lang="es-EC" b="1" dirty="0" smtClean="0"/>
              <a:t> </a:t>
            </a:r>
            <a:r>
              <a:rPr lang="es-EC" dirty="0"/>
              <a:t>	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075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262" y="709957"/>
            <a:ext cx="10364451" cy="643355"/>
          </a:xfrm>
        </p:spPr>
        <p:txBody>
          <a:bodyPr/>
          <a:lstStyle/>
          <a:p>
            <a:r>
              <a:rPr lang="es-EC" b="1" dirty="0" smtClean="0"/>
              <a:t>tratamiento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73936"/>
            <a:ext cx="10363826" cy="4364735"/>
          </a:xfrm>
        </p:spPr>
        <p:txBody>
          <a:bodyPr>
            <a:normAutofit/>
          </a:bodyPr>
          <a:lstStyle/>
          <a:p>
            <a:r>
              <a:rPr lang="es-EC" dirty="0" smtClean="0"/>
              <a:t>En infecciones </a:t>
            </a:r>
            <a:r>
              <a:rPr lang="es-EC" dirty="0"/>
              <a:t>tardías o </a:t>
            </a:r>
            <a:r>
              <a:rPr lang="es-EC" dirty="0" smtClean="0"/>
              <a:t>Nosocomiales </a:t>
            </a:r>
            <a:r>
              <a:rPr lang="es-EC" dirty="0"/>
              <a:t>Cubrir especialmente </a:t>
            </a:r>
            <a:r>
              <a:rPr lang="es-EC" i="1" dirty="0"/>
              <a:t>Estafilococo </a:t>
            </a:r>
            <a:r>
              <a:rPr lang="es-EC" b="1" i="1" dirty="0" err="1">
                <a:solidFill>
                  <a:srgbClr val="FF0000"/>
                </a:solidFill>
              </a:rPr>
              <a:t>epidermidis</a:t>
            </a:r>
            <a:r>
              <a:rPr lang="es-EC" b="1" i="1" dirty="0">
                <a:solidFill>
                  <a:srgbClr val="FF0000"/>
                </a:solidFill>
              </a:rPr>
              <a:t> </a:t>
            </a:r>
            <a:r>
              <a:rPr lang="es-EC" b="1" dirty="0">
                <a:solidFill>
                  <a:srgbClr val="FF0000"/>
                </a:solidFill>
              </a:rPr>
              <a:t>y </a:t>
            </a:r>
            <a:r>
              <a:rPr lang="es-EC" b="1" i="1" dirty="0">
                <a:solidFill>
                  <a:srgbClr val="FF0000"/>
                </a:solidFill>
              </a:rPr>
              <a:t>Estafilococo </a:t>
            </a:r>
            <a:r>
              <a:rPr lang="es-EC" b="1" i="1" dirty="0" err="1">
                <a:solidFill>
                  <a:srgbClr val="FF0000"/>
                </a:solidFill>
              </a:rPr>
              <a:t>aureus</a:t>
            </a:r>
            <a:r>
              <a:rPr lang="es-EC" dirty="0"/>
              <a:t>, más un antibiótico con espectro adecuado para </a:t>
            </a:r>
            <a:r>
              <a:rPr lang="es-EC" b="1" dirty="0">
                <a:solidFill>
                  <a:srgbClr val="FF0000"/>
                </a:solidFill>
              </a:rPr>
              <a:t>Gram negativos</a:t>
            </a:r>
            <a:r>
              <a:rPr lang="es-EC" dirty="0"/>
              <a:t>. 		</a:t>
            </a:r>
          </a:p>
          <a:p>
            <a:r>
              <a:rPr lang="es-EC" dirty="0" smtClean="0"/>
              <a:t>en </a:t>
            </a:r>
            <a:r>
              <a:rPr lang="es-EC" dirty="0"/>
              <a:t>unidades con </a:t>
            </a:r>
            <a:r>
              <a:rPr lang="es-EC" dirty="0" smtClean="0"/>
              <a:t>predominio </a:t>
            </a:r>
            <a:r>
              <a:rPr lang="es-EC" dirty="0"/>
              <a:t>de </a:t>
            </a:r>
            <a:r>
              <a:rPr lang="es-EC" i="1" dirty="0"/>
              <a:t>Estafilococo </a:t>
            </a:r>
            <a:r>
              <a:rPr lang="es-EC" b="1" dirty="0" err="1" smtClean="0">
                <a:solidFill>
                  <a:srgbClr val="FF0000"/>
                </a:solidFill>
              </a:rPr>
              <a:t>multiresistentes</a:t>
            </a:r>
            <a:r>
              <a:rPr lang="es-EC" dirty="0"/>
              <a:t>, se debe iniciar tratamiento con </a:t>
            </a:r>
            <a:r>
              <a:rPr lang="es-EC" b="1" dirty="0" err="1">
                <a:solidFill>
                  <a:srgbClr val="FF0000"/>
                </a:solidFill>
              </a:rPr>
              <a:t>vancomicina</a:t>
            </a:r>
            <a:r>
              <a:rPr lang="es-EC" dirty="0"/>
              <a:t> en las infecciones tardías. </a:t>
            </a:r>
            <a:endParaRPr lang="es-EC" dirty="0" smtClean="0"/>
          </a:p>
          <a:p>
            <a:r>
              <a:rPr lang="es-EC" dirty="0" smtClean="0"/>
              <a:t>Se </a:t>
            </a:r>
            <a:r>
              <a:rPr lang="es-EC" dirty="0"/>
              <a:t>recomienda que lo más importante es cubrir desde el comienzo los Gram negativos según sensibilidad local, ya que estos gérmenes cursan con rápido compromiso </a:t>
            </a:r>
            <a:r>
              <a:rPr lang="es-EC" dirty="0" err="1"/>
              <a:t>multisistémico</a:t>
            </a:r>
            <a:r>
              <a:rPr lang="es-EC" dirty="0"/>
              <a:t>. </a:t>
            </a: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4150316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378813"/>
            <a:ext cx="10364451" cy="826235"/>
          </a:xfrm>
        </p:spPr>
        <p:txBody>
          <a:bodyPr/>
          <a:lstStyle/>
          <a:p>
            <a:r>
              <a:rPr lang="es-EC" b="1" dirty="0"/>
              <a:t>Taquipnea transitoria del RN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92224"/>
            <a:ext cx="6017378" cy="4517136"/>
          </a:xfrm>
        </p:spPr>
        <p:txBody>
          <a:bodyPr>
            <a:normAutofit/>
          </a:bodyPr>
          <a:lstStyle/>
          <a:p>
            <a:r>
              <a:rPr lang="es-EC" dirty="0" smtClean="0"/>
              <a:t>evolución </a:t>
            </a:r>
            <a:r>
              <a:rPr lang="es-EC" dirty="0"/>
              <a:t>aguda, </a:t>
            </a:r>
            <a:r>
              <a:rPr lang="es-EC" dirty="0" err="1"/>
              <a:t>autolimitada</a:t>
            </a:r>
            <a:r>
              <a:rPr lang="es-EC" dirty="0"/>
              <a:t> y </a:t>
            </a:r>
            <a:r>
              <a:rPr lang="es-EC" dirty="0" smtClean="0"/>
              <a:t>benigna</a:t>
            </a:r>
          </a:p>
          <a:p>
            <a:r>
              <a:rPr lang="es-EC" dirty="0" smtClean="0"/>
              <a:t>provocada </a:t>
            </a:r>
            <a:r>
              <a:rPr lang="es-EC" dirty="0"/>
              <a:t>por la retención, luego del nacimiento, del líquido pulmonar fetal, que en condiciones normales, es removido gracias a que el epitelio alveolar cambia de secretar cloro a </a:t>
            </a:r>
            <a:r>
              <a:rPr lang="es-EC" dirty="0" err="1"/>
              <a:t>absorcer</a:t>
            </a:r>
            <a:r>
              <a:rPr lang="es-EC" dirty="0"/>
              <a:t> sodio y las prostaglandinas dilatan los vasos linfáticos y favorecen el paso del fluido hacia la circulación pulmonar que se establece a plenitud luego de la primera respiración. 		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7354" t="15505"/>
          <a:stretch/>
        </p:blipFill>
        <p:spPr>
          <a:xfrm>
            <a:off x="7206310" y="1205048"/>
            <a:ext cx="3656762" cy="53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9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087" y="1891604"/>
            <a:ext cx="10363826" cy="3424107"/>
          </a:xfrm>
        </p:spPr>
        <p:txBody>
          <a:bodyPr>
            <a:normAutofit/>
          </a:bodyPr>
          <a:lstStyle/>
          <a:p>
            <a:r>
              <a:rPr lang="es-EC" dirty="0"/>
              <a:t>El agua acumulada en el intersticio comprime las vías aéreas, las obstruye y 	</a:t>
            </a:r>
            <a:r>
              <a:rPr lang="es-EC" dirty="0" smtClean="0"/>
              <a:t> favorece </a:t>
            </a:r>
            <a:r>
              <a:rPr lang="es-EC" dirty="0"/>
              <a:t>el atrapamiento aéreo y la </a:t>
            </a:r>
            <a:r>
              <a:rPr lang="es-EC" dirty="0" err="1"/>
              <a:t>hiperinsuflación</a:t>
            </a:r>
            <a:r>
              <a:rPr lang="es-EC" dirty="0"/>
              <a:t>. 	</a:t>
            </a:r>
          </a:p>
          <a:p>
            <a:r>
              <a:rPr lang="es-EC" dirty="0"/>
              <a:t>La hipoxia resulta de la perfusión de aéreas mal ventiladas y la </a:t>
            </a:r>
            <a:r>
              <a:rPr lang="es-EC" dirty="0" err="1"/>
              <a:t>hipercapnea</a:t>
            </a:r>
            <a:r>
              <a:rPr lang="es-EC" dirty="0"/>
              <a:t> es secundaria a la </a:t>
            </a:r>
            <a:r>
              <a:rPr lang="es-EC" dirty="0" err="1"/>
              <a:t>inteferencia</a:t>
            </a:r>
            <a:r>
              <a:rPr lang="es-EC" dirty="0"/>
              <a:t> mecánica de la ventilación alveolar. 		</a:t>
            </a:r>
          </a:p>
          <a:p>
            <a:r>
              <a:rPr lang="es-EC" dirty="0"/>
              <a:t>La gasometría arterial demuestra acidosis que se supera de 8 a 24 horas luego </a:t>
            </a:r>
            <a:endParaRPr lang="es-EC" dirty="0" smtClean="0"/>
          </a:p>
          <a:p>
            <a:r>
              <a:rPr lang="es-EC" dirty="0" smtClean="0"/>
              <a:t>El </a:t>
            </a:r>
            <a:r>
              <a:rPr lang="es-EC" dirty="0"/>
              <a:t>paciente rara vez requiere más de 40% de FiO2 para mantener PaO2 adecuada y usualmente respiran aire ambiente (21% FiO2) a las 24 horas de vida. 	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87948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620500" y="3219450"/>
            <a:ext cx="5344668" cy="2443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	</a:t>
            </a:r>
          </a:p>
          <a:p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1295400" y="258763"/>
            <a:ext cx="4229100" cy="6267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/>
              <a:t>Factores de riesgo </a:t>
            </a:r>
            <a:endParaRPr lang="es-EC" dirty="0" smtClean="0"/>
          </a:p>
          <a:p>
            <a:endParaRPr lang="es-EC" dirty="0"/>
          </a:p>
          <a:p>
            <a:r>
              <a:rPr lang="es-EC" dirty="0"/>
              <a:t>1. Prematuro leve o en límites. </a:t>
            </a:r>
          </a:p>
          <a:p>
            <a:r>
              <a:rPr lang="es-EC" dirty="0"/>
              <a:t>2. </a:t>
            </a:r>
            <a:r>
              <a:rPr lang="es-EC" dirty="0" err="1"/>
              <a:t>Césarea</a:t>
            </a:r>
            <a:r>
              <a:rPr lang="es-EC" dirty="0"/>
              <a:t> sin labor de parto. </a:t>
            </a:r>
          </a:p>
          <a:p>
            <a:r>
              <a:rPr lang="es-EC" dirty="0"/>
              <a:t>3. Asma materna. </a:t>
            </a:r>
          </a:p>
          <a:p>
            <a:r>
              <a:rPr lang="es-EC" dirty="0"/>
              <a:t>4. Diabetes materna. </a:t>
            </a:r>
          </a:p>
          <a:p>
            <a:r>
              <a:rPr lang="es-EC" dirty="0"/>
              <a:t>5. </a:t>
            </a:r>
            <a:r>
              <a:rPr lang="es-EC" dirty="0" err="1"/>
              <a:t>Macrosomía</a:t>
            </a:r>
            <a:r>
              <a:rPr lang="es-EC" dirty="0"/>
              <a:t> fetal. </a:t>
            </a:r>
          </a:p>
          <a:p>
            <a:r>
              <a:rPr lang="es-EC" dirty="0"/>
              <a:t>6. Policitemia por ordeño de cordón o pinzamiento tardío del mismo. </a:t>
            </a:r>
          </a:p>
          <a:p>
            <a:r>
              <a:rPr lang="es-EC" dirty="0"/>
              <a:t>7. Sexo masculino. </a:t>
            </a:r>
          </a:p>
          <a:p>
            <a:r>
              <a:rPr lang="es-EC" dirty="0"/>
              <a:t>8. Administración prolongada a la madre de líquidos hipotónicos que pueden reducir el gradiente osmótico que favorece la reabsorción de líquido pulmonar. </a:t>
            </a:r>
          </a:p>
          <a:p>
            <a:r>
              <a:rPr lang="es-EC" dirty="0"/>
              <a:t>9. Sedación materna prolongada. </a:t>
            </a:r>
          </a:p>
        </p:txBody>
      </p:sp>
      <p:sp>
        <p:nvSpPr>
          <p:cNvPr id="5" name="Elipse 4"/>
          <p:cNvSpPr/>
          <p:nvPr/>
        </p:nvSpPr>
        <p:spPr>
          <a:xfrm>
            <a:off x="6629400" y="2228850"/>
            <a:ext cx="4857750" cy="3581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/>
              <a:t>La administración antenatal de esteroides en cesárea programada a partir de la semana 37 se asocia con disminución de dificultad respiratoria</a:t>
            </a:r>
          </a:p>
        </p:txBody>
      </p:sp>
    </p:spTree>
    <p:extLst>
      <p:ext uri="{BB962C8B-B14F-4D97-AF65-F5344CB8AC3E}">
        <p14:creationId xmlns:p14="http://schemas.microsoft.com/office/powerpoint/2010/main" val="2655098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095601" cy="716507"/>
          </a:xfrm>
        </p:spPr>
        <p:txBody>
          <a:bodyPr/>
          <a:lstStyle/>
          <a:p>
            <a:r>
              <a:rPr lang="es-EC" dirty="0" smtClean="0"/>
              <a:t>diagnóstico</a:t>
            </a:r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7077456" y="1581976"/>
            <a:ext cx="4626864" cy="4334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err="1"/>
              <a:t>Rx</a:t>
            </a:r>
            <a:r>
              <a:rPr lang="es-EC" dirty="0"/>
              <a:t> de tórax: En la radiografía tórax de un recién nacido con taquipnea transitoria se puede encontrar</a:t>
            </a:r>
            <a:r>
              <a:rPr lang="es-EC" dirty="0" smtClean="0"/>
              <a:t>:</a:t>
            </a:r>
          </a:p>
          <a:p>
            <a:r>
              <a:rPr lang="es-EC" dirty="0" smtClean="0"/>
              <a:t>Imágenes </a:t>
            </a:r>
            <a:r>
              <a:rPr lang="es-EC" dirty="0"/>
              <a:t>de atrapamiento aéreo: </a:t>
            </a:r>
            <a:endParaRPr lang="es-EC" dirty="0" smtClean="0"/>
          </a:p>
          <a:p>
            <a:r>
              <a:rPr lang="es-EC" dirty="0" smtClean="0"/>
              <a:t>- </a:t>
            </a:r>
            <a:r>
              <a:rPr lang="es-EC" dirty="0"/>
              <a:t>Rectificación de arcos costales </a:t>
            </a:r>
            <a:endParaRPr lang="es-EC" dirty="0" smtClean="0"/>
          </a:p>
          <a:p>
            <a:pPr marL="285750" indent="-285750">
              <a:buFontTx/>
              <a:buChar char="-"/>
            </a:pPr>
            <a:r>
              <a:rPr lang="es-EC" dirty="0" err="1" smtClean="0"/>
              <a:t>Hiperclaridad</a:t>
            </a:r>
            <a:r>
              <a:rPr lang="es-EC" dirty="0" smtClean="0"/>
              <a:t> </a:t>
            </a:r>
            <a:r>
              <a:rPr lang="es-EC" dirty="0"/>
              <a:t>pulmonar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Aumento </a:t>
            </a:r>
            <a:r>
              <a:rPr lang="es-EC" dirty="0"/>
              <a:t>del espacio intercostal </a:t>
            </a:r>
            <a:endParaRPr lang="es-EC" dirty="0" smtClean="0"/>
          </a:p>
          <a:p>
            <a:pPr marL="285750" indent="-285750">
              <a:buFontTx/>
              <a:buChar char="-"/>
            </a:pPr>
            <a:r>
              <a:rPr lang="es-EC" dirty="0" smtClean="0"/>
              <a:t>Aplanamiento </a:t>
            </a:r>
            <a:r>
              <a:rPr lang="es-EC" dirty="0"/>
              <a:t>del diafragma </a:t>
            </a:r>
            <a:endParaRPr lang="es-EC" dirty="0" smtClean="0"/>
          </a:p>
          <a:p>
            <a:pPr marL="285750" indent="-285750">
              <a:buFontTx/>
              <a:buChar char="-"/>
            </a:pPr>
            <a:r>
              <a:rPr lang="es-EC" dirty="0" err="1" smtClean="0"/>
              <a:t>Cisuritis</a:t>
            </a:r>
            <a:r>
              <a:rPr lang="es-EC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Incremento </a:t>
            </a:r>
            <a:r>
              <a:rPr lang="es-EC" dirty="0"/>
              <a:t>del diámetro </a:t>
            </a:r>
            <a:r>
              <a:rPr lang="es-EC" dirty="0" smtClean="0"/>
              <a:t>anteroposterior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Congestión </a:t>
            </a:r>
            <a:r>
              <a:rPr lang="es-EC" dirty="0" err="1"/>
              <a:t>parahiliar</a:t>
            </a:r>
            <a:r>
              <a:rPr lang="es-EC" dirty="0"/>
              <a:t> simétrica </a:t>
            </a:r>
            <a:endParaRPr lang="es-EC" dirty="0" smtClean="0"/>
          </a:p>
          <a:p>
            <a:pPr marL="285750" indent="-285750">
              <a:buFontTx/>
              <a:buChar char="-"/>
            </a:pPr>
            <a:r>
              <a:rPr lang="es-EC" dirty="0" smtClean="0"/>
              <a:t>Cardiomegalia </a:t>
            </a:r>
            <a:r>
              <a:rPr lang="es-EC" dirty="0"/>
              <a:t>aparente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21167" y="1581976"/>
            <a:ext cx="4298305" cy="14904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/>
              <a:t>Antecedentes </a:t>
            </a:r>
          </a:p>
          <a:p>
            <a:r>
              <a:rPr lang="es-EC" dirty="0" smtClean="0"/>
              <a:t>Clínica: </a:t>
            </a:r>
            <a:r>
              <a:rPr lang="es-EC" dirty="0"/>
              <a:t>Signos de dificultad </a:t>
            </a:r>
            <a:r>
              <a:rPr lang="es-EC" dirty="0" smtClean="0"/>
              <a:t>respiratoria</a:t>
            </a:r>
          </a:p>
          <a:p>
            <a:r>
              <a:rPr lang="es-EC" dirty="0" smtClean="0"/>
              <a:t>Gasometría</a:t>
            </a:r>
            <a:endParaRPr lang="es-EC" dirty="0"/>
          </a:p>
          <a:p>
            <a:pPr algn="ctr"/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0364" t="45454" r="7969" b="30479"/>
          <a:stretch/>
        </p:blipFill>
        <p:spPr>
          <a:xfrm>
            <a:off x="438287" y="3319335"/>
            <a:ext cx="2838298" cy="17739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1078" t="40641" r="65749" b="31014"/>
          <a:stretch/>
        </p:blipFill>
        <p:spPr>
          <a:xfrm>
            <a:off x="3497729" y="4206302"/>
            <a:ext cx="3108616" cy="21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35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087" y="337124"/>
            <a:ext cx="10363826" cy="3424107"/>
          </a:xfrm>
        </p:spPr>
        <p:txBody>
          <a:bodyPr>
            <a:normAutofit/>
          </a:bodyPr>
          <a:lstStyle/>
          <a:p>
            <a:r>
              <a:rPr lang="es-EC" dirty="0"/>
              <a:t>tratamiento básico es de </a:t>
            </a:r>
            <a:r>
              <a:rPr lang="es-EC" dirty="0" smtClean="0"/>
              <a:t>soporte</a:t>
            </a:r>
          </a:p>
          <a:p>
            <a:r>
              <a:rPr lang="es-EC" dirty="0" smtClean="0"/>
              <a:t>oxígeno </a:t>
            </a:r>
            <a:r>
              <a:rPr lang="es-EC" dirty="0"/>
              <a:t>para mantener saturación de O2 </a:t>
            </a:r>
            <a:r>
              <a:rPr lang="es-EC" dirty="0" smtClean="0"/>
              <a:t> 90-95%</a:t>
            </a:r>
            <a:r>
              <a:rPr lang="es-EC" dirty="0"/>
              <a:t>		</a:t>
            </a:r>
          </a:p>
          <a:p>
            <a:r>
              <a:rPr lang="es-EC" dirty="0"/>
              <a:t>Si el RN requiere más de 40% de FiO2, con signos de dificultad respiratoria, se debe manejar con apoyo de CPAP </a:t>
            </a:r>
            <a:r>
              <a:rPr lang="es-EC" dirty="0" smtClean="0"/>
              <a:t>nasal y si se presenta falla respiratoria apoyo ventilatoria. </a:t>
            </a:r>
            <a:r>
              <a:rPr lang="es-EC" dirty="0"/>
              <a:t>	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7122" t="24061" r="3756" b="10691"/>
          <a:stretch/>
        </p:blipFill>
        <p:spPr>
          <a:xfrm>
            <a:off x="3639312" y="2591551"/>
            <a:ext cx="4370831" cy="410185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1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4024" y="1609345"/>
            <a:ext cx="9710928" cy="30175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400" dirty="0" smtClean="0"/>
              <a:t>Muertes neonatales representa el 60</a:t>
            </a:r>
            <a:r>
              <a:rPr lang="es-EC" sz="2400" dirty="0"/>
              <a:t>% de muertes en menores de un </a:t>
            </a:r>
            <a:r>
              <a:rPr lang="es-EC" sz="2400" dirty="0" smtClean="0"/>
              <a:t>año.</a:t>
            </a:r>
            <a:br>
              <a:rPr lang="es-EC" sz="2400" dirty="0" smtClean="0"/>
            </a:br>
            <a:r>
              <a:rPr lang="es-EC" sz="2400" dirty="0" smtClean="0"/>
              <a:t>cerca </a:t>
            </a:r>
            <a:r>
              <a:rPr lang="es-EC" sz="2400" dirty="0"/>
              <a:t>del 70% de las defunciones de menores de 28 días ocurre en la primera semana de vida</a:t>
            </a:r>
            <a:r>
              <a:rPr lang="es-EC" sz="2400" dirty="0" smtClean="0"/>
              <a:t>.  </a:t>
            </a:r>
            <a:br>
              <a:rPr lang="es-EC" sz="2400" dirty="0" smtClean="0"/>
            </a:br>
            <a:r>
              <a:rPr lang="es-EC" sz="2400" dirty="0" smtClean="0"/>
              <a:t>Los </a:t>
            </a:r>
            <a:r>
              <a:rPr lang="es-EC" sz="2400" dirty="0"/>
              <a:t>recién nacidos (RN) de muy bajo peso al nacer (menos de 1.500 gramos), representan el 1% del total de nacimientos que representa el 40% de la mortalidad infantil. </a:t>
            </a:r>
          </a:p>
        </p:txBody>
      </p:sp>
    </p:spTree>
    <p:extLst>
      <p:ext uri="{BB962C8B-B14F-4D97-AF65-F5344CB8AC3E}">
        <p14:creationId xmlns:p14="http://schemas.microsoft.com/office/powerpoint/2010/main" val="214105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Patologías asociadas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2088524"/>
            <a:ext cx="10363826" cy="3424107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  <a:p>
            <a:r>
              <a:rPr lang="es-EC" dirty="0"/>
              <a:t>Dentro de las patologías con mayor prevalencia y severidad destacan: </a:t>
            </a:r>
          </a:p>
          <a:p>
            <a:r>
              <a:rPr lang="es-EC" dirty="0"/>
              <a:t>1. Enfermedad de Membrana Hialina (EMH) </a:t>
            </a:r>
          </a:p>
          <a:p>
            <a:r>
              <a:rPr lang="es-EC" dirty="0"/>
              <a:t>2. Neumonía neonatal </a:t>
            </a:r>
          </a:p>
          <a:p>
            <a:r>
              <a:rPr lang="es-EC" dirty="0"/>
              <a:t>3. Síndrome de Aspiración de Meconio (SALAM) </a:t>
            </a:r>
          </a:p>
          <a:p>
            <a:r>
              <a:rPr lang="es-EC" dirty="0"/>
              <a:t>4. Taquipnea transitoria del RN (TTRN) </a:t>
            </a:r>
          </a:p>
          <a:p>
            <a:r>
              <a:rPr lang="es-EC" dirty="0"/>
              <a:t>5. Hipertensión pulmonar persistente del RN (HPP)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033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Población de riesgo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 smtClean="0"/>
              <a:t>1</a:t>
            </a:r>
            <a:r>
              <a:rPr lang="es-EC" dirty="0"/>
              <a:t>. RN en especial los menores de 34 semanas (EMH). </a:t>
            </a:r>
          </a:p>
          <a:p>
            <a:r>
              <a:rPr lang="es-EC" dirty="0"/>
              <a:t>2. RN hijos de madres con </a:t>
            </a:r>
            <a:r>
              <a:rPr lang="es-EC" dirty="0" err="1"/>
              <a:t>corioamnionitis</a:t>
            </a:r>
            <a:r>
              <a:rPr lang="es-EC" dirty="0"/>
              <a:t> y/o ruptura prematura de membrana (RPM) prolongada (Neumonía) </a:t>
            </a:r>
          </a:p>
          <a:p>
            <a:r>
              <a:rPr lang="es-EC" dirty="0"/>
              <a:t>3. RN con antecedentes de meconio en líquido amniótico (SALAM) </a:t>
            </a:r>
          </a:p>
          <a:p>
            <a:r>
              <a:rPr lang="es-EC" dirty="0"/>
              <a:t>4. RN con Hernia Diafragmática Congénita (HDC) </a:t>
            </a:r>
          </a:p>
          <a:p>
            <a:r>
              <a:rPr lang="es-EC" dirty="0"/>
              <a:t>5. RN con Hipertensión Pulmonar Primaria o Secundaria a otra causa de Síndrome de dificultad respiratoria. (HPP)4,5 </a:t>
            </a:r>
          </a:p>
          <a:p>
            <a:r>
              <a:rPr lang="es-EC" dirty="0"/>
              <a:t>6. RN hijos de madre diabética.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934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96654" y="1324676"/>
            <a:ext cx="10363826" cy="4326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b="1" dirty="0"/>
              <a:t>Enfermedad de membrana hialina (EMH)</a:t>
            </a:r>
            <a:r>
              <a:rPr lang="es-EC" sz="2400" dirty="0"/>
              <a:t>:</a:t>
            </a:r>
          </a:p>
          <a:p>
            <a:r>
              <a:rPr lang="es-EC" dirty="0" smtClean="0"/>
              <a:t>síndrome </a:t>
            </a:r>
            <a:r>
              <a:rPr lang="es-EC" dirty="0"/>
              <a:t>de dificultad respiratoria originado por insuficiente cantidad de surfactante pulmonar, por déficit de producción, por una inactivación o su hipotético </a:t>
            </a:r>
            <a:r>
              <a:rPr lang="es-EC" dirty="0" smtClean="0"/>
              <a:t>consumo.</a:t>
            </a:r>
          </a:p>
          <a:p>
            <a:endParaRPr lang="es-EC" dirty="0" smtClean="0"/>
          </a:p>
          <a:p>
            <a:pPr marL="0" indent="0">
              <a:buNone/>
            </a:pPr>
            <a:r>
              <a:rPr lang="es-EC" sz="2400" b="1" dirty="0"/>
              <a:t>Síndrome de aspiración de líquido amniótico meconial (SALAM</a:t>
            </a:r>
            <a:r>
              <a:rPr lang="es-EC" sz="2400" b="1" dirty="0" smtClean="0"/>
              <a:t>)</a:t>
            </a:r>
          </a:p>
          <a:p>
            <a:r>
              <a:rPr lang="es-EC" dirty="0" smtClean="0"/>
              <a:t>cuadro </a:t>
            </a:r>
            <a:r>
              <a:rPr lang="es-EC" dirty="0"/>
              <a:t>de dificultad respiratoria secundario a la aspiración de meconio en la vía aérea, ocurrido antes o durante el nacimiento. 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817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84309" y="644746"/>
            <a:ext cx="9467337" cy="478763"/>
          </a:xfrm>
        </p:spPr>
        <p:txBody>
          <a:bodyPr>
            <a:normAutofit/>
          </a:bodyPr>
          <a:lstStyle/>
          <a:p>
            <a:r>
              <a:rPr lang="es-EC" sz="2400" b="1" dirty="0"/>
              <a:t>Neumonía neonatal</a:t>
            </a:r>
            <a:endParaRPr lang="es-EC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96667" y="1306389"/>
            <a:ext cx="9784017" cy="1345371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es </a:t>
            </a:r>
            <a:r>
              <a:rPr lang="es-EC" dirty="0"/>
              <a:t>el proceso infeccioso en el RN que afecta a los pulmones y se manifiesta dentro de las primeras 72 horas (</a:t>
            </a:r>
            <a:r>
              <a:rPr lang="es-EC" dirty="0" err="1"/>
              <a:t>Connatal</a:t>
            </a:r>
            <a:r>
              <a:rPr lang="es-EC" dirty="0"/>
              <a:t>), o dentro de los primero 28 días, como una enfermedad nosocomial o en el prematuro hasta el día del alta hospitalaria.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67" y="3392488"/>
            <a:ext cx="7070607" cy="6491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96667" y="4330918"/>
            <a:ext cx="10317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C" cap="all" dirty="0">
                <a:solidFill>
                  <a:prstClr val="black"/>
                </a:solidFill>
              </a:rPr>
              <a:t>es una entidad clínica caracterizada por hipoxemia persistente y cianosis generalizada, debido a la existencia de un cortocircuito de derecha a izquierda a través del foramen oval y/o del conducto arterioso, que condicionan un insuficiente flujo sanguíneo pulmonar por persistencia de presiones de arteria pulmonar anormalmente elevadas en un corazón estructuralmente normal. </a:t>
            </a:r>
            <a:endParaRPr lang="es-EC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4945" y="1240309"/>
            <a:ext cx="7846177" cy="807947"/>
          </a:xfrm>
        </p:spPr>
        <p:txBody>
          <a:bodyPr>
            <a:normAutofit/>
          </a:bodyPr>
          <a:lstStyle/>
          <a:p>
            <a:r>
              <a:rPr lang="es-EC" sz="2400" b="1" dirty="0"/>
              <a:t>Taquipnea transitoria del RN </a:t>
            </a:r>
            <a:r>
              <a:rPr lang="es-EC" sz="2400" b="1" dirty="0" smtClean="0"/>
              <a:t>TTRN</a:t>
            </a:r>
            <a:endParaRPr lang="es-EC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76030" y="2586548"/>
            <a:ext cx="10077314" cy="2150043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es </a:t>
            </a:r>
            <a:r>
              <a:rPr lang="es-EC" dirty="0"/>
              <a:t>un padecimiento respiratorio neonatal de evolución aguda, </a:t>
            </a:r>
            <a:r>
              <a:rPr lang="es-EC" dirty="0" err="1"/>
              <a:t>autolimitada</a:t>
            </a:r>
            <a:r>
              <a:rPr lang="es-EC" dirty="0"/>
              <a:t> y benigna, provocada por la retención, luego del nacimiento, del líquido pulmonar fetal, que en condiciones normales, es removido gracias a que el epitelio alveolar cambia de secretar cloro a absorción de sodio y las prostaglandinas dilatan los vasos linfáticos y favorecen el paso del fluido hacia la circulación pulmonar que se establece a plenitud luego de la primera respiración. </a:t>
            </a:r>
          </a:p>
        </p:txBody>
      </p:sp>
    </p:spTree>
    <p:extLst>
      <p:ext uri="{BB962C8B-B14F-4D97-AF65-F5344CB8AC3E}">
        <p14:creationId xmlns:p14="http://schemas.microsoft.com/office/powerpoint/2010/main" val="62470359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592</TotalTime>
  <Words>1643</Words>
  <Application>Microsoft Office PowerPoint</Application>
  <PresentationFormat>Panorámica</PresentationFormat>
  <Paragraphs>206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Arial</vt:lpstr>
      <vt:lpstr>Tw Cen MT</vt:lpstr>
      <vt:lpstr>Gota</vt:lpstr>
      <vt:lpstr>Síndrome de dificultad respiratoria</vt:lpstr>
      <vt:lpstr>Dificultad para respirar en el RN o Síndrome de Dificultad Respiratoria (SDR)</vt:lpstr>
      <vt:lpstr>Score de downes</vt:lpstr>
      <vt:lpstr>Muertes neonatales representa el 60% de muertes en menores de un año. cerca del 70% de las defunciones de menores de 28 días ocurre en la primera semana de vida.   Los recién nacidos (RN) de muy bajo peso al nacer (menos de 1.500 gramos), representan el 1% del total de nacimientos que representa el 40% de la mortalidad infantil. </vt:lpstr>
      <vt:lpstr>Patologías asociadas</vt:lpstr>
      <vt:lpstr>Población de riesgo  </vt:lpstr>
      <vt:lpstr>Presentación de PowerPoint</vt:lpstr>
      <vt:lpstr>Neumonía neonatal</vt:lpstr>
      <vt:lpstr>Taquipnea transitoria del RN TTRN</vt:lpstr>
      <vt:lpstr>Presentación de PowerPoint</vt:lpstr>
      <vt:lpstr>DIAGNÓSTICO</vt:lpstr>
      <vt:lpstr>Presentación de PowerPoint</vt:lpstr>
      <vt:lpstr>Tratamiento  </vt:lpstr>
      <vt:lpstr>Estabilización inicial</vt:lpstr>
      <vt:lpstr>Surfactante</vt:lpstr>
      <vt:lpstr>Presentación de PowerPoint</vt:lpstr>
      <vt:lpstr>objetivos gasométricos durante la ventilación mecánica </vt:lpstr>
      <vt:lpstr>Síndrome de aspiración de líquido amniótico meconial</vt:lpstr>
      <vt:lpstr>Mecanismos de daño</vt:lpstr>
      <vt:lpstr>Presentación de PowerPoint</vt:lpstr>
      <vt:lpstr>Diagnóstico</vt:lpstr>
      <vt:lpstr>Presentación de PowerPoint</vt:lpstr>
      <vt:lpstr>Tratamiento  </vt:lpstr>
      <vt:lpstr>Cuidado general en el cuidado intensivo</vt:lpstr>
      <vt:lpstr>Presentación de PowerPoint</vt:lpstr>
      <vt:lpstr>Apoyo en la ventilación</vt:lpstr>
      <vt:lpstr>neumonía </vt:lpstr>
      <vt:lpstr>Diagnóstico</vt:lpstr>
      <vt:lpstr>Presentación de PowerPoint</vt:lpstr>
      <vt:lpstr>tratamiento</vt:lpstr>
      <vt:lpstr>tratamiento</vt:lpstr>
      <vt:lpstr>Taquipnea transitoria del RN</vt:lpstr>
      <vt:lpstr>Presentación de PowerPoint</vt:lpstr>
      <vt:lpstr>Presentación de PowerPoint</vt:lpstr>
      <vt:lpstr>diagnóstico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Muertes neonatales representa el 60% de muertes en menores de un año. cerca del 70% de las defunciones de menores de 28 días ocurre en la primera semana de vida.   Los recién nacidos (RN) de muy bajo peso al nacer (menos de 1.500 gramos), representan el 1% del total de nacimientos que representa el 40% de la mortalidad infantil.</dc:title>
  <dc:creator>Usuario</dc:creator>
  <cp:lastModifiedBy>Usuario</cp:lastModifiedBy>
  <cp:revision>41</cp:revision>
  <dcterms:created xsi:type="dcterms:W3CDTF">2020-04-25T21:16:49Z</dcterms:created>
  <dcterms:modified xsi:type="dcterms:W3CDTF">2020-04-26T17:05:20Z</dcterms:modified>
</cp:coreProperties>
</file>