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60" r:id="rId5"/>
    <p:sldId id="261" r:id="rId6"/>
    <p:sldId id="263" r:id="rId7"/>
    <p:sldId id="262" r:id="rId8"/>
    <p:sldId id="266" r:id="rId9"/>
    <p:sldId id="268" r:id="rId10"/>
    <p:sldId id="269" r:id="rId11"/>
    <p:sldId id="270" r:id="rId12"/>
    <p:sldId id="271" r:id="rId13"/>
    <p:sldId id="272" r:id="rId14"/>
    <p:sldId id="273" r:id="rId15"/>
    <p:sldId id="280" r:id="rId16"/>
    <p:sldId id="279" r:id="rId17"/>
    <p:sldId id="264" r:id="rId18"/>
    <p:sldId id="26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9DDC61-7D6C-4081-808A-4F2FD07624D7}" type="datetimeFigureOut">
              <a:rPr lang="es-ES" smtClean="0"/>
              <a:t>04/08/2020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D6F2CB-9873-4879-BAB3-901F236E9CDD}" type="slidenum">
              <a:rPr lang="es-ES" smtClean="0"/>
              <a:t>‹Nº›</a:t>
            </a:fld>
            <a:endParaRPr lang="es-ES"/>
          </a:p>
        </p:txBody>
      </p:sp>
    </p:spTree>
    <p:extLst>
      <p:ext uri="{BB962C8B-B14F-4D97-AF65-F5344CB8AC3E}">
        <p14:creationId xmlns:p14="http://schemas.microsoft.com/office/powerpoint/2010/main" val="211435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E2C9EA-2E4A-4E06-A338-044CF1D405E1}" type="slidenum">
              <a:rPr lang="es-ES" altLang="es-ES"/>
              <a:pPr/>
              <a:t>16</a:t>
            </a:fld>
            <a:endParaRPr lang="es-ES" altLang="es-ES"/>
          </a:p>
        </p:txBody>
      </p:sp>
      <p:sp>
        <p:nvSpPr>
          <p:cNvPr id="225282" name="Rectangle 2"/>
          <p:cNvSpPr>
            <a:spLocks noGrp="1" noRot="1" noChangeAspec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s-ES" alt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66299A68-CC7A-457E-9E11-1AEA4DC7C3EC}" type="datetimeFigureOut">
              <a:rPr lang="es-EC" smtClean="0"/>
              <a:t>4/8/2020</a:t>
            </a:fld>
            <a:endParaRPr lang="es-EC"/>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s-EC"/>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C3EEEEA7-9885-4C08-85D4-613D33ED3BF6}" type="slidenum">
              <a:rPr lang="es-EC" smtClean="0"/>
              <a:t>‹Nº›</a:t>
            </a:fld>
            <a:endParaRPr lang="es-EC"/>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1200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299A68-CC7A-457E-9E11-1AEA4DC7C3EC}" type="datetimeFigureOut">
              <a:rPr lang="es-EC" smtClean="0"/>
              <a:t>4/8/2020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3EEEEA7-9885-4C08-85D4-613D33ED3BF6}" type="slidenum">
              <a:rPr lang="es-EC" smtClean="0"/>
              <a:t>‹Nº›</a:t>
            </a:fld>
            <a:endParaRPr lang="es-EC"/>
          </a:p>
        </p:txBody>
      </p:sp>
    </p:spTree>
    <p:extLst>
      <p:ext uri="{BB962C8B-B14F-4D97-AF65-F5344CB8AC3E}">
        <p14:creationId xmlns:p14="http://schemas.microsoft.com/office/powerpoint/2010/main" val="194735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299A68-CC7A-457E-9E11-1AEA4DC7C3EC}" type="datetimeFigureOut">
              <a:rPr lang="es-EC" smtClean="0"/>
              <a:t>4/8/2020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3EEEEA7-9885-4C08-85D4-613D33ED3BF6}" type="slidenum">
              <a:rPr lang="es-EC" smtClean="0"/>
              <a:t>‹Nº›</a:t>
            </a:fld>
            <a:endParaRPr lang="es-EC"/>
          </a:p>
        </p:txBody>
      </p:sp>
    </p:spTree>
    <p:extLst>
      <p:ext uri="{BB962C8B-B14F-4D97-AF65-F5344CB8AC3E}">
        <p14:creationId xmlns:p14="http://schemas.microsoft.com/office/powerpoint/2010/main" val="354543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299A68-CC7A-457E-9E11-1AEA4DC7C3EC}" type="datetimeFigureOut">
              <a:rPr lang="es-EC" smtClean="0"/>
              <a:t>4/8/2020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3EEEEA7-9885-4C08-85D4-613D33ED3BF6}" type="slidenum">
              <a:rPr lang="es-EC" smtClean="0"/>
              <a:t>‹Nº›</a:t>
            </a:fld>
            <a:endParaRPr lang="es-EC"/>
          </a:p>
        </p:txBody>
      </p:sp>
    </p:spTree>
    <p:extLst>
      <p:ext uri="{BB962C8B-B14F-4D97-AF65-F5344CB8AC3E}">
        <p14:creationId xmlns:p14="http://schemas.microsoft.com/office/powerpoint/2010/main" val="3495608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66299A68-CC7A-457E-9E11-1AEA4DC7C3EC}" type="datetimeFigureOut">
              <a:rPr lang="es-EC" smtClean="0"/>
              <a:t>4/8/2020</a:t>
            </a:fld>
            <a:endParaRPr lang="es-EC"/>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s-EC"/>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C3EEEEA7-9885-4C08-85D4-613D33ED3BF6}" type="slidenum">
              <a:rPr lang="es-EC" smtClean="0"/>
              <a:t>‹Nº›</a:t>
            </a:fld>
            <a:endParaRPr lang="es-EC"/>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9000507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6299A68-CC7A-457E-9E11-1AEA4DC7C3EC}" type="datetimeFigureOut">
              <a:rPr lang="es-EC" smtClean="0"/>
              <a:t>4/8/2020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C3EEEEA7-9885-4C08-85D4-613D33ED3BF6}" type="slidenum">
              <a:rPr lang="es-EC" smtClean="0"/>
              <a:t>‹Nº›</a:t>
            </a:fld>
            <a:endParaRPr lang="es-EC"/>
          </a:p>
        </p:txBody>
      </p:sp>
    </p:spTree>
    <p:extLst>
      <p:ext uri="{BB962C8B-B14F-4D97-AF65-F5344CB8AC3E}">
        <p14:creationId xmlns:p14="http://schemas.microsoft.com/office/powerpoint/2010/main" val="358145765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941832" y="2909102"/>
            <a:ext cx="361188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4975398" y="2909102"/>
            <a:ext cx="361188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6299A68-CC7A-457E-9E11-1AEA4DC7C3EC}" type="datetimeFigureOut">
              <a:rPr lang="es-EC" smtClean="0"/>
              <a:t>4/8/2020</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C3EEEEA7-9885-4C08-85D4-613D33ED3BF6}" type="slidenum">
              <a:rPr lang="es-EC" smtClean="0"/>
              <a:t>‹Nº›</a:t>
            </a:fld>
            <a:endParaRPr lang="es-EC"/>
          </a:p>
        </p:txBody>
      </p:sp>
    </p:spTree>
    <p:extLst>
      <p:ext uri="{BB962C8B-B14F-4D97-AF65-F5344CB8AC3E}">
        <p14:creationId xmlns:p14="http://schemas.microsoft.com/office/powerpoint/2010/main" val="285264866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6299A68-CC7A-457E-9E11-1AEA4DC7C3EC}" type="datetimeFigureOut">
              <a:rPr lang="es-EC" smtClean="0"/>
              <a:t>4/8/2020</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C3EEEEA7-9885-4C08-85D4-613D33ED3BF6}" type="slidenum">
              <a:rPr lang="es-EC" smtClean="0"/>
              <a:t>‹Nº›</a:t>
            </a:fld>
            <a:endParaRPr lang="es-EC"/>
          </a:p>
        </p:txBody>
      </p:sp>
    </p:spTree>
    <p:extLst>
      <p:ext uri="{BB962C8B-B14F-4D97-AF65-F5344CB8AC3E}">
        <p14:creationId xmlns:p14="http://schemas.microsoft.com/office/powerpoint/2010/main" val="1310052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99A68-CC7A-457E-9E11-1AEA4DC7C3EC}" type="datetimeFigureOut">
              <a:rPr lang="es-EC" smtClean="0"/>
              <a:t>4/8/2020</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C3EEEEA7-9885-4C08-85D4-613D33ED3BF6}" type="slidenum">
              <a:rPr lang="es-EC" smtClean="0"/>
              <a:t>‹Nº›</a:t>
            </a:fld>
            <a:endParaRPr lang="es-EC"/>
          </a:p>
        </p:txBody>
      </p:sp>
    </p:spTree>
    <p:extLst>
      <p:ext uri="{BB962C8B-B14F-4D97-AF65-F5344CB8AC3E}">
        <p14:creationId xmlns:p14="http://schemas.microsoft.com/office/powerpoint/2010/main" val="3457716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a:xfrm>
            <a:off x="573789" y="6375679"/>
            <a:ext cx="925016" cy="348462"/>
          </a:xfrm>
        </p:spPr>
        <p:txBody>
          <a:bodyPr/>
          <a:lstStyle/>
          <a:p>
            <a:fld id="{66299A68-CC7A-457E-9E11-1AEA4DC7C3EC}" type="datetimeFigureOut">
              <a:rPr lang="es-EC" smtClean="0"/>
              <a:t>4/8/2020</a:t>
            </a:fld>
            <a:endParaRPr lang="es-EC"/>
          </a:p>
        </p:txBody>
      </p:sp>
      <p:sp>
        <p:nvSpPr>
          <p:cNvPr id="6" name="Footer Placeholder 5"/>
          <p:cNvSpPr>
            <a:spLocks noGrp="1"/>
          </p:cNvSpPr>
          <p:nvPr>
            <p:ph type="ftr" sz="quarter" idx="11"/>
          </p:nvPr>
        </p:nvSpPr>
        <p:spPr>
          <a:xfrm>
            <a:off x="1577716" y="6375679"/>
            <a:ext cx="2611634" cy="345796"/>
          </a:xfrm>
        </p:spPr>
        <p:txBody>
          <a:bodyPr/>
          <a:lstStyle/>
          <a:p>
            <a:endParaRPr lang="es-EC"/>
          </a:p>
        </p:txBody>
      </p:sp>
      <p:sp>
        <p:nvSpPr>
          <p:cNvPr id="7" name="Slide Number Placeholder 6"/>
          <p:cNvSpPr>
            <a:spLocks noGrp="1"/>
          </p:cNvSpPr>
          <p:nvPr>
            <p:ph type="sldNum" sz="quarter" idx="12"/>
          </p:nvPr>
        </p:nvSpPr>
        <p:spPr>
          <a:xfrm>
            <a:off x="4268261" y="6375679"/>
            <a:ext cx="924342" cy="345796"/>
          </a:xfrm>
        </p:spPr>
        <p:txBody>
          <a:bodyPr/>
          <a:lstStyle/>
          <a:p>
            <a:fld id="{C3EEEEA7-9885-4C08-85D4-613D33ED3BF6}" type="slidenum">
              <a:rPr lang="es-EC" smtClean="0"/>
              <a:t>‹Nº›</a:t>
            </a:fld>
            <a:endParaRPr lang="es-EC"/>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2403936"/>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a:xfrm>
            <a:off x="574463" y="6375679"/>
            <a:ext cx="924342" cy="348462"/>
          </a:xfrm>
        </p:spPr>
        <p:txBody>
          <a:bodyPr/>
          <a:lstStyle/>
          <a:p>
            <a:fld id="{66299A68-CC7A-457E-9E11-1AEA4DC7C3EC}" type="datetimeFigureOut">
              <a:rPr lang="es-EC" smtClean="0"/>
              <a:t>4/8/2020</a:t>
            </a:fld>
            <a:endParaRPr lang="es-EC"/>
          </a:p>
        </p:txBody>
      </p:sp>
      <p:sp>
        <p:nvSpPr>
          <p:cNvPr id="6" name="Footer Placeholder 5"/>
          <p:cNvSpPr>
            <a:spLocks noGrp="1"/>
          </p:cNvSpPr>
          <p:nvPr>
            <p:ph type="ftr" sz="quarter" idx="11"/>
          </p:nvPr>
        </p:nvSpPr>
        <p:spPr>
          <a:xfrm>
            <a:off x="1577716" y="6375679"/>
            <a:ext cx="2611634" cy="345796"/>
          </a:xfrm>
        </p:spPr>
        <p:txBody>
          <a:bodyPr/>
          <a:lstStyle/>
          <a:p>
            <a:endParaRPr lang="es-EC"/>
          </a:p>
        </p:txBody>
      </p:sp>
      <p:sp>
        <p:nvSpPr>
          <p:cNvPr id="7" name="Slide Number Placeholder 6"/>
          <p:cNvSpPr>
            <a:spLocks noGrp="1"/>
          </p:cNvSpPr>
          <p:nvPr>
            <p:ph type="sldNum" sz="quarter" idx="12"/>
          </p:nvPr>
        </p:nvSpPr>
        <p:spPr>
          <a:xfrm>
            <a:off x="4256153" y="6375679"/>
            <a:ext cx="947460" cy="345796"/>
          </a:xfrm>
        </p:spPr>
        <p:txBody>
          <a:bodyPr/>
          <a:lstStyle/>
          <a:p>
            <a:fld id="{C3EEEEA7-9885-4C08-85D4-613D33ED3BF6}" type="slidenum">
              <a:rPr lang="es-EC" smtClean="0"/>
              <a:t>‹Nº›</a:t>
            </a:fld>
            <a:endParaRPr lang="es-EC"/>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0885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66299A68-CC7A-457E-9E11-1AEA4DC7C3EC}" type="datetimeFigureOut">
              <a:rPr lang="es-EC" smtClean="0"/>
              <a:t>4/8/2020</a:t>
            </a:fld>
            <a:endParaRPr lang="es-EC"/>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s-EC"/>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C3EEEEA7-9885-4C08-85D4-613D33ED3BF6}" type="slidenum">
              <a:rPr lang="es-EC" smtClean="0"/>
              <a:t>‹Nº›</a:t>
            </a:fld>
            <a:endParaRPr lang="es-EC"/>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451156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C" dirty="0"/>
              <a:t>DISEÑOS FACTORIALES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5776" y="260648"/>
            <a:ext cx="3888432" cy="652934"/>
          </a:xfrm>
        </p:spPr>
        <p:txBody>
          <a:bodyPr>
            <a:normAutofit fontScale="90000"/>
          </a:bodyPr>
          <a:lstStyle/>
          <a:p>
            <a:r>
              <a:rPr lang="es-ES" dirty="0"/>
              <a:t>Ejemplo</a:t>
            </a:r>
          </a:p>
        </p:txBody>
      </p:sp>
      <p:sp>
        <p:nvSpPr>
          <p:cNvPr id="3" name="2 Marcador de contenido"/>
          <p:cNvSpPr>
            <a:spLocks noGrp="1"/>
          </p:cNvSpPr>
          <p:nvPr>
            <p:ph idx="1"/>
          </p:nvPr>
        </p:nvSpPr>
        <p:spPr>
          <a:xfrm>
            <a:off x="683568" y="908720"/>
            <a:ext cx="8003232" cy="1368152"/>
          </a:xfrm>
        </p:spPr>
        <p:txBody>
          <a:bodyPr>
            <a:normAutofit/>
          </a:bodyPr>
          <a:lstStyle/>
          <a:p>
            <a:pPr marL="0" indent="0" algn="just">
              <a:buNone/>
            </a:pPr>
            <a:r>
              <a:rPr lang="es-ES" sz="2400" dirty="0"/>
              <a:t>Consideremos un experimento en el que se quiere estudiar el efecto de la factores A: profundidad sobre corte sobre el acabado de un metal y B: Velocidad de alimentación.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204864"/>
            <a:ext cx="5832647" cy="36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47261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DBA3C2-C92B-4CEB-868F-52A62295B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571497" y="382385"/>
            <a:ext cx="8001003" cy="1113295"/>
          </a:xfrm>
        </p:spPr>
        <p:txBody>
          <a:bodyPr anchor="b">
            <a:normAutofit/>
          </a:bodyPr>
          <a:lstStyle/>
          <a:p>
            <a:pPr algn="ctr"/>
            <a:r>
              <a:rPr lang="es-ES" b="1" dirty="0"/>
              <a:t>HIPOTESIS:</a:t>
            </a:r>
            <a:endParaRPr lang="es-ES"/>
          </a:p>
        </p:txBody>
      </p:sp>
      <p:sp>
        <p:nvSpPr>
          <p:cNvPr id="3" name="2 Marcador de contenido"/>
          <p:cNvSpPr>
            <a:spLocks noGrp="1"/>
          </p:cNvSpPr>
          <p:nvPr>
            <p:ph idx="1"/>
          </p:nvPr>
        </p:nvSpPr>
        <p:spPr>
          <a:xfrm>
            <a:off x="571497" y="1785257"/>
            <a:ext cx="8001003" cy="3440539"/>
          </a:xfrm>
        </p:spPr>
        <p:txBody>
          <a:bodyPr>
            <a:normAutofit/>
          </a:bodyPr>
          <a:lstStyle/>
          <a:p>
            <a:pPr>
              <a:lnSpc>
                <a:spcPct val="100000"/>
              </a:lnSpc>
            </a:pPr>
            <a:r>
              <a:rPr lang="es-ES" sz="2100" dirty="0"/>
              <a:t>H0: efecto de profundidad (A)=0</a:t>
            </a:r>
          </a:p>
          <a:p>
            <a:pPr>
              <a:lnSpc>
                <a:spcPct val="100000"/>
              </a:lnSpc>
            </a:pPr>
            <a:r>
              <a:rPr lang="es-ES" sz="2100" dirty="0"/>
              <a:t>H1: Efecto Profundidad (A)≠0</a:t>
            </a:r>
          </a:p>
          <a:p>
            <a:pPr marL="0" indent="0">
              <a:lnSpc>
                <a:spcPct val="100000"/>
              </a:lnSpc>
              <a:buNone/>
            </a:pPr>
            <a:endParaRPr lang="es-ES" sz="2100" dirty="0"/>
          </a:p>
          <a:p>
            <a:pPr>
              <a:lnSpc>
                <a:spcPct val="100000"/>
              </a:lnSpc>
            </a:pPr>
            <a:r>
              <a:rPr lang="es-ES" sz="2100" dirty="0"/>
              <a:t>H0: Efecto velocidad (B)=0</a:t>
            </a:r>
          </a:p>
          <a:p>
            <a:pPr>
              <a:lnSpc>
                <a:spcPct val="100000"/>
              </a:lnSpc>
            </a:pPr>
            <a:r>
              <a:rPr lang="es-ES" sz="2100" dirty="0"/>
              <a:t>H1: Efecto velocidad(B) ≠0</a:t>
            </a:r>
          </a:p>
          <a:p>
            <a:pPr>
              <a:lnSpc>
                <a:spcPct val="100000"/>
              </a:lnSpc>
            </a:pPr>
            <a:endParaRPr lang="es-ES" sz="2100" dirty="0"/>
          </a:p>
          <a:p>
            <a:pPr>
              <a:lnSpc>
                <a:spcPct val="100000"/>
              </a:lnSpc>
            </a:pPr>
            <a:r>
              <a:rPr lang="es-ES" sz="2100" dirty="0"/>
              <a:t>H0: Profundidad x Velocidad (AB)=0</a:t>
            </a:r>
          </a:p>
          <a:p>
            <a:pPr>
              <a:lnSpc>
                <a:spcPct val="100000"/>
              </a:lnSpc>
            </a:pPr>
            <a:r>
              <a:rPr lang="es-ES" sz="2100" dirty="0"/>
              <a:t>H1: Profundidad x Velocidad (AB) ≠0</a:t>
            </a:r>
          </a:p>
          <a:p>
            <a:pPr>
              <a:lnSpc>
                <a:spcPct val="100000"/>
              </a:lnSpc>
            </a:pPr>
            <a:endParaRPr lang="es-ES" sz="2100" dirty="0"/>
          </a:p>
          <a:p>
            <a:pPr marL="0" indent="0">
              <a:lnSpc>
                <a:spcPct val="100000"/>
              </a:lnSpc>
              <a:buNone/>
            </a:pPr>
            <a:endParaRPr lang="es-ES" sz="2100" dirty="0"/>
          </a:p>
        </p:txBody>
      </p:sp>
      <p:sp>
        <p:nvSpPr>
          <p:cNvPr id="10" name="Freeform: Shape 9">
            <a:extLst>
              <a:ext uri="{FF2B5EF4-FFF2-40B4-BE49-F238E27FC236}">
                <a16:creationId xmlns:a16="http://schemas.microsoft.com/office/drawing/2014/main" id="{0A5C11C9-65D2-491A-A266-6ADBD2CB4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06736"/>
            <a:ext cx="9143999"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364620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SUMA DE CUADRADOS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758" y="2284213"/>
            <a:ext cx="6840759" cy="2952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701" y="1366809"/>
            <a:ext cx="3348371" cy="8403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758" y="5491191"/>
            <a:ext cx="4824536" cy="735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2241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ANOVA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758" y="1484784"/>
            <a:ext cx="7633742" cy="3816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3076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38758" y="382385"/>
            <a:ext cx="7633742" cy="1492132"/>
          </a:xfrm>
        </p:spPr>
        <p:txBody>
          <a:bodyPr>
            <a:normAutofit/>
          </a:bodyPr>
          <a:lstStyle/>
          <a:p>
            <a:r>
              <a:rPr lang="es-ES" sz="4700" b="1"/>
              <a:t>REPRESENTACIÓN DE LOS EFECTOS Y DE LA INTERACCIÓN</a:t>
            </a:r>
          </a:p>
        </p:txBody>
      </p:sp>
      <p:sp>
        <p:nvSpPr>
          <p:cNvPr id="3" name="2 Marcador de contenido"/>
          <p:cNvSpPr>
            <a:spLocks noGrp="1"/>
          </p:cNvSpPr>
          <p:nvPr>
            <p:ph idx="1"/>
          </p:nvPr>
        </p:nvSpPr>
        <p:spPr>
          <a:xfrm>
            <a:off x="938758" y="2286001"/>
            <a:ext cx="4488206" cy="3593591"/>
          </a:xfrm>
        </p:spPr>
        <p:txBody>
          <a:bodyPr>
            <a:normAutofit/>
          </a:bodyPr>
          <a:lstStyle/>
          <a:p>
            <a:pPr marL="0" indent="0">
              <a:buNone/>
            </a:pPr>
            <a:r>
              <a:rPr lang="es-ES">
                <a:solidFill>
                  <a:schemeClr val="tx1"/>
                </a:solidFill>
              </a:rPr>
              <a:t>El efecto principal de un factor se representa de manera gráfica, en cuyo eje horizontal se ubican los niveles del factor y en el eje vertical se encuentra la media de la respuesta observada en los correspondientes niveles.</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66994" y="2899990"/>
            <a:ext cx="2926936" cy="239152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887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DBA3C2-C92B-4CEB-868F-52A62295B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571497" y="382385"/>
            <a:ext cx="8001003" cy="1113295"/>
          </a:xfrm>
        </p:spPr>
        <p:txBody>
          <a:bodyPr anchor="b">
            <a:normAutofit/>
          </a:bodyPr>
          <a:lstStyle/>
          <a:p>
            <a:pPr algn="ctr"/>
            <a:r>
              <a:rPr lang="es-ES" sz="3600"/>
              <a:t>Grafico de Efectos de la interacción</a:t>
            </a:r>
          </a:p>
        </p:txBody>
      </p:sp>
      <p:sp>
        <p:nvSpPr>
          <p:cNvPr id="3" name="2 Marcador de contenido"/>
          <p:cNvSpPr>
            <a:spLocks noGrp="1"/>
          </p:cNvSpPr>
          <p:nvPr>
            <p:ph idx="1"/>
          </p:nvPr>
        </p:nvSpPr>
        <p:spPr>
          <a:xfrm>
            <a:off x="571497" y="1785257"/>
            <a:ext cx="8001003" cy="3440539"/>
          </a:xfrm>
        </p:spPr>
        <p:txBody>
          <a:bodyPr>
            <a:normAutofit/>
          </a:bodyPr>
          <a:lstStyle/>
          <a:p>
            <a:pPr marL="0" indent="0">
              <a:buNone/>
            </a:pPr>
            <a:r>
              <a:rPr lang="es-ES" sz="2400" dirty="0"/>
              <a:t>El efecto de interacción de los dos factores, en el eje vertical se pone en una escala que represente la magnitud de la variable respuesta, luego uno de los factores se representa con sus niveles en el eje horizontal y en dirección vertical de cada uno de estos </a:t>
            </a:r>
            <a:r>
              <a:rPr lang="es-ES" sz="2800" dirty="0"/>
              <a:t>niveles</a:t>
            </a:r>
            <a:r>
              <a:rPr lang="es-ES" sz="2400" dirty="0"/>
              <a:t>, se anota un punto que represente la respuesta promedio en cada nivel del otro factor</a:t>
            </a:r>
          </a:p>
        </p:txBody>
      </p:sp>
      <p:sp>
        <p:nvSpPr>
          <p:cNvPr id="10" name="Freeform: Shape 9">
            <a:extLst>
              <a:ext uri="{FF2B5EF4-FFF2-40B4-BE49-F238E27FC236}">
                <a16:creationId xmlns:a16="http://schemas.microsoft.com/office/drawing/2014/main" id="{0A5C11C9-65D2-491A-A266-6ADBD2CB4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06736"/>
            <a:ext cx="9143999"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17165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Text Box 2"/>
          <p:cNvSpPr txBox="1">
            <a:spLocks noChangeArrowheads="1"/>
          </p:cNvSpPr>
          <p:nvPr/>
        </p:nvSpPr>
        <p:spPr bwMode="auto">
          <a:xfrm>
            <a:off x="1371600" y="304800"/>
            <a:ext cx="6781800" cy="5286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s-ES_tradnl" altLang="es-ES" sz="2800" b="1" dirty="0">
                <a:solidFill>
                  <a:schemeClr val="tx2"/>
                </a:solidFill>
              </a:rPr>
              <a:t>Representación </a:t>
            </a:r>
            <a:r>
              <a:rPr lang="es-ES_tradnl" altLang="es-ES" sz="2400" b="1" dirty="0">
                <a:solidFill>
                  <a:schemeClr val="tx2"/>
                </a:solidFill>
              </a:rPr>
              <a:t>gráfica</a:t>
            </a:r>
            <a:r>
              <a:rPr lang="es-ES_tradnl" altLang="es-ES" sz="2800" b="1" dirty="0">
                <a:solidFill>
                  <a:schemeClr val="tx2"/>
                </a:solidFill>
              </a:rPr>
              <a:t> de la interacción</a:t>
            </a:r>
            <a:endParaRPr lang="es-ES" altLang="es-ES" sz="2800" b="1" dirty="0">
              <a:solidFill>
                <a:schemeClr val="tx2"/>
              </a:solidFill>
            </a:endParaRPr>
          </a:p>
        </p:txBody>
      </p:sp>
      <p:grpSp>
        <p:nvGrpSpPr>
          <p:cNvPr id="224259" name="Group 3"/>
          <p:cNvGrpSpPr>
            <a:grpSpLocks/>
          </p:cNvGrpSpPr>
          <p:nvPr/>
        </p:nvGrpSpPr>
        <p:grpSpPr bwMode="auto">
          <a:xfrm>
            <a:off x="1066056" y="1125538"/>
            <a:ext cx="2209800" cy="2682875"/>
            <a:chOff x="240" y="720"/>
            <a:chExt cx="1392" cy="1690"/>
          </a:xfrm>
        </p:grpSpPr>
        <p:sp>
          <p:nvSpPr>
            <p:cNvPr id="224260" name="Rectangle 4"/>
            <p:cNvSpPr>
              <a:spLocks noChangeArrowheads="1"/>
            </p:cNvSpPr>
            <p:nvPr/>
          </p:nvSpPr>
          <p:spPr bwMode="auto">
            <a:xfrm>
              <a:off x="240" y="960"/>
              <a:ext cx="1296" cy="1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224261" name="Line 5"/>
            <p:cNvSpPr>
              <a:spLocks noChangeShapeType="1"/>
            </p:cNvSpPr>
            <p:nvPr/>
          </p:nvSpPr>
          <p:spPr bwMode="auto">
            <a:xfrm>
              <a:off x="480" y="211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62" name="Line 6"/>
            <p:cNvSpPr>
              <a:spLocks noChangeShapeType="1"/>
            </p:cNvSpPr>
            <p:nvPr/>
          </p:nvSpPr>
          <p:spPr bwMode="auto">
            <a:xfrm>
              <a:off x="1152" y="211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63" name="Text Box 7"/>
            <p:cNvSpPr txBox="1">
              <a:spLocks noChangeArrowheads="1"/>
            </p:cNvSpPr>
            <p:nvPr/>
          </p:nvSpPr>
          <p:spPr bwMode="auto">
            <a:xfrm>
              <a:off x="336" y="2160"/>
              <a:ext cx="1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A</a:t>
              </a:r>
              <a:r>
                <a:rPr lang="es-ES_tradnl" altLang="es-ES" sz="2000" baseline="-25000">
                  <a:solidFill>
                    <a:schemeClr val="tx2"/>
                  </a:solidFill>
                </a:rPr>
                <a:t>1</a:t>
              </a:r>
              <a:r>
                <a:rPr lang="es-ES_tradnl" altLang="es-ES" sz="2000">
                  <a:solidFill>
                    <a:schemeClr val="tx2"/>
                  </a:solidFill>
                </a:rPr>
                <a:t>             A</a:t>
              </a:r>
              <a:r>
                <a:rPr lang="es-ES_tradnl" altLang="es-ES" sz="2000" baseline="-25000">
                  <a:solidFill>
                    <a:schemeClr val="tx2"/>
                  </a:solidFill>
                </a:rPr>
                <a:t>2</a:t>
              </a:r>
              <a:endParaRPr lang="es-ES" altLang="es-ES" sz="2000" baseline="-25000">
                <a:solidFill>
                  <a:schemeClr val="tx2"/>
                </a:solidFill>
              </a:endParaRPr>
            </a:p>
          </p:txBody>
        </p:sp>
        <p:sp>
          <p:nvSpPr>
            <p:cNvPr id="224264" name="Line 8"/>
            <p:cNvSpPr>
              <a:spLocks noChangeShapeType="1"/>
            </p:cNvSpPr>
            <p:nvPr/>
          </p:nvSpPr>
          <p:spPr bwMode="auto">
            <a:xfrm flipV="1">
              <a:off x="480" y="1632"/>
              <a:ext cx="672" cy="288"/>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65" name="Line 9"/>
            <p:cNvSpPr>
              <a:spLocks noChangeShapeType="1"/>
            </p:cNvSpPr>
            <p:nvPr/>
          </p:nvSpPr>
          <p:spPr bwMode="auto">
            <a:xfrm flipV="1">
              <a:off x="432" y="1344"/>
              <a:ext cx="672" cy="288"/>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66" name="Text Box 10"/>
            <p:cNvSpPr txBox="1">
              <a:spLocks noChangeArrowheads="1"/>
            </p:cNvSpPr>
            <p:nvPr/>
          </p:nvSpPr>
          <p:spPr bwMode="auto">
            <a:xfrm>
              <a:off x="1200" y="1152"/>
              <a:ext cx="3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B</a:t>
              </a:r>
              <a:r>
                <a:rPr lang="es-ES_tradnl" altLang="es-ES" sz="2000" baseline="-25000">
                  <a:solidFill>
                    <a:schemeClr val="tx2"/>
                  </a:solidFill>
                </a:rPr>
                <a:t>1</a:t>
              </a:r>
              <a:endParaRPr lang="es-ES" altLang="es-ES" sz="2000" baseline="-25000">
                <a:solidFill>
                  <a:schemeClr val="tx2"/>
                </a:solidFill>
              </a:endParaRPr>
            </a:p>
          </p:txBody>
        </p:sp>
        <p:sp>
          <p:nvSpPr>
            <p:cNvPr id="224267" name="Text Box 11"/>
            <p:cNvSpPr txBox="1">
              <a:spLocks noChangeArrowheads="1"/>
            </p:cNvSpPr>
            <p:nvPr/>
          </p:nvSpPr>
          <p:spPr bwMode="auto">
            <a:xfrm>
              <a:off x="1200" y="1488"/>
              <a:ext cx="3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dirty="0">
                  <a:solidFill>
                    <a:schemeClr val="tx2"/>
                  </a:solidFill>
                </a:rPr>
                <a:t>B</a:t>
              </a:r>
              <a:r>
                <a:rPr lang="es-ES_tradnl" altLang="es-ES" sz="2000" baseline="-25000" dirty="0">
                  <a:solidFill>
                    <a:schemeClr val="tx2"/>
                  </a:solidFill>
                </a:rPr>
                <a:t>2</a:t>
              </a:r>
              <a:endParaRPr lang="es-ES" altLang="es-ES" sz="2000" baseline="-25000" dirty="0">
                <a:solidFill>
                  <a:schemeClr val="tx2"/>
                </a:solidFill>
              </a:endParaRPr>
            </a:p>
          </p:txBody>
        </p:sp>
        <p:sp>
          <p:nvSpPr>
            <p:cNvPr id="224268" name="Text Box 12"/>
            <p:cNvSpPr txBox="1">
              <a:spLocks noChangeArrowheads="1"/>
            </p:cNvSpPr>
            <p:nvPr/>
          </p:nvSpPr>
          <p:spPr bwMode="auto">
            <a:xfrm>
              <a:off x="240" y="720"/>
              <a:ext cx="1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s-ES_tradnl" altLang="es-ES" sz="2000">
                  <a:solidFill>
                    <a:schemeClr val="tx2"/>
                  </a:solidFill>
                </a:rPr>
                <a:t>Interacción nula</a:t>
              </a:r>
              <a:endParaRPr lang="es-ES" altLang="es-ES" sz="2000">
                <a:solidFill>
                  <a:schemeClr val="tx2"/>
                </a:solidFill>
              </a:endParaRPr>
            </a:p>
          </p:txBody>
        </p:sp>
      </p:grpSp>
      <p:grpSp>
        <p:nvGrpSpPr>
          <p:cNvPr id="224269" name="Group 13"/>
          <p:cNvGrpSpPr>
            <a:grpSpLocks/>
          </p:cNvGrpSpPr>
          <p:nvPr/>
        </p:nvGrpSpPr>
        <p:grpSpPr bwMode="auto">
          <a:xfrm>
            <a:off x="3635896" y="1125538"/>
            <a:ext cx="2286000" cy="2682875"/>
            <a:chOff x="2304" y="720"/>
            <a:chExt cx="1440" cy="1690"/>
          </a:xfrm>
        </p:grpSpPr>
        <p:sp>
          <p:nvSpPr>
            <p:cNvPr id="224270" name="Rectangle 14"/>
            <p:cNvSpPr>
              <a:spLocks noChangeArrowheads="1"/>
            </p:cNvSpPr>
            <p:nvPr/>
          </p:nvSpPr>
          <p:spPr bwMode="auto">
            <a:xfrm>
              <a:off x="2352" y="960"/>
              <a:ext cx="1296" cy="1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224271" name="Line 15"/>
            <p:cNvSpPr>
              <a:spLocks noChangeShapeType="1"/>
            </p:cNvSpPr>
            <p:nvPr/>
          </p:nvSpPr>
          <p:spPr bwMode="auto">
            <a:xfrm>
              <a:off x="2592" y="211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72" name="Line 16"/>
            <p:cNvSpPr>
              <a:spLocks noChangeShapeType="1"/>
            </p:cNvSpPr>
            <p:nvPr/>
          </p:nvSpPr>
          <p:spPr bwMode="auto">
            <a:xfrm>
              <a:off x="3264" y="211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73" name="Text Box 17"/>
            <p:cNvSpPr txBox="1">
              <a:spLocks noChangeArrowheads="1"/>
            </p:cNvSpPr>
            <p:nvPr/>
          </p:nvSpPr>
          <p:spPr bwMode="auto">
            <a:xfrm>
              <a:off x="2448" y="2160"/>
              <a:ext cx="1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A</a:t>
              </a:r>
              <a:r>
                <a:rPr lang="es-ES_tradnl" altLang="es-ES" sz="2000" baseline="-25000">
                  <a:solidFill>
                    <a:schemeClr val="tx2"/>
                  </a:solidFill>
                </a:rPr>
                <a:t>1</a:t>
              </a:r>
              <a:r>
                <a:rPr lang="es-ES_tradnl" altLang="es-ES" sz="2000">
                  <a:solidFill>
                    <a:schemeClr val="tx2"/>
                  </a:solidFill>
                </a:rPr>
                <a:t>             A</a:t>
              </a:r>
              <a:r>
                <a:rPr lang="es-ES_tradnl" altLang="es-ES" sz="2000" baseline="-25000">
                  <a:solidFill>
                    <a:schemeClr val="tx2"/>
                  </a:solidFill>
                </a:rPr>
                <a:t>2</a:t>
              </a:r>
              <a:endParaRPr lang="es-ES" altLang="es-ES" sz="2000" baseline="-25000">
                <a:solidFill>
                  <a:schemeClr val="tx2"/>
                </a:solidFill>
              </a:endParaRPr>
            </a:p>
          </p:txBody>
        </p:sp>
        <p:sp>
          <p:nvSpPr>
            <p:cNvPr id="224274" name="Line 18"/>
            <p:cNvSpPr>
              <a:spLocks noChangeShapeType="1"/>
            </p:cNvSpPr>
            <p:nvPr/>
          </p:nvSpPr>
          <p:spPr bwMode="auto">
            <a:xfrm>
              <a:off x="2556" y="1632"/>
              <a:ext cx="672" cy="384"/>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75" name="Line 19"/>
            <p:cNvSpPr>
              <a:spLocks noChangeShapeType="1"/>
            </p:cNvSpPr>
            <p:nvPr/>
          </p:nvSpPr>
          <p:spPr bwMode="auto">
            <a:xfrm rot="-13603423">
              <a:off x="2592" y="1152"/>
              <a:ext cx="672" cy="384"/>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76" name="Text Box 20"/>
            <p:cNvSpPr txBox="1">
              <a:spLocks noChangeArrowheads="1"/>
            </p:cNvSpPr>
            <p:nvPr/>
          </p:nvSpPr>
          <p:spPr bwMode="auto">
            <a:xfrm>
              <a:off x="3312" y="1872"/>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dirty="0">
                  <a:solidFill>
                    <a:schemeClr val="tx2"/>
                  </a:solidFill>
                </a:rPr>
                <a:t>B</a:t>
              </a:r>
              <a:r>
                <a:rPr lang="es-ES_tradnl" altLang="es-ES" sz="2000" baseline="-25000" dirty="0">
                  <a:solidFill>
                    <a:schemeClr val="tx2"/>
                  </a:solidFill>
                </a:rPr>
                <a:t>2</a:t>
              </a:r>
              <a:endParaRPr lang="es-ES" altLang="es-ES" sz="2000" baseline="-25000" dirty="0">
                <a:solidFill>
                  <a:schemeClr val="tx2"/>
                </a:solidFill>
              </a:endParaRPr>
            </a:p>
          </p:txBody>
        </p:sp>
        <p:sp>
          <p:nvSpPr>
            <p:cNvPr id="224277" name="Text Box 21"/>
            <p:cNvSpPr txBox="1">
              <a:spLocks noChangeArrowheads="1"/>
            </p:cNvSpPr>
            <p:nvPr/>
          </p:nvSpPr>
          <p:spPr bwMode="auto">
            <a:xfrm>
              <a:off x="3312" y="1104"/>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B</a:t>
              </a:r>
              <a:r>
                <a:rPr lang="es-ES_tradnl" altLang="es-ES" sz="2000" baseline="-25000">
                  <a:solidFill>
                    <a:schemeClr val="tx2"/>
                  </a:solidFill>
                </a:rPr>
                <a:t>1</a:t>
              </a:r>
              <a:endParaRPr lang="es-ES" altLang="es-ES" sz="2000" baseline="-25000">
                <a:solidFill>
                  <a:schemeClr val="tx2"/>
                </a:solidFill>
              </a:endParaRPr>
            </a:p>
          </p:txBody>
        </p:sp>
        <p:sp>
          <p:nvSpPr>
            <p:cNvPr id="224278" name="Text Box 22"/>
            <p:cNvSpPr txBox="1">
              <a:spLocks noChangeArrowheads="1"/>
            </p:cNvSpPr>
            <p:nvPr/>
          </p:nvSpPr>
          <p:spPr bwMode="auto">
            <a:xfrm>
              <a:off x="2304" y="720"/>
              <a:ext cx="14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Interacción positiva</a:t>
              </a:r>
              <a:endParaRPr lang="es-ES" altLang="es-ES" sz="2000">
                <a:solidFill>
                  <a:schemeClr val="tx2"/>
                </a:solidFill>
              </a:endParaRPr>
            </a:p>
          </p:txBody>
        </p:sp>
      </p:grpSp>
      <p:grpSp>
        <p:nvGrpSpPr>
          <p:cNvPr id="224279" name="Group 23"/>
          <p:cNvGrpSpPr>
            <a:grpSpLocks/>
          </p:cNvGrpSpPr>
          <p:nvPr/>
        </p:nvGrpSpPr>
        <p:grpSpPr bwMode="auto">
          <a:xfrm>
            <a:off x="6443663" y="1125538"/>
            <a:ext cx="2286000" cy="2682875"/>
            <a:chOff x="4080" y="720"/>
            <a:chExt cx="1440" cy="1690"/>
          </a:xfrm>
        </p:grpSpPr>
        <p:sp>
          <p:nvSpPr>
            <p:cNvPr id="224280" name="Rectangle 24"/>
            <p:cNvSpPr>
              <a:spLocks noChangeArrowheads="1"/>
            </p:cNvSpPr>
            <p:nvPr/>
          </p:nvSpPr>
          <p:spPr bwMode="auto">
            <a:xfrm>
              <a:off x="4128" y="960"/>
              <a:ext cx="1296" cy="1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224281" name="Line 25"/>
            <p:cNvSpPr>
              <a:spLocks noChangeShapeType="1"/>
            </p:cNvSpPr>
            <p:nvPr/>
          </p:nvSpPr>
          <p:spPr bwMode="auto">
            <a:xfrm>
              <a:off x="4368" y="211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82" name="Line 26"/>
            <p:cNvSpPr>
              <a:spLocks noChangeShapeType="1"/>
            </p:cNvSpPr>
            <p:nvPr/>
          </p:nvSpPr>
          <p:spPr bwMode="auto">
            <a:xfrm>
              <a:off x="5040" y="211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83" name="Text Box 27"/>
            <p:cNvSpPr txBox="1">
              <a:spLocks noChangeArrowheads="1"/>
            </p:cNvSpPr>
            <p:nvPr/>
          </p:nvSpPr>
          <p:spPr bwMode="auto">
            <a:xfrm>
              <a:off x="4224" y="2160"/>
              <a:ext cx="1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A</a:t>
              </a:r>
              <a:r>
                <a:rPr lang="es-ES_tradnl" altLang="es-ES" sz="2000" baseline="-25000">
                  <a:solidFill>
                    <a:schemeClr val="tx2"/>
                  </a:solidFill>
                </a:rPr>
                <a:t>1</a:t>
              </a:r>
              <a:r>
                <a:rPr lang="es-ES_tradnl" altLang="es-ES" sz="2000">
                  <a:solidFill>
                    <a:schemeClr val="tx2"/>
                  </a:solidFill>
                </a:rPr>
                <a:t>             A</a:t>
              </a:r>
              <a:r>
                <a:rPr lang="es-ES_tradnl" altLang="es-ES" sz="2000" baseline="-25000">
                  <a:solidFill>
                    <a:schemeClr val="tx2"/>
                  </a:solidFill>
                </a:rPr>
                <a:t>2</a:t>
              </a:r>
              <a:endParaRPr lang="es-ES" altLang="es-ES" sz="2000" baseline="-25000">
                <a:solidFill>
                  <a:schemeClr val="tx2"/>
                </a:solidFill>
              </a:endParaRPr>
            </a:p>
          </p:txBody>
        </p:sp>
        <p:sp>
          <p:nvSpPr>
            <p:cNvPr id="224284" name="Line 28"/>
            <p:cNvSpPr>
              <a:spLocks noChangeShapeType="1"/>
            </p:cNvSpPr>
            <p:nvPr/>
          </p:nvSpPr>
          <p:spPr bwMode="auto">
            <a:xfrm flipV="1">
              <a:off x="4368" y="1632"/>
              <a:ext cx="672" cy="384"/>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85" name="Line 29"/>
            <p:cNvSpPr>
              <a:spLocks noChangeShapeType="1"/>
            </p:cNvSpPr>
            <p:nvPr/>
          </p:nvSpPr>
          <p:spPr bwMode="auto">
            <a:xfrm>
              <a:off x="4320" y="1104"/>
              <a:ext cx="720" cy="336"/>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86" name="Text Box 30"/>
            <p:cNvSpPr txBox="1">
              <a:spLocks noChangeArrowheads="1"/>
            </p:cNvSpPr>
            <p:nvPr/>
          </p:nvSpPr>
          <p:spPr bwMode="auto">
            <a:xfrm>
              <a:off x="5088" y="1536"/>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B</a:t>
              </a:r>
              <a:r>
                <a:rPr lang="es-ES_tradnl" altLang="es-ES" sz="2000" baseline="-25000">
                  <a:solidFill>
                    <a:schemeClr val="tx2"/>
                  </a:solidFill>
                </a:rPr>
                <a:t>2</a:t>
              </a:r>
              <a:endParaRPr lang="es-ES" altLang="es-ES" sz="2000" baseline="-25000">
                <a:solidFill>
                  <a:schemeClr val="tx2"/>
                </a:solidFill>
              </a:endParaRPr>
            </a:p>
          </p:txBody>
        </p:sp>
        <p:sp>
          <p:nvSpPr>
            <p:cNvPr id="224287" name="Text Box 31"/>
            <p:cNvSpPr txBox="1">
              <a:spLocks noChangeArrowheads="1"/>
            </p:cNvSpPr>
            <p:nvPr/>
          </p:nvSpPr>
          <p:spPr bwMode="auto">
            <a:xfrm>
              <a:off x="5088" y="1296"/>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B</a:t>
              </a:r>
              <a:r>
                <a:rPr lang="es-ES_tradnl" altLang="es-ES" sz="2000" baseline="-25000">
                  <a:solidFill>
                    <a:schemeClr val="tx2"/>
                  </a:solidFill>
                </a:rPr>
                <a:t>1</a:t>
              </a:r>
              <a:endParaRPr lang="es-ES" altLang="es-ES" sz="2000" baseline="-25000">
                <a:solidFill>
                  <a:schemeClr val="tx2"/>
                </a:solidFill>
              </a:endParaRPr>
            </a:p>
          </p:txBody>
        </p:sp>
        <p:sp>
          <p:nvSpPr>
            <p:cNvPr id="224288" name="Text Box 32"/>
            <p:cNvSpPr txBox="1">
              <a:spLocks noChangeArrowheads="1"/>
            </p:cNvSpPr>
            <p:nvPr/>
          </p:nvSpPr>
          <p:spPr bwMode="auto">
            <a:xfrm>
              <a:off x="4080" y="720"/>
              <a:ext cx="14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Interacción negativa</a:t>
              </a:r>
              <a:endParaRPr lang="es-ES" altLang="es-ES" sz="2000">
                <a:solidFill>
                  <a:schemeClr val="tx2"/>
                </a:solidFill>
              </a:endParaRPr>
            </a:p>
          </p:txBody>
        </p:sp>
      </p:grpSp>
      <p:grpSp>
        <p:nvGrpSpPr>
          <p:cNvPr id="224289" name="Group 33"/>
          <p:cNvGrpSpPr>
            <a:grpSpLocks/>
          </p:cNvGrpSpPr>
          <p:nvPr/>
        </p:nvGrpSpPr>
        <p:grpSpPr bwMode="auto">
          <a:xfrm>
            <a:off x="2504192" y="4081463"/>
            <a:ext cx="4953000" cy="2301875"/>
            <a:chOff x="2208" y="2688"/>
            <a:chExt cx="3120" cy="1450"/>
          </a:xfrm>
        </p:grpSpPr>
        <p:sp>
          <p:nvSpPr>
            <p:cNvPr id="224290" name="Rectangle 34"/>
            <p:cNvSpPr>
              <a:spLocks noChangeArrowheads="1"/>
            </p:cNvSpPr>
            <p:nvPr/>
          </p:nvSpPr>
          <p:spPr bwMode="auto">
            <a:xfrm>
              <a:off x="2208" y="2688"/>
              <a:ext cx="1296" cy="1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224291" name="Line 35"/>
            <p:cNvSpPr>
              <a:spLocks noChangeShapeType="1"/>
            </p:cNvSpPr>
            <p:nvPr/>
          </p:nvSpPr>
          <p:spPr bwMode="auto">
            <a:xfrm>
              <a:off x="2448" y="384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92" name="Line 36"/>
            <p:cNvSpPr>
              <a:spLocks noChangeShapeType="1"/>
            </p:cNvSpPr>
            <p:nvPr/>
          </p:nvSpPr>
          <p:spPr bwMode="auto">
            <a:xfrm>
              <a:off x="3120" y="384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93" name="Text Box 37"/>
            <p:cNvSpPr txBox="1">
              <a:spLocks noChangeArrowheads="1"/>
            </p:cNvSpPr>
            <p:nvPr/>
          </p:nvSpPr>
          <p:spPr bwMode="auto">
            <a:xfrm>
              <a:off x="2304" y="3888"/>
              <a:ext cx="1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A</a:t>
              </a:r>
              <a:r>
                <a:rPr lang="es-ES_tradnl" altLang="es-ES" sz="2000" baseline="-25000">
                  <a:solidFill>
                    <a:schemeClr val="tx2"/>
                  </a:solidFill>
                </a:rPr>
                <a:t>1</a:t>
              </a:r>
              <a:r>
                <a:rPr lang="es-ES_tradnl" altLang="es-ES" sz="2000">
                  <a:solidFill>
                    <a:schemeClr val="tx2"/>
                  </a:solidFill>
                </a:rPr>
                <a:t>             A</a:t>
              </a:r>
              <a:r>
                <a:rPr lang="es-ES_tradnl" altLang="es-ES" sz="2000" baseline="-25000">
                  <a:solidFill>
                    <a:schemeClr val="tx2"/>
                  </a:solidFill>
                </a:rPr>
                <a:t>2</a:t>
              </a:r>
              <a:endParaRPr lang="es-ES" altLang="es-ES" sz="2000" baseline="-25000">
                <a:solidFill>
                  <a:schemeClr val="tx2"/>
                </a:solidFill>
              </a:endParaRPr>
            </a:p>
          </p:txBody>
        </p:sp>
        <p:sp>
          <p:nvSpPr>
            <p:cNvPr id="224294" name="Line 38"/>
            <p:cNvSpPr>
              <a:spLocks noChangeShapeType="1"/>
            </p:cNvSpPr>
            <p:nvPr/>
          </p:nvSpPr>
          <p:spPr bwMode="auto">
            <a:xfrm flipV="1">
              <a:off x="2460" y="3048"/>
              <a:ext cx="672" cy="672"/>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95" name="Line 39"/>
            <p:cNvSpPr>
              <a:spLocks noChangeShapeType="1"/>
            </p:cNvSpPr>
            <p:nvPr/>
          </p:nvSpPr>
          <p:spPr bwMode="auto">
            <a:xfrm rot="16703082" flipV="1">
              <a:off x="2472" y="3024"/>
              <a:ext cx="672" cy="672"/>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24296" name="Text Box 40"/>
            <p:cNvSpPr txBox="1">
              <a:spLocks noChangeArrowheads="1"/>
            </p:cNvSpPr>
            <p:nvPr/>
          </p:nvSpPr>
          <p:spPr bwMode="auto">
            <a:xfrm>
              <a:off x="3168" y="3600"/>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B</a:t>
              </a:r>
              <a:r>
                <a:rPr lang="es-ES_tradnl" altLang="es-ES" sz="2000" baseline="-25000">
                  <a:solidFill>
                    <a:schemeClr val="tx2"/>
                  </a:solidFill>
                </a:rPr>
                <a:t>1</a:t>
              </a:r>
              <a:endParaRPr lang="es-ES" altLang="es-ES" sz="2000" baseline="-25000">
                <a:solidFill>
                  <a:schemeClr val="tx2"/>
                </a:solidFill>
              </a:endParaRPr>
            </a:p>
          </p:txBody>
        </p:sp>
        <p:sp>
          <p:nvSpPr>
            <p:cNvPr id="224297" name="Text Box 41"/>
            <p:cNvSpPr txBox="1">
              <a:spLocks noChangeArrowheads="1"/>
            </p:cNvSpPr>
            <p:nvPr/>
          </p:nvSpPr>
          <p:spPr bwMode="auto">
            <a:xfrm>
              <a:off x="3168" y="2832"/>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B</a:t>
              </a:r>
              <a:r>
                <a:rPr lang="es-ES_tradnl" altLang="es-ES" sz="2000" baseline="-25000">
                  <a:solidFill>
                    <a:schemeClr val="tx2"/>
                  </a:solidFill>
                </a:rPr>
                <a:t>2</a:t>
              </a:r>
              <a:endParaRPr lang="es-ES" altLang="es-ES" sz="2000" baseline="-25000">
                <a:solidFill>
                  <a:schemeClr val="tx2"/>
                </a:solidFill>
              </a:endParaRPr>
            </a:p>
          </p:txBody>
        </p:sp>
        <p:sp>
          <p:nvSpPr>
            <p:cNvPr id="224298" name="Text Box 42"/>
            <p:cNvSpPr txBox="1">
              <a:spLocks noChangeArrowheads="1"/>
            </p:cNvSpPr>
            <p:nvPr/>
          </p:nvSpPr>
          <p:spPr bwMode="auto">
            <a:xfrm>
              <a:off x="3744" y="3648"/>
              <a:ext cx="15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ES" sz="2000">
                  <a:solidFill>
                    <a:schemeClr val="tx2"/>
                  </a:solidFill>
                </a:rPr>
                <a:t>Interacción inversa</a:t>
              </a:r>
              <a:endParaRPr lang="es-ES" altLang="es-ES" sz="2000">
                <a:solidFill>
                  <a:schemeClr val="tx2"/>
                </a:solidFill>
              </a:endParaRPr>
            </a:p>
          </p:txBody>
        </p:sp>
      </p:grpSp>
    </p:spTree>
    <p:extLst>
      <p:ext uri="{BB962C8B-B14F-4D97-AF65-F5344CB8AC3E}">
        <p14:creationId xmlns:p14="http://schemas.microsoft.com/office/powerpoint/2010/main" val="974519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714356"/>
            <a:ext cx="7938258" cy="5411807"/>
          </a:xfrm>
        </p:spPr>
        <p:txBody>
          <a:bodyPr>
            <a:normAutofit/>
          </a:bodyPr>
          <a:lstStyle/>
          <a:p>
            <a:pPr marL="0" indent="0" algn="just">
              <a:buNone/>
            </a:pPr>
            <a:r>
              <a:rPr lang="es-EC" sz="2400" dirty="0">
                <a:highlight>
                  <a:srgbClr val="FFFF00"/>
                </a:highlight>
              </a:rPr>
              <a:t>Ejercicio Propuesto: </a:t>
            </a:r>
          </a:p>
          <a:p>
            <a:pPr marL="0" indent="0" algn="just">
              <a:buNone/>
            </a:pPr>
            <a:endParaRPr lang="es-EC" sz="2400" dirty="0"/>
          </a:p>
          <a:p>
            <a:pPr marL="0" indent="0" algn="just">
              <a:buNone/>
            </a:pPr>
            <a:r>
              <a:rPr lang="es-EC" sz="2400" dirty="0"/>
              <a:t>Un ingeniero está diseñando una batería para usarse en un aparato que estará sujeto a variaciones extremas de temperatura. Tiene tres opciones para el material de la placa para la batería, y como sabe que la temperatura afecta la vida de la batería decide probar tres temperaturas:15◦F, 70◦F, 125◦F.</a:t>
            </a:r>
          </a:p>
          <a:p>
            <a:pPr marL="0" indent="0" algn="just">
              <a:buNone/>
            </a:pPr>
            <a:r>
              <a:rPr lang="es-EC" sz="2400" dirty="0"/>
              <a:t>Se prueban 4 baterías en cada combinación de material y temperatura y las 36 pruebas (3 × 3 × 4) se corren en orden aleatorio (completamente al azar). Los datos son vida (en horas) de las baterías.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041108429"/>
              </p:ext>
            </p:extLst>
          </p:nvPr>
        </p:nvGraphicFramePr>
        <p:xfrm>
          <a:off x="956603" y="836712"/>
          <a:ext cx="7503832" cy="3324305"/>
        </p:xfrm>
        <a:graphic>
          <a:graphicData uri="http://schemas.openxmlformats.org/drawingml/2006/table">
            <a:tbl>
              <a:tblPr firstRow="1" bandRow="1">
                <a:tableStyleId>{5C22544A-7EE6-4342-B048-85BDC9FD1C3A}</a:tableStyleId>
              </a:tblPr>
              <a:tblGrid>
                <a:gridCol w="1167125">
                  <a:extLst>
                    <a:ext uri="{9D8B030D-6E8A-4147-A177-3AD203B41FA5}">
                      <a16:colId xmlns:a16="http://schemas.microsoft.com/office/drawing/2014/main" val="20000"/>
                    </a:ext>
                  </a:extLst>
                </a:gridCol>
                <a:gridCol w="976827">
                  <a:extLst>
                    <a:ext uri="{9D8B030D-6E8A-4147-A177-3AD203B41FA5}">
                      <a16:colId xmlns:a16="http://schemas.microsoft.com/office/drawing/2014/main" val="20001"/>
                    </a:ext>
                  </a:extLst>
                </a:gridCol>
                <a:gridCol w="1071976">
                  <a:extLst>
                    <a:ext uri="{9D8B030D-6E8A-4147-A177-3AD203B41FA5}">
                      <a16:colId xmlns:a16="http://schemas.microsoft.com/office/drawing/2014/main" val="20002"/>
                    </a:ext>
                  </a:extLst>
                </a:gridCol>
                <a:gridCol w="1071976">
                  <a:extLst>
                    <a:ext uri="{9D8B030D-6E8A-4147-A177-3AD203B41FA5}">
                      <a16:colId xmlns:a16="http://schemas.microsoft.com/office/drawing/2014/main" val="20003"/>
                    </a:ext>
                  </a:extLst>
                </a:gridCol>
                <a:gridCol w="1071976">
                  <a:extLst>
                    <a:ext uri="{9D8B030D-6E8A-4147-A177-3AD203B41FA5}">
                      <a16:colId xmlns:a16="http://schemas.microsoft.com/office/drawing/2014/main" val="20004"/>
                    </a:ext>
                  </a:extLst>
                </a:gridCol>
                <a:gridCol w="1071976">
                  <a:extLst>
                    <a:ext uri="{9D8B030D-6E8A-4147-A177-3AD203B41FA5}">
                      <a16:colId xmlns:a16="http://schemas.microsoft.com/office/drawing/2014/main" val="20005"/>
                    </a:ext>
                  </a:extLst>
                </a:gridCol>
                <a:gridCol w="1071976">
                  <a:extLst>
                    <a:ext uri="{9D8B030D-6E8A-4147-A177-3AD203B41FA5}">
                      <a16:colId xmlns:a16="http://schemas.microsoft.com/office/drawing/2014/main" val="20006"/>
                    </a:ext>
                  </a:extLst>
                </a:gridCol>
              </a:tblGrid>
              <a:tr h="712899">
                <a:tc>
                  <a:txBody>
                    <a:bodyPr/>
                    <a:lstStyle/>
                    <a:p>
                      <a:r>
                        <a:rPr lang="es-EC" sz="1400" dirty="0"/>
                        <a:t>TIPO DE MATERIAL</a:t>
                      </a:r>
                    </a:p>
                  </a:txBody>
                  <a:tcPr/>
                </a:tc>
                <a:tc gridSpan="6">
                  <a:txBody>
                    <a:bodyPr/>
                    <a:lstStyle/>
                    <a:p>
                      <a:pPr algn="ctr"/>
                      <a:r>
                        <a:rPr lang="es-EC" sz="1400" dirty="0"/>
                        <a:t>TEMPERATURA (°F)</a:t>
                      </a:r>
                    </a:p>
                  </a:txBody>
                  <a:tcPr/>
                </a:tc>
                <a:tc hMerge="1">
                  <a:txBody>
                    <a:bodyPr/>
                    <a:lstStyle/>
                    <a:p>
                      <a:endParaRPr lang="es-EC" dirty="0"/>
                    </a:p>
                  </a:txBody>
                  <a:tcPr/>
                </a:tc>
                <a:tc hMerge="1">
                  <a:txBody>
                    <a:bodyPr/>
                    <a:lstStyle/>
                    <a:p>
                      <a:endParaRPr lang="es-EC" dirty="0"/>
                    </a:p>
                  </a:txBody>
                  <a:tcPr/>
                </a:tc>
                <a:tc hMerge="1">
                  <a:txBody>
                    <a:bodyPr/>
                    <a:lstStyle/>
                    <a:p>
                      <a:endParaRPr lang="es-EC" dirty="0"/>
                    </a:p>
                  </a:txBody>
                  <a:tcPr/>
                </a:tc>
                <a:tc hMerge="1">
                  <a:txBody>
                    <a:bodyPr/>
                    <a:lstStyle/>
                    <a:p>
                      <a:endParaRPr lang="es-EC" dirty="0"/>
                    </a:p>
                  </a:txBody>
                  <a:tcPr/>
                </a:tc>
                <a:tc hMerge="1">
                  <a:txBody>
                    <a:bodyPr/>
                    <a:lstStyle/>
                    <a:p>
                      <a:endParaRPr lang="es-EC"/>
                    </a:p>
                  </a:txBody>
                  <a:tcPr/>
                </a:tc>
                <a:extLst>
                  <a:ext uri="{0D108BD9-81ED-4DB2-BD59-A6C34878D82A}">
                    <a16:rowId xmlns:a16="http://schemas.microsoft.com/office/drawing/2014/main" val="10000"/>
                  </a:ext>
                </a:extLst>
              </a:tr>
              <a:tr h="373058">
                <a:tc>
                  <a:txBody>
                    <a:bodyPr/>
                    <a:lstStyle/>
                    <a:p>
                      <a:endParaRPr lang="es-EC" sz="1400" dirty="0"/>
                    </a:p>
                  </a:txBody>
                  <a:tcPr/>
                </a:tc>
                <a:tc gridSpan="2">
                  <a:txBody>
                    <a:bodyPr/>
                    <a:lstStyle/>
                    <a:p>
                      <a:pPr algn="ctr"/>
                      <a:r>
                        <a:rPr lang="es-EC" sz="1400" b="1" dirty="0"/>
                        <a:t>15</a:t>
                      </a:r>
                    </a:p>
                  </a:txBody>
                  <a:tcPr/>
                </a:tc>
                <a:tc hMerge="1">
                  <a:txBody>
                    <a:bodyPr/>
                    <a:lstStyle/>
                    <a:p>
                      <a:endParaRPr lang="es-EC" dirty="0"/>
                    </a:p>
                  </a:txBody>
                  <a:tcPr/>
                </a:tc>
                <a:tc gridSpan="2">
                  <a:txBody>
                    <a:bodyPr/>
                    <a:lstStyle/>
                    <a:p>
                      <a:pPr algn="ctr"/>
                      <a:r>
                        <a:rPr lang="es-EC" sz="1400" b="1" dirty="0"/>
                        <a:t>70</a:t>
                      </a:r>
                    </a:p>
                  </a:txBody>
                  <a:tcPr/>
                </a:tc>
                <a:tc hMerge="1">
                  <a:txBody>
                    <a:bodyPr/>
                    <a:lstStyle/>
                    <a:p>
                      <a:endParaRPr lang="es-EC"/>
                    </a:p>
                  </a:txBody>
                  <a:tcPr/>
                </a:tc>
                <a:tc gridSpan="2">
                  <a:txBody>
                    <a:bodyPr/>
                    <a:lstStyle/>
                    <a:p>
                      <a:pPr algn="ctr"/>
                      <a:r>
                        <a:rPr lang="es-EC" sz="1400" b="1" dirty="0"/>
                        <a:t>125</a:t>
                      </a:r>
                    </a:p>
                  </a:txBody>
                  <a:tcPr/>
                </a:tc>
                <a:tc hMerge="1">
                  <a:txBody>
                    <a:bodyPr/>
                    <a:lstStyle/>
                    <a:p>
                      <a:endParaRPr lang="es-EC"/>
                    </a:p>
                  </a:txBody>
                  <a:tcPr/>
                </a:tc>
                <a:extLst>
                  <a:ext uri="{0D108BD9-81ED-4DB2-BD59-A6C34878D82A}">
                    <a16:rowId xmlns:a16="http://schemas.microsoft.com/office/drawing/2014/main" val="10001"/>
                  </a:ext>
                </a:extLst>
              </a:tr>
              <a:tr h="373058">
                <a:tc rowSpan="2">
                  <a:txBody>
                    <a:bodyPr/>
                    <a:lstStyle/>
                    <a:p>
                      <a:pPr algn="ctr"/>
                      <a:r>
                        <a:rPr lang="es-EC" sz="1400" b="1" dirty="0"/>
                        <a:t>1</a:t>
                      </a:r>
                    </a:p>
                  </a:txBody>
                  <a:tcPr/>
                </a:tc>
                <a:tc>
                  <a:txBody>
                    <a:bodyPr/>
                    <a:lstStyle/>
                    <a:p>
                      <a:pPr algn="ctr"/>
                      <a:r>
                        <a:rPr lang="es-EC" sz="1400" dirty="0"/>
                        <a:t>13</a:t>
                      </a:r>
                    </a:p>
                  </a:txBody>
                  <a:tcPr/>
                </a:tc>
                <a:tc>
                  <a:txBody>
                    <a:bodyPr/>
                    <a:lstStyle/>
                    <a:p>
                      <a:pPr algn="ctr"/>
                      <a:r>
                        <a:rPr lang="es-EC" sz="1400" dirty="0"/>
                        <a:t>155</a:t>
                      </a:r>
                    </a:p>
                  </a:txBody>
                  <a:tcPr/>
                </a:tc>
                <a:tc>
                  <a:txBody>
                    <a:bodyPr/>
                    <a:lstStyle/>
                    <a:p>
                      <a:pPr algn="ctr"/>
                      <a:r>
                        <a:rPr lang="es-EC" sz="1400" dirty="0"/>
                        <a:t>34</a:t>
                      </a:r>
                    </a:p>
                  </a:txBody>
                  <a:tcPr/>
                </a:tc>
                <a:tc>
                  <a:txBody>
                    <a:bodyPr/>
                    <a:lstStyle/>
                    <a:p>
                      <a:pPr algn="ctr"/>
                      <a:r>
                        <a:rPr lang="es-EC" sz="1400" dirty="0"/>
                        <a:t>40</a:t>
                      </a:r>
                    </a:p>
                  </a:txBody>
                  <a:tcPr/>
                </a:tc>
                <a:tc>
                  <a:txBody>
                    <a:bodyPr/>
                    <a:lstStyle/>
                    <a:p>
                      <a:pPr algn="ctr"/>
                      <a:r>
                        <a:rPr lang="es-EC" sz="1400" dirty="0"/>
                        <a:t>20</a:t>
                      </a:r>
                    </a:p>
                  </a:txBody>
                  <a:tcPr/>
                </a:tc>
                <a:tc>
                  <a:txBody>
                    <a:bodyPr/>
                    <a:lstStyle/>
                    <a:p>
                      <a:pPr algn="ctr"/>
                      <a:r>
                        <a:rPr lang="es-EC" sz="1400" dirty="0"/>
                        <a:t>70</a:t>
                      </a:r>
                    </a:p>
                  </a:txBody>
                  <a:tcPr/>
                </a:tc>
                <a:extLst>
                  <a:ext uri="{0D108BD9-81ED-4DB2-BD59-A6C34878D82A}">
                    <a16:rowId xmlns:a16="http://schemas.microsoft.com/office/drawing/2014/main" val="10002"/>
                  </a:ext>
                </a:extLst>
              </a:tr>
              <a:tr h="373058">
                <a:tc vMerge="1">
                  <a:txBody>
                    <a:bodyPr/>
                    <a:lstStyle/>
                    <a:p>
                      <a:endParaRPr lang="es-EC" dirty="0"/>
                    </a:p>
                  </a:txBody>
                  <a:tcPr/>
                </a:tc>
                <a:tc>
                  <a:txBody>
                    <a:bodyPr/>
                    <a:lstStyle/>
                    <a:p>
                      <a:pPr algn="ctr"/>
                      <a:r>
                        <a:rPr lang="es-EC" sz="1400" dirty="0"/>
                        <a:t>74</a:t>
                      </a:r>
                    </a:p>
                  </a:txBody>
                  <a:tcPr/>
                </a:tc>
                <a:tc>
                  <a:txBody>
                    <a:bodyPr/>
                    <a:lstStyle/>
                    <a:p>
                      <a:pPr algn="ctr"/>
                      <a:r>
                        <a:rPr lang="es-EC" sz="1400" dirty="0"/>
                        <a:t>180</a:t>
                      </a:r>
                    </a:p>
                  </a:txBody>
                  <a:tcPr/>
                </a:tc>
                <a:tc>
                  <a:txBody>
                    <a:bodyPr/>
                    <a:lstStyle/>
                    <a:p>
                      <a:pPr algn="ctr"/>
                      <a:r>
                        <a:rPr lang="es-EC" sz="1400" dirty="0"/>
                        <a:t>80</a:t>
                      </a:r>
                    </a:p>
                  </a:txBody>
                  <a:tcPr/>
                </a:tc>
                <a:tc>
                  <a:txBody>
                    <a:bodyPr/>
                    <a:lstStyle/>
                    <a:p>
                      <a:pPr algn="ctr"/>
                      <a:r>
                        <a:rPr lang="es-EC" sz="1400" dirty="0"/>
                        <a:t>75</a:t>
                      </a:r>
                    </a:p>
                  </a:txBody>
                  <a:tcPr/>
                </a:tc>
                <a:tc>
                  <a:txBody>
                    <a:bodyPr/>
                    <a:lstStyle/>
                    <a:p>
                      <a:pPr algn="ctr"/>
                      <a:r>
                        <a:rPr lang="es-EC" sz="1400" dirty="0"/>
                        <a:t>82</a:t>
                      </a:r>
                    </a:p>
                  </a:txBody>
                  <a:tcPr/>
                </a:tc>
                <a:tc>
                  <a:txBody>
                    <a:bodyPr/>
                    <a:lstStyle/>
                    <a:p>
                      <a:pPr algn="ctr"/>
                      <a:r>
                        <a:rPr lang="es-EC" sz="1400" dirty="0"/>
                        <a:t>58</a:t>
                      </a:r>
                    </a:p>
                  </a:txBody>
                  <a:tcPr/>
                </a:tc>
                <a:extLst>
                  <a:ext uri="{0D108BD9-81ED-4DB2-BD59-A6C34878D82A}">
                    <a16:rowId xmlns:a16="http://schemas.microsoft.com/office/drawing/2014/main" val="10003"/>
                  </a:ext>
                </a:extLst>
              </a:tr>
              <a:tr h="373058">
                <a:tc rowSpan="2">
                  <a:txBody>
                    <a:bodyPr/>
                    <a:lstStyle/>
                    <a:p>
                      <a:pPr algn="ctr"/>
                      <a:r>
                        <a:rPr lang="es-EC" sz="1400" b="1" dirty="0"/>
                        <a:t>2</a:t>
                      </a:r>
                    </a:p>
                  </a:txBody>
                  <a:tcPr/>
                </a:tc>
                <a:tc>
                  <a:txBody>
                    <a:bodyPr/>
                    <a:lstStyle/>
                    <a:p>
                      <a:pPr algn="ctr"/>
                      <a:r>
                        <a:rPr lang="es-EC" sz="1400" dirty="0"/>
                        <a:t>150</a:t>
                      </a:r>
                    </a:p>
                  </a:txBody>
                  <a:tcPr/>
                </a:tc>
                <a:tc>
                  <a:txBody>
                    <a:bodyPr/>
                    <a:lstStyle/>
                    <a:p>
                      <a:pPr algn="ctr"/>
                      <a:r>
                        <a:rPr lang="es-EC" sz="1400" dirty="0"/>
                        <a:t>188</a:t>
                      </a:r>
                    </a:p>
                  </a:txBody>
                  <a:tcPr/>
                </a:tc>
                <a:tc>
                  <a:txBody>
                    <a:bodyPr/>
                    <a:lstStyle/>
                    <a:p>
                      <a:pPr algn="ctr"/>
                      <a:r>
                        <a:rPr lang="es-EC" sz="1400" dirty="0"/>
                        <a:t>136</a:t>
                      </a:r>
                    </a:p>
                  </a:txBody>
                  <a:tcPr/>
                </a:tc>
                <a:tc>
                  <a:txBody>
                    <a:bodyPr/>
                    <a:lstStyle/>
                    <a:p>
                      <a:pPr algn="ctr"/>
                      <a:r>
                        <a:rPr lang="es-EC" sz="1400" dirty="0"/>
                        <a:t>122</a:t>
                      </a:r>
                    </a:p>
                  </a:txBody>
                  <a:tcPr/>
                </a:tc>
                <a:tc>
                  <a:txBody>
                    <a:bodyPr/>
                    <a:lstStyle/>
                    <a:p>
                      <a:pPr algn="ctr"/>
                      <a:r>
                        <a:rPr lang="es-EC" sz="1400" dirty="0"/>
                        <a:t>25</a:t>
                      </a:r>
                    </a:p>
                  </a:txBody>
                  <a:tcPr/>
                </a:tc>
                <a:tc>
                  <a:txBody>
                    <a:bodyPr/>
                    <a:lstStyle/>
                    <a:p>
                      <a:pPr algn="ctr"/>
                      <a:r>
                        <a:rPr lang="es-EC" sz="1400" dirty="0"/>
                        <a:t>70</a:t>
                      </a:r>
                    </a:p>
                  </a:txBody>
                  <a:tcPr/>
                </a:tc>
                <a:extLst>
                  <a:ext uri="{0D108BD9-81ED-4DB2-BD59-A6C34878D82A}">
                    <a16:rowId xmlns:a16="http://schemas.microsoft.com/office/drawing/2014/main" val="10004"/>
                  </a:ext>
                </a:extLst>
              </a:tr>
              <a:tr h="373058">
                <a:tc vMerge="1">
                  <a:txBody>
                    <a:bodyPr/>
                    <a:lstStyle/>
                    <a:p>
                      <a:endParaRPr lang="es-EC"/>
                    </a:p>
                  </a:txBody>
                  <a:tcPr/>
                </a:tc>
                <a:tc>
                  <a:txBody>
                    <a:bodyPr/>
                    <a:lstStyle/>
                    <a:p>
                      <a:pPr algn="ctr"/>
                      <a:r>
                        <a:rPr lang="es-EC" sz="1400" dirty="0"/>
                        <a:t>159</a:t>
                      </a:r>
                    </a:p>
                  </a:txBody>
                  <a:tcPr/>
                </a:tc>
                <a:tc>
                  <a:txBody>
                    <a:bodyPr/>
                    <a:lstStyle/>
                    <a:p>
                      <a:pPr algn="ctr"/>
                      <a:r>
                        <a:rPr lang="es-EC" sz="1400" dirty="0"/>
                        <a:t>126</a:t>
                      </a:r>
                    </a:p>
                  </a:txBody>
                  <a:tcPr/>
                </a:tc>
                <a:tc>
                  <a:txBody>
                    <a:bodyPr/>
                    <a:lstStyle/>
                    <a:p>
                      <a:pPr algn="ctr"/>
                      <a:r>
                        <a:rPr lang="es-EC" sz="1400" dirty="0"/>
                        <a:t>106</a:t>
                      </a:r>
                    </a:p>
                  </a:txBody>
                  <a:tcPr/>
                </a:tc>
                <a:tc>
                  <a:txBody>
                    <a:bodyPr/>
                    <a:lstStyle/>
                    <a:p>
                      <a:pPr algn="ctr"/>
                      <a:r>
                        <a:rPr lang="es-EC" sz="1400" dirty="0"/>
                        <a:t>115</a:t>
                      </a:r>
                    </a:p>
                  </a:txBody>
                  <a:tcPr/>
                </a:tc>
                <a:tc>
                  <a:txBody>
                    <a:bodyPr/>
                    <a:lstStyle/>
                    <a:p>
                      <a:pPr algn="ctr"/>
                      <a:r>
                        <a:rPr lang="es-EC" sz="1400" dirty="0"/>
                        <a:t>58</a:t>
                      </a:r>
                    </a:p>
                  </a:txBody>
                  <a:tcPr/>
                </a:tc>
                <a:tc>
                  <a:txBody>
                    <a:bodyPr/>
                    <a:lstStyle/>
                    <a:p>
                      <a:pPr algn="ctr"/>
                      <a:r>
                        <a:rPr lang="es-EC" sz="1400" dirty="0"/>
                        <a:t>45</a:t>
                      </a:r>
                    </a:p>
                  </a:txBody>
                  <a:tcPr/>
                </a:tc>
                <a:extLst>
                  <a:ext uri="{0D108BD9-81ED-4DB2-BD59-A6C34878D82A}">
                    <a16:rowId xmlns:a16="http://schemas.microsoft.com/office/drawing/2014/main" val="10005"/>
                  </a:ext>
                </a:extLst>
              </a:tr>
              <a:tr h="373058">
                <a:tc rowSpan="2">
                  <a:txBody>
                    <a:bodyPr/>
                    <a:lstStyle/>
                    <a:p>
                      <a:pPr algn="ctr"/>
                      <a:r>
                        <a:rPr lang="es-EC" sz="1400" b="1" dirty="0"/>
                        <a:t>3</a:t>
                      </a:r>
                    </a:p>
                  </a:txBody>
                  <a:tcPr/>
                </a:tc>
                <a:tc>
                  <a:txBody>
                    <a:bodyPr/>
                    <a:lstStyle/>
                    <a:p>
                      <a:pPr algn="ctr"/>
                      <a:r>
                        <a:rPr lang="es-EC" sz="1400" dirty="0"/>
                        <a:t>138</a:t>
                      </a:r>
                    </a:p>
                  </a:txBody>
                  <a:tcPr/>
                </a:tc>
                <a:tc>
                  <a:txBody>
                    <a:bodyPr/>
                    <a:lstStyle/>
                    <a:p>
                      <a:pPr algn="ctr"/>
                      <a:r>
                        <a:rPr lang="es-EC" sz="1400" dirty="0"/>
                        <a:t>110</a:t>
                      </a:r>
                    </a:p>
                  </a:txBody>
                  <a:tcPr/>
                </a:tc>
                <a:tc>
                  <a:txBody>
                    <a:bodyPr/>
                    <a:lstStyle/>
                    <a:p>
                      <a:pPr algn="ctr"/>
                      <a:r>
                        <a:rPr lang="es-EC" sz="1400" dirty="0"/>
                        <a:t>174</a:t>
                      </a:r>
                    </a:p>
                  </a:txBody>
                  <a:tcPr/>
                </a:tc>
                <a:tc>
                  <a:txBody>
                    <a:bodyPr/>
                    <a:lstStyle/>
                    <a:p>
                      <a:pPr algn="ctr"/>
                      <a:r>
                        <a:rPr lang="es-EC" sz="1400" dirty="0"/>
                        <a:t>120</a:t>
                      </a:r>
                    </a:p>
                  </a:txBody>
                  <a:tcPr/>
                </a:tc>
                <a:tc>
                  <a:txBody>
                    <a:bodyPr/>
                    <a:lstStyle/>
                    <a:p>
                      <a:pPr algn="ctr"/>
                      <a:r>
                        <a:rPr lang="es-EC" sz="1400" dirty="0"/>
                        <a:t>96</a:t>
                      </a:r>
                    </a:p>
                  </a:txBody>
                  <a:tcPr/>
                </a:tc>
                <a:tc>
                  <a:txBody>
                    <a:bodyPr/>
                    <a:lstStyle/>
                    <a:p>
                      <a:pPr algn="ctr"/>
                      <a:r>
                        <a:rPr lang="es-EC" sz="1400" dirty="0"/>
                        <a:t>104</a:t>
                      </a:r>
                    </a:p>
                  </a:txBody>
                  <a:tcPr/>
                </a:tc>
                <a:extLst>
                  <a:ext uri="{0D108BD9-81ED-4DB2-BD59-A6C34878D82A}">
                    <a16:rowId xmlns:a16="http://schemas.microsoft.com/office/drawing/2014/main" val="10006"/>
                  </a:ext>
                </a:extLst>
              </a:tr>
              <a:tr h="373058">
                <a:tc vMerge="1">
                  <a:txBody>
                    <a:bodyPr/>
                    <a:lstStyle/>
                    <a:p>
                      <a:endParaRPr lang="es-EC"/>
                    </a:p>
                  </a:txBody>
                  <a:tcPr/>
                </a:tc>
                <a:tc>
                  <a:txBody>
                    <a:bodyPr/>
                    <a:lstStyle/>
                    <a:p>
                      <a:pPr algn="ctr"/>
                      <a:r>
                        <a:rPr lang="es-EC" sz="1400" dirty="0"/>
                        <a:t>168</a:t>
                      </a:r>
                    </a:p>
                  </a:txBody>
                  <a:tcPr/>
                </a:tc>
                <a:tc>
                  <a:txBody>
                    <a:bodyPr/>
                    <a:lstStyle/>
                    <a:p>
                      <a:pPr algn="ctr"/>
                      <a:r>
                        <a:rPr lang="es-EC" sz="1400" dirty="0"/>
                        <a:t>160</a:t>
                      </a:r>
                    </a:p>
                  </a:txBody>
                  <a:tcPr/>
                </a:tc>
                <a:tc>
                  <a:txBody>
                    <a:bodyPr/>
                    <a:lstStyle/>
                    <a:p>
                      <a:pPr algn="ctr"/>
                      <a:r>
                        <a:rPr lang="es-EC" sz="1400" dirty="0"/>
                        <a:t>150</a:t>
                      </a:r>
                    </a:p>
                  </a:txBody>
                  <a:tcPr/>
                </a:tc>
                <a:tc>
                  <a:txBody>
                    <a:bodyPr/>
                    <a:lstStyle/>
                    <a:p>
                      <a:pPr algn="ctr"/>
                      <a:r>
                        <a:rPr lang="es-EC" sz="1400" dirty="0"/>
                        <a:t>139</a:t>
                      </a:r>
                    </a:p>
                  </a:txBody>
                  <a:tcPr/>
                </a:tc>
                <a:tc>
                  <a:txBody>
                    <a:bodyPr/>
                    <a:lstStyle/>
                    <a:p>
                      <a:pPr algn="ctr"/>
                      <a:r>
                        <a:rPr lang="es-EC" sz="1400" dirty="0"/>
                        <a:t>82</a:t>
                      </a:r>
                    </a:p>
                  </a:txBody>
                  <a:tcPr/>
                </a:tc>
                <a:tc>
                  <a:txBody>
                    <a:bodyPr/>
                    <a:lstStyle/>
                    <a:p>
                      <a:pPr algn="ctr"/>
                      <a:r>
                        <a:rPr lang="es-EC" sz="1400" dirty="0"/>
                        <a:t>60</a:t>
                      </a:r>
                    </a:p>
                  </a:txBody>
                  <a:tcPr/>
                </a:tc>
                <a:extLst>
                  <a:ext uri="{0D108BD9-81ED-4DB2-BD59-A6C34878D82A}">
                    <a16:rowId xmlns:a16="http://schemas.microsoft.com/office/drawing/2014/main" val="10007"/>
                  </a:ext>
                </a:extLst>
              </a:tr>
            </a:tbl>
          </a:graphicData>
        </a:graphic>
      </p:graphicFrame>
      <p:sp>
        <p:nvSpPr>
          <p:cNvPr id="5" name="4 Rectángulo"/>
          <p:cNvSpPr/>
          <p:nvPr/>
        </p:nvSpPr>
        <p:spPr>
          <a:xfrm>
            <a:off x="755576" y="4643446"/>
            <a:ext cx="8064896" cy="1754326"/>
          </a:xfrm>
          <a:prstGeom prst="rect">
            <a:avLst/>
          </a:prstGeom>
        </p:spPr>
        <p:txBody>
          <a:bodyPr wrap="square">
            <a:spAutoFit/>
          </a:bodyPr>
          <a:lstStyle/>
          <a:p>
            <a:pPr algn="just"/>
            <a:r>
              <a:rPr lang="es-EC" dirty="0"/>
              <a:t>El ingeniero quiere contestar las siguientes preguntas:</a:t>
            </a:r>
          </a:p>
          <a:p>
            <a:pPr algn="just"/>
            <a:endParaRPr lang="es-EC" dirty="0"/>
          </a:p>
          <a:p>
            <a:pPr algn="just"/>
            <a:r>
              <a:rPr lang="es-EC" dirty="0"/>
              <a:t>1. Qué efectos producen el material y la temperatura en la vida de la batería?</a:t>
            </a:r>
          </a:p>
          <a:p>
            <a:pPr algn="just"/>
            <a:r>
              <a:rPr lang="es-EC" dirty="0"/>
              <a:t>2. Existe un material que produzca uniformemente más larga vida a la batería sin importar la temperatura?</a:t>
            </a:r>
          </a:p>
          <a:p>
            <a:pPr algn="just"/>
            <a:r>
              <a:rPr lang="es-EC" dirty="0"/>
              <a:t>diseño completamente al azar, experimento balanceado, completo, factores fijos.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a:t>Introducción</a:t>
            </a:r>
          </a:p>
        </p:txBody>
      </p:sp>
      <p:sp>
        <p:nvSpPr>
          <p:cNvPr id="3" name="2 Marcador de contenido"/>
          <p:cNvSpPr>
            <a:spLocks noGrp="1"/>
          </p:cNvSpPr>
          <p:nvPr>
            <p:ph idx="1"/>
          </p:nvPr>
        </p:nvSpPr>
        <p:spPr>
          <a:xfrm>
            <a:off x="755576" y="1556792"/>
            <a:ext cx="7816924" cy="4536504"/>
          </a:xfrm>
        </p:spPr>
        <p:txBody>
          <a:bodyPr>
            <a:normAutofit lnSpcReduction="10000"/>
          </a:bodyPr>
          <a:lstStyle/>
          <a:p>
            <a:pPr algn="just"/>
            <a:r>
              <a:rPr lang="es-EC" dirty="0"/>
              <a:t>El término “experimento factorial” o “arreglo factorial” se refiere a la constitución de los tratamientos que se quieren comparar. </a:t>
            </a:r>
          </a:p>
          <a:p>
            <a:pPr algn="just"/>
            <a:r>
              <a:rPr lang="es-EC" b="1" dirty="0"/>
              <a:t>Diseño de tratamientos </a:t>
            </a:r>
          </a:p>
          <a:p>
            <a:pPr algn="just">
              <a:buNone/>
            </a:pPr>
            <a:r>
              <a:rPr lang="es-EC" b="1" dirty="0"/>
              <a:t>     </a:t>
            </a:r>
            <a:r>
              <a:rPr lang="es-EC" dirty="0"/>
              <a:t>Es la selección de los factores a estudiar, sus niveles y la combinación de ellos. El diseño de tratamientos es independiente del diseño experimental que indica la manera en que los tratamientos se </a:t>
            </a:r>
            <a:r>
              <a:rPr lang="es-EC" dirty="0" err="1"/>
              <a:t>aleatorizan</a:t>
            </a:r>
            <a:r>
              <a:rPr lang="es-EC" dirty="0"/>
              <a:t> a las diferentes </a:t>
            </a:r>
            <a:r>
              <a:rPr lang="es-EC" dirty="0" err="1"/>
              <a:t>u.e.</a:t>
            </a:r>
            <a:r>
              <a:rPr lang="es-EC" dirty="0"/>
              <a:t> y las formas de controlar la variabilidad natural de las mismas. Así, el diseño experimental puede ser completamente al azar, bloques al azar, bloques al azar generalizados, cuadro latino, etc. y para cada uno de estos diseños se puede tener arreglo factorial de los tratamientos, si estos se forman por la combinación de niveles de varios factores. A ambos tipos de diseños, el de tratamientos y el experimental, les corresponde un modelo matemático.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1142984"/>
            <a:ext cx="8064896" cy="4983179"/>
          </a:xfrm>
        </p:spPr>
        <p:txBody>
          <a:bodyPr>
            <a:normAutofit/>
          </a:bodyPr>
          <a:lstStyle/>
          <a:p>
            <a:r>
              <a:rPr lang="es-EC" sz="2400" dirty="0"/>
              <a:t>Así, por ejemplo, si el diseño experimental es bloques al azar, el modelos es: </a:t>
            </a:r>
          </a:p>
          <a:p>
            <a:r>
              <a:rPr lang="es-EC" sz="2400" dirty="0" err="1"/>
              <a:t>yij</a:t>
            </a:r>
            <a:r>
              <a:rPr lang="es-EC" sz="2400" dirty="0"/>
              <a:t> = µ + </a:t>
            </a:r>
            <a:r>
              <a:rPr lang="es-EC" sz="2400" dirty="0" err="1"/>
              <a:t>τi</a:t>
            </a:r>
            <a:r>
              <a:rPr lang="es-EC" sz="2400" dirty="0"/>
              <a:t> + βj + </a:t>
            </a:r>
            <a:r>
              <a:rPr lang="es-EC" sz="2400" dirty="0" err="1"/>
              <a:t>eij</a:t>
            </a:r>
            <a:r>
              <a:rPr lang="es-EC" sz="2400" dirty="0"/>
              <a:t> </a:t>
            </a:r>
          </a:p>
          <a:p>
            <a:pPr>
              <a:buNone/>
            </a:pPr>
            <a:r>
              <a:rPr lang="es-EC" sz="2400" dirty="0"/>
              <a:t>     respuesta = media general + efecto de tratamiento + efecto de bloque + error </a:t>
            </a:r>
          </a:p>
          <a:p>
            <a:pPr>
              <a:buNone/>
            </a:pPr>
            <a:endParaRPr lang="es-EC" sz="2400" dirty="0"/>
          </a:p>
          <a:p>
            <a:pPr marL="0" indent="0" algn="just">
              <a:buNone/>
            </a:pPr>
            <a:r>
              <a:rPr lang="es-EC" sz="2400" dirty="0"/>
              <a:t>Si se trata de un diseño factorial, los tratamientos se forman combinando los niveles de los factores en estudio, de manera que el efecto del tratamiento se considera a su vez compuesto de los efectos de los factores y sus interacciones. </a:t>
            </a:r>
          </a:p>
          <a:p>
            <a:pPr>
              <a:buNone/>
            </a:pPr>
            <a:endParaRPr lang="es-EC"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571480"/>
            <a:ext cx="8003232" cy="5554683"/>
          </a:xfrm>
        </p:spPr>
        <p:txBody>
          <a:bodyPr>
            <a:normAutofit/>
          </a:bodyPr>
          <a:lstStyle/>
          <a:p>
            <a:pPr algn="just"/>
            <a:r>
              <a:rPr lang="es-EC" sz="2400" dirty="0"/>
              <a:t>La necesidad de estudiar conjuntamente varios factores obedece a la posibilidad de que el efecto de un factor cambie según los niveles de otros factores, esto es, que los factores interactúen, o exista interacción. </a:t>
            </a:r>
          </a:p>
          <a:p>
            <a:pPr algn="just"/>
            <a:r>
              <a:rPr lang="es-EC" sz="2400" dirty="0"/>
              <a:t>También se utilizan los arreglos factoriales cuando se quiere optimizar la respuesta o variable dependiente, esto es, se quiere encontrar la combinación de niveles de los factores que producen un valor óptimo de la variable dependiente. (superficie de respuesta) </a:t>
            </a:r>
          </a:p>
          <a:p>
            <a:pPr algn="just"/>
            <a:r>
              <a:rPr lang="es-EC" sz="2400" dirty="0"/>
              <a:t>Si se investiga un factor por separado, el resultado puede ser diferente al estudio conjunto y es mucho más difícil describir el comportamiento general del proceso o encontrar el óptimo.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332656"/>
            <a:ext cx="8003232" cy="6336704"/>
          </a:xfrm>
        </p:spPr>
        <p:txBody>
          <a:bodyPr>
            <a:noAutofit/>
          </a:bodyPr>
          <a:lstStyle/>
          <a:p>
            <a:pPr algn="just">
              <a:buNone/>
            </a:pPr>
            <a:r>
              <a:rPr lang="es-EC" b="1" dirty="0"/>
              <a:t>Las ventajas de los experimentos factoriales son: </a:t>
            </a:r>
          </a:p>
          <a:p>
            <a:pPr algn="just">
              <a:buNone/>
            </a:pPr>
            <a:endParaRPr lang="es-EC" b="1" dirty="0"/>
          </a:p>
          <a:p>
            <a:pPr marL="514350" indent="-514350" algn="just">
              <a:buAutoNum type="arabicPeriod"/>
            </a:pPr>
            <a:r>
              <a:rPr lang="es-EC" dirty="0"/>
              <a:t>Economía en el material experimental al obtener información sobre varios factores sin aumentar el tamaño del experimento. Todas las u.e.se utilizan para la evaluación de los efectos. </a:t>
            </a:r>
          </a:p>
          <a:p>
            <a:pPr marL="514350" indent="-514350" algn="just">
              <a:buAutoNum type="arabicPeriod"/>
            </a:pPr>
            <a:r>
              <a:rPr lang="es-EC" dirty="0"/>
              <a:t>Se amplía la base de la inferencia en relación a un factor, ya que se estudia en las diferentes condiciones representadas por los niveles de otros factores. Se amplía el rango de validez del experimento. </a:t>
            </a:r>
          </a:p>
          <a:p>
            <a:pPr marL="514350" indent="-514350" algn="just">
              <a:buAutoNum type="arabicPeriod"/>
            </a:pPr>
            <a:r>
              <a:rPr lang="es-EC" dirty="0"/>
              <a:t>Permite el estudio de la interacción, esto es, estudiar el grado y forma en la cual se modifica el efecto de un factor por los niveles de los otros factores. </a:t>
            </a:r>
          </a:p>
          <a:p>
            <a:pPr marL="0" indent="0" algn="just">
              <a:buNone/>
            </a:pPr>
            <a:endParaRPr lang="es-EC" b="1" dirty="0"/>
          </a:p>
          <a:p>
            <a:pPr marL="0" indent="0" algn="just">
              <a:buNone/>
            </a:pPr>
            <a:r>
              <a:rPr lang="es-EC" b="1" dirty="0"/>
              <a:t>Una desventaja de los experimentos factoriales</a:t>
            </a:r>
            <a:r>
              <a:rPr lang="es-EC" dirty="0"/>
              <a:t> es que requiere un gran número de </a:t>
            </a:r>
            <a:r>
              <a:rPr lang="es-EC" dirty="0" err="1"/>
              <a:t>u.e</a:t>
            </a:r>
            <a:r>
              <a:rPr lang="es-EC" dirty="0"/>
              <a:t>., sobre todo cuando se prueban muchos factores o muchos niveles de algunos factores, es decir, se tiene un número grande de tratamientos. (factoriales fraccionales)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714356"/>
            <a:ext cx="8030696" cy="5411807"/>
          </a:xfrm>
        </p:spPr>
        <p:txBody>
          <a:bodyPr>
            <a:normAutofit/>
          </a:bodyPr>
          <a:lstStyle/>
          <a:p>
            <a:pPr marL="0" indent="0" algn="just">
              <a:buNone/>
            </a:pPr>
            <a:r>
              <a:rPr lang="es-EC" sz="2400" dirty="0"/>
              <a:t>Conocer la interacción es más útil que conocer los efectos principales. Una interacción significativa frecuentemente oscurece la significancia de los efectos principales.</a:t>
            </a:r>
          </a:p>
          <a:p>
            <a:pPr marL="0" indent="0" algn="just">
              <a:buNone/>
            </a:pPr>
            <a:endParaRPr lang="es-EC" sz="2400" dirty="0"/>
          </a:p>
          <a:p>
            <a:pPr marL="0" indent="0" algn="just">
              <a:buNone/>
            </a:pPr>
            <a:r>
              <a:rPr lang="es-EC" sz="2400" dirty="0"/>
              <a:t>Cuando hay interacción significativa, se deberán examinar los niveles de un factor, digamos A, con los niveles del o de los otros factores fijos, para tener conclusiones acerca del efecto principal A.</a:t>
            </a:r>
          </a:p>
          <a:p>
            <a:pPr marL="0" indent="0" algn="just">
              <a:buNone/>
            </a:pPr>
            <a:endParaRPr lang="es-EC" sz="2400" dirty="0"/>
          </a:p>
          <a:p>
            <a:pPr marL="0" indent="0" algn="just">
              <a:buNone/>
            </a:pPr>
            <a:r>
              <a:rPr lang="es-EC" sz="2400" dirty="0"/>
              <a:t>Dos factores: A con a niveles y B con b niveles. Se dice que se tiene un factorial a × b, con diseño completamente al azar (bloques, etc.). Se tienen ab tratamientos.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188640"/>
            <a:ext cx="8064896" cy="6525344"/>
          </a:xfrm>
        </p:spPr>
        <p:txBody>
          <a:bodyPr>
            <a:noAutofit/>
          </a:bodyPr>
          <a:lstStyle/>
          <a:p>
            <a:pPr marL="0" indent="0" algn="just">
              <a:buNone/>
            </a:pPr>
            <a:r>
              <a:rPr lang="es-EC" sz="1800" b="1" dirty="0"/>
              <a:t>DISEÑO FACTORIALES CON DOS FACTORES</a:t>
            </a:r>
          </a:p>
          <a:p>
            <a:pPr marL="0" indent="0" algn="just">
              <a:buNone/>
            </a:pPr>
            <a:r>
              <a:rPr lang="es-EC" sz="1800" dirty="0"/>
              <a:t>A con a niveles y B con b niveles, en diseño completamente al azar. (Factorial a × b completo, balanceado, efectos fijos) </a:t>
            </a:r>
          </a:p>
          <a:p>
            <a:pPr marL="0" indent="0" algn="just">
              <a:buNone/>
            </a:pPr>
            <a:endParaRPr lang="es-EC" sz="1800" dirty="0"/>
          </a:p>
          <a:p>
            <a:pPr marL="0" indent="0" algn="just">
              <a:buNone/>
            </a:pPr>
            <a:r>
              <a:rPr lang="es-EC" sz="1800" b="1" dirty="0"/>
              <a:t>Modelo estadístico: </a:t>
            </a:r>
          </a:p>
          <a:p>
            <a:pPr marL="0" indent="0" algn="just">
              <a:buNone/>
            </a:pPr>
            <a:r>
              <a:rPr lang="es-EC" sz="1800" dirty="0"/>
              <a:t>Sea </a:t>
            </a:r>
            <a:r>
              <a:rPr lang="es-EC" sz="1800" dirty="0" err="1"/>
              <a:t>y</a:t>
            </a:r>
            <a:r>
              <a:rPr lang="es-EC" sz="1050" dirty="0" err="1"/>
              <a:t>ijk</a:t>
            </a:r>
            <a:r>
              <a:rPr lang="es-EC" sz="1800" dirty="0"/>
              <a:t> la respuesta para la k-</a:t>
            </a:r>
            <a:r>
              <a:rPr lang="es-EC" sz="1800" dirty="0" err="1"/>
              <a:t>ésima</a:t>
            </a:r>
            <a:r>
              <a:rPr lang="es-EC" sz="1800" dirty="0"/>
              <a:t> </a:t>
            </a:r>
            <a:r>
              <a:rPr lang="es-EC" sz="1800" dirty="0" err="1"/>
              <a:t>u.e</a:t>
            </a:r>
            <a:r>
              <a:rPr lang="es-EC" sz="1800" dirty="0"/>
              <a:t>. del nivel i de A y j de B. </a:t>
            </a:r>
          </a:p>
          <a:p>
            <a:pPr marL="0" indent="0" algn="just">
              <a:buNone/>
            </a:pPr>
            <a:r>
              <a:rPr lang="es-EC" sz="1800" dirty="0" err="1"/>
              <a:t>y</a:t>
            </a:r>
            <a:r>
              <a:rPr lang="es-EC" sz="1050" dirty="0" err="1"/>
              <a:t>ijk</a:t>
            </a:r>
            <a:r>
              <a:rPr lang="es-EC" sz="1800" dirty="0"/>
              <a:t> = µ + </a:t>
            </a:r>
            <a:r>
              <a:rPr lang="es-EC" sz="1800" dirty="0" err="1"/>
              <a:t>τ</a:t>
            </a:r>
            <a:r>
              <a:rPr lang="es-EC" sz="1050" dirty="0" err="1"/>
              <a:t>i</a:t>
            </a:r>
            <a:r>
              <a:rPr lang="es-EC" sz="1800" dirty="0"/>
              <a:t> + β</a:t>
            </a:r>
            <a:r>
              <a:rPr lang="es-EC" sz="1050" dirty="0"/>
              <a:t>j</a:t>
            </a:r>
            <a:r>
              <a:rPr lang="es-EC" sz="1800" dirty="0"/>
              <a:t> + (τβ)</a:t>
            </a:r>
            <a:r>
              <a:rPr lang="es-EC" sz="1050" dirty="0" err="1"/>
              <a:t>ij</a:t>
            </a:r>
            <a:r>
              <a:rPr lang="es-EC" sz="1800" dirty="0"/>
              <a:t> + </a:t>
            </a:r>
            <a:r>
              <a:rPr lang="es-EC" sz="1800" dirty="0" err="1"/>
              <a:t>E</a:t>
            </a:r>
            <a:r>
              <a:rPr lang="es-EC" sz="1050" dirty="0" err="1"/>
              <a:t>ijk</a:t>
            </a:r>
            <a:r>
              <a:rPr lang="es-EC" sz="1800" dirty="0"/>
              <a:t> </a:t>
            </a:r>
          </a:p>
          <a:p>
            <a:pPr marL="0" indent="0" algn="just">
              <a:buNone/>
            </a:pPr>
            <a:r>
              <a:rPr lang="es-EC" sz="1800" dirty="0"/>
              <a:t>i = 1, . . ., a     j = 1, . . ., b      k = 1, . . ., n </a:t>
            </a:r>
          </a:p>
          <a:p>
            <a:pPr marL="0" indent="0" algn="just">
              <a:buNone/>
            </a:pPr>
            <a:r>
              <a:rPr lang="es-EC" sz="1800" b="1" dirty="0"/>
              <a:t>Hipótesis de interés: </a:t>
            </a:r>
          </a:p>
          <a:p>
            <a:pPr marL="0" indent="0" algn="just">
              <a:buNone/>
            </a:pPr>
            <a:r>
              <a:rPr lang="es-EC" sz="1800" dirty="0"/>
              <a:t>H0: Efecto de ……………..(A)=0</a:t>
            </a:r>
          </a:p>
          <a:p>
            <a:pPr marL="0" indent="0" algn="just">
              <a:buNone/>
            </a:pPr>
            <a:r>
              <a:rPr lang="es-EC" sz="1800" dirty="0"/>
              <a:t>H1: Efecto de……………….(A)≠0</a:t>
            </a:r>
          </a:p>
          <a:p>
            <a:pPr marL="0" indent="0" algn="just">
              <a:buNone/>
            </a:pPr>
            <a:endParaRPr lang="es-EC" sz="1800" dirty="0"/>
          </a:p>
          <a:p>
            <a:pPr marL="0" indent="0" algn="just">
              <a:buNone/>
            </a:pPr>
            <a:r>
              <a:rPr lang="es-EC" sz="1800" dirty="0"/>
              <a:t>H0: Efecto de ……………..(B)=0</a:t>
            </a:r>
          </a:p>
          <a:p>
            <a:pPr marL="0" indent="0" algn="just">
              <a:buNone/>
            </a:pPr>
            <a:r>
              <a:rPr lang="es-EC" sz="1800" dirty="0"/>
              <a:t>H1: Efecto de……………….(B)≠0</a:t>
            </a:r>
          </a:p>
          <a:p>
            <a:pPr marL="0" indent="0" algn="just">
              <a:buNone/>
            </a:pPr>
            <a:endParaRPr lang="es-EC" sz="1800" dirty="0"/>
          </a:p>
          <a:p>
            <a:pPr marL="0" indent="0" algn="just">
              <a:buNone/>
            </a:pPr>
            <a:r>
              <a:rPr lang="es-EC" sz="1800" dirty="0"/>
              <a:t>H0: …………….X…………(</a:t>
            </a:r>
            <a:r>
              <a:rPr lang="es-EC" sz="1800" dirty="0" err="1"/>
              <a:t>AxB</a:t>
            </a:r>
            <a:r>
              <a:rPr lang="es-EC" sz="1800" dirty="0"/>
              <a:t>)=0</a:t>
            </a:r>
          </a:p>
          <a:p>
            <a:pPr marL="0" indent="0" algn="just">
              <a:buNone/>
            </a:pPr>
            <a:r>
              <a:rPr lang="es-EC" sz="1800" dirty="0"/>
              <a:t>H1: …………….x………….(AXB)≠0</a:t>
            </a:r>
          </a:p>
          <a:p>
            <a:pPr marL="0" indent="0" algn="just">
              <a:buNone/>
            </a:pPr>
            <a:endParaRPr lang="es-EC" sz="1800" dirty="0"/>
          </a:p>
          <a:p>
            <a:pPr marL="0" indent="0" algn="just">
              <a:buNone/>
            </a:pPr>
            <a:endParaRPr lang="es-EC" sz="1800" dirty="0"/>
          </a:p>
          <a:p>
            <a:pPr marL="0" indent="0" algn="just">
              <a:buNone/>
            </a:pPr>
            <a:endParaRPr lang="es-EC" sz="1800" dirty="0"/>
          </a:p>
          <a:p>
            <a:pPr marL="0" indent="0" algn="just">
              <a:buNone/>
            </a:pPr>
            <a:endParaRPr lang="es-EC" sz="1800" dirty="0"/>
          </a:p>
          <a:p>
            <a:pPr marL="0" indent="0" algn="just">
              <a:buNone/>
            </a:pPr>
            <a:endParaRPr lang="es-EC"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a:t>ANOVA para un Diseño Factorial </a:t>
            </a:r>
            <a:r>
              <a:rPr lang="es-ES" dirty="0" err="1"/>
              <a:t>axb</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989532700"/>
              </p:ext>
            </p:extLst>
          </p:nvPr>
        </p:nvGraphicFramePr>
        <p:xfrm>
          <a:off x="998806" y="2293034"/>
          <a:ext cx="7573693" cy="2218008"/>
        </p:xfrm>
        <a:graphic>
          <a:graphicData uri="http://schemas.openxmlformats.org/drawingml/2006/table">
            <a:tbl>
              <a:tblPr firstRow="1" bandRow="1">
                <a:tableStyleId>{5C22544A-7EE6-4342-B048-85BDC9FD1C3A}</a:tableStyleId>
              </a:tblPr>
              <a:tblGrid>
                <a:gridCol w="1262282">
                  <a:extLst>
                    <a:ext uri="{9D8B030D-6E8A-4147-A177-3AD203B41FA5}">
                      <a16:colId xmlns:a16="http://schemas.microsoft.com/office/drawing/2014/main" val="20000"/>
                    </a:ext>
                  </a:extLst>
                </a:gridCol>
                <a:gridCol w="1262282">
                  <a:extLst>
                    <a:ext uri="{9D8B030D-6E8A-4147-A177-3AD203B41FA5}">
                      <a16:colId xmlns:a16="http://schemas.microsoft.com/office/drawing/2014/main" val="20001"/>
                    </a:ext>
                  </a:extLst>
                </a:gridCol>
                <a:gridCol w="1262282">
                  <a:extLst>
                    <a:ext uri="{9D8B030D-6E8A-4147-A177-3AD203B41FA5}">
                      <a16:colId xmlns:a16="http://schemas.microsoft.com/office/drawing/2014/main" val="20002"/>
                    </a:ext>
                  </a:extLst>
                </a:gridCol>
                <a:gridCol w="1586548">
                  <a:extLst>
                    <a:ext uri="{9D8B030D-6E8A-4147-A177-3AD203B41FA5}">
                      <a16:colId xmlns:a16="http://schemas.microsoft.com/office/drawing/2014/main" val="20003"/>
                    </a:ext>
                  </a:extLst>
                </a:gridCol>
                <a:gridCol w="1594359">
                  <a:extLst>
                    <a:ext uri="{9D8B030D-6E8A-4147-A177-3AD203B41FA5}">
                      <a16:colId xmlns:a16="http://schemas.microsoft.com/office/drawing/2014/main" val="20004"/>
                    </a:ext>
                  </a:extLst>
                </a:gridCol>
                <a:gridCol w="605940">
                  <a:extLst>
                    <a:ext uri="{9D8B030D-6E8A-4147-A177-3AD203B41FA5}">
                      <a16:colId xmlns:a16="http://schemas.microsoft.com/office/drawing/2014/main" val="20005"/>
                    </a:ext>
                  </a:extLst>
                </a:gridCol>
              </a:tblGrid>
              <a:tr h="369668">
                <a:tc>
                  <a:txBody>
                    <a:bodyPr/>
                    <a:lstStyle/>
                    <a:p>
                      <a:r>
                        <a:rPr lang="es-ES" dirty="0"/>
                        <a:t>FV</a:t>
                      </a:r>
                    </a:p>
                  </a:txBody>
                  <a:tcPr marL="84825" marR="84825"/>
                </a:tc>
                <a:tc>
                  <a:txBody>
                    <a:bodyPr/>
                    <a:lstStyle/>
                    <a:p>
                      <a:r>
                        <a:rPr lang="es-ES" dirty="0"/>
                        <a:t>SC</a:t>
                      </a:r>
                    </a:p>
                  </a:txBody>
                  <a:tcPr marL="84825" marR="84825"/>
                </a:tc>
                <a:tc>
                  <a:txBody>
                    <a:bodyPr/>
                    <a:lstStyle/>
                    <a:p>
                      <a:r>
                        <a:rPr lang="es-ES" dirty="0"/>
                        <a:t>GL</a:t>
                      </a:r>
                    </a:p>
                  </a:txBody>
                  <a:tcPr marL="84825" marR="84825"/>
                </a:tc>
                <a:tc>
                  <a:txBody>
                    <a:bodyPr/>
                    <a:lstStyle/>
                    <a:p>
                      <a:r>
                        <a:rPr lang="es-ES" dirty="0"/>
                        <a:t>CM</a:t>
                      </a:r>
                    </a:p>
                  </a:txBody>
                  <a:tcPr marL="84825" marR="84825"/>
                </a:tc>
                <a:tc>
                  <a:txBody>
                    <a:bodyPr/>
                    <a:lstStyle/>
                    <a:p>
                      <a:r>
                        <a:rPr lang="es-ES" dirty="0"/>
                        <a:t>F0</a:t>
                      </a:r>
                    </a:p>
                  </a:txBody>
                  <a:tcPr marL="84825" marR="84825"/>
                </a:tc>
                <a:tc>
                  <a:txBody>
                    <a:bodyPr/>
                    <a:lstStyle/>
                    <a:p>
                      <a:r>
                        <a:rPr lang="es-ES" dirty="0"/>
                        <a:t>FT</a:t>
                      </a:r>
                    </a:p>
                  </a:txBody>
                  <a:tcPr marL="84825" marR="84825"/>
                </a:tc>
                <a:extLst>
                  <a:ext uri="{0D108BD9-81ED-4DB2-BD59-A6C34878D82A}">
                    <a16:rowId xmlns:a16="http://schemas.microsoft.com/office/drawing/2014/main" val="10000"/>
                  </a:ext>
                </a:extLst>
              </a:tr>
              <a:tr h="369668">
                <a:tc>
                  <a:txBody>
                    <a:bodyPr/>
                    <a:lstStyle/>
                    <a:p>
                      <a:r>
                        <a:rPr lang="es-ES" dirty="0"/>
                        <a:t>Efecto</a:t>
                      </a:r>
                      <a:r>
                        <a:rPr lang="es-ES" baseline="0" dirty="0"/>
                        <a:t> A</a:t>
                      </a:r>
                    </a:p>
                  </a:txBody>
                  <a:tcPr marL="84825" marR="84825"/>
                </a:tc>
                <a:tc>
                  <a:txBody>
                    <a:bodyPr/>
                    <a:lstStyle/>
                    <a:p>
                      <a:r>
                        <a:rPr lang="es-ES" dirty="0"/>
                        <a:t>SCA</a:t>
                      </a:r>
                    </a:p>
                  </a:txBody>
                  <a:tcPr marL="84825" marR="84825"/>
                </a:tc>
                <a:tc>
                  <a:txBody>
                    <a:bodyPr/>
                    <a:lstStyle/>
                    <a:p>
                      <a:r>
                        <a:rPr lang="es-ES" dirty="0"/>
                        <a:t>a-1</a:t>
                      </a:r>
                    </a:p>
                  </a:txBody>
                  <a:tcPr marL="84825" marR="848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t>SCA/a-1</a:t>
                      </a:r>
                    </a:p>
                  </a:txBody>
                  <a:tcPr marL="84825" marR="848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t>CMA/CME</a:t>
                      </a:r>
                    </a:p>
                  </a:txBody>
                  <a:tcPr marL="84825" marR="84825"/>
                </a:tc>
                <a:tc>
                  <a:txBody>
                    <a:bodyPr/>
                    <a:lstStyle/>
                    <a:p>
                      <a:endParaRPr lang="es-ES" dirty="0"/>
                    </a:p>
                  </a:txBody>
                  <a:tcPr marL="84825" marR="84825"/>
                </a:tc>
                <a:extLst>
                  <a:ext uri="{0D108BD9-81ED-4DB2-BD59-A6C34878D82A}">
                    <a16:rowId xmlns:a16="http://schemas.microsoft.com/office/drawing/2014/main" val="10001"/>
                  </a:ext>
                </a:extLst>
              </a:tr>
              <a:tr h="369668">
                <a:tc>
                  <a:txBody>
                    <a:bodyPr/>
                    <a:lstStyle/>
                    <a:p>
                      <a:r>
                        <a:rPr lang="es-ES" dirty="0"/>
                        <a:t>Efecto B</a:t>
                      </a:r>
                    </a:p>
                  </a:txBody>
                  <a:tcPr marL="84825" marR="84825"/>
                </a:tc>
                <a:tc>
                  <a:txBody>
                    <a:bodyPr/>
                    <a:lstStyle/>
                    <a:p>
                      <a:r>
                        <a:rPr lang="es-ES" dirty="0"/>
                        <a:t>SCB</a:t>
                      </a:r>
                    </a:p>
                  </a:txBody>
                  <a:tcPr marL="84825" marR="84825"/>
                </a:tc>
                <a:tc>
                  <a:txBody>
                    <a:bodyPr/>
                    <a:lstStyle/>
                    <a:p>
                      <a:r>
                        <a:rPr lang="es-ES" dirty="0"/>
                        <a:t>b-1</a:t>
                      </a:r>
                    </a:p>
                  </a:txBody>
                  <a:tcPr marL="84825" marR="848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t>SCB/b-1</a:t>
                      </a:r>
                    </a:p>
                  </a:txBody>
                  <a:tcPr marL="84825" marR="848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t>CMB/CME</a:t>
                      </a:r>
                    </a:p>
                  </a:txBody>
                  <a:tcPr marL="84825" marR="84825"/>
                </a:tc>
                <a:tc>
                  <a:txBody>
                    <a:bodyPr/>
                    <a:lstStyle/>
                    <a:p>
                      <a:endParaRPr lang="es-ES"/>
                    </a:p>
                  </a:txBody>
                  <a:tcPr marL="84825" marR="84825"/>
                </a:tc>
                <a:extLst>
                  <a:ext uri="{0D108BD9-81ED-4DB2-BD59-A6C34878D82A}">
                    <a16:rowId xmlns:a16="http://schemas.microsoft.com/office/drawing/2014/main" val="10002"/>
                  </a:ext>
                </a:extLst>
              </a:tr>
              <a:tr h="369668">
                <a:tc>
                  <a:txBody>
                    <a:bodyPr/>
                    <a:lstStyle/>
                    <a:p>
                      <a:r>
                        <a:rPr lang="es-ES" dirty="0"/>
                        <a:t>Efecto AB</a:t>
                      </a:r>
                    </a:p>
                  </a:txBody>
                  <a:tcPr marL="84825" marR="84825"/>
                </a:tc>
                <a:tc>
                  <a:txBody>
                    <a:bodyPr/>
                    <a:lstStyle/>
                    <a:p>
                      <a:r>
                        <a:rPr lang="es-ES" dirty="0"/>
                        <a:t>SCAB</a:t>
                      </a:r>
                    </a:p>
                  </a:txBody>
                  <a:tcPr marL="84825" marR="84825"/>
                </a:tc>
                <a:tc>
                  <a:txBody>
                    <a:bodyPr/>
                    <a:lstStyle/>
                    <a:p>
                      <a:r>
                        <a:rPr lang="es-ES" dirty="0"/>
                        <a:t>(a-1)(b-1)</a:t>
                      </a:r>
                    </a:p>
                  </a:txBody>
                  <a:tcPr marL="84825" marR="848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t>SCAB/(a-1)(b-1)</a:t>
                      </a:r>
                    </a:p>
                  </a:txBody>
                  <a:tcPr marL="84825" marR="848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t>CMAB/CME</a:t>
                      </a:r>
                    </a:p>
                  </a:txBody>
                  <a:tcPr marL="84825" marR="84825"/>
                </a:tc>
                <a:tc>
                  <a:txBody>
                    <a:bodyPr/>
                    <a:lstStyle/>
                    <a:p>
                      <a:endParaRPr lang="es-ES"/>
                    </a:p>
                  </a:txBody>
                  <a:tcPr marL="84825" marR="84825"/>
                </a:tc>
                <a:extLst>
                  <a:ext uri="{0D108BD9-81ED-4DB2-BD59-A6C34878D82A}">
                    <a16:rowId xmlns:a16="http://schemas.microsoft.com/office/drawing/2014/main" val="10003"/>
                  </a:ext>
                </a:extLst>
              </a:tr>
              <a:tr h="369668">
                <a:tc>
                  <a:txBody>
                    <a:bodyPr/>
                    <a:lstStyle/>
                    <a:p>
                      <a:r>
                        <a:rPr lang="es-ES" dirty="0"/>
                        <a:t>Error</a:t>
                      </a:r>
                    </a:p>
                  </a:txBody>
                  <a:tcPr marL="84825" marR="84825"/>
                </a:tc>
                <a:tc>
                  <a:txBody>
                    <a:bodyPr/>
                    <a:lstStyle/>
                    <a:p>
                      <a:r>
                        <a:rPr lang="es-ES" dirty="0"/>
                        <a:t>SCE</a:t>
                      </a:r>
                    </a:p>
                  </a:txBody>
                  <a:tcPr marL="84825" marR="84825"/>
                </a:tc>
                <a:tc>
                  <a:txBody>
                    <a:bodyPr/>
                    <a:lstStyle/>
                    <a:p>
                      <a:r>
                        <a:rPr lang="es-ES" dirty="0"/>
                        <a:t>ab(n-1)</a:t>
                      </a:r>
                    </a:p>
                  </a:txBody>
                  <a:tcPr marL="84825" marR="848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a:t>SCE</a:t>
                      </a:r>
                      <a:r>
                        <a:rPr lang="es-ES" dirty="0"/>
                        <a:t>/Ab(n-1)</a:t>
                      </a:r>
                    </a:p>
                  </a:txBody>
                  <a:tcPr marL="84825" marR="84825"/>
                </a:tc>
                <a:tc>
                  <a:txBody>
                    <a:bodyPr/>
                    <a:lstStyle/>
                    <a:p>
                      <a:endParaRPr lang="es-ES"/>
                    </a:p>
                  </a:txBody>
                  <a:tcPr marL="84825" marR="84825"/>
                </a:tc>
                <a:tc>
                  <a:txBody>
                    <a:bodyPr/>
                    <a:lstStyle/>
                    <a:p>
                      <a:endParaRPr lang="es-ES"/>
                    </a:p>
                  </a:txBody>
                  <a:tcPr marL="84825" marR="84825"/>
                </a:tc>
                <a:extLst>
                  <a:ext uri="{0D108BD9-81ED-4DB2-BD59-A6C34878D82A}">
                    <a16:rowId xmlns:a16="http://schemas.microsoft.com/office/drawing/2014/main" val="10004"/>
                  </a:ext>
                </a:extLst>
              </a:tr>
              <a:tr h="369668">
                <a:tc>
                  <a:txBody>
                    <a:bodyPr/>
                    <a:lstStyle/>
                    <a:p>
                      <a:r>
                        <a:rPr lang="es-ES" dirty="0"/>
                        <a:t>Total</a:t>
                      </a:r>
                    </a:p>
                  </a:txBody>
                  <a:tcPr marL="84825" marR="84825"/>
                </a:tc>
                <a:tc>
                  <a:txBody>
                    <a:bodyPr/>
                    <a:lstStyle/>
                    <a:p>
                      <a:r>
                        <a:rPr lang="es-ES" dirty="0"/>
                        <a:t>SCT</a:t>
                      </a:r>
                    </a:p>
                  </a:txBody>
                  <a:tcPr marL="84825" marR="84825"/>
                </a:tc>
                <a:tc>
                  <a:txBody>
                    <a:bodyPr/>
                    <a:lstStyle/>
                    <a:p>
                      <a:r>
                        <a:rPr lang="es-ES" dirty="0"/>
                        <a:t>abn-1</a:t>
                      </a:r>
                    </a:p>
                  </a:txBody>
                  <a:tcPr marL="84825" marR="84825"/>
                </a:tc>
                <a:tc>
                  <a:txBody>
                    <a:bodyPr/>
                    <a:lstStyle/>
                    <a:p>
                      <a:endParaRPr lang="es-ES"/>
                    </a:p>
                  </a:txBody>
                  <a:tcPr marL="84825" marR="84825"/>
                </a:tc>
                <a:tc>
                  <a:txBody>
                    <a:bodyPr/>
                    <a:lstStyle/>
                    <a:p>
                      <a:endParaRPr lang="es-ES"/>
                    </a:p>
                  </a:txBody>
                  <a:tcPr marL="84825" marR="84825"/>
                </a:tc>
                <a:tc>
                  <a:txBody>
                    <a:bodyPr/>
                    <a:lstStyle/>
                    <a:p>
                      <a:endParaRPr lang="es-ES" dirty="0"/>
                    </a:p>
                  </a:txBody>
                  <a:tcPr marL="84825" marR="84825"/>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54796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274638"/>
            <a:ext cx="6408712" cy="778098"/>
          </a:xfrm>
        </p:spPr>
        <p:txBody>
          <a:bodyPr>
            <a:normAutofit fontScale="90000"/>
          </a:bodyPr>
          <a:lstStyle/>
          <a:p>
            <a:r>
              <a:rPr lang="es-ES" dirty="0"/>
              <a:t>SUMAS DE CUADRADOS</a:t>
            </a:r>
          </a:p>
        </p:txBody>
      </p:sp>
      <p:sp>
        <p:nvSpPr>
          <p:cNvPr id="3" name="2 Marcador de contenido"/>
          <p:cNvSpPr>
            <a:spLocks noGrp="1"/>
          </p:cNvSpPr>
          <p:nvPr>
            <p:ph idx="1"/>
          </p:nvPr>
        </p:nvSpPr>
        <p:spPr>
          <a:xfrm>
            <a:off x="457200" y="1124744"/>
            <a:ext cx="8229600" cy="5400600"/>
          </a:xfrm>
        </p:spPr>
        <p:txBody>
          <a:bodyPr>
            <a:normAutofit/>
          </a:bodyPr>
          <a:lstStyle/>
          <a:p>
            <a:r>
              <a:rPr lang="es-ES" dirty="0"/>
              <a:t>Suma de Cuadrados Totales</a:t>
            </a:r>
          </a:p>
          <a:p>
            <a:endParaRPr lang="es-ES" dirty="0"/>
          </a:p>
          <a:p>
            <a:endParaRPr lang="es-ES" dirty="0"/>
          </a:p>
          <a:p>
            <a:endParaRPr lang="es-ES" dirty="0"/>
          </a:p>
          <a:p>
            <a:r>
              <a:rPr lang="es-ES" dirty="0"/>
              <a:t>Suma Cuadrado del Efecto A; Efecto B y de la interacción:</a:t>
            </a:r>
          </a:p>
          <a:p>
            <a:endParaRPr lang="es-ES" dirty="0"/>
          </a:p>
          <a:p>
            <a:endParaRPr lang="es-ES" dirty="0"/>
          </a:p>
          <a:p>
            <a:endParaRPr lang="es-ES" dirty="0"/>
          </a:p>
          <a:p>
            <a:endParaRPr lang="es-ES" dirty="0"/>
          </a:p>
          <a:p>
            <a:endParaRPr lang="es-ES" dirty="0"/>
          </a:p>
          <a:p>
            <a:r>
              <a:rPr lang="es-ES" dirty="0"/>
              <a:t>Suma de Cuadrado del residuo:</a:t>
            </a:r>
          </a:p>
          <a:p>
            <a:endParaRPr lang="es-ES" dirty="0"/>
          </a:p>
          <a:p>
            <a:endParaRPr lang="es-E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9772" y="1587630"/>
            <a:ext cx="4464496"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9772" y="3194823"/>
            <a:ext cx="4104456"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097" y="6021288"/>
            <a:ext cx="2304256" cy="504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1937406"/>
      </p:ext>
    </p:extLst>
  </p:cSld>
  <p:clrMapOvr>
    <a:masterClrMapping/>
  </p:clrMapOvr>
</p:sld>
</file>

<file path=ppt/theme/theme1.xml><?xml version="1.0" encoding="utf-8"?>
<a:theme xmlns:a="http://schemas.openxmlformats.org/drawingml/2006/main" name="Distintivo">
  <a:themeElements>
    <a:clrScheme name="Distintivo">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1316</Words>
  <Application>Microsoft Office PowerPoint</Application>
  <PresentationFormat>Presentación en pantalla (4:3)</PresentationFormat>
  <Paragraphs>173</Paragraphs>
  <Slides>18</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Calibri</vt:lpstr>
      <vt:lpstr>Gill Sans MT</vt:lpstr>
      <vt:lpstr>Impact</vt:lpstr>
      <vt:lpstr>Distintivo</vt:lpstr>
      <vt:lpstr>DISEÑOS FACTORIALES</vt:lpstr>
      <vt:lpstr>Introducción</vt:lpstr>
      <vt:lpstr>Presentación de PowerPoint</vt:lpstr>
      <vt:lpstr>Presentación de PowerPoint</vt:lpstr>
      <vt:lpstr>Presentación de PowerPoint</vt:lpstr>
      <vt:lpstr>Presentación de PowerPoint</vt:lpstr>
      <vt:lpstr>Presentación de PowerPoint</vt:lpstr>
      <vt:lpstr>ANOVA para un Diseño Factorial axb</vt:lpstr>
      <vt:lpstr>SUMAS DE CUADRADOS</vt:lpstr>
      <vt:lpstr>Ejemplo</vt:lpstr>
      <vt:lpstr>HIPOTESIS:</vt:lpstr>
      <vt:lpstr>SUMA DE CUADRADOS</vt:lpstr>
      <vt:lpstr>ANOVA</vt:lpstr>
      <vt:lpstr>REPRESENTACIÓN DE LOS EFECTOS Y DE LA INTERACCIÓN</vt:lpstr>
      <vt:lpstr>Grafico de Efectos de la interacción</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DISEÑOS FACTORIALES</dc:title>
  <dc:creator>Mery Manzano</dc:creator>
  <cp:lastModifiedBy>Mery Manzano</cp:lastModifiedBy>
  <cp:revision>7</cp:revision>
  <dcterms:created xsi:type="dcterms:W3CDTF">2020-07-28T01:41:43Z</dcterms:created>
  <dcterms:modified xsi:type="dcterms:W3CDTF">2020-08-05T02:43:43Z</dcterms:modified>
</cp:coreProperties>
</file>