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8"/>
  </p:notesMasterIdLst>
  <p:sldIdLst>
    <p:sldId id="256" r:id="rId2"/>
    <p:sldId id="410" r:id="rId3"/>
    <p:sldId id="416" r:id="rId4"/>
    <p:sldId id="417" r:id="rId5"/>
    <p:sldId id="415" r:id="rId6"/>
    <p:sldId id="418" r:id="rId7"/>
    <p:sldId id="257" r:id="rId8"/>
    <p:sldId id="411" r:id="rId9"/>
    <p:sldId id="412" r:id="rId10"/>
    <p:sldId id="414" r:id="rId11"/>
    <p:sldId id="420" r:id="rId12"/>
    <p:sldId id="421" r:id="rId13"/>
    <p:sldId id="422" r:id="rId14"/>
    <p:sldId id="423" r:id="rId15"/>
    <p:sldId id="424" r:id="rId16"/>
    <p:sldId id="425" r:id="rId17"/>
    <p:sldId id="426" r:id="rId18"/>
    <p:sldId id="428" r:id="rId19"/>
    <p:sldId id="429" r:id="rId20"/>
    <p:sldId id="430" r:id="rId21"/>
    <p:sldId id="431" r:id="rId22"/>
    <p:sldId id="312" r:id="rId23"/>
    <p:sldId id="396" r:id="rId24"/>
    <p:sldId id="398" r:id="rId25"/>
    <p:sldId id="399" r:id="rId26"/>
    <p:sldId id="400" r:id="rId27"/>
    <p:sldId id="401" r:id="rId28"/>
    <p:sldId id="402" r:id="rId29"/>
    <p:sldId id="403" r:id="rId30"/>
    <p:sldId id="404" r:id="rId31"/>
    <p:sldId id="397" r:id="rId32"/>
    <p:sldId id="405" r:id="rId33"/>
    <p:sldId id="406" r:id="rId34"/>
    <p:sldId id="407" r:id="rId35"/>
    <p:sldId id="408" r:id="rId36"/>
    <p:sldId id="409" r:id="rId37"/>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8" autoAdjust="0"/>
    <p:restoredTop sz="88398" autoAdjust="0"/>
  </p:normalViewPr>
  <p:slideViewPr>
    <p:cSldViewPr>
      <p:cViewPr varScale="1">
        <p:scale>
          <a:sx n="75" d="100"/>
          <a:sy n="75" d="100"/>
        </p:scale>
        <p:origin x="974" y="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4678EECF-056D-4EAD-8A3F-6D3FF90EE3E1}" type="datetimeFigureOut">
              <a:rPr lang="es-EC" smtClean="0"/>
              <a:t>3/6/2025</a:t>
            </a:fld>
            <a:endParaRPr lang="es-EC"/>
          </a:p>
        </p:txBody>
      </p:sp>
      <p:sp>
        <p:nvSpPr>
          <p:cNvPr id="4" name="Marcador de imagen de diapositiva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BB46B3CD-68E2-43C5-995F-3EDEB81B8DA6}" type="slidenum">
              <a:rPr lang="es-EC" smtClean="0"/>
              <a:t>‹Nº›</a:t>
            </a:fld>
            <a:endParaRPr lang="es-EC"/>
          </a:p>
        </p:txBody>
      </p:sp>
    </p:spTree>
    <p:extLst>
      <p:ext uri="{BB962C8B-B14F-4D97-AF65-F5344CB8AC3E}">
        <p14:creationId xmlns:p14="http://schemas.microsoft.com/office/powerpoint/2010/main" val="619608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2</a:t>
            </a:fld>
            <a:endParaRPr lang="es-EC"/>
          </a:p>
        </p:txBody>
      </p:sp>
    </p:spTree>
    <p:extLst>
      <p:ext uri="{BB962C8B-B14F-4D97-AF65-F5344CB8AC3E}">
        <p14:creationId xmlns:p14="http://schemas.microsoft.com/office/powerpoint/2010/main" val="26267122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11</a:t>
            </a:fld>
            <a:endParaRPr lang="es-EC"/>
          </a:p>
        </p:txBody>
      </p:sp>
    </p:spTree>
    <p:extLst>
      <p:ext uri="{BB962C8B-B14F-4D97-AF65-F5344CB8AC3E}">
        <p14:creationId xmlns:p14="http://schemas.microsoft.com/office/powerpoint/2010/main" val="3706972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12</a:t>
            </a:fld>
            <a:endParaRPr lang="es-EC"/>
          </a:p>
        </p:txBody>
      </p:sp>
    </p:spTree>
    <p:extLst>
      <p:ext uri="{BB962C8B-B14F-4D97-AF65-F5344CB8AC3E}">
        <p14:creationId xmlns:p14="http://schemas.microsoft.com/office/powerpoint/2010/main" val="31876001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13</a:t>
            </a:fld>
            <a:endParaRPr lang="es-EC"/>
          </a:p>
        </p:txBody>
      </p:sp>
    </p:spTree>
    <p:extLst>
      <p:ext uri="{BB962C8B-B14F-4D97-AF65-F5344CB8AC3E}">
        <p14:creationId xmlns:p14="http://schemas.microsoft.com/office/powerpoint/2010/main" val="2491740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14</a:t>
            </a:fld>
            <a:endParaRPr lang="es-EC"/>
          </a:p>
        </p:txBody>
      </p:sp>
    </p:spTree>
    <p:extLst>
      <p:ext uri="{BB962C8B-B14F-4D97-AF65-F5344CB8AC3E}">
        <p14:creationId xmlns:p14="http://schemas.microsoft.com/office/powerpoint/2010/main" val="28656823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b="0" i="0" kern="1200" dirty="0">
                <a:solidFill>
                  <a:schemeClr val="tx1"/>
                </a:solidFill>
                <a:effectLst/>
                <a:latin typeface="+mn-lt"/>
                <a:ea typeface="+mn-ea"/>
                <a:cs typeface="+mn-cs"/>
              </a:rPr>
              <a:t>Capacidad del canal = 20 GHz/km, 100 km, 2 bits/ciclo = 4000 Gbps.</a:t>
            </a:r>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15</a:t>
            </a:fld>
            <a:endParaRPr lang="es-EC"/>
          </a:p>
        </p:txBody>
      </p:sp>
    </p:spTree>
    <p:extLst>
      <p:ext uri="{BB962C8B-B14F-4D97-AF65-F5344CB8AC3E}">
        <p14:creationId xmlns:p14="http://schemas.microsoft.com/office/powerpoint/2010/main" val="4064063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b="0" i="0" kern="1200" dirty="0">
                <a:solidFill>
                  <a:schemeClr val="tx1"/>
                </a:solidFill>
                <a:effectLst/>
                <a:latin typeface="+mn-lt"/>
                <a:ea typeface="+mn-ea"/>
                <a:cs typeface="+mn-cs"/>
              </a:rPr>
              <a:t>Capacidad del canal = 20 GHz/km, 100 km, 2 bits/ciclo = 4000 Gbps.</a:t>
            </a:r>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16</a:t>
            </a:fld>
            <a:endParaRPr lang="es-EC"/>
          </a:p>
        </p:txBody>
      </p:sp>
    </p:spTree>
    <p:extLst>
      <p:ext uri="{BB962C8B-B14F-4D97-AF65-F5344CB8AC3E}">
        <p14:creationId xmlns:p14="http://schemas.microsoft.com/office/powerpoint/2010/main" val="25059032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b="0" i="0" kern="1200" dirty="0">
                <a:solidFill>
                  <a:schemeClr val="tx1"/>
                </a:solidFill>
                <a:effectLst/>
                <a:latin typeface="+mn-lt"/>
                <a:ea typeface="+mn-ea"/>
                <a:cs typeface="+mn-cs"/>
              </a:rPr>
              <a:t>Capacidad del canal = 20 GHz/km, 100 km, 2 bits/ciclo = 4000 Gbps.</a:t>
            </a:r>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17</a:t>
            </a:fld>
            <a:endParaRPr lang="es-EC"/>
          </a:p>
        </p:txBody>
      </p:sp>
    </p:spTree>
    <p:extLst>
      <p:ext uri="{BB962C8B-B14F-4D97-AF65-F5344CB8AC3E}">
        <p14:creationId xmlns:p14="http://schemas.microsoft.com/office/powerpoint/2010/main" val="37460080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b="0" i="0" kern="1200" dirty="0">
                <a:solidFill>
                  <a:schemeClr val="tx1"/>
                </a:solidFill>
                <a:effectLst/>
                <a:latin typeface="+mn-lt"/>
                <a:ea typeface="+mn-ea"/>
                <a:cs typeface="+mn-cs"/>
              </a:rPr>
              <a:t>Capacidad del canal = 20 GHz/km, 100 km, 2 bits/ciclo = 4000 Gbps.</a:t>
            </a:r>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18</a:t>
            </a:fld>
            <a:endParaRPr lang="es-EC"/>
          </a:p>
        </p:txBody>
      </p:sp>
    </p:spTree>
    <p:extLst>
      <p:ext uri="{BB962C8B-B14F-4D97-AF65-F5344CB8AC3E}">
        <p14:creationId xmlns:p14="http://schemas.microsoft.com/office/powerpoint/2010/main" val="1984789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b="0" i="0" kern="1200" dirty="0">
                <a:solidFill>
                  <a:schemeClr val="tx1"/>
                </a:solidFill>
                <a:effectLst/>
                <a:latin typeface="+mn-lt"/>
                <a:ea typeface="+mn-ea"/>
                <a:cs typeface="+mn-cs"/>
              </a:rPr>
              <a:t>Capacidad del canal = 20 GHz/km, 100 km, 2 bits/ciclo = 4000 Gbps.</a:t>
            </a:r>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19</a:t>
            </a:fld>
            <a:endParaRPr lang="es-EC"/>
          </a:p>
        </p:txBody>
      </p:sp>
    </p:spTree>
    <p:extLst>
      <p:ext uri="{BB962C8B-B14F-4D97-AF65-F5344CB8AC3E}">
        <p14:creationId xmlns:p14="http://schemas.microsoft.com/office/powerpoint/2010/main" val="7887670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b="0" i="0" kern="1200" dirty="0">
                <a:solidFill>
                  <a:schemeClr val="tx1"/>
                </a:solidFill>
                <a:effectLst/>
                <a:latin typeface="+mn-lt"/>
                <a:ea typeface="+mn-ea"/>
                <a:cs typeface="+mn-cs"/>
              </a:rPr>
              <a:t>Capacidad del canal = 20 GHz/km, 100 km, 2 bits/ciclo = 4000 Gbps.</a:t>
            </a:r>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20</a:t>
            </a:fld>
            <a:endParaRPr lang="es-EC"/>
          </a:p>
        </p:txBody>
      </p:sp>
    </p:spTree>
    <p:extLst>
      <p:ext uri="{BB962C8B-B14F-4D97-AF65-F5344CB8AC3E}">
        <p14:creationId xmlns:p14="http://schemas.microsoft.com/office/powerpoint/2010/main" val="1820732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b="0" i="0" u="none" strike="noStrike" kern="1200" baseline="0" dirty="0">
                <a:solidFill>
                  <a:schemeClr val="tx1"/>
                </a:solidFill>
                <a:latin typeface="+mn-lt"/>
                <a:ea typeface="+mn-ea"/>
                <a:cs typeface="+mn-cs"/>
              </a:rPr>
              <a:t>En la figura anterior, para acoplar al núcleo de la fibra óptica un rayo luminoso incidente desde el</a:t>
            </a:r>
          </a:p>
          <a:p>
            <a:r>
              <a:rPr lang="es-ES" sz="1200" b="0" i="0" u="none" strike="noStrike" kern="1200" baseline="0" dirty="0">
                <a:solidFill>
                  <a:schemeClr val="tx1"/>
                </a:solidFill>
                <a:latin typeface="+mn-lt"/>
                <a:ea typeface="+mn-ea"/>
                <a:cs typeface="+mn-cs"/>
              </a:rPr>
              <a:t>exterior (con </a:t>
            </a:r>
            <a:r>
              <a:rPr lang="es-ES" sz="1200" b="0" i="0" u="none" strike="noStrike" kern="1200" baseline="0" dirty="0" err="1">
                <a:solidFill>
                  <a:schemeClr val="tx1"/>
                </a:solidFill>
                <a:latin typeface="+mn-lt"/>
                <a:ea typeface="+mn-ea"/>
                <a:cs typeface="+mn-cs"/>
              </a:rPr>
              <a:t>nO</a:t>
            </a:r>
            <a:r>
              <a:rPr lang="es-ES" sz="1200" b="0" i="0" u="none" strike="noStrike" kern="1200" baseline="0" dirty="0">
                <a:solidFill>
                  <a:schemeClr val="tx1"/>
                </a:solidFill>
                <a:latin typeface="+mn-lt"/>
                <a:ea typeface="+mn-ea"/>
                <a:cs typeface="+mn-cs"/>
              </a:rPr>
              <a:t> = 1), el ángulo ( a ) formado entre el rayo incidente y el eje de la fibra se rige por</a:t>
            </a:r>
          </a:p>
          <a:p>
            <a:r>
              <a:rPr lang="es-ES" sz="1200" b="0" i="0" u="none" strike="noStrike" kern="1200" baseline="0" dirty="0">
                <a:solidFill>
                  <a:schemeClr val="tx1"/>
                </a:solidFill>
                <a:latin typeface="+mn-lt"/>
                <a:ea typeface="+mn-ea"/>
                <a:cs typeface="+mn-cs"/>
              </a:rPr>
              <a:t>la ley de Snell, de la siguiente forma:</a:t>
            </a:r>
            <a:endParaRPr lang="es-EC" dirty="0"/>
          </a:p>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3</a:t>
            </a:fld>
            <a:endParaRPr lang="es-EC"/>
          </a:p>
        </p:txBody>
      </p:sp>
    </p:spTree>
    <p:extLst>
      <p:ext uri="{BB962C8B-B14F-4D97-AF65-F5344CB8AC3E}">
        <p14:creationId xmlns:p14="http://schemas.microsoft.com/office/powerpoint/2010/main" val="1823304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b="0" i="0" kern="1200" dirty="0">
                <a:solidFill>
                  <a:schemeClr val="tx1"/>
                </a:solidFill>
                <a:effectLst/>
                <a:latin typeface="+mn-lt"/>
                <a:ea typeface="+mn-ea"/>
                <a:cs typeface="+mn-cs"/>
              </a:rPr>
              <a:t>Capacidad del canal = 20 GHz/km, 100 km, 2 bits/ciclo = 4000 Gbps.</a:t>
            </a:r>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21</a:t>
            </a:fld>
            <a:endParaRPr lang="es-EC"/>
          </a:p>
        </p:txBody>
      </p:sp>
    </p:spTree>
    <p:extLst>
      <p:ext uri="{BB962C8B-B14F-4D97-AF65-F5344CB8AC3E}">
        <p14:creationId xmlns:p14="http://schemas.microsoft.com/office/powerpoint/2010/main" val="983103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Los </a:t>
            </a:r>
            <a:r>
              <a:rPr lang="es-ES" dirty="0" err="1"/>
              <a:t>LEDs</a:t>
            </a:r>
            <a:r>
              <a:rPr lang="es-ES" dirty="0"/>
              <a:t> de </a:t>
            </a:r>
            <a:r>
              <a:rPr lang="es-ES" dirty="0" err="1"/>
              <a:t>emission</a:t>
            </a:r>
            <a:r>
              <a:rPr lang="es-ES" dirty="0"/>
              <a:t> lateral o de borde (</a:t>
            </a:r>
            <a:r>
              <a:rPr lang="es-ES" dirty="0" err="1"/>
              <a:t>edge-emitting</a:t>
            </a:r>
            <a:r>
              <a:rPr lang="es-ES" dirty="0"/>
              <a:t> </a:t>
            </a:r>
            <a:r>
              <a:rPr lang="es-ES" dirty="0" err="1"/>
              <a:t>LEDs</a:t>
            </a:r>
            <a:r>
              <a:rPr lang="es-ES" dirty="0"/>
              <a:t> o ELED) surgieron como desarrollo posterior ante la demanda de fuentes que pudiesen alcanzar mayor distancia, a mayor longitud de onda y con mayor tasa binaria. </a:t>
            </a:r>
          </a:p>
          <a:p>
            <a:r>
              <a:rPr lang="es-ES" sz="1200" b="0" i="0" u="none" strike="noStrike" kern="1200" baseline="0" dirty="0">
                <a:solidFill>
                  <a:schemeClr val="tx1"/>
                </a:solidFill>
                <a:latin typeface="+mn-lt"/>
                <a:ea typeface="+mn-ea"/>
                <a:cs typeface="+mn-cs"/>
              </a:rPr>
              <a:t>Este tipo de Diodo emite la luz en múltiples direcciones, pero según la forma física de la unión, puede concentrase en un área muy pequeña denominada “zona de emisión”. Con la</a:t>
            </a:r>
          </a:p>
          <a:p>
            <a:r>
              <a:rPr lang="es-ES" sz="1200" b="0" i="0" u="none" strike="noStrike" kern="1200" baseline="0" dirty="0">
                <a:solidFill>
                  <a:schemeClr val="tx1"/>
                </a:solidFill>
                <a:latin typeface="+mn-lt"/>
                <a:ea typeface="+mn-ea"/>
                <a:cs typeface="+mn-cs"/>
              </a:rPr>
              <a:t>ayuda de lentes ópticos convergentes esféricos o de varilla que se colocan en su superficie, se pueden lograr mayores concentraciones de luz.</a:t>
            </a:r>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22</a:t>
            </a:fld>
            <a:endParaRPr lang="es-EC"/>
          </a:p>
        </p:txBody>
      </p:sp>
    </p:spTree>
    <p:extLst>
      <p:ext uri="{BB962C8B-B14F-4D97-AF65-F5344CB8AC3E}">
        <p14:creationId xmlns:p14="http://schemas.microsoft.com/office/powerpoint/2010/main" val="11642304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23</a:t>
            </a:fld>
            <a:endParaRPr lang="es-EC"/>
          </a:p>
        </p:txBody>
      </p:sp>
    </p:spTree>
    <p:extLst>
      <p:ext uri="{BB962C8B-B14F-4D97-AF65-F5344CB8AC3E}">
        <p14:creationId xmlns:p14="http://schemas.microsoft.com/office/powerpoint/2010/main" val="14325656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24</a:t>
            </a:fld>
            <a:endParaRPr lang="es-EC"/>
          </a:p>
        </p:txBody>
      </p:sp>
    </p:spTree>
    <p:extLst>
      <p:ext uri="{BB962C8B-B14F-4D97-AF65-F5344CB8AC3E}">
        <p14:creationId xmlns:p14="http://schemas.microsoft.com/office/powerpoint/2010/main" val="30962477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25</a:t>
            </a:fld>
            <a:endParaRPr lang="es-EC"/>
          </a:p>
        </p:txBody>
      </p:sp>
    </p:spTree>
    <p:extLst>
      <p:ext uri="{BB962C8B-B14F-4D97-AF65-F5344CB8AC3E}">
        <p14:creationId xmlns:p14="http://schemas.microsoft.com/office/powerpoint/2010/main" val="39059417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26</a:t>
            </a:fld>
            <a:endParaRPr lang="es-EC"/>
          </a:p>
        </p:txBody>
      </p:sp>
    </p:spTree>
    <p:extLst>
      <p:ext uri="{BB962C8B-B14F-4D97-AF65-F5344CB8AC3E}">
        <p14:creationId xmlns:p14="http://schemas.microsoft.com/office/powerpoint/2010/main" val="30920152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dirty="0">
                <a:latin typeface="Helvetica" panose="020B0604020202020204" pitchFamily="34" charset="0"/>
              </a:rPr>
              <a:t>El diodo LASER consta básicamente de una estructura (p – n) y contactos metálicos.</a:t>
            </a:r>
          </a:p>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27</a:t>
            </a:fld>
            <a:endParaRPr lang="es-EC"/>
          </a:p>
        </p:txBody>
      </p:sp>
    </p:spTree>
    <p:extLst>
      <p:ext uri="{BB962C8B-B14F-4D97-AF65-F5344CB8AC3E}">
        <p14:creationId xmlns:p14="http://schemas.microsoft.com/office/powerpoint/2010/main" val="1342801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28</a:t>
            </a:fld>
            <a:endParaRPr lang="es-EC"/>
          </a:p>
        </p:txBody>
      </p:sp>
    </p:spTree>
    <p:extLst>
      <p:ext uri="{BB962C8B-B14F-4D97-AF65-F5344CB8AC3E}">
        <p14:creationId xmlns:p14="http://schemas.microsoft.com/office/powerpoint/2010/main" val="37043101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29</a:t>
            </a:fld>
            <a:endParaRPr lang="es-EC"/>
          </a:p>
        </p:txBody>
      </p:sp>
    </p:spTree>
    <p:extLst>
      <p:ext uri="{BB962C8B-B14F-4D97-AF65-F5344CB8AC3E}">
        <p14:creationId xmlns:p14="http://schemas.microsoft.com/office/powerpoint/2010/main" val="12766406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30</a:t>
            </a:fld>
            <a:endParaRPr lang="es-EC"/>
          </a:p>
        </p:txBody>
      </p:sp>
    </p:spTree>
    <p:extLst>
      <p:ext uri="{BB962C8B-B14F-4D97-AF65-F5344CB8AC3E}">
        <p14:creationId xmlns:p14="http://schemas.microsoft.com/office/powerpoint/2010/main" val="2351292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4</a:t>
            </a:fld>
            <a:endParaRPr lang="es-EC"/>
          </a:p>
        </p:txBody>
      </p:sp>
    </p:spTree>
    <p:extLst>
      <p:ext uri="{BB962C8B-B14F-4D97-AF65-F5344CB8AC3E}">
        <p14:creationId xmlns:p14="http://schemas.microsoft.com/office/powerpoint/2010/main" val="38212031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31</a:t>
            </a:fld>
            <a:endParaRPr lang="es-EC"/>
          </a:p>
        </p:txBody>
      </p:sp>
    </p:spTree>
    <p:extLst>
      <p:ext uri="{BB962C8B-B14F-4D97-AF65-F5344CB8AC3E}">
        <p14:creationId xmlns:p14="http://schemas.microsoft.com/office/powerpoint/2010/main" val="17015242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dirty="0"/>
              <a:t>Es conocido a través de los ángulos de radiación sobre las direcciones paralela y perpendicular a la unión</a:t>
            </a:r>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32</a:t>
            </a:fld>
            <a:endParaRPr lang="es-EC"/>
          </a:p>
        </p:txBody>
      </p:sp>
    </p:spTree>
    <p:extLst>
      <p:ext uri="{BB962C8B-B14F-4D97-AF65-F5344CB8AC3E}">
        <p14:creationId xmlns:p14="http://schemas.microsoft.com/office/powerpoint/2010/main" val="221265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33</a:t>
            </a:fld>
            <a:endParaRPr lang="es-EC"/>
          </a:p>
        </p:txBody>
      </p:sp>
    </p:spTree>
    <p:extLst>
      <p:ext uri="{BB962C8B-B14F-4D97-AF65-F5344CB8AC3E}">
        <p14:creationId xmlns:p14="http://schemas.microsoft.com/office/powerpoint/2010/main" val="741445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34</a:t>
            </a:fld>
            <a:endParaRPr lang="es-EC"/>
          </a:p>
        </p:txBody>
      </p:sp>
    </p:spTree>
    <p:extLst>
      <p:ext uri="{BB962C8B-B14F-4D97-AF65-F5344CB8AC3E}">
        <p14:creationId xmlns:p14="http://schemas.microsoft.com/office/powerpoint/2010/main" val="39665960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35</a:t>
            </a:fld>
            <a:endParaRPr lang="es-EC"/>
          </a:p>
        </p:txBody>
      </p:sp>
    </p:spTree>
    <p:extLst>
      <p:ext uri="{BB962C8B-B14F-4D97-AF65-F5344CB8AC3E}">
        <p14:creationId xmlns:p14="http://schemas.microsoft.com/office/powerpoint/2010/main" val="389742750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36</a:t>
            </a:fld>
            <a:endParaRPr lang="es-EC"/>
          </a:p>
        </p:txBody>
      </p:sp>
    </p:spTree>
    <p:extLst>
      <p:ext uri="{BB962C8B-B14F-4D97-AF65-F5344CB8AC3E}">
        <p14:creationId xmlns:p14="http://schemas.microsoft.com/office/powerpoint/2010/main" val="2600872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5</a:t>
            </a:fld>
            <a:endParaRPr lang="es-EC"/>
          </a:p>
        </p:txBody>
      </p:sp>
    </p:spTree>
    <p:extLst>
      <p:ext uri="{BB962C8B-B14F-4D97-AF65-F5344CB8AC3E}">
        <p14:creationId xmlns:p14="http://schemas.microsoft.com/office/powerpoint/2010/main" val="3338472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6</a:t>
            </a:fld>
            <a:endParaRPr lang="es-EC"/>
          </a:p>
        </p:txBody>
      </p:sp>
    </p:spTree>
    <p:extLst>
      <p:ext uri="{BB962C8B-B14F-4D97-AF65-F5344CB8AC3E}">
        <p14:creationId xmlns:p14="http://schemas.microsoft.com/office/powerpoint/2010/main" val="175100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7</a:t>
            </a:fld>
            <a:endParaRPr lang="es-EC"/>
          </a:p>
        </p:txBody>
      </p:sp>
    </p:spTree>
    <p:extLst>
      <p:ext uri="{BB962C8B-B14F-4D97-AF65-F5344CB8AC3E}">
        <p14:creationId xmlns:p14="http://schemas.microsoft.com/office/powerpoint/2010/main" val="714254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8</a:t>
            </a:fld>
            <a:endParaRPr lang="es-EC"/>
          </a:p>
        </p:txBody>
      </p:sp>
    </p:spTree>
    <p:extLst>
      <p:ext uri="{BB962C8B-B14F-4D97-AF65-F5344CB8AC3E}">
        <p14:creationId xmlns:p14="http://schemas.microsoft.com/office/powerpoint/2010/main" val="1470628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9</a:t>
            </a:fld>
            <a:endParaRPr lang="es-EC"/>
          </a:p>
        </p:txBody>
      </p:sp>
    </p:spTree>
    <p:extLst>
      <p:ext uri="{BB962C8B-B14F-4D97-AF65-F5344CB8AC3E}">
        <p14:creationId xmlns:p14="http://schemas.microsoft.com/office/powerpoint/2010/main" val="2762064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B46B3CD-68E2-43C5-995F-3EDEB81B8DA6}" type="slidenum">
              <a:rPr lang="es-EC" smtClean="0"/>
              <a:t>10</a:t>
            </a:fld>
            <a:endParaRPr lang="es-EC"/>
          </a:p>
        </p:txBody>
      </p:sp>
    </p:spTree>
    <p:extLst>
      <p:ext uri="{BB962C8B-B14F-4D97-AF65-F5344CB8AC3E}">
        <p14:creationId xmlns:p14="http://schemas.microsoft.com/office/powerpoint/2010/main" val="1475654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69352" y="596900"/>
            <a:ext cx="9853295" cy="513080"/>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rgbClr val="C000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1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rgbClr val="C00000"/>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rgbClr val="C000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77519" y="0"/>
            <a:ext cx="228600" cy="6858000"/>
          </a:xfrm>
          <a:custGeom>
            <a:avLst/>
            <a:gdLst/>
            <a:ahLst/>
            <a:cxnLst/>
            <a:rect l="l" t="t" r="r" b="b"/>
            <a:pathLst>
              <a:path w="228600" h="6858000">
                <a:moveTo>
                  <a:pt x="228600" y="0"/>
                </a:moveTo>
                <a:lnTo>
                  <a:pt x="0" y="0"/>
                </a:lnTo>
                <a:lnTo>
                  <a:pt x="0" y="6858000"/>
                </a:lnTo>
                <a:lnTo>
                  <a:pt x="228600" y="6858000"/>
                </a:lnTo>
                <a:lnTo>
                  <a:pt x="228600" y="0"/>
                </a:lnTo>
                <a:close/>
              </a:path>
            </a:pathLst>
          </a:custGeom>
          <a:solidFill>
            <a:srgbClr val="335B74"/>
          </a:solidFill>
        </p:spPr>
        <p:txBody>
          <a:bodyPr wrap="square" lIns="0" tIns="0" rIns="0" bIns="0" rtlCol="0"/>
          <a:lstStyle/>
          <a:p>
            <a:endParaRPr/>
          </a:p>
        </p:txBody>
      </p:sp>
      <p:sp>
        <p:nvSpPr>
          <p:cNvPr id="2" name="Holder 2"/>
          <p:cNvSpPr>
            <a:spLocks noGrp="1"/>
          </p:cNvSpPr>
          <p:nvPr>
            <p:ph type="title"/>
          </p:nvPr>
        </p:nvSpPr>
        <p:spPr>
          <a:xfrm>
            <a:off x="1169352" y="596900"/>
            <a:ext cx="9853295" cy="513080"/>
          </a:xfrm>
          <a:prstGeom prst="rect">
            <a:avLst/>
          </a:prstGeom>
        </p:spPr>
        <p:txBody>
          <a:bodyPr wrap="square" lIns="0" tIns="0" rIns="0" bIns="0">
            <a:spAutoFit/>
          </a:bodyPr>
          <a:lstStyle>
            <a:lvl1pPr>
              <a:defRPr sz="3200" b="0" i="0">
                <a:solidFill>
                  <a:srgbClr val="C00000"/>
                </a:solidFill>
                <a:latin typeface="Arial"/>
                <a:cs typeface="Arial"/>
              </a:defRPr>
            </a:lvl1pPr>
          </a:lstStyle>
          <a:p>
            <a:endParaRPr/>
          </a:p>
        </p:txBody>
      </p:sp>
      <p:sp>
        <p:nvSpPr>
          <p:cNvPr id="3" name="Holder 3"/>
          <p:cNvSpPr>
            <a:spLocks noGrp="1"/>
          </p:cNvSpPr>
          <p:nvPr>
            <p:ph type="body" idx="1"/>
          </p:nvPr>
        </p:nvSpPr>
        <p:spPr>
          <a:xfrm>
            <a:off x="1344294" y="1629409"/>
            <a:ext cx="9503410" cy="2493010"/>
          </a:xfrm>
          <a:prstGeom prst="rect">
            <a:avLst/>
          </a:prstGeom>
        </p:spPr>
        <p:txBody>
          <a:bodyPr wrap="square" lIns="0" tIns="0" rIns="0" bIns="0">
            <a:spAutoFit/>
          </a:bodyPr>
          <a:lstStyle>
            <a:lvl1pPr>
              <a:defRPr sz="21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6/3/2025</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2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35.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32.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8150860" y="1686559"/>
            <a:ext cx="3276600" cy="4406900"/>
          </a:xfrm>
          <a:custGeom>
            <a:avLst/>
            <a:gdLst/>
            <a:ahLst/>
            <a:cxnLst/>
            <a:rect l="l" t="t" r="r" b="b"/>
            <a:pathLst>
              <a:path w="3276600" h="4406900">
                <a:moveTo>
                  <a:pt x="3276600" y="0"/>
                </a:moveTo>
                <a:lnTo>
                  <a:pt x="2870581" y="0"/>
                </a:lnTo>
                <a:lnTo>
                  <a:pt x="2870581" y="4022090"/>
                </a:lnTo>
                <a:lnTo>
                  <a:pt x="0" y="4022090"/>
                </a:lnTo>
                <a:lnTo>
                  <a:pt x="0" y="4406900"/>
                </a:lnTo>
                <a:lnTo>
                  <a:pt x="3276600" y="4406900"/>
                </a:lnTo>
                <a:lnTo>
                  <a:pt x="3276600" y="4022090"/>
                </a:lnTo>
                <a:lnTo>
                  <a:pt x="3276600" y="0"/>
                </a:lnTo>
                <a:close/>
              </a:path>
            </a:pathLst>
          </a:custGeom>
          <a:solidFill>
            <a:srgbClr val="335B74"/>
          </a:solidFill>
        </p:spPr>
        <p:txBody>
          <a:bodyPr wrap="square" lIns="0" tIns="0" rIns="0" bIns="0" rtlCol="0"/>
          <a:lstStyle/>
          <a:p>
            <a:endParaRPr/>
          </a:p>
        </p:txBody>
      </p:sp>
      <p:sp>
        <p:nvSpPr>
          <p:cNvPr id="3" name="object 3"/>
          <p:cNvSpPr/>
          <p:nvPr/>
        </p:nvSpPr>
        <p:spPr>
          <a:xfrm>
            <a:off x="751840" y="744219"/>
            <a:ext cx="3276600" cy="4409440"/>
          </a:xfrm>
          <a:custGeom>
            <a:avLst/>
            <a:gdLst/>
            <a:ahLst/>
            <a:cxnLst/>
            <a:rect l="l" t="t" r="r" b="b"/>
            <a:pathLst>
              <a:path w="3276600" h="4409440">
                <a:moveTo>
                  <a:pt x="3275965" y="0"/>
                </a:moveTo>
                <a:lnTo>
                  <a:pt x="0" y="0"/>
                </a:lnTo>
                <a:lnTo>
                  <a:pt x="0" y="4409440"/>
                </a:lnTo>
                <a:lnTo>
                  <a:pt x="405891" y="4409440"/>
                </a:lnTo>
                <a:lnTo>
                  <a:pt x="405891" y="384555"/>
                </a:lnTo>
                <a:lnTo>
                  <a:pt x="3276600" y="385825"/>
                </a:lnTo>
                <a:lnTo>
                  <a:pt x="3276143" y="288071"/>
                </a:lnTo>
                <a:lnTo>
                  <a:pt x="3276421" y="97754"/>
                </a:lnTo>
                <a:lnTo>
                  <a:pt x="3275965" y="0"/>
                </a:lnTo>
                <a:close/>
              </a:path>
            </a:pathLst>
          </a:custGeom>
          <a:solidFill>
            <a:srgbClr val="335B74"/>
          </a:solidFill>
        </p:spPr>
        <p:txBody>
          <a:bodyPr wrap="square" lIns="0" tIns="0" rIns="0" bIns="0" rtlCol="0"/>
          <a:lstStyle/>
          <a:p>
            <a:endParaRPr/>
          </a:p>
        </p:txBody>
      </p:sp>
      <p:sp>
        <p:nvSpPr>
          <p:cNvPr id="4" name="object 4"/>
          <p:cNvSpPr txBox="1"/>
          <p:nvPr/>
        </p:nvSpPr>
        <p:spPr>
          <a:xfrm>
            <a:off x="3276600" y="2514600"/>
            <a:ext cx="5923915" cy="2254463"/>
          </a:xfrm>
          <a:prstGeom prst="rect">
            <a:avLst/>
          </a:prstGeom>
        </p:spPr>
        <p:txBody>
          <a:bodyPr vert="horz" wrap="square" lIns="0" tIns="12700" rIns="0" bIns="0" rtlCol="0">
            <a:spAutoFit/>
          </a:bodyPr>
          <a:lstStyle/>
          <a:p>
            <a:pPr marL="12700">
              <a:lnSpc>
                <a:spcPct val="100000"/>
              </a:lnSpc>
              <a:spcBef>
                <a:spcPts val="100"/>
              </a:spcBef>
            </a:pPr>
            <a:r>
              <a:rPr lang="es-EC" sz="3600" spc="-475" dirty="0">
                <a:solidFill>
                  <a:srgbClr val="C00000"/>
                </a:solidFill>
                <a:latin typeface="Arial"/>
                <a:cs typeface="Arial"/>
              </a:rPr>
              <a:t>COMUNICACIONES ÓPTICAS</a:t>
            </a:r>
          </a:p>
          <a:p>
            <a:pPr marL="12700">
              <a:lnSpc>
                <a:spcPct val="100000"/>
              </a:lnSpc>
              <a:spcBef>
                <a:spcPts val="100"/>
              </a:spcBef>
            </a:pPr>
            <a:endParaRPr lang="es-EC" sz="3600" spc="-475" dirty="0">
              <a:solidFill>
                <a:srgbClr val="C00000"/>
              </a:solidFill>
              <a:latin typeface="Arial"/>
              <a:cs typeface="Arial"/>
            </a:endParaRPr>
          </a:p>
          <a:p>
            <a:pPr marL="12700" algn="ctr">
              <a:lnSpc>
                <a:spcPct val="100000"/>
              </a:lnSpc>
              <a:spcBef>
                <a:spcPts val="100"/>
              </a:spcBef>
            </a:pPr>
            <a:r>
              <a:rPr lang="es-EC" sz="3600" dirty="0">
                <a:latin typeface="Arial"/>
                <a:cs typeface="Arial"/>
              </a:rPr>
              <a:t>Propagación de señales en FO</a:t>
            </a:r>
          </a:p>
        </p:txBody>
      </p:sp>
      <p:sp>
        <p:nvSpPr>
          <p:cNvPr id="5" name="object 5"/>
          <p:cNvSpPr txBox="1"/>
          <p:nvPr/>
        </p:nvSpPr>
        <p:spPr>
          <a:xfrm>
            <a:off x="3291840" y="4873267"/>
            <a:ext cx="5181600" cy="382156"/>
          </a:xfrm>
          <a:prstGeom prst="rect">
            <a:avLst/>
          </a:prstGeom>
        </p:spPr>
        <p:txBody>
          <a:bodyPr vert="horz" wrap="square" lIns="0" tIns="12700" rIns="0" bIns="0" rtlCol="0">
            <a:spAutoFit/>
          </a:bodyPr>
          <a:lstStyle/>
          <a:p>
            <a:pPr marL="12700">
              <a:lnSpc>
                <a:spcPct val="100000"/>
              </a:lnSpc>
              <a:spcBef>
                <a:spcPts val="100"/>
              </a:spcBef>
            </a:pPr>
            <a:r>
              <a:rPr sz="2400" spc="-70" dirty="0">
                <a:latin typeface="Arial"/>
                <a:cs typeface="Arial"/>
              </a:rPr>
              <a:t>Ing. </a:t>
            </a:r>
            <a:r>
              <a:rPr sz="2400" spc="-80" dirty="0">
                <a:latin typeface="Arial"/>
                <a:cs typeface="Arial"/>
              </a:rPr>
              <a:t>Eduardo </a:t>
            </a:r>
            <a:r>
              <a:rPr sz="2400" spc="-50" dirty="0">
                <a:latin typeface="Arial"/>
                <a:cs typeface="Arial"/>
              </a:rPr>
              <a:t>Daniel </a:t>
            </a:r>
            <a:r>
              <a:rPr sz="2400" spc="-90" dirty="0" err="1">
                <a:latin typeface="Arial"/>
                <a:cs typeface="Arial"/>
              </a:rPr>
              <a:t>Haro</a:t>
            </a:r>
            <a:r>
              <a:rPr sz="2400" spc="-385" dirty="0">
                <a:latin typeface="Arial"/>
                <a:cs typeface="Arial"/>
              </a:rPr>
              <a:t> </a:t>
            </a:r>
            <a:r>
              <a:rPr sz="2400" spc="-75" dirty="0">
                <a:latin typeface="Arial"/>
                <a:cs typeface="Arial"/>
              </a:rPr>
              <a:t>Mendoza</a:t>
            </a:r>
            <a:r>
              <a:rPr lang="es-EC" sz="2400" spc="-75" dirty="0">
                <a:latin typeface="Arial"/>
                <a:cs typeface="Arial"/>
              </a:rPr>
              <a:t> PhD.</a:t>
            </a:r>
            <a:endParaRPr sz="2400" dirty="0">
              <a:latin typeface="Arial"/>
              <a:cs typeface="Arial"/>
            </a:endParaRPr>
          </a:p>
        </p:txBody>
      </p:sp>
      <p:sp>
        <p:nvSpPr>
          <p:cNvPr id="6" name="object 6"/>
          <p:cNvSpPr/>
          <p:nvPr/>
        </p:nvSpPr>
        <p:spPr>
          <a:xfrm>
            <a:off x="6863384" y="521977"/>
            <a:ext cx="3974592" cy="1767954"/>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2512060" cy="696595"/>
          </a:xfrm>
          <a:prstGeom prst="rect">
            <a:avLst/>
          </a:prstGeom>
        </p:spPr>
        <p:txBody>
          <a:bodyPr vert="horz" wrap="square" lIns="0" tIns="12700" rIns="0" bIns="0" rtlCol="0">
            <a:spAutoFit/>
          </a:bodyPr>
          <a:lstStyle/>
          <a:p>
            <a:pPr marL="12700">
              <a:lnSpc>
                <a:spcPct val="100000"/>
              </a:lnSpc>
              <a:spcBef>
                <a:spcPts val="100"/>
              </a:spcBef>
            </a:pPr>
            <a:r>
              <a:rPr sz="4400" spc="-170" dirty="0"/>
              <a:t>Conceptos</a:t>
            </a:r>
            <a:endParaRPr sz="4400"/>
          </a:p>
        </p:txBody>
      </p:sp>
      <p:sp>
        <p:nvSpPr>
          <p:cNvPr id="3" name="Rectángulo 2">
            <a:extLst>
              <a:ext uri="{FF2B5EF4-FFF2-40B4-BE49-F238E27FC236}">
                <a16:creationId xmlns:a16="http://schemas.microsoft.com/office/drawing/2014/main" id="{32F84A3C-7597-4C56-9955-B34B47F0A1DF}"/>
              </a:ext>
            </a:extLst>
          </p:cNvPr>
          <p:cNvSpPr/>
          <p:nvPr/>
        </p:nvSpPr>
        <p:spPr>
          <a:xfrm>
            <a:off x="1282954" y="1219200"/>
            <a:ext cx="10299446" cy="1107996"/>
          </a:xfrm>
          <a:prstGeom prst="rect">
            <a:avLst/>
          </a:prstGeom>
        </p:spPr>
        <p:txBody>
          <a:bodyPr wrap="square">
            <a:spAutoFit/>
          </a:bodyPr>
          <a:lstStyle/>
          <a:p>
            <a:pPr algn="just"/>
            <a:r>
              <a:rPr lang="es-ES" sz="2200" b="1" dirty="0">
                <a:latin typeface="Arial" panose="020B0604020202020204" pitchFamily="34" charset="0"/>
              </a:rPr>
              <a:t>Índice de refracción: </a:t>
            </a:r>
            <a:r>
              <a:rPr lang="es-ES" sz="2200" dirty="0">
                <a:latin typeface="Arial" panose="020B0604020202020204" pitchFamily="34" charset="0"/>
              </a:rPr>
              <a:t>El índice de refracción de un material se define como el cociente entre la velocidad de la luz en el vacío y la velocidad de </a:t>
            </a:r>
            <a:r>
              <a:rPr lang="es-EC" sz="2200" dirty="0">
                <a:latin typeface="Arial" panose="020B0604020202020204" pitchFamily="34" charset="0"/>
              </a:rPr>
              <a:t>fase en ese medio:</a:t>
            </a:r>
            <a:endParaRPr lang="es-EC" sz="2200" dirty="0"/>
          </a:p>
        </p:txBody>
      </p:sp>
      <p:pic>
        <p:nvPicPr>
          <p:cNvPr id="11" name="Imagen 10">
            <a:extLst>
              <a:ext uri="{FF2B5EF4-FFF2-40B4-BE49-F238E27FC236}">
                <a16:creationId xmlns:a16="http://schemas.microsoft.com/office/drawing/2014/main" id="{7B876566-C23C-42D5-91D6-7D2960251898}"/>
              </a:ext>
            </a:extLst>
          </p:cNvPr>
          <p:cNvPicPr>
            <a:picLocks noChangeAspect="1"/>
          </p:cNvPicPr>
          <p:nvPr/>
        </p:nvPicPr>
        <p:blipFill>
          <a:blip r:embed="rId3"/>
          <a:stretch>
            <a:fillRect/>
          </a:stretch>
        </p:blipFill>
        <p:spPr>
          <a:xfrm>
            <a:off x="5277817" y="2092923"/>
            <a:ext cx="1151050" cy="1182160"/>
          </a:xfrm>
          <a:prstGeom prst="rect">
            <a:avLst/>
          </a:prstGeom>
        </p:spPr>
      </p:pic>
      <p:sp>
        <p:nvSpPr>
          <p:cNvPr id="13" name="Rectángulo 12">
            <a:extLst>
              <a:ext uri="{FF2B5EF4-FFF2-40B4-BE49-F238E27FC236}">
                <a16:creationId xmlns:a16="http://schemas.microsoft.com/office/drawing/2014/main" id="{01133520-BD49-48A6-A8CE-F87FAD370145}"/>
              </a:ext>
            </a:extLst>
          </p:cNvPr>
          <p:cNvSpPr/>
          <p:nvPr/>
        </p:nvSpPr>
        <p:spPr>
          <a:xfrm>
            <a:off x="1282954" y="3461243"/>
            <a:ext cx="10223246" cy="2123658"/>
          </a:xfrm>
          <a:prstGeom prst="rect">
            <a:avLst/>
          </a:prstGeom>
        </p:spPr>
        <p:txBody>
          <a:bodyPr wrap="square">
            <a:spAutoFit/>
          </a:bodyPr>
          <a:lstStyle/>
          <a:p>
            <a:r>
              <a:rPr lang="es-ES" sz="2200" dirty="0">
                <a:latin typeface="Arial" panose="020B0604020202020204" pitchFamily="34" charset="0"/>
              </a:rPr>
              <a:t>El índice de refracción de un medio es una medida que indica cuánto se reduce la velocidad de la luz (o de otras ondas tales como ondas acústicas) dentro del medio.</a:t>
            </a:r>
          </a:p>
          <a:p>
            <a:endParaRPr lang="es-ES" sz="2200" dirty="0">
              <a:latin typeface="Arial" panose="020B0604020202020204" pitchFamily="34" charset="0"/>
            </a:endParaRPr>
          </a:p>
          <a:p>
            <a:r>
              <a:rPr lang="es-ES" sz="2200" dirty="0">
                <a:latin typeface="Arial" panose="020B0604020202020204" pitchFamily="34" charset="0"/>
              </a:rPr>
              <a:t>El índice de refracción determina cuánto se desvía (refracta) la trayectoria de la luz al entrar en un material.</a:t>
            </a:r>
          </a:p>
        </p:txBody>
      </p:sp>
    </p:spTree>
    <p:extLst>
      <p:ext uri="{BB962C8B-B14F-4D97-AF65-F5344CB8AC3E}">
        <p14:creationId xmlns:p14="http://schemas.microsoft.com/office/powerpoint/2010/main" val="3330155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2512060" cy="696595"/>
          </a:xfrm>
          <a:prstGeom prst="rect">
            <a:avLst/>
          </a:prstGeom>
        </p:spPr>
        <p:txBody>
          <a:bodyPr vert="horz" wrap="square" lIns="0" tIns="12700" rIns="0" bIns="0" rtlCol="0">
            <a:spAutoFit/>
          </a:bodyPr>
          <a:lstStyle/>
          <a:p>
            <a:pPr marL="12700">
              <a:lnSpc>
                <a:spcPct val="100000"/>
              </a:lnSpc>
              <a:spcBef>
                <a:spcPts val="100"/>
              </a:spcBef>
            </a:pPr>
            <a:r>
              <a:rPr sz="4400" spc="-170" dirty="0"/>
              <a:t>Conceptos</a:t>
            </a:r>
            <a:endParaRPr sz="4400"/>
          </a:p>
        </p:txBody>
      </p:sp>
      <p:sp>
        <p:nvSpPr>
          <p:cNvPr id="3" name="Rectángulo 2">
            <a:extLst>
              <a:ext uri="{FF2B5EF4-FFF2-40B4-BE49-F238E27FC236}">
                <a16:creationId xmlns:a16="http://schemas.microsoft.com/office/drawing/2014/main" id="{32F84A3C-7597-4C56-9955-B34B47F0A1DF}"/>
              </a:ext>
            </a:extLst>
          </p:cNvPr>
          <p:cNvSpPr/>
          <p:nvPr/>
        </p:nvSpPr>
        <p:spPr>
          <a:xfrm>
            <a:off x="1282954" y="1219200"/>
            <a:ext cx="10299446" cy="430887"/>
          </a:xfrm>
          <a:prstGeom prst="rect">
            <a:avLst/>
          </a:prstGeom>
        </p:spPr>
        <p:txBody>
          <a:bodyPr wrap="square">
            <a:spAutoFit/>
          </a:bodyPr>
          <a:lstStyle/>
          <a:p>
            <a:pPr algn="just"/>
            <a:r>
              <a:rPr lang="es-ES" sz="2200" b="1" dirty="0">
                <a:latin typeface="Arial" panose="020B0604020202020204" pitchFamily="34" charset="0"/>
              </a:rPr>
              <a:t>Perfil del índice de refracción:</a:t>
            </a:r>
            <a:endParaRPr lang="es-EC" sz="2200" dirty="0"/>
          </a:p>
        </p:txBody>
      </p:sp>
      <p:sp>
        <p:nvSpPr>
          <p:cNvPr id="13" name="Rectángulo 12">
            <a:extLst>
              <a:ext uri="{FF2B5EF4-FFF2-40B4-BE49-F238E27FC236}">
                <a16:creationId xmlns:a16="http://schemas.microsoft.com/office/drawing/2014/main" id="{01133520-BD49-48A6-A8CE-F87FAD370145}"/>
              </a:ext>
            </a:extLst>
          </p:cNvPr>
          <p:cNvSpPr/>
          <p:nvPr/>
        </p:nvSpPr>
        <p:spPr>
          <a:xfrm>
            <a:off x="1321054" y="2006894"/>
            <a:ext cx="10223246" cy="1354217"/>
          </a:xfrm>
          <a:prstGeom prst="rect">
            <a:avLst/>
          </a:prstGeom>
        </p:spPr>
        <p:txBody>
          <a:bodyPr wrap="square">
            <a:spAutoFit/>
          </a:bodyPr>
          <a:lstStyle/>
          <a:p>
            <a:r>
              <a:rPr lang="es-ES" sz="2000" dirty="0">
                <a:latin typeface="Arial" panose="020B0604020202020204" pitchFamily="34" charset="0"/>
                <a:cs typeface="Arial" panose="020B0604020202020204" pitchFamily="34" charset="0"/>
              </a:rPr>
              <a:t>El perfil del índice de refracción describe cómo este valor (n) varía en diferentes puntos dentro de un material, como una fibra óptica, donde el índice puede ser mayor en el centro y menor en los bordes. </a:t>
            </a:r>
          </a:p>
          <a:p>
            <a:endParaRPr lang="es-ES" sz="2200" dirty="0">
              <a:latin typeface="Arial" panose="020B0604020202020204" pitchFamily="34" charset="0"/>
            </a:endParaRPr>
          </a:p>
        </p:txBody>
      </p:sp>
      <p:pic>
        <p:nvPicPr>
          <p:cNvPr id="4" name="Imagen 3">
            <a:extLst>
              <a:ext uri="{FF2B5EF4-FFF2-40B4-BE49-F238E27FC236}">
                <a16:creationId xmlns:a16="http://schemas.microsoft.com/office/drawing/2014/main" id="{2E270D27-CF64-42D7-8766-BA12AD3C91DA}"/>
              </a:ext>
            </a:extLst>
          </p:cNvPr>
          <p:cNvPicPr>
            <a:picLocks noChangeAspect="1"/>
          </p:cNvPicPr>
          <p:nvPr/>
        </p:nvPicPr>
        <p:blipFill rotWithShape="1">
          <a:blip r:embed="rId3"/>
          <a:srcRect l="19410" r="1930"/>
          <a:stretch/>
        </p:blipFill>
        <p:spPr>
          <a:xfrm>
            <a:off x="1447800" y="3496890"/>
            <a:ext cx="5867400" cy="2286319"/>
          </a:xfrm>
          <a:prstGeom prst="rect">
            <a:avLst/>
          </a:prstGeom>
        </p:spPr>
      </p:pic>
      <p:pic>
        <p:nvPicPr>
          <p:cNvPr id="5" name="Imagen 4">
            <a:extLst>
              <a:ext uri="{FF2B5EF4-FFF2-40B4-BE49-F238E27FC236}">
                <a16:creationId xmlns:a16="http://schemas.microsoft.com/office/drawing/2014/main" id="{76091F1F-7101-4E15-99F4-6DAB6F5B4269}"/>
              </a:ext>
            </a:extLst>
          </p:cNvPr>
          <p:cNvPicPr>
            <a:picLocks noChangeAspect="1"/>
          </p:cNvPicPr>
          <p:nvPr/>
        </p:nvPicPr>
        <p:blipFill rotWithShape="1">
          <a:blip r:embed="rId4"/>
          <a:srcRect r="47739"/>
          <a:stretch/>
        </p:blipFill>
        <p:spPr>
          <a:xfrm>
            <a:off x="6629400" y="3427989"/>
            <a:ext cx="2743200" cy="847843"/>
          </a:xfrm>
          <a:prstGeom prst="rect">
            <a:avLst/>
          </a:prstGeom>
        </p:spPr>
      </p:pic>
      <p:pic>
        <p:nvPicPr>
          <p:cNvPr id="6" name="Imagen 5">
            <a:extLst>
              <a:ext uri="{FF2B5EF4-FFF2-40B4-BE49-F238E27FC236}">
                <a16:creationId xmlns:a16="http://schemas.microsoft.com/office/drawing/2014/main" id="{984FD766-7B7E-4514-B02D-37D2C08DCEC8}"/>
              </a:ext>
            </a:extLst>
          </p:cNvPr>
          <p:cNvPicPr>
            <a:picLocks noChangeAspect="1"/>
          </p:cNvPicPr>
          <p:nvPr/>
        </p:nvPicPr>
        <p:blipFill rotWithShape="1">
          <a:blip r:embed="rId4"/>
          <a:srcRect l="34673" t="-227670" r="38554" b="227670"/>
          <a:stretch/>
        </p:blipFill>
        <p:spPr>
          <a:xfrm>
            <a:off x="7315200" y="3005078"/>
            <a:ext cx="1405304" cy="847843"/>
          </a:xfrm>
          <a:prstGeom prst="rect">
            <a:avLst/>
          </a:prstGeom>
        </p:spPr>
      </p:pic>
      <p:pic>
        <p:nvPicPr>
          <p:cNvPr id="7" name="Imagen 6">
            <a:extLst>
              <a:ext uri="{FF2B5EF4-FFF2-40B4-BE49-F238E27FC236}">
                <a16:creationId xmlns:a16="http://schemas.microsoft.com/office/drawing/2014/main" id="{B03882FF-4B4E-45D0-B488-C5C1F9D0CCF9}"/>
              </a:ext>
            </a:extLst>
          </p:cNvPr>
          <p:cNvPicPr>
            <a:picLocks noChangeAspect="1"/>
          </p:cNvPicPr>
          <p:nvPr/>
        </p:nvPicPr>
        <p:blipFill rotWithShape="1">
          <a:blip r:embed="rId4"/>
          <a:srcRect l="73227"/>
          <a:stretch/>
        </p:blipFill>
        <p:spPr>
          <a:xfrm>
            <a:off x="9906000" y="3072968"/>
            <a:ext cx="1405304" cy="847843"/>
          </a:xfrm>
          <a:prstGeom prst="rect">
            <a:avLst/>
          </a:prstGeom>
        </p:spPr>
      </p:pic>
    </p:spTree>
    <p:extLst>
      <p:ext uri="{BB962C8B-B14F-4D97-AF65-F5344CB8AC3E}">
        <p14:creationId xmlns:p14="http://schemas.microsoft.com/office/powerpoint/2010/main" val="4087617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2512060" cy="696595"/>
          </a:xfrm>
          <a:prstGeom prst="rect">
            <a:avLst/>
          </a:prstGeom>
        </p:spPr>
        <p:txBody>
          <a:bodyPr vert="horz" wrap="square" lIns="0" tIns="12700" rIns="0" bIns="0" rtlCol="0">
            <a:spAutoFit/>
          </a:bodyPr>
          <a:lstStyle/>
          <a:p>
            <a:pPr marL="12700">
              <a:lnSpc>
                <a:spcPct val="100000"/>
              </a:lnSpc>
              <a:spcBef>
                <a:spcPts val="100"/>
              </a:spcBef>
            </a:pPr>
            <a:r>
              <a:rPr sz="4400" spc="-170" dirty="0"/>
              <a:t>Conceptos</a:t>
            </a:r>
            <a:endParaRPr sz="4400"/>
          </a:p>
        </p:txBody>
      </p:sp>
      <p:sp>
        <p:nvSpPr>
          <p:cNvPr id="3" name="Rectángulo 2">
            <a:extLst>
              <a:ext uri="{FF2B5EF4-FFF2-40B4-BE49-F238E27FC236}">
                <a16:creationId xmlns:a16="http://schemas.microsoft.com/office/drawing/2014/main" id="{32F84A3C-7597-4C56-9955-B34B47F0A1DF}"/>
              </a:ext>
            </a:extLst>
          </p:cNvPr>
          <p:cNvSpPr/>
          <p:nvPr/>
        </p:nvSpPr>
        <p:spPr>
          <a:xfrm>
            <a:off x="1282954" y="1219200"/>
            <a:ext cx="10299446" cy="430887"/>
          </a:xfrm>
          <a:prstGeom prst="rect">
            <a:avLst/>
          </a:prstGeom>
        </p:spPr>
        <p:txBody>
          <a:bodyPr wrap="square">
            <a:spAutoFit/>
          </a:bodyPr>
          <a:lstStyle/>
          <a:p>
            <a:pPr algn="just"/>
            <a:r>
              <a:rPr lang="es-ES" sz="2200" b="1" dirty="0">
                <a:latin typeface="Arial" panose="020B0604020202020204" pitchFamily="34" charset="0"/>
              </a:rPr>
              <a:t>Perfil del índice de refracción:</a:t>
            </a:r>
            <a:endParaRPr lang="es-EC" sz="2200" dirty="0"/>
          </a:p>
        </p:txBody>
      </p:sp>
      <p:pic>
        <p:nvPicPr>
          <p:cNvPr id="5" name="Imagen 4">
            <a:extLst>
              <a:ext uri="{FF2B5EF4-FFF2-40B4-BE49-F238E27FC236}">
                <a16:creationId xmlns:a16="http://schemas.microsoft.com/office/drawing/2014/main" id="{76091F1F-7101-4E15-99F4-6DAB6F5B4269}"/>
              </a:ext>
            </a:extLst>
          </p:cNvPr>
          <p:cNvPicPr>
            <a:picLocks noChangeAspect="1"/>
          </p:cNvPicPr>
          <p:nvPr/>
        </p:nvPicPr>
        <p:blipFill rotWithShape="1">
          <a:blip r:embed="rId3"/>
          <a:srcRect r="47739"/>
          <a:stretch/>
        </p:blipFill>
        <p:spPr>
          <a:xfrm>
            <a:off x="3200399" y="2159579"/>
            <a:ext cx="3614127" cy="1117021"/>
          </a:xfrm>
          <a:prstGeom prst="rect">
            <a:avLst/>
          </a:prstGeom>
        </p:spPr>
      </p:pic>
      <p:pic>
        <p:nvPicPr>
          <p:cNvPr id="7" name="Imagen 6">
            <a:extLst>
              <a:ext uri="{FF2B5EF4-FFF2-40B4-BE49-F238E27FC236}">
                <a16:creationId xmlns:a16="http://schemas.microsoft.com/office/drawing/2014/main" id="{B03882FF-4B4E-45D0-B488-C5C1F9D0CCF9}"/>
              </a:ext>
            </a:extLst>
          </p:cNvPr>
          <p:cNvPicPr>
            <a:picLocks noChangeAspect="1"/>
          </p:cNvPicPr>
          <p:nvPr/>
        </p:nvPicPr>
        <p:blipFill rotWithShape="1">
          <a:blip r:embed="rId3"/>
          <a:srcRect l="73227"/>
          <a:stretch/>
        </p:blipFill>
        <p:spPr>
          <a:xfrm>
            <a:off x="7620000" y="2144339"/>
            <a:ext cx="1405304" cy="847843"/>
          </a:xfrm>
          <a:prstGeom prst="rect">
            <a:avLst/>
          </a:prstGeom>
        </p:spPr>
      </p:pic>
      <p:pic>
        <p:nvPicPr>
          <p:cNvPr id="8" name="Imagen 7">
            <a:extLst>
              <a:ext uri="{FF2B5EF4-FFF2-40B4-BE49-F238E27FC236}">
                <a16:creationId xmlns:a16="http://schemas.microsoft.com/office/drawing/2014/main" id="{97AF3139-7039-4BE6-B27B-5E8CC64D0EE5}"/>
              </a:ext>
            </a:extLst>
          </p:cNvPr>
          <p:cNvPicPr>
            <a:picLocks noChangeAspect="1"/>
          </p:cNvPicPr>
          <p:nvPr/>
        </p:nvPicPr>
        <p:blipFill>
          <a:blip r:embed="rId4"/>
          <a:stretch>
            <a:fillRect/>
          </a:stretch>
        </p:blipFill>
        <p:spPr>
          <a:xfrm>
            <a:off x="1752600" y="3886200"/>
            <a:ext cx="5182323" cy="1352739"/>
          </a:xfrm>
          <a:prstGeom prst="rect">
            <a:avLst/>
          </a:prstGeom>
        </p:spPr>
      </p:pic>
      <p:pic>
        <p:nvPicPr>
          <p:cNvPr id="9" name="Imagen 8">
            <a:extLst>
              <a:ext uri="{FF2B5EF4-FFF2-40B4-BE49-F238E27FC236}">
                <a16:creationId xmlns:a16="http://schemas.microsoft.com/office/drawing/2014/main" id="{4091BAA5-B232-4F3F-B747-23F9208940EE}"/>
              </a:ext>
            </a:extLst>
          </p:cNvPr>
          <p:cNvPicPr>
            <a:picLocks noChangeAspect="1"/>
          </p:cNvPicPr>
          <p:nvPr/>
        </p:nvPicPr>
        <p:blipFill>
          <a:blip r:embed="rId5"/>
          <a:stretch>
            <a:fillRect/>
          </a:stretch>
        </p:blipFill>
        <p:spPr>
          <a:xfrm>
            <a:off x="9601200" y="2296759"/>
            <a:ext cx="1381318" cy="543001"/>
          </a:xfrm>
          <a:prstGeom prst="rect">
            <a:avLst/>
          </a:prstGeom>
        </p:spPr>
      </p:pic>
    </p:spTree>
    <p:extLst>
      <p:ext uri="{BB962C8B-B14F-4D97-AF65-F5344CB8AC3E}">
        <p14:creationId xmlns:p14="http://schemas.microsoft.com/office/powerpoint/2010/main" val="2046206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2512060" cy="696595"/>
          </a:xfrm>
          <a:prstGeom prst="rect">
            <a:avLst/>
          </a:prstGeom>
        </p:spPr>
        <p:txBody>
          <a:bodyPr vert="horz" wrap="square" lIns="0" tIns="12700" rIns="0" bIns="0" rtlCol="0">
            <a:spAutoFit/>
          </a:bodyPr>
          <a:lstStyle/>
          <a:p>
            <a:pPr marL="12700">
              <a:lnSpc>
                <a:spcPct val="100000"/>
              </a:lnSpc>
              <a:spcBef>
                <a:spcPts val="100"/>
              </a:spcBef>
            </a:pPr>
            <a:r>
              <a:rPr sz="4400" spc="-170" dirty="0"/>
              <a:t>Conceptos</a:t>
            </a:r>
            <a:endParaRPr sz="4400"/>
          </a:p>
        </p:txBody>
      </p:sp>
      <p:sp>
        <p:nvSpPr>
          <p:cNvPr id="3" name="Rectángulo 2">
            <a:extLst>
              <a:ext uri="{FF2B5EF4-FFF2-40B4-BE49-F238E27FC236}">
                <a16:creationId xmlns:a16="http://schemas.microsoft.com/office/drawing/2014/main" id="{32F84A3C-7597-4C56-9955-B34B47F0A1DF}"/>
              </a:ext>
            </a:extLst>
          </p:cNvPr>
          <p:cNvSpPr/>
          <p:nvPr/>
        </p:nvSpPr>
        <p:spPr>
          <a:xfrm>
            <a:off x="1282954" y="1219200"/>
            <a:ext cx="10299446" cy="430887"/>
          </a:xfrm>
          <a:prstGeom prst="rect">
            <a:avLst/>
          </a:prstGeom>
        </p:spPr>
        <p:txBody>
          <a:bodyPr wrap="square">
            <a:spAutoFit/>
          </a:bodyPr>
          <a:lstStyle/>
          <a:p>
            <a:pPr algn="just"/>
            <a:r>
              <a:rPr lang="es-ES" sz="2200" b="1" dirty="0">
                <a:latin typeface="Arial" panose="020B0604020202020204" pitchFamily="34" charset="0"/>
              </a:rPr>
              <a:t>Ejemplo:</a:t>
            </a:r>
            <a:endParaRPr lang="es-EC" sz="2200" dirty="0"/>
          </a:p>
        </p:txBody>
      </p:sp>
      <p:sp>
        <p:nvSpPr>
          <p:cNvPr id="13" name="Rectángulo 12">
            <a:extLst>
              <a:ext uri="{FF2B5EF4-FFF2-40B4-BE49-F238E27FC236}">
                <a16:creationId xmlns:a16="http://schemas.microsoft.com/office/drawing/2014/main" id="{01133520-BD49-48A6-A8CE-F87FAD370145}"/>
              </a:ext>
            </a:extLst>
          </p:cNvPr>
          <p:cNvSpPr/>
          <p:nvPr/>
        </p:nvSpPr>
        <p:spPr>
          <a:xfrm>
            <a:off x="1321054" y="2006894"/>
            <a:ext cx="10223246" cy="738664"/>
          </a:xfrm>
          <a:prstGeom prst="rect">
            <a:avLst/>
          </a:prstGeom>
        </p:spPr>
        <p:txBody>
          <a:bodyPr wrap="square">
            <a:spAutoFit/>
          </a:bodyPr>
          <a:lstStyle/>
          <a:p>
            <a:r>
              <a:rPr lang="es-ES" sz="2000" dirty="0"/>
              <a:t>1.- Se tiene una  F.O </a:t>
            </a:r>
            <a:r>
              <a:rPr lang="es-ES" sz="1400" dirty="0"/>
              <a:t>MM</a:t>
            </a:r>
            <a:r>
              <a:rPr lang="es-ES" sz="2000" dirty="0"/>
              <a:t> 50/125μm de perfil de índice gradual cuya función es:</a:t>
            </a:r>
            <a:r>
              <a:rPr lang="es-ES" sz="2000" dirty="0">
                <a:latin typeface="Arial" panose="020B0604020202020204" pitchFamily="34" charset="0"/>
                <a:cs typeface="Arial" panose="020B0604020202020204" pitchFamily="34" charset="0"/>
              </a:rPr>
              <a:t> </a:t>
            </a:r>
          </a:p>
          <a:p>
            <a:endParaRPr lang="es-ES" sz="2200" dirty="0">
              <a:latin typeface="Arial" panose="020B0604020202020204" pitchFamily="34" charset="0"/>
            </a:endParaRPr>
          </a:p>
        </p:txBody>
      </p:sp>
      <p:pic>
        <p:nvPicPr>
          <p:cNvPr id="8" name="Imagen 7">
            <a:extLst>
              <a:ext uri="{FF2B5EF4-FFF2-40B4-BE49-F238E27FC236}">
                <a16:creationId xmlns:a16="http://schemas.microsoft.com/office/drawing/2014/main" id="{4D4627C2-E8A3-4E04-BE6B-723D650C6404}"/>
              </a:ext>
            </a:extLst>
          </p:cNvPr>
          <p:cNvPicPr>
            <a:picLocks noChangeAspect="1"/>
          </p:cNvPicPr>
          <p:nvPr/>
        </p:nvPicPr>
        <p:blipFill>
          <a:blip r:embed="rId3"/>
          <a:stretch>
            <a:fillRect/>
          </a:stretch>
        </p:blipFill>
        <p:spPr>
          <a:xfrm>
            <a:off x="9603944" y="1995464"/>
            <a:ext cx="2534004" cy="457264"/>
          </a:xfrm>
          <a:prstGeom prst="rect">
            <a:avLst/>
          </a:prstGeom>
        </p:spPr>
      </p:pic>
      <p:pic>
        <p:nvPicPr>
          <p:cNvPr id="9" name="Imagen 8">
            <a:extLst>
              <a:ext uri="{FF2B5EF4-FFF2-40B4-BE49-F238E27FC236}">
                <a16:creationId xmlns:a16="http://schemas.microsoft.com/office/drawing/2014/main" id="{00BE9CA7-2D8C-4A1D-AEEA-280BB68B1F9A}"/>
              </a:ext>
            </a:extLst>
          </p:cNvPr>
          <p:cNvPicPr>
            <a:picLocks noChangeAspect="1"/>
          </p:cNvPicPr>
          <p:nvPr/>
        </p:nvPicPr>
        <p:blipFill>
          <a:blip r:embed="rId4"/>
          <a:stretch>
            <a:fillRect/>
          </a:stretch>
        </p:blipFill>
        <p:spPr>
          <a:xfrm>
            <a:off x="1447800" y="2793636"/>
            <a:ext cx="4420217" cy="1438476"/>
          </a:xfrm>
          <a:prstGeom prst="rect">
            <a:avLst/>
          </a:prstGeom>
        </p:spPr>
      </p:pic>
      <p:pic>
        <p:nvPicPr>
          <p:cNvPr id="10" name="Imagen 9">
            <a:extLst>
              <a:ext uri="{FF2B5EF4-FFF2-40B4-BE49-F238E27FC236}">
                <a16:creationId xmlns:a16="http://schemas.microsoft.com/office/drawing/2014/main" id="{FA3F96BF-D6CA-490E-B30C-F4CAA09702FE}"/>
              </a:ext>
            </a:extLst>
          </p:cNvPr>
          <p:cNvPicPr>
            <a:picLocks noChangeAspect="1"/>
          </p:cNvPicPr>
          <p:nvPr/>
        </p:nvPicPr>
        <p:blipFill>
          <a:blip r:embed="rId5"/>
          <a:stretch>
            <a:fillRect/>
          </a:stretch>
        </p:blipFill>
        <p:spPr>
          <a:xfrm>
            <a:off x="2383987" y="4419600"/>
            <a:ext cx="8097380" cy="1895740"/>
          </a:xfrm>
          <a:prstGeom prst="rect">
            <a:avLst/>
          </a:prstGeom>
        </p:spPr>
      </p:pic>
    </p:spTree>
    <p:extLst>
      <p:ext uri="{BB962C8B-B14F-4D97-AF65-F5344CB8AC3E}">
        <p14:creationId xmlns:p14="http://schemas.microsoft.com/office/powerpoint/2010/main" val="3707721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5255006" cy="689932"/>
          </a:xfrm>
          <a:prstGeom prst="rect">
            <a:avLst/>
          </a:prstGeom>
        </p:spPr>
        <p:txBody>
          <a:bodyPr vert="horz" wrap="square" lIns="0" tIns="12700" rIns="0" bIns="0" rtlCol="0">
            <a:spAutoFit/>
          </a:bodyPr>
          <a:lstStyle/>
          <a:p>
            <a:pPr marL="12700">
              <a:lnSpc>
                <a:spcPct val="100000"/>
              </a:lnSpc>
              <a:spcBef>
                <a:spcPts val="100"/>
              </a:spcBef>
            </a:pPr>
            <a:r>
              <a:rPr lang="es-EC" sz="4400" spc="-170" dirty="0"/>
              <a:t>Capacidad del canal</a:t>
            </a:r>
            <a:endParaRPr sz="4400" dirty="0"/>
          </a:p>
        </p:txBody>
      </p:sp>
      <p:sp>
        <p:nvSpPr>
          <p:cNvPr id="4" name="Rectángulo 3">
            <a:extLst>
              <a:ext uri="{FF2B5EF4-FFF2-40B4-BE49-F238E27FC236}">
                <a16:creationId xmlns:a16="http://schemas.microsoft.com/office/drawing/2014/main" id="{5337A00B-D92C-4F74-AD82-137C361CAA91}"/>
              </a:ext>
            </a:extLst>
          </p:cNvPr>
          <p:cNvSpPr/>
          <p:nvPr/>
        </p:nvSpPr>
        <p:spPr>
          <a:xfrm>
            <a:off x="1298194" y="1371600"/>
            <a:ext cx="9674606" cy="3693319"/>
          </a:xfrm>
          <a:prstGeom prst="rect">
            <a:avLst/>
          </a:prstGeom>
        </p:spPr>
        <p:txBody>
          <a:bodyPr wrap="square">
            <a:spAutoFit/>
          </a:bodyPr>
          <a:lstStyle/>
          <a:p>
            <a:pPr algn="just"/>
            <a:r>
              <a:rPr lang="es-ES" dirty="0">
                <a:solidFill>
                  <a:srgbClr val="001D35"/>
                </a:solidFill>
                <a:latin typeface="Google Sans"/>
              </a:rPr>
              <a:t>La capacidad de un canal de fibra óptica (FO) en monomodo o multimodo. Depende de varios factores como son: e</a:t>
            </a:r>
            <a:r>
              <a:rPr lang="es-ES" dirty="0"/>
              <a:t>l ancho de banda óptico, la longitud del enlace y la velocidad de datos. En esencia, la capacidad se refiere a la cantidad de datos que pueden ser transmitidos por la fibra en un período de tiempo determinado.</a:t>
            </a:r>
          </a:p>
          <a:p>
            <a:endParaRPr lang="es-ES" dirty="0"/>
          </a:p>
          <a:p>
            <a:pPr fontAlgn="ctr"/>
            <a:r>
              <a:rPr lang="es-ES" dirty="0"/>
              <a:t>La capacidad del canal (C) se puede aproximar utilizando la siguiente fórmula:</a:t>
            </a:r>
          </a:p>
          <a:p>
            <a:r>
              <a:rPr lang="es-ES" dirty="0"/>
              <a:t>		</a:t>
            </a:r>
          </a:p>
          <a:p>
            <a:r>
              <a:rPr lang="es-ES" dirty="0"/>
              <a:t>		</a:t>
            </a:r>
            <a:r>
              <a:rPr lang="es-ES" b="1" dirty="0"/>
              <a:t>C = Bo * factor de modulación             Bo = AB * longitud</a:t>
            </a:r>
          </a:p>
          <a:p>
            <a:pPr fontAlgn="ctr"/>
            <a:r>
              <a:rPr lang="es-ES" dirty="0"/>
              <a:t>Donde: </a:t>
            </a:r>
          </a:p>
          <a:p>
            <a:r>
              <a:rPr lang="es-ES" i="1" dirty="0"/>
              <a:t>Bo = Ancho de banda óptico.</a:t>
            </a:r>
          </a:p>
          <a:p>
            <a:r>
              <a:rPr lang="es-ES" i="1" dirty="0"/>
              <a:t>Longitud = Longitud del enlace.</a:t>
            </a:r>
          </a:p>
          <a:p>
            <a:r>
              <a:rPr lang="es-ES" i="1" dirty="0"/>
              <a:t>Factor de modulación = un valor que depende de la técnica de modulación utilizada y del tipo de fibra.</a:t>
            </a:r>
          </a:p>
          <a:p>
            <a:endParaRPr lang="es-EC" dirty="0"/>
          </a:p>
        </p:txBody>
      </p:sp>
      <p:sp>
        <p:nvSpPr>
          <p:cNvPr id="5" name="Rectángulo 4">
            <a:extLst>
              <a:ext uri="{FF2B5EF4-FFF2-40B4-BE49-F238E27FC236}">
                <a16:creationId xmlns:a16="http://schemas.microsoft.com/office/drawing/2014/main" id="{6EEB9FCA-B3D5-48E2-B940-8AE925482192}"/>
              </a:ext>
            </a:extLst>
          </p:cNvPr>
          <p:cNvSpPr/>
          <p:nvPr/>
        </p:nvSpPr>
        <p:spPr>
          <a:xfrm>
            <a:off x="1371600" y="5319506"/>
            <a:ext cx="9829800" cy="369332"/>
          </a:xfrm>
          <a:prstGeom prst="rect">
            <a:avLst/>
          </a:prstGeom>
        </p:spPr>
        <p:txBody>
          <a:bodyPr wrap="square">
            <a:spAutoFit/>
          </a:bodyPr>
          <a:lstStyle/>
          <a:p>
            <a:r>
              <a:rPr lang="es-ES" b="1" i="1" dirty="0">
                <a:solidFill>
                  <a:srgbClr val="001D35"/>
                </a:solidFill>
                <a:latin typeface="Google Sans"/>
              </a:rPr>
              <a:t>El ancho de banda óptico </a:t>
            </a:r>
            <a:r>
              <a:rPr lang="es-ES" dirty="0"/>
              <a:t>es la cantidad de información que puede transmitir en un periodo de tiempo</a:t>
            </a:r>
            <a:r>
              <a:rPr lang="es-ES" dirty="0">
                <a:solidFill>
                  <a:srgbClr val="001D35"/>
                </a:solidFill>
                <a:latin typeface="Google Sans"/>
              </a:rPr>
              <a:t> </a:t>
            </a:r>
            <a:endParaRPr lang="es-EC" dirty="0"/>
          </a:p>
        </p:txBody>
      </p:sp>
    </p:spTree>
    <p:extLst>
      <p:ext uri="{BB962C8B-B14F-4D97-AF65-F5344CB8AC3E}">
        <p14:creationId xmlns:p14="http://schemas.microsoft.com/office/powerpoint/2010/main" val="1593474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5255006" cy="689932"/>
          </a:xfrm>
          <a:prstGeom prst="rect">
            <a:avLst/>
          </a:prstGeom>
        </p:spPr>
        <p:txBody>
          <a:bodyPr vert="horz" wrap="square" lIns="0" tIns="12700" rIns="0" bIns="0" rtlCol="0">
            <a:spAutoFit/>
          </a:bodyPr>
          <a:lstStyle/>
          <a:p>
            <a:pPr marL="12700">
              <a:lnSpc>
                <a:spcPct val="100000"/>
              </a:lnSpc>
              <a:spcBef>
                <a:spcPts val="100"/>
              </a:spcBef>
            </a:pPr>
            <a:r>
              <a:rPr lang="es-EC" sz="4400" spc="-170" dirty="0"/>
              <a:t>Ejemplos</a:t>
            </a:r>
            <a:endParaRPr sz="4400" dirty="0"/>
          </a:p>
        </p:txBody>
      </p:sp>
      <p:sp>
        <p:nvSpPr>
          <p:cNvPr id="3" name="Rectángulo 2">
            <a:extLst>
              <a:ext uri="{FF2B5EF4-FFF2-40B4-BE49-F238E27FC236}">
                <a16:creationId xmlns:a16="http://schemas.microsoft.com/office/drawing/2014/main" id="{E69B0E1D-FEAC-44C7-9738-E3A38AC655ED}"/>
              </a:ext>
            </a:extLst>
          </p:cNvPr>
          <p:cNvSpPr/>
          <p:nvPr/>
        </p:nvSpPr>
        <p:spPr>
          <a:xfrm>
            <a:off x="1298194" y="1219200"/>
            <a:ext cx="9903206" cy="923330"/>
          </a:xfrm>
          <a:prstGeom prst="rect">
            <a:avLst/>
          </a:prstGeom>
        </p:spPr>
        <p:txBody>
          <a:bodyPr wrap="square">
            <a:spAutoFit/>
          </a:bodyPr>
          <a:lstStyle/>
          <a:p>
            <a:r>
              <a:rPr lang="es-ES" b="1" dirty="0">
                <a:solidFill>
                  <a:srgbClr val="001D35"/>
                </a:solidFill>
                <a:latin typeface="Google Sans"/>
              </a:rPr>
              <a:t>Ejemplo 1:</a:t>
            </a:r>
            <a:r>
              <a:rPr lang="es-ES" dirty="0">
                <a:solidFill>
                  <a:srgbClr val="001D35"/>
                </a:solidFill>
                <a:latin typeface="Google Sans"/>
              </a:rPr>
              <a:t> </a:t>
            </a:r>
            <a:r>
              <a:rPr lang="es-MX" dirty="0"/>
              <a:t>Una fibra monomodo de 1300nm ofrece 600Mhz a una distancia de 1Km y de 300Mhz a 2Km. Calcule el ancho de banda óptico con las 2 circunstancias y la capacidad de canal.</a:t>
            </a:r>
            <a:endParaRPr lang="es-EC" dirty="0"/>
          </a:p>
          <a:p>
            <a:endParaRPr lang="es-EC" dirty="0"/>
          </a:p>
        </p:txBody>
      </p:sp>
    </p:spTree>
    <p:extLst>
      <p:ext uri="{BB962C8B-B14F-4D97-AF65-F5344CB8AC3E}">
        <p14:creationId xmlns:p14="http://schemas.microsoft.com/office/powerpoint/2010/main" val="1266701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5255006" cy="689932"/>
          </a:xfrm>
          <a:prstGeom prst="rect">
            <a:avLst/>
          </a:prstGeom>
        </p:spPr>
        <p:txBody>
          <a:bodyPr vert="horz" wrap="square" lIns="0" tIns="12700" rIns="0" bIns="0" rtlCol="0">
            <a:spAutoFit/>
          </a:bodyPr>
          <a:lstStyle/>
          <a:p>
            <a:pPr marL="12700">
              <a:lnSpc>
                <a:spcPct val="100000"/>
              </a:lnSpc>
              <a:spcBef>
                <a:spcPts val="100"/>
              </a:spcBef>
            </a:pPr>
            <a:r>
              <a:rPr lang="es-EC" sz="4400" spc="-170" dirty="0"/>
              <a:t>Ejemplos</a:t>
            </a:r>
            <a:endParaRPr sz="4400" dirty="0"/>
          </a:p>
        </p:txBody>
      </p:sp>
      <p:sp>
        <p:nvSpPr>
          <p:cNvPr id="3" name="Rectángulo 2">
            <a:extLst>
              <a:ext uri="{FF2B5EF4-FFF2-40B4-BE49-F238E27FC236}">
                <a16:creationId xmlns:a16="http://schemas.microsoft.com/office/drawing/2014/main" id="{E69B0E1D-FEAC-44C7-9738-E3A38AC655ED}"/>
              </a:ext>
            </a:extLst>
          </p:cNvPr>
          <p:cNvSpPr/>
          <p:nvPr/>
        </p:nvSpPr>
        <p:spPr>
          <a:xfrm>
            <a:off x="1298194" y="1219200"/>
            <a:ext cx="9903206" cy="1231106"/>
          </a:xfrm>
          <a:prstGeom prst="rect">
            <a:avLst/>
          </a:prstGeom>
        </p:spPr>
        <p:txBody>
          <a:bodyPr wrap="square">
            <a:spAutoFit/>
          </a:bodyPr>
          <a:lstStyle/>
          <a:p>
            <a:pPr lvl="0"/>
            <a:r>
              <a:rPr lang="es-ES" sz="2800" b="1" dirty="0">
                <a:solidFill>
                  <a:srgbClr val="001D35"/>
                </a:solidFill>
                <a:latin typeface="Google Sans"/>
              </a:rPr>
              <a:t>Ejemplo 2:</a:t>
            </a:r>
            <a:r>
              <a:rPr lang="es-ES" sz="2800" dirty="0">
                <a:solidFill>
                  <a:srgbClr val="001D35"/>
                </a:solidFill>
                <a:latin typeface="Google Sans"/>
              </a:rPr>
              <a:t> </a:t>
            </a:r>
            <a:r>
              <a:rPr lang="es-MX" sz="2800" dirty="0"/>
              <a:t>¿Cuál es la velocidad de la luz en un vidrio cuyo índice de refracción es igual a 1,5? Lo mismo calcular para el agua.</a:t>
            </a:r>
            <a:endParaRPr lang="es-EC" sz="2800" dirty="0"/>
          </a:p>
          <a:p>
            <a:endParaRPr lang="es-EC" dirty="0"/>
          </a:p>
        </p:txBody>
      </p:sp>
    </p:spTree>
    <p:extLst>
      <p:ext uri="{BB962C8B-B14F-4D97-AF65-F5344CB8AC3E}">
        <p14:creationId xmlns:p14="http://schemas.microsoft.com/office/powerpoint/2010/main" val="2497739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5255006" cy="689932"/>
          </a:xfrm>
          <a:prstGeom prst="rect">
            <a:avLst/>
          </a:prstGeom>
        </p:spPr>
        <p:txBody>
          <a:bodyPr vert="horz" wrap="square" lIns="0" tIns="12700" rIns="0" bIns="0" rtlCol="0">
            <a:spAutoFit/>
          </a:bodyPr>
          <a:lstStyle/>
          <a:p>
            <a:pPr marL="12700">
              <a:lnSpc>
                <a:spcPct val="100000"/>
              </a:lnSpc>
              <a:spcBef>
                <a:spcPts val="100"/>
              </a:spcBef>
            </a:pPr>
            <a:r>
              <a:rPr lang="es-EC" sz="4400" spc="-170" dirty="0"/>
              <a:t>Ejemplos</a:t>
            </a:r>
            <a:endParaRPr sz="4400" dirty="0"/>
          </a:p>
        </p:txBody>
      </p:sp>
      <p:sp>
        <p:nvSpPr>
          <p:cNvPr id="3" name="Rectángulo 2">
            <a:extLst>
              <a:ext uri="{FF2B5EF4-FFF2-40B4-BE49-F238E27FC236}">
                <a16:creationId xmlns:a16="http://schemas.microsoft.com/office/drawing/2014/main" id="{E69B0E1D-FEAC-44C7-9738-E3A38AC655ED}"/>
              </a:ext>
            </a:extLst>
          </p:cNvPr>
          <p:cNvSpPr/>
          <p:nvPr/>
        </p:nvSpPr>
        <p:spPr>
          <a:xfrm>
            <a:off x="1298194" y="1219200"/>
            <a:ext cx="9903206" cy="1231106"/>
          </a:xfrm>
          <a:prstGeom prst="rect">
            <a:avLst/>
          </a:prstGeom>
        </p:spPr>
        <p:txBody>
          <a:bodyPr wrap="square">
            <a:spAutoFit/>
          </a:bodyPr>
          <a:lstStyle/>
          <a:p>
            <a:r>
              <a:rPr lang="es-ES" sz="2800" b="1" dirty="0">
                <a:solidFill>
                  <a:srgbClr val="001D35"/>
                </a:solidFill>
                <a:latin typeface="Google Sans"/>
              </a:rPr>
              <a:t>Ejemplo 3:</a:t>
            </a:r>
            <a:r>
              <a:rPr lang="es-ES" sz="2800" dirty="0">
                <a:solidFill>
                  <a:srgbClr val="001D35"/>
                </a:solidFill>
                <a:latin typeface="Google Sans"/>
              </a:rPr>
              <a:t> </a:t>
            </a:r>
            <a:r>
              <a:rPr lang="es-MX" sz="2800" dirty="0"/>
              <a:t>Determine el ángulo crítico de refracción cuando la luz pasa por al vidrio al diamante.</a:t>
            </a:r>
            <a:endParaRPr lang="es-EC" sz="2800" dirty="0"/>
          </a:p>
          <a:p>
            <a:pPr lvl="0"/>
            <a:endParaRPr lang="es-EC" dirty="0"/>
          </a:p>
        </p:txBody>
      </p:sp>
    </p:spTree>
    <p:extLst>
      <p:ext uri="{BB962C8B-B14F-4D97-AF65-F5344CB8AC3E}">
        <p14:creationId xmlns:p14="http://schemas.microsoft.com/office/powerpoint/2010/main" val="678685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5255006" cy="689932"/>
          </a:xfrm>
          <a:prstGeom prst="rect">
            <a:avLst/>
          </a:prstGeom>
        </p:spPr>
        <p:txBody>
          <a:bodyPr vert="horz" wrap="square" lIns="0" tIns="12700" rIns="0" bIns="0" rtlCol="0">
            <a:spAutoFit/>
          </a:bodyPr>
          <a:lstStyle/>
          <a:p>
            <a:pPr marL="12700">
              <a:lnSpc>
                <a:spcPct val="100000"/>
              </a:lnSpc>
              <a:spcBef>
                <a:spcPts val="100"/>
              </a:spcBef>
            </a:pPr>
            <a:r>
              <a:rPr lang="es-EC" sz="4400" spc="-170" dirty="0"/>
              <a:t>Ejemplos</a:t>
            </a:r>
            <a:endParaRPr sz="4400" dirty="0"/>
          </a:p>
        </p:txBody>
      </p:sp>
      <p:sp>
        <p:nvSpPr>
          <p:cNvPr id="3" name="Rectángulo 2">
            <a:extLst>
              <a:ext uri="{FF2B5EF4-FFF2-40B4-BE49-F238E27FC236}">
                <a16:creationId xmlns:a16="http://schemas.microsoft.com/office/drawing/2014/main" id="{E69B0E1D-FEAC-44C7-9738-E3A38AC655ED}"/>
              </a:ext>
            </a:extLst>
          </p:cNvPr>
          <p:cNvSpPr/>
          <p:nvPr/>
        </p:nvSpPr>
        <p:spPr>
          <a:xfrm>
            <a:off x="1298194" y="1219200"/>
            <a:ext cx="9903206" cy="1661993"/>
          </a:xfrm>
          <a:prstGeom prst="rect">
            <a:avLst/>
          </a:prstGeom>
        </p:spPr>
        <p:txBody>
          <a:bodyPr wrap="square">
            <a:spAutoFit/>
          </a:bodyPr>
          <a:lstStyle/>
          <a:p>
            <a:pPr lvl="0"/>
            <a:r>
              <a:rPr lang="es-ES" sz="2800" b="1" dirty="0">
                <a:solidFill>
                  <a:srgbClr val="001D35"/>
                </a:solidFill>
                <a:latin typeface="Google Sans"/>
              </a:rPr>
              <a:t>Ejemplo 5:</a:t>
            </a:r>
            <a:r>
              <a:rPr lang="es-ES" sz="2800" dirty="0">
                <a:solidFill>
                  <a:srgbClr val="001D35"/>
                </a:solidFill>
                <a:latin typeface="Google Sans"/>
              </a:rPr>
              <a:t> </a:t>
            </a:r>
            <a:r>
              <a:rPr lang="es-MX" sz="2800" dirty="0"/>
              <a:t>Una fibra tiene un núcleo de n1= 1.5 y una cubierta con un índice 1.4. Calcular la apertura numérica y el ángulo de aceptación.</a:t>
            </a:r>
            <a:endParaRPr lang="es-EC" sz="2800" dirty="0"/>
          </a:p>
          <a:p>
            <a:pPr lvl="0"/>
            <a:endParaRPr lang="es-EC" dirty="0"/>
          </a:p>
        </p:txBody>
      </p:sp>
    </p:spTree>
    <p:extLst>
      <p:ext uri="{BB962C8B-B14F-4D97-AF65-F5344CB8AC3E}">
        <p14:creationId xmlns:p14="http://schemas.microsoft.com/office/powerpoint/2010/main" val="2746033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5255006" cy="689932"/>
          </a:xfrm>
          <a:prstGeom prst="rect">
            <a:avLst/>
          </a:prstGeom>
        </p:spPr>
        <p:txBody>
          <a:bodyPr vert="horz" wrap="square" lIns="0" tIns="12700" rIns="0" bIns="0" rtlCol="0">
            <a:spAutoFit/>
          </a:bodyPr>
          <a:lstStyle/>
          <a:p>
            <a:pPr marL="12700">
              <a:lnSpc>
                <a:spcPct val="100000"/>
              </a:lnSpc>
              <a:spcBef>
                <a:spcPts val="100"/>
              </a:spcBef>
            </a:pPr>
            <a:r>
              <a:rPr lang="es-EC" sz="4400" spc="-170" dirty="0"/>
              <a:t>Ejemplos</a:t>
            </a:r>
            <a:endParaRPr sz="4400" dirty="0"/>
          </a:p>
        </p:txBody>
      </p:sp>
      <p:sp>
        <p:nvSpPr>
          <p:cNvPr id="3" name="Rectángulo 2">
            <a:extLst>
              <a:ext uri="{FF2B5EF4-FFF2-40B4-BE49-F238E27FC236}">
                <a16:creationId xmlns:a16="http://schemas.microsoft.com/office/drawing/2014/main" id="{E69B0E1D-FEAC-44C7-9738-E3A38AC655ED}"/>
              </a:ext>
            </a:extLst>
          </p:cNvPr>
          <p:cNvSpPr/>
          <p:nvPr/>
        </p:nvSpPr>
        <p:spPr>
          <a:xfrm>
            <a:off x="1298194" y="1219200"/>
            <a:ext cx="9903206" cy="1661993"/>
          </a:xfrm>
          <a:prstGeom prst="rect">
            <a:avLst/>
          </a:prstGeom>
        </p:spPr>
        <p:txBody>
          <a:bodyPr wrap="square">
            <a:spAutoFit/>
          </a:bodyPr>
          <a:lstStyle/>
          <a:p>
            <a:r>
              <a:rPr lang="es-ES" sz="2800" b="1" dirty="0">
                <a:solidFill>
                  <a:srgbClr val="001D35"/>
                </a:solidFill>
                <a:latin typeface="Google Sans"/>
              </a:rPr>
              <a:t>Ejemplo 6:</a:t>
            </a:r>
            <a:r>
              <a:rPr lang="es-ES" sz="2800" dirty="0">
                <a:solidFill>
                  <a:srgbClr val="001D35"/>
                </a:solidFill>
                <a:latin typeface="Google Sans"/>
              </a:rPr>
              <a:t> </a:t>
            </a:r>
            <a:r>
              <a:rPr lang="es-MX" sz="2800" dirty="0"/>
              <a:t>Encuentre la frecuencia normalizada de una F.O que tiene un núcleo de 50µm, una AN igual a 0.3 y tiene una propagación de luz con longitud de onda de 0.9µm.</a:t>
            </a:r>
            <a:endParaRPr lang="es-EC" sz="2800" dirty="0"/>
          </a:p>
          <a:p>
            <a:pPr lvl="0"/>
            <a:endParaRPr lang="es-EC" dirty="0"/>
          </a:p>
        </p:txBody>
      </p:sp>
    </p:spTree>
    <p:extLst>
      <p:ext uri="{BB962C8B-B14F-4D97-AF65-F5344CB8AC3E}">
        <p14:creationId xmlns:p14="http://schemas.microsoft.com/office/powerpoint/2010/main" val="2446412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2512060" cy="696595"/>
          </a:xfrm>
          <a:prstGeom prst="rect">
            <a:avLst/>
          </a:prstGeom>
        </p:spPr>
        <p:txBody>
          <a:bodyPr vert="horz" wrap="square" lIns="0" tIns="12700" rIns="0" bIns="0" rtlCol="0">
            <a:spAutoFit/>
          </a:bodyPr>
          <a:lstStyle/>
          <a:p>
            <a:pPr marL="12700">
              <a:lnSpc>
                <a:spcPct val="100000"/>
              </a:lnSpc>
              <a:spcBef>
                <a:spcPts val="100"/>
              </a:spcBef>
            </a:pPr>
            <a:r>
              <a:rPr sz="4400" spc="-170" dirty="0"/>
              <a:t>Conceptos</a:t>
            </a:r>
            <a:endParaRPr sz="4400"/>
          </a:p>
        </p:txBody>
      </p:sp>
      <p:sp>
        <p:nvSpPr>
          <p:cNvPr id="5" name="Rectángulo 4">
            <a:extLst>
              <a:ext uri="{FF2B5EF4-FFF2-40B4-BE49-F238E27FC236}">
                <a16:creationId xmlns:a16="http://schemas.microsoft.com/office/drawing/2014/main" id="{F60C57CD-137A-45A7-A768-4AADC29B6E13}"/>
              </a:ext>
            </a:extLst>
          </p:cNvPr>
          <p:cNvSpPr/>
          <p:nvPr/>
        </p:nvSpPr>
        <p:spPr>
          <a:xfrm>
            <a:off x="1298194" y="1295400"/>
            <a:ext cx="10055606" cy="1446550"/>
          </a:xfrm>
          <a:prstGeom prst="rect">
            <a:avLst/>
          </a:prstGeom>
        </p:spPr>
        <p:txBody>
          <a:bodyPr wrap="square">
            <a:spAutoFit/>
          </a:bodyPr>
          <a:lstStyle/>
          <a:p>
            <a:r>
              <a:rPr lang="es-EC" sz="2200" b="1" dirty="0">
                <a:latin typeface="Arial" panose="020B0604020202020204" pitchFamily="34" charset="0"/>
                <a:cs typeface="Arial" panose="020B0604020202020204" pitchFamily="34" charset="0"/>
              </a:rPr>
              <a:t>ANGULO CRÍTICO (</a:t>
            </a:r>
            <a:r>
              <a:rPr lang="es-EC" sz="2200" b="1" dirty="0" err="1">
                <a:latin typeface="Arial" panose="020B0604020202020204" pitchFamily="34" charset="0"/>
                <a:cs typeface="Arial" panose="020B0604020202020204" pitchFamily="34" charset="0"/>
              </a:rPr>
              <a:t>θc</a:t>
            </a:r>
            <a:r>
              <a:rPr lang="es-EC" sz="2200" b="1" dirty="0">
                <a:latin typeface="Arial" panose="020B0604020202020204" pitchFamily="34" charset="0"/>
                <a:cs typeface="Arial" panose="020B0604020202020204" pitchFamily="34" charset="0"/>
              </a:rPr>
              <a:t>):</a:t>
            </a:r>
          </a:p>
          <a:p>
            <a:endParaRPr lang="es-ES" sz="2200" dirty="0">
              <a:latin typeface="Arial" panose="020B0604020202020204" pitchFamily="34" charset="0"/>
              <a:cs typeface="Arial" panose="020B0604020202020204" pitchFamily="34" charset="0"/>
            </a:endParaRPr>
          </a:p>
          <a:p>
            <a:r>
              <a:rPr lang="es-ES" sz="2200" dirty="0">
                <a:latin typeface="Arial" panose="020B0604020202020204" pitchFamily="34" charset="0"/>
                <a:cs typeface="Arial" panose="020B0604020202020204" pitchFamily="34" charset="0"/>
              </a:rPr>
              <a:t>Representa el máximo valor angular de un rayo incidente que produce una señal reflejada en el </a:t>
            </a:r>
            <a:r>
              <a:rPr lang="es-EC" sz="2200" dirty="0">
                <a:latin typeface="Arial" panose="020B0604020202020204" pitchFamily="34" charset="0"/>
                <a:cs typeface="Arial" panose="020B0604020202020204" pitchFamily="34" charset="0"/>
              </a:rPr>
              <a:t>limite núcleo – revestimiento</a:t>
            </a:r>
          </a:p>
        </p:txBody>
      </p:sp>
      <p:pic>
        <p:nvPicPr>
          <p:cNvPr id="10" name="Imagen 9">
            <a:extLst>
              <a:ext uri="{FF2B5EF4-FFF2-40B4-BE49-F238E27FC236}">
                <a16:creationId xmlns:a16="http://schemas.microsoft.com/office/drawing/2014/main" id="{F5251276-90BE-461D-9F15-2B17959B9F22}"/>
              </a:ext>
            </a:extLst>
          </p:cNvPr>
          <p:cNvPicPr>
            <a:picLocks noChangeAspect="1"/>
          </p:cNvPicPr>
          <p:nvPr/>
        </p:nvPicPr>
        <p:blipFill>
          <a:blip r:embed="rId3"/>
          <a:stretch>
            <a:fillRect/>
          </a:stretch>
        </p:blipFill>
        <p:spPr>
          <a:xfrm>
            <a:off x="4209904" y="3266360"/>
            <a:ext cx="3772191" cy="1028780"/>
          </a:xfrm>
          <a:prstGeom prst="rect">
            <a:avLst/>
          </a:prstGeom>
        </p:spPr>
      </p:pic>
    </p:spTree>
    <p:extLst>
      <p:ext uri="{BB962C8B-B14F-4D97-AF65-F5344CB8AC3E}">
        <p14:creationId xmlns:p14="http://schemas.microsoft.com/office/powerpoint/2010/main" val="1135136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5255006" cy="689932"/>
          </a:xfrm>
          <a:prstGeom prst="rect">
            <a:avLst/>
          </a:prstGeom>
        </p:spPr>
        <p:txBody>
          <a:bodyPr vert="horz" wrap="square" lIns="0" tIns="12700" rIns="0" bIns="0" rtlCol="0">
            <a:spAutoFit/>
          </a:bodyPr>
          <a:lstStyle/>
          <a:p>
            <a:pPr marL="12700">
              <a:lnSpc>
                <a:spcPct val="100000"/>
              </a:lnSpc>
              <a:spcBef>
                <a:spcPts val="100"/>
              </a:spcBef>
            </a:pPr>
            <a:r>
              <a:rPr lang="es-EC" sz="4400" spc="-170" dirty="0"/>
              <a:t>Ejemplos</a:t>
            </a:r>
            <a:endParaRPr sz="4400" dirty="0"/>
          </a:p>
        </p:txBody>
      </p:sp>
      <p:sp>
        <p:nvSpPr>
          <p:cNvPr id="3" name="Rectángulo 2">
            <a:extLst>
              <a:ext uri="{FF2B5EF4-FFF2-40B4-BE49-F238E27FC236}">
                <a16:creationId xmlns:a16="http://schemas.microsoft.com/office/drawing/2014/main" id="{E69B0E1D-FEAC-44C7-9738-E3A38AC655ED}"/>
              </a:ext>
            </a:extLst>
          </p:cNvPr>
          <p:cNvSpPr/>
          <p:nvPr/>
        </p:nvSpPr>
        <p:spPr>
          <a:xfrm>
            <a:off x="1298194" y="1219200"/>
            <a:ext cx="9903206" cy="3139321"/>
          </a:xfrm>
          <a:prstGeom prst="rect">
            <a:avLst/>
          </a:prstGeom>
        </p:spPr>
        <p:txBody>
          <a:bodyPr wrap="square">
            <a:spAutoFit/>
          </a:bodyPr>
          <a:lstStyle/>
          <a:p>
            <a:pPr lvl="0"/>
            <a:r>
              <a:rPr lang="es-ES" sz="2400" b="1" dirty="0">
                <a:solidFill>
                  <a:srgbClr val="001D35"/>
                </a:solidFill>
                <a:latin typeface="Google Sans"/>
              </a:rPr>
              <a:t>Ejemplo 7:</a:t>
            </a:r>
            <a:r>
              <a:rPr lang="es-ES" sz="2400" dirty="0">
                <a:solidFill>
                  <a:srgbClr val="001D35"/>
                </a:solidFill>
                <a:latin typeface="Google Sans"/>
              </a:rPr>
              <a:t> </a:t>
            </a:r>
            <a:r>
              <a:rPr lang="es-MX" sz="2400" dirty="0"/>
              <a:t>Se tiene una fibra óptica con un núcleo de vidrio que posee un índice de refracción de 1.52 y un revestimiento de cuarzo fundido con un índice de refracción de 1.46 se necesita determinar:</a:t>
            </a:r>
            <a:endParaRPr lang="es-EC" sz="2400" dirty="0"/>
          </a:p>
          <a:p>
            <a:pPr lvl="0"/>
            <a:r>
              <a:rPr lang="es-MX" sz="2400" dirty="0"/>
              <a:t>Angulo critico</a:t>
            </a:r>
            <a:endParaRPr lang="es-EC" sz="2400" dirty="0"/>
          </a:p>
          <a:p>
            <a:pPr lvl="0"/>
            <a:r>
              <a:rPr lang="es-MX" sz="2400" dirty="0"/>
              <a:t>Angulo de aceptación </a:t>
            </a:r>
            <a:endParaRPr lang="es-EC" sz="2400" dirty="0"/>
          </a:p>
          <a:p>
            <a:pPr lvl="0"/>
            <a:r>
              <a:rPr lang="es-MX" sz="2400" dirty="0"/>
              <a:t>Apertura numérica de dicha fibra</a:t>
            </a:r>
            <a:endParaRPr lang="es-EC" sz="2400" dirty="0"/>
          </a:p>
          <a:p>
            <a:endParaRPr lang="es-EC" dirty="0"/>
          </a:p>
          <a:p>
            <a:endParaRPr lang="es-EC" dirty="0"/>
          </a:p>
          <a:p>
            <a:pPr lvl="0"/>
            <a:endParaRPr lang="es-EC" dirty="0"/>
          </a:p>
        </p:txBody>
      </p:sp>
    </p:spTree>
    <p:extLst>
      <p:ext uri="{BB962C8B-B14F-4D97-AF65-F5344CB8AC3E}">
        <p14:creationId xmlns:p14="http://schemas.microsoft.com/office/powerpoint/2010/main" val="804516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5255006" cy="689932"/>
          </a:xfrm>
          <a:prstGeom prst="rect">
            <a:avLst/>
          </a:prstGeom>
        </p:spPr>
        <p:txBody>
          <a:bodyPr vert="horz" wrap="square" lIns="0" tIns="12700" rIns="0" bIns="0" rtlCol="0">
            <a:spAutoFit/>
          </a:bodyPr>
          <a:lstStyle/>
          <a:p>
            <a:pPr marL="12700">
              <a:lnSpc>
                <a:spcPct val="100000"/>
              </a:lnSpc>
              <a:spcBef>
                <a:spcPts val="100"/>
              </a:spcBef>
            </a:pPr>
            <a:r>
              <a:rPr lang="es-EC" sz="4400" spc="-170" dirty="0"/>
              <a:t>Ejemplos</a:t>
            </a:r>
            <a:endParaRPr sz="4400" dirty="0"/>
          </a:p>
        </p:txBody>
      </p:sp>
      <mc:AlternateContent xmlns:mc="http://schemas.openxmlformats.org/markup-compatibility/2006">
        <mc:Choice xmlns:a14="http://schemas.microsoft.com/office/drawing/2010/main" Requires="a14">
          <p:sp>
            <p:nvSpPr>
              <p:cNvPr id="3" name="Rectángulo 2">
                <a:extLst>
                  <a:ext uri="{FF2B5EF4-FFF2-40B4-BE49-F238E27FC236}">
                    <a16:creationId xmlns:a16="http://schemas.microsoft.com/office/drawing/2014/main" id="{E69B0E1D-FEAC-44C7-9738-E3A38AC655ED}"/>
                  </a:ext>
                </a:extLst>
              </p:cNvPr>
              <p:cNvSpPr/>
              <p:nvPr/>
            </p:nvSpPr>
            <p:spPr>
              <a:xfrm>
                <a:off x="1298194" y="1219200"/>
                <a:ext cx="9903206" cy="1873333"/>
              </a:xfrm>
              <a:prstGeom prst="rect">
                <a:avLst/>
              </a:prstGeom>
            </p:spPr>
            <p:txBody>
              <a:bodyPr wrap="square">
                <a:spAutoFit/>
              </a:bodyPr>
              <a:lstStyle/>
              <a:p>
                <a:pPr lvl="0"/>
                <a:r>
                  <a:rPr lang="es-ES" sz="2400" b="1" dirty="0">
                    <a:solidFill>
                      <a:srgbClr val="001D35"/>
                    </a:solidFill>
                    <a:latin typeface="Google Sans"/>
                  </a:rPr>
                  <a:t>Ejemplo 8:</a:t>
                </a:r>
                <a:r>
                  <a:rPr lang="es-ES" sz="2400" dirty="0">
                    <a:solidFill>
                      <a:srgbClr val="001D35"/>
                    </a:solidFill>
                    <a:latin typeface="Google Sans"/>
                  </a:rPr>
                  <a:t> </a:t>
                </a:r>
                <a:r>
                  <a:rPr lang="es-MX" dirty="0"/>
                  <a:t>Supóngase que con el fin de minimizar el efecto de dispersión modal se desea diseñar una </a:t>
                </a:r>
                <a14:m>
                  <m:oMath xmlns:m="http://schemas.openxmlformats.org/officeDocument/2006/math">
                    <m:sSub>
                      <m:sSubPr>
                        <m:ctrlPr>
                          <a:rPr lang="es-EC" i="1"/>
                        </m:ctrlPr>
                      </m:sSubPr>
                      <m:e>
                        <m:r>
                          <a:rPr lang="es-MX" i="1"/>
                          <m:t>𝐹</m:t>
                        </m:r>
                        <m:r>
                          <a:rPr lang="es-MX" i="1"/>
                          <m:t>.</m:t>
                        </m:r>
                        <m:r>
                          <a:rPr lang="es-MX" i="1"/>
                          <m:t>𝑂</m:t>
                        </m:r>
                      </m:e>
                      <m:sub>
                        <m:r>
                          <a:rPr lang="es-MX" i="1"/>
                          <m:t>𝑀𝑀</m:t>
                        </m:r>
                      </m:sub>
                    </m:sSub>
                  </m:oMath>
                </a14:m>
                <a:r>
                  <a:rPr lang="es-MX" dirty="0"/>
                  <a:t> del tipo de índice gradual y que soporte hasta 2000 modos, dicha fibra se alimenta con un láser de cd=780nm de longitud de onda. Si el ángulo de aceptación de la fibra óptica de 13.5 y el índice máximo del núcleo es igual a 1.48. Calcular:</a:t>
                </a:r>
                <a:endParaRPr lang="es-EC" dirty="0"/>
              </a:p>
              <a:p>
                <a:pPr lvl="0"/>
                <a:r>
                  <a:rPr lang="es-MX" dirty="0"/>
                  <a:t>AN</a:t>
                </a:r>
                <a:r>
                  <a:rPr lang="es-EC" dirty="0"/>
                  <a:t>, </a:t>
                </a:r>
                <a:r>
                  <a:rPr lang="es-MX" dirty="0"/>
                  <a:t>V</a:t>
                </a:r>
                <a:r>
                  <a:rPr lang="es-EC" dirty="0"/>
                  <a:t>, </a:t>
                </a:r>
                <a:r>
                  <a:rPr lang="es-MX" dirty="0"/>
                  <a:t>a</a:t>
                </a:r>
                <a:r>
                  <a:rPr lang="es-EC" dirty="0"/>
                  <a:t>, </a:t>
                </a:r>
                <a14:m>
                  <m:oMath xmlns:m="http://schemas.openxmlformats.org/officeDocument/2006/math">
                    <m:r>
                      <m:rPr>
                        <m:sty m:val="p"/>
                      </m:rPr>
                      <a:rPr lang="es-MX"/>
                      <m:t>Δ</m:t>
                    </m:r>
                    <m:r>
                      <a:rPr lang="es-EC" b="0" i="1" smtClean="0">
                        <a:latin typeface="Cambria Math" panose="02040503050406030204" pitchFamily="18" charset="0"/>
                      </a:rPr>
                      <m:t>, </m:t>
                    </m:r>
                    <m:sSub>
                      <m:sSubPr>
                        <m:ctrlPr>
                          <a:rPr lang="es-EC" i="1"/>
                        </m:ctrlPr>
                      </m:sSubPr>
                      <m:e>
                        <m:r>
                          <a:rPr lang="es-MX" i="1"/>
                          <m:t>𝑛</m:t>
                        </m:r>
                      </m:e>
                      <m:sub>
                        <m:r>
                          <a:rPr lang="es-MX" i="1"/>
                          <m:t>(</m:t>
                        </m:r>
                        <m:r>
                          <a:rPr lang="es-MX" i="1"/>
                          <m:t>𝑟</m:t>
                        </m:r>
                        <m:r>
                          <a:rPr lang="es-MX" i="1"/>
                          <m:t>)</m:t>
                        </m:r>
                      </m:sub>
                    </m:sSub>
                  </m:oMath>
                </a14:m>
                <a:endParaRPr lang="es-EC" dirty="0"/>
              </a:p>
              <a:p>
                <a:pPr lvl="0"/>
                <a:endParaRPr lang="es-EC" dirty="0"/>
              </a:p>
            </p:txBody>
          </p:sp>
        </mc:Choice>
        <mc:Fallback>
          <p:sp>
            <p:nvSpPr>
              <p:cNvPr id="3" name="Rectángulo 2">
                <a:extLst>
                  <a:ext uri="{FF2B5EF4-FFF2-40B4-BE49-F238E27FC236}">
                    <a16:creationId xmlns:a16="http://schemas.microsoft.com/office/drawing/2014/main" id="{E69B0E1D-FEAC-44C7-9738-E3A38AC655ED}"/>
                  </a:ext>
                </a:extLst>
              </p:cNvPr>
              <p:cNvSpPr>
                <a:spLocks noRot="1" noChangeAspect="1" noMove="1" noResize="1" noEditPoints="1" noAdjustHandles="1" noChangeArrowheads="1" noChangeShapeType="1" noTextEdit="1"/>
              </p:cNvSpPr>
              <p:nvPr/>
            </p:nvSpPr>
            <p:spPr>
              <a:xfrm>
                <a:off x="1298194" y="1219200"/>
                <a:ext cx="9903206" cy="1873333"/>
              </a:xfrm>
              <a:prstGeom prst="rect">
                <a:avLst/>
              </a:prstGeom>
              <a:blipFill>
                <a:blip r:embed="rId3"/>
                <a:stretch>
                  <a:fillRect l="-985" t="-2606"/>
                </a:stretch>
              </a:blipFill>
            </p:spPr>
            <p:txBody>
              <a:bodyPr/>
              <a:lstStyle/>
              <a:p>
                <a:r>
                  <a:rPr lang="es-EC">
                    <a:noFill/>
                  </a:rPr>
                  <a:t> </a:t>
                </a:r>
              </a:p>
            </p:txBody>
          </p:sp>
        </mc:Fallback>
      </mc:AlternateContent>
    </p:spTree>
    <p:extLst>
      <p:ext uri="{BB962C8B-B14F-4D97-AF65-F5344CB8AC3E}">
        <p14:creationId xmlns:p14="http://schemas.microsoft.com/office/powerpoint/2010/main" val="4122968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9598406" cy="1367041"/>
          </a:xfrm>
          <a:prstGeom prst="rect">
            <a:avLst/>
          </a:prstGeom>
        </p:spPr>
        <p:txBody>
          <a:bodyPr vert="horz" wrap="square" lIns="0" tIns="12700" rIns="0" bIns="0" rtlCol="0">
            <a:spAutoFit/>
          </a:bodyPr>
          <a:lstStyle/>
          <a:p>
            <a:pPr marL="12700">
              <a:spcBef>
                <a:spcPts val="100"/>
              </a:spcBef>
            </a:pPr>
            <a:r>
              <a:rPr lang="es-EC" sz="4400" spc="-170" dirty="0"/>
              <a:t>Fuentes o emisores ópticos</a:t>
            </a:r>
            <a:br>
              <a:rPr lang="es-EC" sz="4400" b="1" dirty="0">
                <a:latin typeface="Helvetica-Bold"/>
              </a:rPr>
            </a:br>
            <a:endParaRPr sz="4400" dirty="0"/>
          </a:p>
        </p:txBody>
      </p:sp>
      <p:sp>
        <p:nvSpPr>
          <p:cNvPr id="6" name="Rectángulo 5">
            <a:extLst>
              <a:ext uri="{FF2B5EF4-FFF2-40B4-BE49-F238E27FC236}">
                <a16:creationId xmlns:a16="http://schemas.microsoft.com/office/drawing/2014/main" id="{2272A47F-CF24-4BC8-ACCD-A0660DEB5AA1}"/>
              </a:ext>
            </a:extLst>
          </p:cNvPr>
          <p:cNvSpPr/>
          <p:nvPr/>
        </p:nvSpPr>
        <p:spPr>
          <a:xfrm>
            <a:off x="1306830" y="1035803"/>
            <a:ext cx="2960370" cy="5324535"/>
          </a:xfrm>
          <a:prstGeom prst="rect">
            <a:avLst/>
          </a:prstGeom>
        </p:spPr>
        <p:txBody>
          <a:bodyPr wrap="square">
            <a:spAutoFit/>
          </a:bodyPr>
          <a:lstStyle/>
          <a:p>
            <a:pPr algn="just"/>
            <a:r>
              <a:rPr lang="es-ES" sz="2000" dirty="0">
                <a:latin typeface="Helvetica" panose="020B0604020202020204" pitchFamily="34" charset="0"/>
              </a:rPr>
              <a:t>Existen dos opciones de fuentes semiconductoras para ser usadas en los sistemas </a:t>
            </a:r>
            <a:r>
              <a:rPr lang="es-EC" sz="2000" dirty="0">
                <a:latin typeface="Helvetica" panose="020B0604020202020204" pitchFamily="34" charset="0"/>
              </a:rPr>
              <a:t>implementados con fibras ópticas como emisores de luz.</a:t>
            </a:r>
          </a:p>
          <a:p>
            <a:endParaRPr lang="es-EC" sz="2000" dirty="0">
              <a:latin typeface="Helvetica" panose="020B0604020202020204" pitchFamily="34" charset="0"/>
            </a:endParaRPr>
          </a:p>
          <a:p>
            <a:pPr marL="342900" indent="-342900">
              <a:buFont typeface="Arial" panose="020B0604020202020204" pitchFamily="34" charset="0"/>
              <a:buChar char="•"/>
            </a:pPr>
            <a:r>
              <a:rPr lang="es-ES" sz="2000" dirty="0">
                <a:latin typeface="Helvetica" panose="020B0604020202020204" pitchFamily="34" charset="0"/>
              </a:rPr>
              <a:t>Diodo LED (Diodo Emisor de Luz)</a:t>
            </a:r>
          </a:p>
          <a:p>
            <a:endParaRPr lang="es-ES" sz="2000" dirty="0">
              <a:latin typeface="Helvetica" panose="020B0604020202020204" pitchFamily="34" charset="0"/>
            </a:endParaRPr>
          </a:p>
          <a:p>
            <a:pPr marL="342900" indent="-342900">
              <a:buFont typeface="Arial" panose="020B0604020202020204" pitchFamily="34" charset="0"/>
              <a:buChar char="•"/>
            </a:pPr>
            <a:r>
              <a:rPr lang="es-ES" sz="2000" dirty="0">
                <a:latin typeface="Helvetica" panose="020B0604020202020204" pitchFamily="34" charset="0"/>
              </a:rPr>
              <a:t>Diodo LASER (Diodo de Amplificación de Luz por emisión estimulada de radiación).</a:t>
            </a:r>
            <a:endParaRPr lang="es-EC" sz="2000" dirty="0"/>
          </a:p>
        </p:txBody>
      </p:sp>
      <p:pic>
        <p:nvPicPr>
          <p:cNvPr id="9" name="Imagen 8">
            <a:extLst>
              <a:ext uri="{FF2B5EF4-FFF2-40B4-BE49-F238E27FC236}">
                <a16:creationId xmlns:a16="http://schemas.microsoft.com/office/drawing/2014/main" id="{4A0C0A0E-4285-4A0B-B538-F141731816D7}"/>
              </a:ext>
            </a:extLst>
          </p:cNvPr>
          <p:cNvPicPr>
            <a:picLocks noChangeAspect="1"/>
          </p:cNvPicPr>
          <p:nvPr/>
        </p:nvPicPr>
        <p:blipFill rotWithShape="1">
          <a:blip r:embed="rId3"/>
          <a:srcRect l="6598" r="7187"/>
          <a:stretch/>
        </p:blipFill>
        <p:spPr>
          <a:xfrm>
            <a:off x="4501858" y="1143000"/>
            <a:ext cx="7690142" cy="4572000"/>
          </a:xfrm>
          <a:prstGeom prst="rect">
            <a:avLst/>
          </a:prstGeom>
        </p:spPr>
      </p:pic>
    </p:spTree>
    <p:extLst>
      <p:ext uri="{BB962C8B-B14F-4D97-AF65-F5344CB8AC3E}">
        <p14:creationId xmlns:p14="http://schemas.microsoft.com/office/powerpoint/2010/main" val="19015770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9598406" cy="1367041"/>
          </a:xfrm>
          <a:prstGeom prst="rect">
            <a:avLst/>
          </a:prstGeom>
        </p:spPr>
        <p:txBody>
          <a:bodyPr vert="horz" wrap="square" lIns="0" tIns="12700" rIns="0" bIns="0" rtlCol="0">
            <a:spAutoFit/>
          </a:bodyPr>
          <a:lstStyle/>
          <a:p>
            <a:pPr marL="12700">
              <a:spcBef>
                <a:spcPts val="100"/>
              </a:spcBef>
            </a:pPr>
            <a:r>
              <a:rPr lang="es-EC" sz="4400" spc="-170" dirty="0"/>
              <a:t>Diodo LED</a:t>
            </a:r>
            <a:br>
              <a:rPr lang="es-EC" sz="4400" b="1" dirty="0">
                <a:latin typeface="Helvetica-Bold"/>
              </a:rPr>
            </a:br>
            <a:endParaRPr sz="4400" dirty="0"/>
          </a:p>
        </p:txBody>
      </p:sp>
      <p:sp>
        <p:nvSpPr>
          <p:cNvPr id="3" name="Rectángulo 2">
            <a:extLst>
              <a:ext uri="{FF2B5EF4-FFF2-40B4-BE49-F238E27FC236}">
                <a16:creationId xmlns:a16="http://schemas.microsoft.com/office/drawing/2014/main" id="{BBC3F2B8-39C3-4D2B-914A-837D3D43189E}"/>
              </a:ext>
            </a:extLst>
          </p:cNvPr>
          <p:cNvSpPr/>
          <p:nvPr/>
        </p:nvSpPr>
        <p:spPr>
          <a:xfrm>
            <a:off x="1524000" y="1059891"/>
            <a:ext cx="9598406" cy="4401205"/>
          </a:xfrm>
          <a:prstGeom prst="rect">
            <a:avLst/>
          </a:prstGeom>
        </p:spPr>
        <p:txBody>
          <a:bodyPr wrap="square">
            <a:spAutoFit/>
          </a:bodyPr>
          <a:lstStyle/>
          <a:p>
            <a:r>
              <a:rPr lang="es-ES" sz="2000" dirty="0">
                <a:latin typeface="Helvetica" panose="020B0604020202020204" pitchFamily="34" charset="0"/>
              </a:rPr>
              <a:t>Es un diodo de material semiconductor, que forma una unión P-N de las mismas</a:t>
            </a:r>
          </a:p>
          <a:p>
            <a:r>
              <a:rPr lang="es-EC" sz="2000" dirty="0">
                <a:latin typeface="Helvetica" panose="020B0604020202020204" pitchFamily="34" charset="0"/>
              </a:rPr>
              <a:t>características que un diodo convencional de germanio o silicio.</a:t>
            </a:r>
          </a:p>
          <a:p>
            <a:endParaRPr lang="es-EC" sz="2000" dirty="0">
              <a:latin typeface="Helvetica" panose="020B0604020202020204" pitchFamily="34" charset="0"/>
            </a:endParaRPr>
          </a:p>
          <a:p>
            <a:pPr algn="just"/>
            <a:r>
              <a:rPr lang="es-ES" sz="2000" dirty="0">
                <a:latin typeface="Helvetica" panose="020B0604020202020204" pitchFamily="34" charset="0"/>
              </a:rPr>
              <a:t>La diferencia principal con los diodos convencionales radica en que ciertos materiales que se usan como dopantes en el LED, son elegidos de tal manera que el proceso de recombinación electrónica sea radiactivo y se genere luz.</a:t>
            </a:r>
          </a:p>
          <a:p>
            <a:pPr algn="just"/>
            <a:endParaRPr lang="es-ES" sz="2000" dirty="0">
              <a:latin typeface="Helvetica" panose="020B0604020202020204" pitchFamily="34" charset="0"/>
            </a:endParaRPr>
          </a:p>
          <a:p>
            <a:r>
              <a:rPr lang="es-ES" sz="2000" dirty="0">
                <a:latin typeface="Helvetica" panose="020B0604020202020204" pitchFamily="34" charset="0"/>
              </a:rPr>
              <a:t>De acuerdo al material usado para construir el LED, se determinará si la luz emitida por éste es visible o invisible, y de que color es.</a:t>
            </a:r>
          </a:p>
          <a:p>
            <a:endParaRPr lang="es-ES" sz="2000" dirty="0">
              <a:latin typeface="Helvetica" panose="020B0604020202020204" pitchFamily="34" charset="0"/>
            </a:endParaRPr>
          </a:p>
          <a:p>
            <a:r>
              <a:rPr lang="es-ES" sz="2000" dirty="0">
                <a:latin typeface="Helvetica" panose="020B0604020202020204" pitchFamily="34" charset="0"/>
              </a:rPr>
              <a:t>Debido a la gran dispersión de luz y a la distribución espectral tan amplia que presenta un diodo LED, éste es usado sólo cuando se requiere implementar transmisores a distancias cortas y con poca salida de potencia. Son relativamente baratos y poseen un tiempo de vida útil muy largo (10exp7 horas).</a:t>
            </a:r>
            <a:endParaRPr lang="es-EC" sz="2000" dirty="0"/>
          </a:p>
        </p:txBody>
      </p:sp>
    </p:spTree>
    <p:extLst>
      <p:ext uri="{BB962C8B-B14F-4D97-AF65-F5344CB8AC3E}">
        <p14:creationId xmlns:p14="http://schemas.microsoft.com/office/powerpoint/2010/main" val="2213488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9598406" cy="1367041"/>
          </a:xfrm>
          <a:prstGeom prst="rect">
            <a:avLst/>
          </a:prstGeom>
        </p:spPr>
        <p:txBody>
          <a:bodyPr vert="horz" wrap="square" lIns="0" tIns="12700" rIns="0" bIns="0" rtlCol="0">
            <a:spAutoFit/>
          </a:bodyPr>
          <a:lstStyle/>
          <a:p>
            <a:pPr marL="12700">
              <a:spcBef>
                <a:spcPts val="100"/>
              </a:spcBef>
            </a:pPr>
            <a:r>
              <a:rPr lang="es-EC" sz="4400" spc="-170" dirty="0"/>
              <a:t>Diodo LED</a:t>
            </a:r>
            <a:br>
              <a:rPr lang="es-EC" sz="4400" b="1" dirty="0">
                <a:latin typeface="Helvetica-Bold"/>
              </a:rPr>
            </a:br>
            <a:endParaRPr sz="4400" dirty="0"/>
          </a:p>
        </p:txBody>
      </p:sp>
      <p:sp>
        <p:nvSpPr>
          <p:cNvPr id="3" name="Rectángulo 2">
            <a:extLst>
              <a:ext uri="{FF2B5EF4-FFF2-40B4-BE49-F238E27FC236}">
                <a16:creationId xmlns:a16="http://schemas.microsoft.com/office/drawing/2014/main" id="{51C313F8-5939-450B-AA01-B86CD1FECEAB}"/>
              </a:ext>
            </a:extLst>
          </p:cNvPr>
          <p:cNvSpPr/>
          <p:nvPr/>
        </p:nvSpPr>
        <p:spPr>
          <a:xfrm>
            <a:off x="1291590" y="1371600"/>
            <a:ext cx="3737610" cy="5324535"/>
          </a:xfrm>
          <a:prstGeom prst="rect">
            <a:avLst/>
          </a:prstGeom>
        </p:spPr>
        <p:txBody>
          <a:bodyPr wrap="square">
            <a:spAutoFit/>
          </a:bodyPr>
          <a:lstStyle/>
          <a:p>
            <a:r>
              <a:rPr lang="es-EC" sz="2000" b="1" dirty="0">
                <a:latin typeface="Helvetica-Bold"/>
              </a:rPr>
              <a:t>LED DE EMISION SUPERFICIAL</a:t>
            </a:r>
          </a:p>
          <a:p>
            <a:endParaRPr lang="es-EC" sz="2000" b="1" dirty="0">
              <a:latin typeface="Helvetica-Bold"/>
            </a:endParaRPr>
          </a:p>
          <a:p>
            <a:pPr algn="just"/>
            <a:r>
              <a:rPr lang="es-ES" sz="2000" dirty="0">
                <a:latin typeface="Helvetica" panose="020B0604020202020204" pitchFamily="34" charset="0"/>
              </a:rPr>
              <a:t>Este tipo de Diodo emite la luz en múltiples direcciones, pero según la forma física de la unión, puede concentrase en un área muy pequeña denominada “zona de emisión”. </a:t>
            </a:r>
          </a:p>
          <a:p>
            <a:endParaRPr lang="es-ES" sz="2000" dirty="0">
              <a:latin typeface="Helvetica" panose="020B0604020202020204" pitchFamily="34" charset="0"/>
            </a:endParaRPr>
          </a:p>
          <a:p>
            <a:pPr algn="just"/>
            <a:r>
              <a:rPr lang="es-ES" sz="2000" dirty="0">
                <a:latin typeface="Helvetica" panose="020B0604020202020204" pitchFamily="34" charset="0"/>
              </a:rPr>
              <a:t>Con la ayuda de lentes ópticos convergentes esféricos o de varilla que se colocan en su superficie, se pueden lograr mayores concentraciones de luz.</a:t>
            </a:r>
            <a:endParaRPr lang="es-EC" sz="2000" dirty="0"/>
          </a:p>
        </p:txBody>
      </p:sp>
      <p:pic>
        <p:nvPicPr>
          <p:cNvPr id="5" name="Imagen 4">
            <a:extLst>
              <a:ext uri="{FF2B5EF4-FFF2-40B4-BE49-F238E27FC236}">
                <a16:creationId xmlns:a16="http://schemas.microsoft.com/office/drawing/2014/main" id="{F26F923A-07E2-494F-97C9-68F4F1CB986E}"/>
              </a:ext>
            </a:extLst>
          </p:cNvPr>
          <p:cNvPicPr>
            <a:picLocks noChangeAspect="1"/>
          </p:cNvPicPr>
          <p:nvPr/>
        </p:nvPicPr>
        <p:blipFill rotWithShape="1">
          <a:blip r:embed="rId3"/>
          <a:srcRect l="4329"/>
          <a:stretch/>
        </p:blipFill>
        <p:spPr>
          <a:xfrm>
            <a:off x="5181600" y="2100059"/>
            <a:ext cx="6896463" cy="3276600"/>
          </a:xfrm>
          <a:prstGeom prst="rect">
            <a:avLst/>
          </a:prstGeom>
        </p:spPr>
      </p:pic>
    </p:spTree>
    <p:extLst>
      <p:ext uri="{BB962C8B-B14F-4D97-AF65-F5344CB8AC3E}">
        <p14:creationId xmlns:p14="http://schemas.microsoft.com/office/powerpoint/2010/main" val="24016028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9598406" cy="1367041"/>
          </a:xfrm>
          <a:prstGeom prst="rect">
            <a:avLst/>
          </a:prstGeom>
        </p:spPr>
        <p:txBody>
          <a:bodyPr vert="horz" wrap="square" lIns="0" tIns="12700" rIns="0" bIns="0" rtlCol="0">
            <a:spAutoFit/>
          </a:bodyPr>
          <a:lstStyle/>
          <a:p>
            <a:pPr marL="12700">
              <a:spcBef>
                <a:spcPts val="100"/>
              </a:spcBef>
            </a:pPr>
            <a:r>
              <a:rPr lang="es-EC" sz="4400" spc="-170" dirty="0"/>
              <a:t>Diodo LED</a:t>
            </a:r>
            <a:br>
              <a:rPr lang="es-EC" sz="4400" b="1" dirty="0">
                <a:latin typeface="Helvetica-Bold"/>
              </a:rPr>
            </a:br>
            <a:endParaRPr sz="4400" dirty="0"/>
          </a:p>
        </p:txBody>
      </p:sp>
      <p:sp>
        <p:nvSpPr>
          <p:cNvPr id="4" name="Rectángulo 3">
            <a:extLst>
              <a:ext uri="{FF2B5EF4-FFF2-40B4-BE49-F238E27FC236}">
                <a16:creationId xmlns:a16="http://schemas.microsoft.com/office/drawing/2014/main" id="{85D3D582-F082-4C5B-AA08-58BD49C500C9}"/>
              </a:ext>
            </a:extLst>
          </p:cNvPr>
          <p:cNvSpPr/>
          <p:nvPr/>
        </p:nvSpPr>
        <p:spPr>
          <a:xfrm>
            <a:off x="1295400" y="1295400"/>
            <a:ext cx="3962400" cy="3693319"/>
          </a:xfrm>
          <a:prstGeom prst="rect">
            <a:avLst/>
          </a:prstGeom>
        </p:spPr>
        <p:txBody>
          <a:bodyPr wrap="square">
            <a:spAutoFit/>
          </a:bodyPr>
          <a:lstStyle/>
          <a:p>
            <a:r>
              <a:rPr lang="es-EC" b="1" dirty="0">
                <a:latin typeface="Helvetica-Bold"/>
              </a:rPr>
              <a:t>DIODO LED DE BORDE</a:t>
            </a:r>
          </a:p>
          <a:p>
            <a:r>
              <a:rPr lang="es-ES" dirty="0">
                <a:latin typeface="Helvetica" panose="020B0604020202020204" pitchFamily="34" charset="0"/>
              </a:rPr>
              <a:t>Este diodo emite un patrón de luz en forma elíptica, más direccional que el emitido por los </a:t>
            </a:r>
            <a:r>
              <a:rPr lang="es-EC" dirty="0">
                <a:latin typeface="Helvetica" panose="020B0604020202020204" pitchFamily="34" charset="0"/>
              </a:rPr>
              <a:t>diodos de emisión superficial.</a:t>
            </a:r>
          </a:p>
          <a:p>
            <a:endParaRPr lang="es-EC" dirty="0">
              <a:latin typeface="Helvetica" panose="020B0604020202020204" pitchFamily="34" charset="0"/>
            </a:endParaRPr>
          </a:p>
          <a:p>
            <a:pPr algn="just"/>
            <a:r>
              <a:rPr lang="es-ES" dirty="0">
                <a:latin typeface="Helvetica" panose="020B0604020202020204" pitchFamily="34" charset="0"/>
              </a:rPr>
              <a:t>Los diodos emisores de borde son más utilizados que los diodos emisores de superficie, porque emiten mayor cantidad de luz; sin embargo, sus pérdidas de luz por conexión son mayores y su ancho de banda muy angosto.</a:t>
            </a:r>
            <a:endParaRPr lang="es-EC" dirty="0">
              <a:latin typeface="Helvetica" panose="020B0604020202020204" pitchFamily="34" charset="0"/>
            </a:endParaRPr>
          </a:p>
        </p:txBody>
      </p:sp>
      <p:pic>
        <p:nvPicPr>
          <p:cNvPr id="6" name="Imagen 5">
            <a:extLst>
              <a:ext uri="{FF2B5EF4-FFF2-40B4-BE49-F238E27FC236}">
                <a16:creationId xmlns:a16="http://schemas.microsoft.com/office/drawing/2014/main" id="{C6B3E5ED-2B5C-42B8-8ECC-E76F91842DF1}"/>
              </a:ext>
            </a:extLst>
          </p:cNvPr>
          <p:cNvPicPr>
            <a:picLocks noChangeAspect="1"/>
          </p:cNvPicPr>
          <p:nvPr/>
        </p:nvPicPr>
        <p:blipFill>
          <a:blip r:embed="rId3"/>
          <a:stretch>
            <a:fillRect/>
          </a:stretch>
        </p:blipFill>
        <p:spPr>
          <a:xfrm>
            <a:off x="5486400" y="849318"/>
            <a:ext cx="6268325" cy="2810267"/>
          </a:xfrm>
          <a:prstGeom prst="rect">
            <a:avLst/>
          </a:prstGeom>
        </p:spPr>
      </p:pic>
      <p:pic>
        <p:nvPicPr>
          <p:cNvPr id="7" name="Imagen 6">
            <a:extLst>
              <a:ext uri="{FF2B5EF4-FFF2-40B4-BE49-F238E27FC236}">
                <a16:creationId xmlns:a16="http://schemas.microsoft.com/office/drawing/2014/main" id="{6DA0673B-344B-4EA8-B7A6-567A3D1E2692}"/>
              </a:ext>
            </a:extLst>
          </p:cNvPr>
          <p:cNvPicPr>
            <a:picLocks noChangeAspect="1"/>
          </p:cNvPicPr>
          <p:nvPr/>
        </p:nvPicPr>
        <p:blipFill>
          <a:blip r:embed="rId4"/>
          <a:stretch>
            <a:fillRect/>
          </a:stretch>
        </p:blipFill>
        <p:spPr>
          <a:xfrm>
            <a:off x="5638821" y="3955094"/>
            <a:ext cx="6115904" cy="2867425"/>
          </a:xfrm>
          <a:prstGeom prst="rect">
            <a:avLst/>
          </a:prstGeom>
        </p:spPr>
      </p:pic>
    </p:spTree>
    <p:extLst>
      <p:ext uri="{BB962C8B-B14F-4D97-AF65-F5344CB8AC3E}">
        <p14:creationId xmlns:p14="http://schemas.microsoft.com/office/powerpoint/2010/main" val="25106383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9598406" cy="1367041"/>
          </a:xfrm>
          <a:prstGeom prst="rect">
            <a:avLst/>
          </a:prstGeom>
        </p:spPr>
        <p:txBody>
          <a:bodyPr vert="horz" wrap="square" lIns="0" tIns="12700" rIns="0" bIns="0" rtlCol="0">
            <a:spAutoFit/>
          </a:bodyPr>
          <a:lstStyle/>
          <a:p>
            <a:pPr marL="12700">
              <a:spcBef>
                <a:spcPts val="100"/>
              </a:spcBef>
            </a:pPr>
            <a:r>
              <a:rPr lang="es-EC" sz="4400" spc="-170" dirty="0"/>
              <a:t>Diodo LED</a:t>
            </a:r>
            <a:br>
              <a:rPr lang="es-EC" sz="4400" b="1" dirty="0">
                <a:latin typeface="Helvetica-Bold"/>
              </a:rPr>
            </a:br>
            <a:endParaRPr sz="4400" dirty="0"/>
          </a:p>
        </p:txBody>
      </p:sp>
      <p:pic>
        <p:nvPicPr>
          <p:cNvPr id="3" name="Imagen 2">
            <a:extLst>
              <a:ext uri="{FF2B5EF4-FFF2-40B4-BE49-F238E27FC236}">
                <a16:creationId xmlns:a16="http://schemas.microsoft.com/office/drawing/2014/main" id="{67419C8A-E689-4727-AD9B-2C298FC7B923}"/>
              </a:ext>
            </a:extLst>
          </p:cNvPr>
          <p:cNvPicPr>
            <a:picLocks noChangeAspect="1"/>
          </p:cNvPicPr>
          <p:nvPr/>
        </p:nvPicPr>
        <p:blipFill>
          <a:blip r:embed="rId3"/>
          <a:stretch>
            <a:fillRect/>
          </a:stretch>
        </p:blipFill>
        <p:spPr>
          <a:xfrm>
            <a:off x="838201" y="1532839"/>
            <a:ext cx="11125200" cy="4419600"/>
          </a:xfrm>
          <a:prstGeom prst="rect">
            <a:avLst/>
          </a:prstGeom>
        </p:spPr>
      </p:pic>
    </p:spTree>
    <p:extLst>
      <p:ext uri="{BB962C8B-B14F-4D97-AF65-F5344CB8AC3E}">
        <p14:creationId xmlns:p14="http://schemas.microsoft.com/office/powerpoint/2010/main" val="41180358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9598406" cy="1367041"/>
          </a:xfrm>
          <a:prstGeom prst="rect">
            <a:avLst/>
          </a:prstGeom>
        </p:spPr>
        <p:txBody>
          <a:bodyPr vert="horz" wrap="square" lIns="0" tIns="12700" rIns="0" bIns="0" rtlCol="0">
            <a:spAutoFit/>
          </a:bodyPr>
          <a:lstStyle/>
          <a:p>
            <a:pPr marL="12700">
              <a:spcBef>
                <a:spcPts val="100"/>
              </a:spcBef>
            </a:pPr>
            <a:r>
              <a:rPr lang="es-EC" sz="4400" spc="-170" dirty="0"/>
              <a:t>Diodo Laser</a:t>
            </a:r>
            <a:br>
              <a:rPr lang="es-EC" sz="4400" b="1" dirty="0">
                <a:latin typeface="Helvetica-Bold"/>
              </a:rPr>
            </a:br>
            <a:endParaRPr sz="4400" dirty="0"/>
          </a:p>
        </p:txBody>
      </p:sp>
      <p:sp>
        <p:nvSpPr>
          <p:cNvPr id="4" name="Rectángulo 3">
            <a:extLst>
              <a:ext uri="{FF2B5EF4-FFF2-40B4-BE49-F238E27FC236}">
                <a16:creationId xmlns:a16="http://schemas.microsoft.com/office/drawing/2014/main" id="{4894A883-06BB-4C0F-BBDC-0231C6BC5B5F}"/>
              </a:ext>
            </a:extLst>
          </p:cNvPr>
          <p:cNvSpPr/>
          <p:nvPr/>
        </p:nvSpPr>
        <p:spPr>
          <a:xfrm>
            <a:off x="1295400" y="1295400"/>
            <a:ext cx="10591800" cy="3170099"/>
          </a:xfrm>
          <a:prstGeom prst="rect">
            <a:avLst/>
          </a:prstGeom>
        </p:spPr>
        <p:txBody>
          <a:bodyPr wrap="square">
            <a:spAutoFit/>
          </a:bodyPr>
          <a:lstStyle/>
          <a:p>
            <a:r>
              <a:rPr lang="es-ES" sz="2000" dirty="0">
                <a:latin typeface="Helvetica" panose="020B0604020202020204" pitchFamily="34" charset="0"/>
              </a:rPr>
              <a:t>El LASER es básicamente un diodo semiconductor que cuando se polariza directamente</a:t>
            </a:r>
          </a:p>
          <a:p>
            <a:r>
              <a:rPr lang="es-ES" sz="2000" dirty="0">
                <a:latin typeface="Helvetica" panose="020B0604020202020204" pitchFamily="34" charset="0"/>
              </a:rPr>
              <a:t>emite una luz coherente monocromática y muy estrecha en su ancho espectral de 1 a 5 nm.</a:t>
            </a:r>
          </a:p>
          <a:p>
            <a:endParaRPr lang="es-ES" sz="2000" dirty="0">
              <a:latin typeface="Helvetica" panose="020B0604020202020204" pitchFamily="34" charset="0"/>
            </a:endParaRPr>
          </a:p>
          <a:p>
            <a:r>
              <a:rPr lang="es-ES" sz="2000" dirty="0">
                <a:latin typeface="Helvetica" panose="020B0604020202020204" pitchFamily="34" charset="0"/>
              </a:rPr>
              <a:t>Esta luz debido a su espectro tan estrecho, no se dispersa tanto como la luz producida por</a:t>
            </a:r>
          </a:p>
          <a:p>
            <a:r>
              <a:rPr lang="es-ES" sz="2000" dirty="0">
                <a:latin typeface="Helvetica" panose="020B0604020202020204" pitchFamily="34" charset="0"/>
              </a:rPr>
              <a:t>un diodo LED, por lo que se puede emplear eficientemente para transmisiones a mucha</a:t>
            </a:r>
          </a:p>
          <a:p>
            <a:r>
              <a:rPr lang="es-ES" sz="2000" dirty="0">
                <a:latin typeface="Helvetica" panose="020B0604020202020204" pitchFamily="34" charset="0"/>
              </a:rPr>
              <a:t>distancia y a frecuencias muy superiores a los 300 </a:t>
            </a:r>
            <a:r>
              <a:rPr lang="es-ES" sz="2000" dirty="0" err="1">
                <a:latin typeface="Helvetica" panose="020B0604020202020204" pitchFamily="34" charset="0"/>
              </a:rPr>
              <a:t>Mhz</a:t>
            </a:r>
            <a:r>
              <a:rPr lang="es-ES" sz="2000" dirty="0">
                <a:latin typeface="Helvetica" panose="020B0604020202020204" pitchFamily="34" charset="0"/>
              </a:rPr>
              <a:t>.</a:t>
            </a:r>
          </a:p>
          <a:p>
            <a:endParaRPr lang="es-ES" sz="2000" dirty="0">
              <a:latin typeface="Helvetica" panose="020B0604020202020204" pitchFamily="34" charset="0"/>
            </a:endParaRPr>
          </a:p>
          <a:p>
            <a:r>
              <a:rPr lang="es-EC" sz="2000" dirty="0">
                <a:latin typeface="Helvetica" panose="020B0604020202020204" pitchFamily="34" charset="0"/>
              </a:rPr>
              <a:t>Inicialmente se fabrico de Ga As, luego pasó a ser fabricado de Al Ga As, logrando así</a:t>
            </a:r>
          </a:p>
          <a:p>
            <a:r>
              <a:rPr lang="es-ES" sz="2000" dirty="0">
                <a:latin typeface="Helvetica" panose="020B0604020202020204" pitchFamily="34" charset="0"/>
              </a:rPr>
              <a:t>emisiones en la franja de 800 a 900 nm, que es donde está la primera ventana de</a:t>
            </a:r>
          </a:p>
          <a:p>
            <a:r>
              <a:rPr lang="es-ES" sz="2000" dirty="0">
                <a:latin typeface="Helvetica" panose="020B0604020202020204" pitchFamily="34" charset="0"/>
              </a:rPr>
              <a:t>transmisión de las fibras ópticas.</a:t>
            </a:r>
            <a:endParaRPr lang="es-EC" sz="2000" dirty="0">
              <a:latin typeface="Helvetica" panose="020B0604020202020204" pitchFamily="34" charset="0"/>
            </a:endParaRPr>
          </a:p>
        </p:txBody>
      </p:sp>
    </p:spTree>
    <p:extLst>
      <p:ext uri="{BB962C8B-B14F-4D97-AF65-F5344CB8AC3E}">
        <p14:creationId xmlns:p14="http://schemas.microsoft.com/office/powerpoint/2010/main" val="18351003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9598406" cy="1367041"/>
          </a:xfrm>
          <a:prstGeom prst="rect">
            <a:avLst/>
          </a:prstGeom>
        </p:spPr>
        <p:txBody>
          <a:bodyPr vert="horz" wrap="square" lIns="0" tIns="12700" rIns="0" bIns="0" rtlCol="0">
            <a:spAutoFit/>
          </a:bodyPr>
          <a:lstStyle/>
          <a:p>
            <a:pPr marL="12700">
              <a:spcBef>
                <a:spcPts val="100"/>
              </a:spcBef>
            </a:pPr>
            <a:r>
              <a:rPr lang="es-EC" sz="4400" spc="-170" dirty="0"/>
              <a:t>Diodo Laser</a:t>
            </a:r>
            <a:br>
              <a:rPr lang="es-EC" sz="4400" b="1" dirty="0">
                <a:latin typeface="Helvetica-Bold"/>
              </a:rPr>
            </a:br>
            <a:endParaRPr sz="4400" dirty="0"/>
          </a:p>
        </p:txBody>
      </p:sp>
      <p:sp>
        <p:nvSpPr>
          <p:cNvPr id="4" name="Rectángulo 3">
            <a:extLst>
              <a:ext uri="{FF2B5EF4-FFF2-40B4-BE49-F238E27FC236}">
                <a16:creationId xmlns:a16="http://schemas.microsoft.com/office/drawing/2014/main" id="{4894A883-06BB-4C0F-BBDC-0231C6BC5B5F}"/>
              </a:ext>
            </a:extLst>
          </p:cNvPr>
          <p:cNvSpPr/>
          <p:nvPr/>
        </p:nvSpPr>
        <p:spPr>
          <a:xfrm>
            <a:off x="1295400" y="1295400"/>
            <a:ext cx="10591800" cy="1107996"/>
          </a:xfrm>
          <a:prstGeom prst="rect">
            <a:avLst/>
          </a:prstGeom>
        </p:spPr>
        <p:txBody>
          <a:bodyPr wrap="square">
            <a:spAutoFit/>
          </a:bodyPr>
          <a:lstStyle/>
          <a:p>
            <a:r>
              <a:rPr lang="es-ES" sz="2200" dirty="0"/>
              <a:t>Existen dos tipos de diodo LASER:</a:t>
            </a:r>
          </a:p>
          <a:p>
            <a:r>
              <a:rPr lang="es-EC" sz="2200" dirty="0"/>
              <a:t>1. Diodos LASER de Franja de óxido (DL) Ga </a:t>
            </a:r>
            <a:r>
              <a:rPr lang="es-EC" sz="2200" dirty="0" err="1"/>
              <a:t>AlAs</a:t>
            </a:r>
            <a:r>
              <a:rPr lang="es-EC" sz="2200" dirty="0"/>
              <a:t> / Ga As.</a:t>
            </a:r>
          </a:p>
          <a:p>
            <a:r>
              <a:rPr lang="es-ES" sz="2200" dirty="0"/>
              <a:t>2. Diodos LASER con control por índice (ILD) </a:t>
            </a:r>
            <a:r>
              <a:rPr lang="es-ES" sz="2200" dirty="0" err="1"/>
              <a:t>GaInAs</a:t>
            </a:r>
            <a:r>
              <a:rPr lang="es-ES" sz="2200" dirty="0"/>
              <a:t> / </a:t>
            </a:r>
            <a:r>
              <a:rPr lang="es-ES" sz="2200" dirty="0" err="1"/>
              <a:t>InP</a:t>
            </a:r>
            <a:r>
              <a:rPr lang="es-ES" sz="2200" dirty="0"/>
              <a:t>.</a:t>
            </a:r>
            <a:endParaRPr lang="es-EC" sz="2200" dirty="0">
              <a:latin typeface="Helvetica" panose="020B0604020202020204" pitchFamily="34" charset="0"/>
            </a:endParaRPr>
          </a:p>
        </p:txBody>
      </p:sp>
      <p:pic>
        <p:nvPicPr>
          <p:cNvPr id="3" name="Imagen 2">
            <a:extLst>
              <a:ext uri="{FF2B5EF4-FFF2-40B4-BE49-F238E27FC236}">
                <a16:creationId xmlns:a16="http://schemas.microsoft.com/office/drawing/2014/main" id="{440F4FE4-8A28-4FCE-AFAF-156A344BC8A4}"/>
              </a:ext>
            </a:extLst>
          </p:cNvPr>
          <p:cNvPicPr>
            <a:picLocks noChangeAspect="1"/>
          </p:cNvPicPr>
          <p:nvPr/>
        </p:nvPicPr>
        <p:blipFill>
          <a:blip r:embed="rId3"/>
          <a:stretch>
            <a:fillRect/>
          </a:stretch>
        </p:blipFill>
        <p:spPr>
          <a:xfrm>
            <a:off x="2667000" y="2662441"/>
            <a:ext cx="7833435" cy="3978354"/>
          </a:xfrm>
          <a:prstGeom prst="rect">
            <a:avLst/>
          </a:prstGeom>
        </p:spPr>
      </p:pic>
    </p:spTree>
    <p:extLst>
      <p:ext uri="{BB962C8B-B14F-4D97-AF65-F5344CB8AC3E}">
        <p14:creationId xmlns:p14="http://schemas.microsoft.com/office/powerpoint/2010/main" val="30972601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9598406" cy="1367041"/>
          </a:xfrm>
          <a:prstGeom prst="rect">
            <a:avLst/>
          </a:prstGeom>
        </p:spPr>
        <p:txBody>
          <a:bodyPr vert="horz" wrap="square" lIns="0" tIns="12700" rIns="0" bIns="0" rtlCol="0">
            <a:spAutoFit/>
          </a:bodyPr>
          <a:lstStyle/>
          <a:p>
            <a:pPr marL="12700">
              <a:spcBef>
                <a:spcPts val="100"/>
              </a:spcBef>
            </a:pPr>
            <a:r>
              <a:rPr lang="es-EC" sz="4400" spc="-170" dirty="0"/>
              <a:t>Diodo Laser</a:t>
            </a:r>
            <a:br>
              <a:rPr lang="es-EC" sz="4400" b="1" dirty="0">
                <a:latin typeface="Helvetica-Bold"/>
              </a:rPr>
            </a:br>
            <a:endParaRPr sz="4400" dirty="0"/>
          </a:p>
        </p:txBody>
      </p:sp>
      <p:sp>
        <p:nvSpPr>
          <p:cNvPr id="4" name="Rectángulo 3">
            <a:extLst>
              <a:ext uri="{FF2B5EF4-FFF2-40B4-BE49-F238E27FC236}">
                <a16:creationId xmlns:a16="http://schemas.microsoft.com/office/drawing/2014/main" id="{4894A883-06BB-4C0F-BBDC-0231C6BC5B5F}"/>
              </a:ext>
            </a:extLst>
          </p:cNvPr>
          <p:cNvSpPr/>
          <p:nvPr/>
        </p:nvSpPr>
        <p:spPr>
          <a:xfrm>
            <a:off x="1295400" y="1295400"/>
            <a:ext cx="10591800" cy="430887"/>
          </a:xfrm>
          <a:prstGeom prst="rect">
            <a:avLst/>
          </a:prstGeom>
        </p:spPr>
        <p:txBody>
          <a:bodyPr wrap="square">
            <a:spAutoFit/>
          </a:bodyPr>
          <a:lstStyle/>
          <a:p>
            <a:r>
              <a:rPr lang="es-EC" sz="2200" dirty="0"/>
              <a:t>Valores típicos</a:t>
            </a:r>
            <a:endParaRPr lang="es-EC" sz="2200" dirty="0">
              <a:latin typeface="Helvetica" panose="020B0604020202020204" pitchFamily="34" charset="0"/>
            </a:endParaRPr>
          </a:p>
        </p:txBody>
      </p:sp>
      <p:pic>
        <p:nvPicPr>
          <p:cNvPr id="5" name="Imagen 4">
            <a:extLst>
              <a:ext uri="{FF2B5EF4-FFF2-40B4-BE49-F238E27FC236}">
                <a16:creationId xmlns:a16="http://schemas.microsoft.com/office/drawing/2014/main" id="{83BF84AB-2F55-4D3B-89F0-31EAA7DD260F}"/>
              </a:ext>
            </a:extLst>
          </p:cNvPr>
          <p:cNvPicPr>
            <a:picLocks noChangeAspect="1"/>
          </p:cNvPicPr>
          <p:nvPr/>
        </p:nvPicPr>
        <p:blipFill>
          <a:blip r:embed="rId3"/>
          <a:stretch>
            <a:fillRect/>
          </a:stretch>
        </p:blipFill>
        <p:spPr>
          <a:xfrm>
            <a:off x="1171364" y="2438400"/>
            <a:ext cx="10731076" cy="2812532"/>
          </a:xfrm>
          <a:prstGeom prst="rect">
            <a:avLst/>
          </a:prstGeom>
        </p:spPr>
      </p:pic>
    </p:spTree>
    <p:extLst>
      <p:ext uri="{BB962C8B-B14F-4D97-AF65-F5344CB8AC3E}">
        <p14:creationId xmlns:p14="http://schemas.microsoft.com/office/powerpoint/2010/main" val="796722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2512060" cy="696595"/>
          </a:xfrm>
          <a:prstGeom prst="rect">
            <a:avLst/>
          </a:prstGeom>
        </p:spPr>
        <p:txBody>
          <a:bodyPr vert="horz" wrap="square" lIns="0" tIns="12700" rIns="0" bIns="0" rtlCol="0">
            <a:spAutoFit/>
          </a:bodyPr>
          <a:lstStyle/>
          <a:p>
            <a:pPr marL="12700">
              <a:lnSpc>
                <a:spcPct val="100000"/>
              </a:lnSpc>
              <a:spcBef>
                <a:spcPts val="100"/>
              </a:spcBef>
            </a:pPr>
            <a:r>
              <a:rPr sz="4400" spc="-170" dirty="0"/>
              <a:t>Conceptos</a:t>
            </a:r>
            <a:endParaRPr sz="4400"/>
          </a:p>
        </p:txBody>
      </p:sp>
      <p:sp>
        <p:nvSpPr>
          <p:cNvPr id="7" name="Rectángulo 6">
            <a:extLst>
              <a:ext uri="{FF2B5EF4-FFF2-40B4-BE49-F238E27FC236}">
                <a16:creationId xmlns:a16="http://schemas.microsoft.com/office/drawing/2014/main" id="{15E13072-2CA3-4967-83D2-6639A5B36C2A}"/>
              </a:ext>
            </a:extLst>
          </p:cNvPr>
          <p:cNvSpPr/>
          <p:nvPr/>
        </p:nvSpPr>
        <p:spPr>
          <a:xfrm>
            <a:off x="1313434" y="1371600"/>
            <a:ext cx="10345166" cy="2031325"/>
          </a:xfrm>
          <a:prstGeom prst="rect">
            <a:avLst/>
          </a:prstGeom>
        </p:spPr>
        <p:txBody>
          <a:bodyPr wrap="square">
            <a:spAutoFit/>
          </a:bodyPr>
          <a:lstStyle/>
          <a:p>
            <a:r>
              <a:rPr lang="es-EC" sz="2000" b="1" dirty="0">
                <a:latin typeface="Arial" panose="020B0604020202020204" pitchFamily="34" charset="0"/>
              </a:rPr>
              <a:t>Ángulo de aceptación, </a:t>
            </a:r>
            <a:r>
              <a:rPr lang="es-EC" sz="2000" b="1" dirty="0" err="1">
                <a:latin typeface="Arial" panose="020B0604020202020204" pitchFamily="34" charset="0"/>
              </a:rPr>
              <a:t>θ</a:t>
            </a:r>
            <a:r>
              <a:rPr lang="es-EC" sz="1000" b="1" dirty="0" err="1">
                <a:latin typeface="Arial" panose="020B0604020202020204" pitchFamily="34" charset="0"/>
              </a:rPr>
              <a:t>a</a:t>
            </a:r>
            <a:endParaRPr lang="es-EC" sz="1000" b="1" dirty="0">
              <a:latin typeface="Arial" panose="020B0604020202020204" pitchFamily="34" charset="0"/>
            </a:endParaRPr>
          </a:p>
          <a:p>
            <a:endParaRPr lang="es-EC" sz="800" b="1" dirty="0">
              <a:latin typeface="Times New Roman" panose="02020603050405020304" pitchFamily="18" charset="0"/>
            </a:endParaRPr>
          </a:p>
          <a:p>
            <a:r>
              <a:rPr lang="es-EC" sz="2000" dirty="0">
                <a:latin typeface="Arial" panose="020B0604020202020204" pitchFamily="34" charset="0"/>
              </a:rPr>
              <a:t>Aplicado a una fibra multimodo, este parámetro </a:t>
            </a:r>
            <a:r>
              <a:rPr lang="es-ES" sz="2000" dirty="0">
                <a:latin typeface="Arial" panose="020B0604020202020204" pitchFamily="34" charset="0"/>
              </a:rPr>
              <a:t>aporta información sobre el ángulo máximo que pueden formar, con respecto a su eje geométrico, los rayos de un haz luminoso a la entrada de la fibra, de forma que sean capaces de propagarse a través de ella.</a:t>
            </a:r>
          </a:p>
          <a:p>
            <a:endParaRPr lang="es-ES" dirty="0">
              <a:latin typeface="Arial" panose="020B0604020202020204" pitchFamily="34" charset="0"/>
            </a:endParaRPr>
          </a:p>
        </p:txBody>
      </p:sp>
      <p:sp>
        <p:nvSpPr>
          <p:cNvPr id="3" name="Rectángulo 2">
            <a:extLst>
              <a:ext uri="{FF2B5EF4-FFF2-40B4-BE49-F238E27FC236}">
                <a16:creationId xmlns:a16="http://schemas.microsoft.com/office/drawing/2014/main" id="{5CE8D1DC-4424-4C7F-9339-6650298DF5EA}"/>
              </a:ext>
            </a:extLst>
          </p:cNvPr>
          <p:cNvSpPr/>
          <p:nvPr/>
        </p:nvSpPr>
        <p:spPr>
          <a:xfrm>
            <a:off x="1447800" y="3276600"/>
            <a:ext cx="3124200" cy="3170099"/>
          </a:xfrm>
          <a:prstGeom prst="rect">
            <a:avLst/>
          </a:prstGeom>
        </p:spPr>
        <p:txBody>
          <a:bodyPr wrap="square">
            <a:spAutoFit/>
          </a:bodyPr>
          <a:lstStyle/>
          <a:p>
            <a:r>
              <a:rPr lang="es-ES" sz="2000" dirty="0">
                <a:latin typeface="Arial" panose="020B0604020202020204" pitchFamily="34" charset="0"/>
                <a:cs typeface="Arial" panose="020B0604020202020204" pitchFamily="34" charset="0"/>
              </a:rPr>
              <a:t>En el punto A de la figura, el ángulo (θ), puede decirse que es el ángulo crítico; todos los rayos que incidan con un ángulo mayor a (θ), con relación a la normal (N), serán conducidos</a:t>
            </a:r>
          </a:p>
          <a:p>
            <a:r>
              <a:rPr lang="es-ES" sz="2000" dirty="0">
                <a:latin typeface="Arial" panose="020B0604020202020204" pitchFamily="34" charset="0"/>
                <a:cs typeface="Arial" panose="020B0604020202020204" pitchFamily="34" charset="0"/>
              </a:rPr>
              <a:t>por el núcleo de la fibra óptica.</a:t>
            </a:r>
            <a:endParaRPr lang="es-EC" sz="2000" dirty="0">
              <a:latin typeface="Arial" panose="020B0604020202020204" pitchFamily="34" charset="0"/>
              <a:cs typeface="Arial" panose="020B0604020202020204" pitchFamily="34" charset="0"/>
            </a:endParaRPr>
          </a:p>
        </p:txBody>
      </p:sp>
      <p:pic>
        <p:nvPicPr>
          <p:cNvPr id="4" name="Imagen 3">
            <a:extLst>
              <a:ext uri="{FF2B5EF4-FFF2-40B4-BE49-F238E27FC236}">
                <a16:creationId xmlns:a16="http://schemas.microsoft.com/office/drawing/2014/main" id="{F7DF8368-F4A9-4FC5-835E-D6ABA222BE65}"/>
              </a:ext>
            </a:extLst>
          </p:cNvPr>
          <p:cNvPicPr>
            <a:picLocks noChangeAspect="1"/>
          </p:cNvPicPr>
          <p:nvPr/>
        </p:nvPicPr>
        <p:blipFill rotWithShape="1">
          <a:blip r:embed="rId3"/>
          <a:srcRect l="2631" r="5903"/>
          <a:stretch/>
        </p:blipFill>
        <p:spPr>
          <a:xfrm>
            <a:off x="4698745" y="2819400"/>
            <a:ext cx="7440393" cy="3886200"/>
          </a:xfrm>
          <a:prstGeom prst="rect">
            <a:avLst/>
          </a:prstGeom>
        </p:spPr>
      </p:pic>
    </p:spTree>
    <p:extLst>
      <p:ext uri="{BB962C8B-B14F-4D97-AF65-F5344CB8AC3E}">
        <p14:creationId xmlns:p14="http://schemas.microsoft.com/office/powerpoint/2010/main" val="30140126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9598406" cy="1367041"/>
          </a:xfrm>
          <a:prstGeom prst="rect">
            <a:avLst/>
          </a:prstGeom>
        </p:spPr>
        <p:txBody>
          <a:bodyPr vert="horz" wrap="square" lIns="0" tIns="12700" rIns="0" bIns="0" rtlCol="0">
            <a:spAutoFit/>
          </a:bodyPr>
          <a:lstStyle/>
          <a:p>
            <a:pPr marL="12700">
              <a:spcBef>
                <a:spcPts val="100"/>
              </a:spcBef>
            </a:pPr>
            <a:r>
              <a:rPr lang="es-EC" sz="4400" spc="-170" dirty="0"/>
              <a:t>Ancho de banda espectral</a:t>
            </a:r>
            <a:br>
              <a:rPr lang="es-EC" sz="4400" b="1" dirty="0">
                <a:latin typeface="Helvetica-Bold"/>
              </a:rPr>
            </a:br>
            <a:endParaRPr sz="4400" dirty="0"/>
          </a:p>
        </p:txBody>
      </p:sp>
      <p:pic>
        <p:nvPicPr>
          <p:cNvPr id="4" name="Imagen 3">
            <a:extLst>
              <a:ext uri="{FF2B5EF4-FFF2-40B4-BE49-F238E27FC236}">
                <a16:creationId xmlns:a16="http://schemas.microsoft.com/office/drawing/2014/main" id="{03556DA3-FC0F-46C7-967C-2ADE34A7AF68}"/>
              </a:ext>
            </a:extLst>
          </p:cNvPr>
          <p:cNvPicPr>
            <a:picLocks noChangeAspect="1"/>
          </p:cNvPicPr>
          <p:nvPr/>
        </p:nvPicPr>
        <p:blipFill>
          <a:blip r:embed="rId3"/>
          <a:stretch>
            <a:fillRect/>
          </a:stretch>
        </p:blipFill>
        <p:spPr>
          <a:xfrm>
            <a:off x="1524001" y="1532839"/>
            <a:ext cx="5867400" cy="2373430"/>
          </a:xfrm>
          <a:prstGeom prst="rect">
            <a:avLst/>
          </a:prstGeom>
        </p:spPr>
      </p:pic>
      <p:pic>
        <p:nvPicPr>
          <p:cNvPr id="5" name="Imagen 4">
            <a:extLst>
              <a:ext uri="{FF2B5EF4-FFF2-40B4-BE49-F238E27FC236}">
                <a16:creationId xmlns:a16="http://schemas.microsoft.com/office/drawing/2014/main" id="{300CEEC0-CC2F-4CF2-A8ED-E767AD5AB7B5}"/>
              </a:ext>
            </a:extLst>
          </p:cNvPr>
          <p:cNvPicPr>
            <a:picLocks noChangeAspect="1"/>
          </p:cNvPicPr>
          <p:nvPr/>
        </p:nvPicPr>
        <p:blipFill>
          <a:blip r:embed="rId4"/>
          <a:stretch>
            <a:fillRect/>
          </a:stretch>
        </p:blipFill>
        <p:spPr>
          <a:xfrm>
            <a:off x="5319882" y="3809999"/>
            <a:ext cx="6338718" cy="3002551"/>
          </a:xfrm>
          <a:prstGeom prst="rect">
            <a:avLst/>
          </a:prstGeom>
        </p:spPr>
      </p:pic>
    </p:spTree>
    <p:extLst>
      <p:ext uri="{BB962C8B-B14F-4D97-AF65-F5344CB8AC3E}">
        <p14:creationId xmlns:p14="http://schemas.microsoft.com/office/powerpoint/2010/main" val="15228921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9598406" cy="1367041"/>
          </a:xfrm>
          <a:prstGeom prst="rect">
            <a:avLst/>
          </a:prstGeom>
        </p:spPr>
        <p:txBody>
          <a:bodyPr vert="horz" wrap="square" lIns="0" tIns="12700" rIns="0" bIns="0" rtlCol="0">
            <a:spAutoFit/>
          </a:bodyPr>
          <a:lstStyle/>
          <a:p>
            <a:pPr marL="12700">
              <a:spcBef>
                <a:spcPts val="100"/>
              </a:spcBef>
            </a:pPr>
            <a:r>
              <a:rPr lang="es-EC" sz="4400" b="1" spc="-170" dirty="0">
                <a:latin typeface="Helvetica-Bold"/>
              </a:rPr>
              <a:t>Parámetros característicos</a:t>
            </a:r>
            <a:br>
              <a:rPr lang="es-EC" sz="4400" b="1" dirty="0">
                <a:latin typeface="Helvetica-Bold"/>
              </a:rPr>
            </a:br>
            <a:endParaRPr sz="4400" dirty="0"/>
          </a:p>
        </p:txBody>
      </p:sp>
      <p:sp>
        <p:nvSpPr>
          <p:cNvPr id="6" name="Rectángulo 5">
            <a:extLst>
              <a:ext uri="{FF2B5EF4-FFF2-40B4-BE49-F238E27FC236}">
                <a16:creationId xmlns:a16="http://schemas.microsoft.com/office/drawing/2014/main" id="{AAC233D4-4094-407D-83A9-AFD820DA58E7}"/>
              </a:ext>
            </a:extLst>
          </p:cNvPr>
          <p:cNvSpPr/>
          <p:nvPr/>
        </p:nvSpPr>
        <p:spPr>
          <a:xfrm>
            <a:off x="1447800" y="1295400"/>
            <a:ext cx="9598406" cy="3785652"/>
          </a:xfrm>
          <a:prstGeom prst="rect">
            <a:avLst/>
          </a:prstGeom>
        </p:spPr>
        <p:txBody>
          <a:bodyPr wrap="square">
            <a:spAutoFit/>
          </a:bodyPr>
          <a:lstStyle/>
          <a:p>
            <a:r>
              <a:rPr lang="es-ES" sz="2000" dirty="0">
                <a:latin typeface="Helvetica" panose="020B0604020202020204" pitchFamily="34" charset="0"/>
              </a:rPr>
              <a:t>La calidad de funcionamiento de un dispositivo suele definirse mediante la acotación de una serie de parámetros característicos. En el caso de los emisores ópticos de tipo LED y LD, para su uso en las comunicaciones ópticas, los parámetros a determinar deberán ser </a:t>
            </a:r>
            <a:r>
              <a:rPr lang="es-EC" sz="2000" dirty="0">
                <a:latin typeface="Helvetica" panose="020B0604020202020204" pitchFamily="34" charset="0"/>
              </a:rPr>
              <a:t>orientados a :</a:t>
            </a:r>
          </a:p>
          <a:p>
            <a:endParaRPr lang="es-EC" sz="2000" dirty="0">
              <a:latin typeface="Helvetica" panose="020B0604020202020204" pitchFamily="34" charset="0"/>
            </a:endParaRPr>
          </a:p>
          <a:p>
            <a:pPr marL="342900" indent="-342900">
              <a:buFont typeface="Arial" panose="020B0604020202020204" pitchFamily="34" charset="0"/>
              <a:buChar char="•"/>
            </a:pPr>
            <a:r>
              <a:rPr lang="es-ES" sz="2000" dirty="0">
                <a:latin typeface="Helvetica" panose="020B0604020202020204" pitchFamily="34" charset="0"/>
              </a:rPr>
              <a:t>Definir el comportamiento en cuanto a la traducción electro-óptica.</a:t>
            </a:r>
          </a:p>
          <a:p>
            <a:pPr marL="342900" indent="-342900">
              <a:buFont typeface="Arial" panose="020B0604020202020204" pitchFamily="34" charset="0"/>
              <a:buChar char="•"/>
            </a:pPr>
            <a:endParaRPr lang="es-ES" sz="2000" dirty="0">
              <a:latin typeface="Symbol" panose="05050102010706020507" pitchFamily="18" charset="2"/>
            </a:endParaRPr>
          </a:p>
          <a:p>
            <a:pPr marL="342900" indent="-342900">
              <a:buFont typeface="Arial" panose="020B0604020202020204" pitchFamily="34" charset="0"/>
              <a:buChar char="•"/>
            </a:pPr>
            <a:r>
              <a:rPr lang="es-ES" sz="2000" dirty="0">
                <a:latin typeface="Helvetica" panose="020B0604020202020204" pitchFamily="34" charset="0"/>
              </a:rPr>
              <a:t>Adecuar las características radio métricas de los dispositivos de acuerdo con el portador </a:t>
            </a:r>
            <a:r>
              <a:rPr lang="es-EC" sz="2000" dirty="0">
                <a:latin typeface="Helvetica" panose="020B0604020202020204" pitchFamily="34" charset="0"/>
              </a:rPr>
              <a:t>físico (fibra óptica).</a:t>
            </a:r>
          </a:p>
          <a:p>
            <a:pPr marL="342900" indent="-342900">
              <a:buFont typeface="Arial" panose="020B0604020202020204" pitchFamily="34" charset="0"/>
              <a:buChar char="•"/>
            </a:pPr>
            <a:endParaRPr lang="es-ES" sz="2000" dirty="0">
              <a:latin typeface="Symbol" panose="05050102010706020507" pitchFamily="18" charset="2"/>
            </a:endParaRPr>
          </a:p>
          <a:p>
            <a:pPr marL="342900" indent="-342900">
              <a:buFont typeface="Arial" panose="020B0604020202020204" pitchFamily="34" charset="0"/>
              <a:buChar char="•"/>
            </a:pPr>
            <a:r>
              <a:rPr lang="es-ES" sz="2000" dirty="0">
                <a:latin typeface="Helvetica" panose="020B0604020202020204" pitchFamily="34" charset="0"/>
              </a:rPr>
              <a:t>Diseñar circuitos de excitación idóneos con respecto a la naturaleza del tipo emisor.</a:t>
            </a:r>
            <a:endParaRPr lang="es-EC" sz="2000" dirty="0"/>
          </a:p>
        </p:txBody>
      </p:sp>
    </p:spTree>
    <p:extLst>
      <p:ext uri="{BB962C8B-B14F-4D97-AF65-F5344CB8AC3E}">
        <p14:creationId xmlns:p14="http://schemas.microsoft.com/office/powerpoint/2010/main" val="39941047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9598406" cy="1367041"/>
          </a:xfrm>
          <a:prstGeom prst="rect">
            <a:avLst/>
          </a:prstGeom>
        </p:spPr>
        <p:txBody>
          <a:bodyPr vert="horz" wrap="square" lIns="0" tIns="12700" rIns="0" bIns="0" rtlCol="0">
            <a:spAutoFit/>
          </a:bodyPr>
          <a:lstStyle/>
          <a:p>
            <a:pPr marL="12700">
              <a:spcBef>
                <a:spcPts val="100"/>
              </a:spcBef>
            </a:pPr>
            <a:r>
              <a:rPr lang="es-EC" sz="4400" b="1" spc="-170" dirty="0">
                <a:latin typeface="Helvetica-Bold"/>
              </a:rPr>
              <a:t>Parámetros característicos</a:t>
            </a:r>
            <a:br>
              <a:rPr lang="es-EC" sz="4400" b="1" dirty="0">
                <a:latin typeface="Helvetica-Bold"/>
              </a:rPr>
            </a:br>
            <a:endParaRPr sz="4400" dirty="0"/>
          </a:p>
        </p:txBody>
      </p:sp>
      <p:sp>
        <p:nvSpPr>
          <p:cNvPr id="6" name="Rectángulo 5">
            <a:extLst>
              <a:ext uri="{FF2B5EF4-FFF2-40B4-BE49-F238E27FC236}">
                <a16:creationId xmlns:a16="http://schemas.microsoft.com/office/drawing/2014/main" id="{AAC233D4-4094-407D-83A9-AFD820DA58E7}"/>
              </a:ext>
            </a:extLst>
          </p:cNvPr>
          <p:cNvSpPr/>
          <p:nvPr/>
        </p:nvSpPr>
        <p:spPr>
          <a:xfrm>
            <a:off x="1447800" y="1295400"/>
            <a:ext cx="10439400" cy="3170099"/>
          </a:xfrm>
          <a:prstGeom prst="rect">
            <a:avLst/>
          </a:prstGeom>
        </p:spPr>
        <p:txBody>
          <a:bodyPr wrap="square">
            <a:spAutoFit/>
          </a:bodyPr>
          <a:lstStyle/>
          <a:p>
            <a:r>
              <a:rPr lang="es-EC" sz="2000" b="1" dirty="0"/>
              <a:t>1. - LONGITUD DE ONDA DE EMISION </a:t>
            </a:r>
            <a:r>
              <a:rPr lang="el-GR" sz="2000" dirty="0">
                <a:solidFill>
                  <a:srgbClr val="001D35"/>
                </a:solidFill>
                <a:latin typeface="Google Sans"/>
              </a:rPr>
              <a:t>λ</a:t>
            </a:r>
            <a:r>
              <a:rPr lang="es-EC" sz="1200" dirty="0">
                <a:solidFill>
                  <a:srgbClr val="001D35"/>
                </a:solidFill>
                <a:latin typeface="Google Sans"/>
              </a:rPr>
              <a:t>E</a:t>
            </a:r>
            <a:endParaRPr lang="es-EC" sz="1200" b="1" dirty="0"/>
          </a:p>
          <a:p>
            <a:r>
              <a:rPr lang="es-ES" sz="2000" dirty="0"/>
              <a:t>Representa la longitud de onda de trabajo correspondiente a la máxima potencia emitida.</a:t>
            </a:r>
          </a:p>
          <a:p>
            <a:endParaRPr lang="es-ES" sz="2000" dirty="0"/>
          </a:p>
          <a:p>
            <a:r>
              <a:rPr lang="es-EC" sz="2000" b="1" dirty="0"/>
              <a:t>2.- ANCHO ESPECTRAL </a:t>
            </a:r>
            <a:r>
              <a:rPr lang="es-EC" sz="2000" dirty="0">
                <a:latin typeface="Symbol" panose="05050102010706020507" pitchFamily="18" charset="2"/>
              </a:rPr>
              <a:t>D</a:t>
            </a:r>
            <a:r>
              <a:rPr lang="el-GR" sz="2000" dirty="0">
                <a:solidFill>
                  <a:srgbClr val="001D35"/>
                </a:solidFill>
                <a:latin typeface="Google Sans"/>
              </a:rPr>
              <a:t>λ </a:t>
            </a:r>
            <a:endParaRPr lang="es-EC" sz="2000" dirty="0"/>
          </a:p>
          <a:p>
            <a:r>
              <a:rPr lang="es-ES" sz="2000" dirty="0"/>
              <a:t>Es el ancho de banda espectral al 50% de la máxima potencia emitida. Típicamente es de 20 a 40 nm para los LED y de 2 a 4 nm para los LD. </a:t>
            </a:r>
          </a:p>
          <a:p>
            <a:endParaRPr lang="es-ES" sz="2000" dirty="0"/>
          </a:p>
          <a:p>
            <a:r>
              <a:rPr lang="es-EC" sz="2000" b="1" dirty="0"/>
              <a:t>3.- LOBULO DE EMISION</a:t>
            </a:r>
          </a:p>
          <a:p>
            <a:r>
              <a:rPr lang="es-ES" sz="2000" dirty="0"/>
              <a:t>Es la magnitud relativa de la potencia radiada en función de la dirección a partir del eje óptico previsto en el encapsulado del emisor.</a:t>
            </a:r>
            <a:endParaRPr lang="es-EC" sz="2000" dirty="0"/>
          </a:p>
        </p:txBody>
      </p:sp>
      <p:pic>
        <p:nvPicPr>
          <p:cNvPr id="3" name="Imagen 2">
            <a:extLst>
              <a:ext uri="{FF2B5EF4-FFF2-40B4-BE49-F238E27FC236}">
                <a16:creationId xmlns:a16="http://schemas.microsoft.com/office/drawing/2014/main" id="{166FFD6F-8D88-4200-A680-2CF3A776A7BE}"/>
              </a:ext>
            </a:extLst>
          </p:cNvPr>
          <p:cNvPicPr>
            <a:picLocks noChangeAspect="1"/>
          </p:cNvPicPr>
          <p:nvPr/>
        </p:nvPicPr>
        <p:blipFill>
          <a:blip r:embed="rId3"/>
          <a:stretch>
            <a:fillRect/>
          </a:stretch>
        </p:blipFill>
        <p:spPr>
          <a:xfrm>
            <a:off x="2341208" y="4471835"/>
            <a:ext cx="7811590" cy="2181529"/>
          </a:xfrm>
          <a:prstGeom prst="rect">
            <a:avLst/>
          </a:prstGeom>
        </p:spPr>
      </p:pic>
    </p:spTree>
    <p:extLst>
      <p:ext uri="{BB962C8B-B14F-4D97-AF65-F5344CB8AC3E}">
        <p14:creationId xmlns:p14="http://schemas.microsoft.com/office/powerpoint/2010/main" val="30391801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9598406" cy="1367041"/>
          </a:xfrm>
          <a:prstGeom prst="rect">
            <a:avLst/>
          </a:prstGeom>
        </p:spPr>
        <p:txBody>
          <a:bodyPr vert="horz" wrap="square" lIns="0" tIns="12700" rIns="0" bIns="0" rtlCol="0">
            <a:spAutoFit/>
          </a:bodyPr>
          <a:lstStyle/>
          <a:p>
            <a:pPr marL="12700">
              <a:spcBef>
                <a:spcPts val="100"/>
              </a:spcBef>
            </a:pPr>
            <a:r>
              <a:rPr lang="es-EC" sz="4400" b="1" spc="-170" dirty="0">
                <a:latin typeface="Helvetica-Bold"/>
              </a:rPr>
              <a:t>Parámetros característicos</a:t>
            </a:r>
            <a:br>
              <a:rPr lang="es-EC" sz="4400" b="1" dirty="0">
                <a:latin typeface="Helvetica-Bold"/>
              </a:rPr>
            </a:br>
            <a:endParaRPr sz="4400" dirty="0"/>
          </a:p>
        </p:txBody>
      </p:sp>
      <p:sp>
        <p:nvSpPr>
          <p:cNvPr id="6" name="Rectángulo 5">
            <a:extLst>
              <a:ext uri="{FF2B5EF4-FFF2-40B4-BE49-F238E27FC236}">
                <a16:creationId xmlns:a16="http://schemas.microsoft.com/office/drawing/2014/main" id="{AAC233D4-4094-407D-83A9-AFD820DA58E7}"/>
              </a:ext>
            </a:extLst>
          </p:cNvPr>
          <p:cNvSpPr/>
          <p:nvPr/>
        </p:nvSpPr>
        <p:spPr>
          <a:xfrm>
            <a:off x="1447800" y="1295400"/>
            <a:ext cx="10439400" cy="3016210"/>
          </a:xfrm>
          <a:prstGeom prst="rect">
            <a:avLst/>
          </a:prstGeom>
        </p:spPr>
        <p:txBody>
          <a:bodyPr wrap="square">
            <a:spAutoFit/>
          </a:bodyPr>
          <a:lstStyle/>
          <a:p>
            <a:r>
              <a:rPr lang="es-EC" b="1" dirty="0"/>
              <a:t>4.- POTENCIA OPTICA DE EMISION</a:t>
            </a:r>
          </a:p>
          <a:p>
            <a:r>
              <a:rPr lang="es-ES" dirty="0"/>
              <a:t>Es la potencia de radiación óptica emitida para un determinado valor de la corriente </a:t>
            </a:r>
            <a:r>
              <a:rPr lang="es-EC" dirty="0"/>
              <a:t>inyectada.</a:t>
            </a:r>
          </a:p>
          <a:p>
            <a:endParaRPr lang="es-EC" sz="2000" dirty="0"/>
          </a:p>
          <a:p>
            <a:endParaRPr lang="es-EC" sz="2000" dirty="0"/>
          </a:p>
          <a:p>
            <a:endParaRPr lang="es-EC" sz="2000" dirty="0"/>
          </a:p>
          <a:p>
            <a:endParaRPr lang="es-EC" sz="2000" dirty="0"/>
          </a:p>
          <a:p>
            <a:endParaRPr lang="es-EC" sz="2000" dirty="0"/>
          </a:p>
          <a:p>
            <a:endParaRPr lang="es-EC" b="1" dirty="0"/>
          </a:p>
          <a:p>
            <a:r>
              <a:rPr lang="es-EC" b="1" dirty="0"/>
              <a:t>5.- EMITANCIA RADIANTE</a:t>
            </a:r>
          </a:p>
          <a:p>
            <a:r>
              <a:rPr lang="es-ES" dirty="0"/>
              <a:t>Es la potencia óptica emitida por unidad de área radiante (W/cm2)</a:t>
            </a:r>
            <a:endParaRPr lang="es-EC" sz="2000" dirty="0"/>
          </a:p>
        </p:txBody>
      </p:sp>
      <p:pic>
        <p:nvPicPr>
          <p:cNvPr id="4" name="Imagen 3">
            <a:extLst>
              <a:ext uri="{FF2B5EF4-FFF2-40B4-BE49-F238E27FC236}">
                <a16:creationId xmlns:a16="http://schemas.microsoft.com/office/drawing/2014/main" id="{1D90082A-D30E-4AED-8E37-E63A2F4B1823}"/>
              </a:ext>
            </a:extLst>
          </p:cNvPr>
          <p:cNvPicPr>
            <a:picLocks noChangeAspect="1"/>
          </p:cNvPicPr>
          <p:nvPr/>
        </p:nvPicPr>
        <p:blipFill rotWithShape="1">
          <a:blip r:embed="rId3"/>
          <a:srcRect b="71068"/>
          <a:stretch/>
        </p:blipFill>
        <p:spPr>
          <a:xfrm>
            <a:off x="3733470" y="1978920"/>
            <a:ext cx="4725059" cy="1367042"/>
          </a:xfrm>
          <a:prstGeom prst="rect">
            <a:avLst/>
          </a:prstGeom>
        </p:spPr>
      </p:pic>
      <p:pic>
        <p:nvPicPr>
          <p:cNvPr id="5" name="Imagen 4">
            <a:extLst>
              <a:ext uri="{FF2B5EF4-FFF2-40B4-BE49-F238E27FC236}">
                <a16:creationId xmlns:a16="http://schemas.microsoft.com/office/drawing/2014/main" id="{A1450D9B-1924-4859-8B48-727E44377A3E}"/>
              </a:ext>
            </a:extLst>
          </p:cNvPr>
          <p:cNvPicPr>
            <a:picLocks noChangeAspect="1"/>
          </p:cNvPicPr>
          <p:nvPr/>
        </p:nvPicPr>
        <p:blipFill rotWithShape="1">
          <a:blip r:embed="rId3"/>
          <a:srcRect t="41937"/>
          <a:stretch/>
        </p:blipFill>
        <p:spPr>
          <a:xfrm>
            <a:off x="4191000" y="4343399"/>
            <a:ext cx="4419600" cy="2566169"/>
          </a:xfrm>
          <a:prstGeom prst="rect">
            <a:avLst/>
          </a:prstGeom>
        </p:spPr>
      </p:pic>
    </p:spTree>
    <p:extLst>
      <p:ext uri="{BB962C8B-B14F-4D97-AF65-F5344CB8AC3E}">
        <p14:creationId xmlns:p14="http://schemas.microsoft.com/office/powerpoint/2010/main" val="19433020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9598406" cy="1367041"/>
          </a:xfrm>
          <a:prstGeom prst="rect">
            <a:avLst/>
          </a:prstGeom>
        </p:spPr>
        <p:txBody>
          <a:bodyPr vert="horz" wrap="square" lIns="0" tIns="12700" rIns="0" bIns="0" rtlCol="0">
            <a:spAutoFit/>
          </a:bodyPr>
          <a:lstStyle/>
          <a:p>
            <a:pPr marL="12700">
              <a:spcBef>
                <a:spcPts val="100"/>
              </a:spcBef>
            </a:pPr>
            <a:r>
              <a:rPr lang="es-EC" sz="4400" b="1" spc="-170" dirty="0">
                <a:latin typeface="Helvetica-Bold"/>
              </a:rPr>
              <a:t>Parámetros característicos</a:t>
            </a:r>
            <a:br>
              <a:rPr lang="es-EC" sz="4400" b="1" dirty="0">
                <a:latin typeface="Helvetica-Bold"/>
              </a:rPr>
            </a:br>
            <a:endParaRPr sz="4400" dirty="0"/>
          </a:p>
        </p:txBody>
      </p:sp>
      <p:sp>
        <p:nvSpPr>
          <p:cNvPr id="7" name="Rectángulo 6">
            <a:extLst>
              <a:ext uri="{FF2B5EF4-FFF2-40B4-BE49-F238E27FC236}">
                <a16:creationId xmlns:a16="http://schemas.microsoft.com/office/drawing/2014/main" id="{EE6D3552-BBFA-41F1-B5BE-C5D17D49A264}"/>
              </a:ext>
            </a:extLst>
          </p:cNvPr>
          <p:cNvSpPr/>
          <p:nvPr/>
        </p:nvSpPr>
        <p:spPr>
          <a:xfrm>
            <a:off x="1295400" y="1371600"/>
            <a:ext cx="4114800" cy="1015663"/>
          </a:xfrm>
          <a:prstGeom prst="rect">
            <a:avLst/>
          </a:prstGeom>
        </p:spPr>
        <p:txBody>
          <a:bodyPr wrap="square">
            <a:spAutoFit/>
          </a:bodyPr>
          <a:lstStyle/>
          <a:p>
            <a:r>
              <a:rPr lang="es-EC" sz="2000" b="1" dirty="0">
                <a:latin typeface="Helvetica-Bold"/>
              </a:rPr>
              <a:t>6.- INTENSIDAD RADIANTE</a:t>
            </a:r>
          </a:p>
          <a:p>
            <a:r>
              <a:rPr lang="es-ES" sz="2000" dirty="0">
                <a:latin typeface="Helvetica" panose="020B0604020202020204" pitchFamily="34" charset="0"/>
              </a:rPr>
              <a:t>Es la potencia óptica emitida por unidad de Angulo sólido (W/</a:t>
            </a:r>
            <a:r>
              <a:rPr lang="es-ES" sz="2000" dirty="0" err="1">
                <a:latin typeface="Helvetica" panose="020B0604020202020204" pitchFamily="34" charset="0"/>
              </a:rPr>
              <a:t>st</a:t>
            </a:r>
            <a:r>
              <a:rPr lang="es-ES" sz="2000" dirty="0">
                <a:latin typeface="Helvetica" panose="020B0604020202020204" pitchFamily="34" charset="0"/>
              </a:rPr>
              <a:t>)</a:t>
            </a:r>
            <a:endParaRPr lang="es-EC" sz="2000" dirty="0"/>
          </a:p>
        </p:txBody>
      </p:sp>
      <p:pic>
        <p:nvPicPr>
          <p:cNvPr id="8" name="Imagen 7">
            <a:extLst>
              <a:ext uri="{FF2B5EF4-FFF2-40B4-BE49-F238E27FC236}">
                <a16:creationId xmlns:a16="http://schemas.microsoft.com/office/drawing/2014/main" id="{95DAB1AE-1C0F-470B-A825-94AD8914F4B4}"/>
              </a:ext>
            </a:extLst>
          </p:cNvPr>
          <p:cNvPicPr>
            <a:picLocks noChangeAspect="1"/>
          </p:cNvPicPr>
          <p:nvPr/>
        </p:nvPicPr>
        <p:blipFill>
          <a:blip r:embed="rId3"/>
          <a:stretch>
            <a:fillRect/>
          </a:stretch>
        </p:blipFill>
        <p:spPr>
          <a:xfrm>
            <a:off x="1295400" y="2971800"/>
            <a:ext cx="4553585" cy="2400635"/>
          </a:xfrm>
          <a:prstGeom prst="rect">
            <a:avLst/>
          </a:prstGeom>
        </p:spPr>
      </p:pic>
      <p:sp>
        <p:nvSpPr>
          <p:cNvPr id="9" name="Rectángulo 8">
            <a:extLst>
              <a:ext uri="{FF2B5EF4-FFF2-40B4-BE49-F238E27FC236}">
                <a16:creationId xmlns:a16="http://schemas.microsoft.com/office/drawing/2014/main" id="{E57C02E0-260E-479B-85B4-2AB50BCFCA67}"/>
              </a:ext>
            </a:extLst>
          </p:cNvPr>
          <p:cNvSpPr/>
          <p:nvPr/>
        </p:nvSpPr>
        <p:spPr>
          <a:xfrm>
            <a:off x="6629400" y="1359887"/>
            <a:ext cx="5181600" cy="1200329"/>
          </a:xfrm>
          <a:prstGeom prst="rect">
            <a:avLst/>
          </a:prstGeom>
        </p:spPr>
        <p:txBody>
          <a:bodyPr wrap="square">
            <a:spAutoFit/>
          </a:bodyPr>
          <a:lstStyle/>
          <a:p>
            <a:r>
              <a:rPr lang="es-EC" b="1" dirty="0">
                <a:latin typeface="Helvetica-Bold"/>
              </a:rPr>
              <a:t>7.- RADIANCIA</a:t>
            </a:r>
          </a:p>
          <a:p>
            <a:r>
              <a:rPr lang="es-ES" dirty="0">
                <a:latin typeface="Helvetica" panose="020B0604020202020204" pitchFamily="34" charset="0"/>
              </a:rPr>
              <a:t>Es la potencia óptica por unidad de área radiante y unidad de ángulo sólido del lóbulo de</a:t>
            </a:r>
          </a:p>
          <a:p>
            <a:r>
              <a:rPr lang="es-EC" dirty="0">
                <a:latin typeface="Helvetica" panose="020B0604020202020204" pitchFamily="34" charset="0"/>
              </a:rPr>
              <a:t>emisión (W/cm</a:t>
            </a:r>
            <a:r>
              <a:rPr lang="es-EC" sz="800" dirty="0">
                <a:latin typeface="Helvetica" panose="020B0604020202020204" pitchFamily="34" charset="0"/>
              </a:rPr>
              <a:t>2</a:t>
            </a:r>
            <a:r>
              <a:rPr lang="es-EC" dirty="0">
                <a:latin typeface="Helvetica" panose="020B0604020202020204" pitchFamily="34" charset="0"/>
              </a:rPr>
              <a:t>.st)</a:t>
            </a:r>
            <a:endParaRPr lang="es-EC" dirty="0"/>
          </a:p>
        </p:txBody>
      </p:sp>
      <p:pic>
        <p:nvPicPr>
          <p:cNvPr id="10" name="Imagen 9">
            <a:extLst>
              <a:ext uri="{FF2B5EF4-FFF2-40B4-BE49-F238E27FC236}">
                <a16:creationId xmlns:a16="http://schemas.microsoft.com/office/drawing/2014/main" id="{C4380B28-9A7F-406B-918F-110CC162F258}"/>
              </a:ext>
            </a:extLst>
          </p:cNvPr>
          <p:cNvPicPr>
            <a:picLocks noChangeAspect="1"/>
          </p:cNvPicPr>
          <p:nvPr/>
        </p:nvPicPr>
        <p:blipFill>
          <a:blip r:embed="rId4"/>
          <a:stretch>
            <a:fillRect/>
          </a:stretch>
        </p:blipFill>
        <p:spPr>
          <a:xfrm>
            <a:off x="6762407" y="3145099"/>
            <a:ext cx="4915586" cy="2305372"/>
          </a:xfrm>
          <a:prstGeom prst="rect">
            <a:avLst/>
          </a:prstGeom>
        </p:spPr>
      </p:pic>
    </p:spTree>
    <p:extLst>
      <p:ext uri="{BB962C8B-B14F-4D97-AF65-F5344CB8AC3E}">
        <p14:creationId xmlns:p14="http://schemas.microsoft.com/office/powerpoint/2010/main" val="8444869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9598406" cy="1367041"/>
          </a:xfrm>
          <a:prstGeom prst="rect">
            <a:avLst/>
          </a:prstGeom>
        </p:spPr>
        <p:txBody>
          <a:bodyPr vert="horz" wrap="square" lIns="0" tIns="12700" rIns="0" bIns="0" rtlCol="0">
            <a:spAutoFit/>
          </a:bodyPr>
          <a:lstStyle/>
          <a:p>
            <a:pPr marL="12700">
              <a:spcBef>
                <a:spcPts val="100"/>
              </a:spcBef>
            </a:pPr>
            <a:r>
              <a:rPr lang="es-EC" sz="4400" b="1" spc="-170" dirty="0">
                <a:latin typeface="Helvetica-Bold"/>
              </a:rPr>
              <a:t>Parámetros característicos</a:t>
            </a:r>
            <a:br>
              <a:rPr lang="es-EC" sz="4400" b="1" dirty="0">
                <a:latin typeface="Helvetica-Bold"/>
              </a:rPr>
            </a:br>
            <a:endParaRPr sz="4400" dirty="0"/>
          </a:p>
        </p:txBody>
      </p:sp>
      <p:sp>
        <p:nvSpPr>
          <p:cNvPr id="7" name="Rectángulo 6">
            <a:extLst>
              <a:ext uri="{FF2B5EF4-FFF2-40B4-BE49-F238E27FC236}">
                <a16:creationId xmlns:a16="http://schemas.microsoft.com/office/drawing/2014/main" id="{EE6D3552-BBFA-41F1-B5BE-C5D17D49A264}"/>
              </a:ext>
            </a:extLst>
          </p:cNvPr>
          <p:cNvSpPr/>
          <p:nvPr/>
        </p:nvSpPr>
        <p:spPr>
          <a:xfrm>
            <a:off x="1295400" y="1371600"/>
            <a:ext cx="4114800" cy="1631216"/>
          </a:xfrm>
          <a:prstGeom prst="rect">
            <a:avLst/>
          </a:prstGeom>
        </p:spPr>
        <p:txBody>
          <a:bodyPr wrap="square">
            <a:spAutoFit/>
          </a:bodyPr>
          <a:lstStyle/>
          <a:p>
            <a:r>
              <a:rPr lang="es-EC" sz="2000" b="1" dirty="0"/>
              <a:t>8.- AREA RADIANTE</a:t>
            </a:r>
          </a:p>
          <a:p>
            <a:r>
              <a:rPr lang="es-ES" sz="2000" dirty="0"/>
              <a:t>Superficie de emisión de la unión semiconductora. Es conocida a través de las dimensiones de la parte activa del emisor.</a:t>
            </a:r>
            <a:endParaRPr lang="es-EC" sz="2000" dirty="0"/>
          </a:p>
        </p:txBody>
      </p:sp>
      <p:sp>
        <p:nvSpPr>
          <p:cNvPr id="9" name="Rectángulo 8">
            <a:extLst>
              <a:ext uri="{FF2B5EF4-FFF2-40B4-BE49-F238E27FC236}">
                <a16:creationId xmlns:a16="http://schemas.microsoft.com/office/drawing/2014/main" id="{E57C02E0-260E-479B-85B4-2AB50BCFCA67}"/>
              </a:ext>
            </a:extLst>
          </p:cNvPr>
          <p:cNvSpPr/>
          <p:nvPr/>
        </p:nvSpPr>
        <p:spPr>
          <a:xfrm>
            <a:off x="6629400" y="1359887"/>
            <a:ext cx="5181600" cy="1938992"/>
          </a:xfrm>
          <a:prstGeom prst="rect">
            <a:avLst/>
          </a:prstGeom>
        </p:spPr>
        <p:txBody>
          <a:bodyPr wrap="square">
            <a:spAutoFit/>
          </a:bodyPr>
          <a:lstStyle/>
          <a:p>
            <a:r>
              <a:rPr lang="es-EC" sz="2000" b="1" dirty="0"/>
              <a:t>9.- CORRIENTE UMBRAL ITH</a:t>
            </a:r>
          </a:p>
          <a:p>
            <a:r>
              <a:rPr lang="es-ES" sz="2000" dirty="0"/>
              <a:t>Es la intensidad de corriente de inyección, en un diodo LD. Representa también el valor de</a:t>
            </a:r>
          </a:p>
          <a:p>
            <a:r>
              <a:rPr lang="es-ES" sz="2000" dirty="0"/>
              <a:t>corriente tal que para valores superiores a la misma se produce el fenómeno de emisión</a:t>
            </a:r>
          </a:p>
          <a:p>
            <a:r>
              <a:rPr lang="es-EC" sz="2000" dirty="0"/>
              <a:t>estimulada.</a:t>
            </a:r>
          </a:p>
        </p:txBody>
      </p:sp>
      <p:pic>
        <p:nvPicPr>
          <p:cNvPr id="3" name="Imagen 2">
            <a:extLst>
              <a:ext uri="{FF2B5EF4-FFF2-40B4-BE49-F238E27FC236}">
                <a16:creationId xmlns:a16="http://schemas.microsoft.com/office/drawing/2014/main" id="{851B8E7A-7613-49C2-A3E9-00036EFBB8D6}"/>
              </a:ext>
            </a:extLst>
          </p:cNvPr>
          <p:cNvPicPr>
            <a:picLocks noChangeAspect="1"/>
          </p:cNvPicPr>
          <p:nvPr/>
        </p:nvPicPr>
        <p:blipFill>
          <a:blip r:embed="rId3"/>
          <a:stretch>
            <a:fillRect/>
          </a:stretch>
        </p:blipFill>
        <p:spPr>
          <a:xfrm>
            <a:off x="1295400" y="3220267"/>
            <a:ext cx="4734586" cy="2381582"/>
          </a:xfrm>
          <a:prstGeom prst="rect">
            <a:avLst/>
          </a:prstGeom>
        </p:spPr>
      </p:pic>
      <p:pic>
        <p:nvPicPr>
          <p:cNvPr id="4" name="Imagen 3">
            <a:extLst>
              <a:ext uri="{FF2B5EF4-FFF2-40B4-BE49-F238E27FC236}">
                <a16:creationId xmlns:a16="http://schemas.microsoft.com/office/drawing/2014/main" id="{7272ED01-6E38-4F28-8E2C-8EE80A876E3E}"/>
              </a:ext>
            </a:extLst>
          </p:cNvPr>
          <p:cNvPicPr>
            <a:picLocks noChangeAspect="1"/>
          </p:cNvPicPr>
          <p:nvPr/>
        </p:nvPicPr>
        <p:blipFill>
          <a:blip r:embed="rId4"/>
          <a:stretch>
            <a:fillRect/>
          </a:stretch>
        </p:blipFill>
        <p:spPr>
          <a:xfrm>
            <a:off x="6400800" y="3559122"/>
            <a:ext cx="5611484" cy="2232078"/>
          </a:xfrm>
          <a:prstGeom prst="rect">
            <a:avLst/>
          </a:prstGeom>
        </p:spPr>
      </p:pic>
    </p:spTree>
    <p:extLst>
      <p:ext uri="{BB962C8B-B14F-4D97-AF65-F5344CB8AC3E}">
        <p14:creationId xmlns:p14="http://schemas.microsoft.com/office/powerpoint/2010/main" val="9282122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9598406" cy="1367041"/>
          </a:xfrm>
          <a:prstGeom prst="rect">
            <a:avLst/>
          </a:prstGeom>
        </p:spPr>
        <p:txBody>
          <a:bodyPr vert="horz" wrap="square" lIns="0" tIns="12700" rIns="0" bIns="0" rtlCol="0">
            <a:spAutoFit/>
          </a:bodyPr>
          <a:lstStyle/>
          <a:p>
            <a:pPr marL="12700">
              <a:spcBef>
                <a:spcPts val="100"/>
              </a:spcBef>
            </a:pPr>
            <a:r>
              <a:rPr lang="es-EC" sz="4400" b="1" spc="-170" dirty="0">
                <a:latin typeface="Helvetica-Bold"/>
              </a:rPr>
              <a:t>Parámetros característicos</a:t>
            </a:r>
            <a:br>
              <a:rPr lang="es-EC" sz="4400" b="1" dirty="0">
                <a:latin typeface="Helvetica-Bold"/>
              </a:rPr>
            </a:br>
            <a:endParaRPr sz="4400" dirty="0"/>
          </a:p>
        </p:txBody>
      </p:sp>
      <p:sp>
        <p:nvSpPr>
          <p:cNvPr id="5" name="Rectángulo 4">
            <a:extLst>
              <a:ext uri="{FF2B5EF4-FFF2-40B4-BE49-F238E27FC236}">
                <a16:creationId xmlns:a16="http://schemas.microsoft.com/office/drawing/2014/main" id="{3B336D39-F6C7-4A4D-AA0A-1E15713F7E8C}"/>
              </a:ext>
            </a:extLst>
          </p:cNvPr>
          <p:cNvSpPr/>
          <p:nvPr/>
        </p:nvSpPr>
        <p:spPr>
          <a:xfrm>
            <a:off x="1295400" y="1166843"/>
            <a:ext cx="10134600" cy="4093428"/>
          </a:xfrm>
          <a:prstGeom prst="rect">
            <a:avLst/>
          </a:prstGeom>
        </p:spPr>
        <p:txBody>
          <a:bodyPr wrap="square">
            <a:spAutoFit/>
          </a:bodyPr>
          <a:lstStyle/>
          <a:p>
            <a:pPr algn="just"/>
            <a:r>
              <a:rPr lang="es-ES" sz="2000" b="1" dirty="0">
                <a:latin typeface="Helvetica-Bold"/>
              </a:rPr>
              <a:t>10.- TIEMPO DE SUBIDA </a:t>
            </a:r>
            <a:r>
              <a:rPr lang="es-ES" sz="2000" b="1" dirty="0" err="1">
                <a:latin typeface="Helvetica-Bold"/>
              </a:rPr>
              <a:t>ts</a:t>
            </a:r>
            <a:endParaRPr lang="es-ES" sz="2000" b="1" dirty="0">
              <a:latin typeface="Helvetica-Bold"/>
            </a:endParaRPr>
          </a:p>
          <a:p>
            <a:pPr algn="just"/>
            <a:r>
              <a:rPr lang="es-ES" sz="2000" dirty="0">
                <a:latin typeface="Helvetica" panose="020B0604020202020204" pitchFamily="34" charset="0"/>
              </a:rPr>
              <a:t>Es el tiempo necesario para que la señal de respuesta a un impulso eléctrico evolucione</a:t>
            </a:r>
          </a:p>
          <a:p>
            <a:pPr algn="just"/>
            <a:r>
              <a:rPr lang="es-ES" sz="2000" dirty="0">
                <a:latin typeface="Helvetica" panose="020B0604020202020204" pitchFamily="34" charset="0"/>
              </a:rPr>
              <a:t>desde el 10% al 90% de su valor final.</a:t>
            </a:r>
          </a:p>
          <a:p>
            <a:pPr algn="just"/>
            <a:endParaRPr lang="es-ES" sz="2000" dirty="0">
              <a:latin typeface="Helvetica" panose="020B0604020202020204" pitchFamily="34" charset="0"/>
            </a:endParaRPr>
          </a:p>
          <a:p>
            <a:pPr algn="just"/>
            <a:r>
              <a:rPr lang="es-ES" sz="2000" b="1" dirty="0">
                <a:latin typeface="Helvetica-Bold"/>
              </a:rPr>
              <a:t>11.- TIEMPO DE BAJADA </a:t>
            </a:r>
            <a:r>
              <a:rPr lang="es-ES" sz="2000" b="1" dirty="0" err="1">
                <a:latin typeface="Helvetica-Bold"/>
              </a:rPr>
              <a:t>tb</a:t>
            </a:r>
            <a:endParaRPr lang="es-ES" sz="2000" b="1" dirty="0">
              <a:latin typeface="Helvetica-Bold"/>
            </a:endParaRPr>
          </a:p>
          <a:p>
            <a:pPr algn="just"/>
            <a:r>
              <a:rPr lang="es-ES" sz="2000" dirty="0">
                <a:latin typeface="Helvetica" panose="020B0604020202020204" pitchFamily="34" charset="0"/>
              </a:rPr>
              <a:t>Es el tiempo representativo de la evolución desde el 90% al 10% de la amplitud del impulso luminoso durante el proceso de desaparición del mismo.</a:t>
            </a:r>
          </a:p>
          <a:p>
            <a:pPr algn="just"/>
            <a:endParaRPr lang="es-ES" sz="2000" b="1" dirty="0">
              <a:latin typeface="Helvetica-Bold"/>
            </a:endParaRPr>
          </a:p>
          <a:p>
            <a:pPr algn="just"/>
            <a:r>
              <a:rPr lang="es-ES" sz="2000" b="1" dirty="0">
                <a:latin typeface="Helvetica-Bold"/>
              </a:rPr>
              <a:t>12.- TIEMPO DE RETARDO </a:t>
            </a:r>
            <a:r>
              <a:rPr lang="es-ES" sz="2000" b="1" dirty="0" err="1">
                <a:latin typeface="Helvetica-Bold"/>
              </a:rPr>
              <a:t>tr</a:t>
            </a:r>
            <a:endParaRPr lang="es-ES" sz="2000" b="1" dirty="0">
              <a:latin typeface="Helvetica-Bold"/>
            </a:endParaRPr>
          </a:p>
          <a:p>
            <a:pPr algn="just"/>
            <a:r>
              <a:rPr lang="es-ES" sz="2000" dirty="0">
                <a:latin typeface="Helvetica" panose="020B0604020202020204" pitchFamily="34" charset="0"/>
              </a:rPr>
              <a:t>Es la diferencia entre los instantes en que la señal óptica de salida y la señal eléctrica de entrada del emisor alcanzan la cota correspondiente al 50% de la máxima amplitud.</a:t>
            </a:r>
          </a:p>
          <a:p>
            <a:pPr algn="just"/>
            <a:r>
              <a:rPr lang="es-ES" sz="2000" dirty="0">
                <a:latin typeface="Helvetica" panose="020B0604020202020204" pitchFamily="34" charset="0"/>
              </a:rPr>
              <a:t>Las curvas a continuación muestran la dependencia de las características del LASER</a:t>
            </a:r>
          </a:p>
          <a:p>
            <a:pPr algn="just"/>
            <a:r>
              <a:rPr lang="es-EC" sz="2000" dirty="0">
                <a:latin typeface="Helvetica" panose="020B0604020202020204" pitchFamily="34" charset="0"/>
              </a:rPr>
              <a:t>respecto de la Temperatura.</a:t>
            </a:r>
            <a:endParaRPr lang="es-EC" sz="2000" dirty="0"/>
          </a:p>
        </p:txBody>
      </p:sp>
    </p:spTree>
    <p:extLst>
      <p:ext uri="{BB962C8B-B14F-4D97-AF65-F5344CB8AC3E}">
        <p14:creationId xmlns:p14="http://schemas.microsoft.com/office/powerpoint/2010/main" val="2953550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2512060" cy="696595"/>
          </a:xfrm>
          <a:prstGeom prst="rect">
            <a:avLst/>
          </a:prstGeom>
        </p:spPr>
        <p:txBody>
          <a:bodyPr vert="horz" wrap="square" lIns="0" tIns="12700" rIns="0" bIns="0" rtlCol="0">
            <a:spAutoFit/>
          </a:bodyPr>
          <a:lstStyle/>
          <a:p>
            <a:pPr marL="12700">
              <a:lnSpc>
                <a:spcPct val="100000"/>
              </a:lnSpc>
              <a:spcBef>
                <a:spcPts val="100"/>
              </a:spcBef>
            </a:pPr>
            <a:r>
              <a:rPr sz="4400" spc="-170" dirty="0"/>
              <a:t>Conceptos</a:t>
            </a:r>
            <a:endParaRPr sz="4400"/>
          </a:p>
        </p:txBody>
      </p:sp>
      <p:sp>
        <p:nvSpPr>
          <p:cNvPr id="7" name="Rectángulo 6">
            <a:extLst>
              <a:ext uri="{FF2B5EF4-FFF2-40B4-BE49-F238E27FC236}">
                <a16:creationId xmlns:a16="http://schemas.microsoft.com/office/drawing/2014/main" id="{15E13072-2CA3-4967-83D2-6639A5B36C2A}"/>
              </a:ext>
            </a:extLst>
          </p:cNvPr>
          <p:cNvSpPr/>
          <p:nvPr/>
        </p:nvSpPr>
        <p:spPr>
          <a:xfrm>
            <a:off x="1313434" y="1371600"/>
            <a:ext cx="10345166" cy="800219"/>
          </a:xfrm>
          <a:prstGeom prst="rect">
            <a:avLst/>
          </a:prstGeom>
        </p:spPr>
        <p:txBody>
          <a:bodyPr wrap="square">
            <a:spAutoFit/>
          </a:bodyPr>
          <a:lstStyle/>
          <a:p>
            <a:r>
              <a:rPr lang="es-EC" sz="2000" b="1" dirty="0">
                <a:latin typeface="Arial" panose="020B0604020202020204" pitchFamily="34" charset="0"/>
              </a:rPr>
              <a:t>Ángulo de aceptación, </a:t>
            </a:r>
            <a:r>
              <a:rPr lang="es-EC" sz="2000" b="1" dirty="0" err="1">
                <a:latin typeface="Arial" panose="020B0604020202020204" pitchFamily="34" charset="0"/>
              </a:rPr>
              <a:t>θ</a:t>
            </a:r>
            <a:r>
              <a:rPr lang="es-EC" sz="1000" b="1" dirty="0" err="1">
                <a:latin typeface="Arial" panose="020B0604020202020204" pitchFamily="34" charset="0"/>
              </a:rPr>
              <a:t>a</a:t>
            </a:r>
            <a:endParaRPr lang="es-EC" sz="1000" b="1" dirty="0">
              <a:latin typeface="Arial" panose="020B0604020202020204" pitchFamily="34" charset="0"/>
            </a:endParaRPr>
          </a:p>
          <a:p>
            <a:endParaRPr lang="es-EC" sz="800" b="1" dirty="0">
              <a:latin typeface="Times New Roman" panose="02020603050405020304" pitchFamily="18" charset="0"/>
            </a:endParaRPr>
          </a:p>
          <a:p>
            <a:endParaRPr lang="es-ES" dirty="0">
              <a:latin typeface="Arial" panose="020B0604020202020204" pitchFamily="34" charset="0"/>
            </a:endParaRPr>
          </a:p>
        </p:txBody>
      </p:sp>
      <p:sp>
        <p:nvSpPr>
          <p:cNvPr id="5" name="Rectángulo 4">
            <a:extLst>
              <a:ext uri="{FF2B5EF4-FFF2-40B4-BE49-F238E27FC236}">
                <a16:creationId xmlns:a16="http://schemas.microsoft.com/office/drawing/2014/main" id="{6566A2BC-5312-4820-A541-FF9FD88BD4FC}"/>
              </a:ext>
            </a:extLst>
          </p:cNvPr>
          <p:cNvSpPr/>
          <p:nvPr/>
        </p:nvSpPr>
        <p:spPr>
          <a:xfrm>
            <a:off x="1313434" y="2057400"/>
            <a:ext cx="10192766" cy="1477328"/>
          </a:xfrm>
          <a:prstGeom prst="rect">
            <a:avLst/>
          </a:prstGeom>
        </p:spPr>
        <p:txBody>
          <a:bodyPr wrap="square">
            <a:spAutoFit/>
          </a:bodyPr>
          <a:lstStyle/>
          <a:p>
            <a:r>
              <a:rPr lang="es-ES" dirty="0">
                <a:latin typeface="Helvetica" panose="020B0604020202020204" pitchFamily="34" charset="0"/>
              </a:rPr>
              <a:t>Al máximo ángulo (</a:t>
            </a:r>
            <a:r>
              <a:rPr lang="es-ES" dirty="0">
                <a:latin typeface="Symbol" panose="05050102010706020507" pitchFamily="18" charset="2"/>
              </a:rPr>
              <a:t>a</a:t>
            </a:r>
            <a:r>
              <a:rPr lang="es-ES" dirty="0">
                <a:latin typeface="Helvetica" panose="020B0604020202020204" pitchFamily="34" charset="0"/>
              </a:rPr>
              <a:t>), se le denomina </a:t>
            </a:r>
            <a:r>
              <a:rPr lang="es-ES" b="1" dirty="0">
                <a:latin typeface="Helvetica-Bold"/>
              </a:rPr>
              <a:t>ángulo de </a:t>
            </a:r>
            <a:r>
              <a:rPr lang="es-ES" b="1" dirty="0" err="1">
                <a:latin typeface="Helvetica-Bold"/>
              </a:rPr>
              <a:t>aceptancia</a:t>
            </a:r>
            <a:r>
              <a:rPr lang="es-ES" b="1" dirty="0">
                <a:latin typeface="Helvetica-Bold"/>
              </a:rPr>
              <a:t> </a:t>
            </a:r>
            <a:r>
              <a:rPr lang="es-ES" dirty="0">
                <a:latin typeface="Helvetica" panose="020B0604020202020204" pitchFamily="34" charset="0"/>
              </a:rPr>
              <a:t>de la fibra óptica y es función</a:t>
            </a:r>
          </a:p>
          <a:p>
            <a:r>
              <a:rPr lang="es-ES" dirty="0">
                <a:latin typeface="Helvetica" panose="020B0604020202020204" pitchFamily="34" charset="0"/>
              </a:rPr>
              <a:t>solamente de los índices de refracción del núcleo (n1), y del revestimiento (n2). El ángulo de </a:t>
            </a:r>
            <a:r>
              <a:rPr lang="es-ES" dirty="0" err="1">
                <a:latin typeface="Helvetica" panose="020B0604020202020204" pitchFamily="34" charset="0"/>
              </a:rPr>
              <a:t>aceptancia</a:t>
            </a:r>
            <a:r>
              <a:rPr lang="es-ES" dirty="0">
                <a:latin typeface="Helvetica" panose="020B0604020202020204" pitchFamily="34" charset="0"/>
              </a:rPr>
              <a:t> representa la mitad del ángulo del cono de </a:t>
            </a:r>
            <a:r>
              <a:rPr lang="es-ES" dirty="0" err="1">
                <a:latin typeface="Helvetica" panose="020B0604020202020204" pitchFamily="34" charset="0"/>
              </a:rPr>
              <a:t>aceptancia</a:t>
            </a:r>
            <a:r>
              <a:rPr lang="es-ES" dirty="0">
                <a:latin typeface="Helvetica" panose="020B0604020202020204" pitchFamily="34" charset="0"/>
              </a:rPr>
              <a:t>. </a:t>
            </a:r>
          </a:p>
          <a:p>
            <a:endParaRPr lang="es-ES" dirty="0">
              <a:latin typeface="Helvetica" panose="020B0604020202020204" pitchFamily="34" charset="0"/>
            </a:endParaRPr>
          </a:p>
          <a:p>
            <a:r>
              <a:rPr lang="es-ES" dirty="0">
                <a:latin typeface="Helvetica" panose="020B0604020202020204" pitchFamily="34" charset="0"/>
              </a:rPr>
              <a:t>La fibra óptica sólo conducirá los rayos que se encuentren dentro del cono de aceptación.</a:t>
            </a:r>
            <a:endParaRPr lang="es-EC" dirty="0"/>
          </a:p>
        </p:txBody>
      </p:sp>
      <p:pic>
        <p:nvPicPr>
          <p:cNvPr id="6" name="Imagen 5">
            <a:extLst>
              <a:ext uri="{FF2B5EF4-FFF2-40B4-BE49-F238E27FC236}">
                <a16:creationId xmlns:a16="http://schemas.microsoft.com/office/drawing/2014/main" id="{33778E11-A50A-4490-AC8F-2D5B30680A93}"/>
              </a:ext>
            </a:extLst>
          </p:cNvPr>
          <p:cNvPicPr>
            <a:picLocks noChangeAspect="1"/>
          </p:cNvPicPr>
          <p:nvPr/>
        </p:nvPicPr>
        <p:blipFill>
          <a:blip r:embed="rId3"/>
          <a:stretch>
            <a:fillRect/>
          </a:stretch>
        </p:blipFill>
        <p:spPr>
          <a:xfrm>
            <a:off x="2418263" y="3866786"/>
            <a:ext cx="7792537" cy="2610214"/>
          </a:xfrm>
          <a:prstGeom prst="rect">
            <a:avLst/>
          </a:prstGeom>
        </p:spPr>
      </p:pic>
    </p:spTree>
    <p:extLst>
      <p:ext uri="{BB962C8B-B14F-4D97-AF65-F5344CB8AC3E}">
        <p14:creationId xmlns:p14="http://schemas.microsoft.com/office/powerpoint/2010/main" val="2709322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2512060" cy="696595"/>
          </a:xfrm>
          <a:prstGeom prst="rect">
            <a:avLst/>
          </a:prstGeom>
        </p:spPr>
        <p:txBody>
          <a:bodyPr vert="horz" wrap="square" lIns="0" tIns="12700" rIns="0" bIns="0" rtlCol="0">
            <a:spAutoFit/>
          </a:bodyPr>
          <a:lstStyle/>
          <a:p>
            <a:pPr marL="12700">
              <a:lnSpc>
                <a:spcPct val="100000"/>
              </a:lnSpc>
              <a:spcBef>
                <a:spcPts val="100"/>
              </a:spcBef>
            </a:pPr>
            <a:r>
              <a:rPr sz="4400" spc="-170" dirty="0"/>
              <a:t>Conceptos</a:t>
            </a:r>
            <a:endParaRPr sz="4400"/>
          </a:p>
        </p:txBody>
      </p:sp>
      <p:sp>
        <p:nvSpPr>
          <p:cNvPr id="7" name="Rectángulo 6">
            <a:extLst>
              <a:ext uri="{FF2B5EF4-FFF2-40B4-BE49-F238E27FC236}">
                <a16:creationId xmlns:a16="http://schemas.microsoft.com/office/drawing/2014/main" id="{15E13072-2CA3-4967-83D2-6639A5B36C2A}"/>
              </a:ext>
            </a:extLst>
          </p:cNvPr>
          <p:cNvSpPr/>
          <p:nvPr/>
        </p:nvSpPr>
        <p:spPr>
          <a:xfrm>
            <a:off x="1313434" y="1371600"/>
            <a:ext cx="10345166" cy="4708981"/>
          </a:xfrm>
          <a:prstGeom prst="rect">
            <a:avLst/>
          </a:prstGeom>
        </p:spPr>
        <p:txBody>
          <a:bodyPr wrap="square">
            <a:spAutoFit/>
          </a:bodyPr>
          <a:lstStyle/>
          <a:p>
            <a:r>
              <a:rPr lang="es-EC" sz="2000" b="1" dirty="0">
                <a:latin typeface="Arial" panose="020B0604020202020204" pitchFamily="34" charset="0"/>
                <a:cs typeface="Arial" panose="020B0604020202020204" pitchFamily="34" charset="0"/>
              </a:rPr>
              <a:t>Apertura numérica, AN: </a:t>
            </a:r>
          </a:p>
          <a:p>
            <a:r>
              <a:rPr lang="es-ES" sz="2000" dirty="0">
                <a:latin typeface="Arial" panose="020B0604020202020204" pitchFamily="34" charset="0"/>
                <a:cs typeface="Arial" panose="020B0604020202020204" pitchFamily="34" charset="0"/>
              </a:rPr>
              <a:t>Al seno del ángulo de aceptación (α) se le denomina APERTURA NUMERICA (AN), y está dada </a:t>
            </a:r>
            <a:r>
              <a:rPr lang="es-EC" sz="2000" dirty="0">
                <a:latin typeface="Arial" panose="020B0604020202020204" pitchFamily="34" charset="0"/>
                <a:cs typeface="Arial" panose="020B0604020202020204" pitchFamily="34" charset="0"/>
              </a:rPr>
              <a:t>por la expresión</a:t>
            </a:r>
          </a:p>
          <a:p>
            <a:endParaRPr lang="es-EC" sz="2000" dirty="0">
              <a:latin typeface="Arial" panose="020B0604020202020204" pitchFamily="34" charset="0"/>
            </a:endParaRPr>
          </a:p>
          <a:p>
            <a:endParaRPr lang="es-EC" sz="2000" dirty="0">
              <a:latin typeface="Arial" panose="020B0604020202020204" pitchFamily="34" charset="0"/>
            </a:endParaRPr>
          </a:p>
          <a:p>
            <a:endParaRPr lang="es-EC" sz="2000" dirty="0">
              <a:latin typeface="Arial" panose="020B0604020202020204" pitchFamily="34" charset="0"/>
            </a:endParaRPr>
          </a:p>
          <a:p>
            <a:endParaRPr lang="es-EC" sz="2000" dirty="0">
              <a:latin typeface="Arial" panose="020B0604020202020204" pitchFamily="34" charset="0"/>
            </a:endParaRPr>
          </a:p>
          <a:p>
            <a:endParaRPr lang="es-EC" sz="2000" dirty="0">
              <a:latin typeface="Arial" panose="020B0604020202020204" pitchFamily="34" charset="0"/>
            </a:endParaRPr>
          </a:p>
          <a:p>
            <a:endParaRPr lang="es-EC" sz="2000" dirty="0">
              <a:latin typeface="Arial" panose="020B0604020202020204" pitchFamily="34" charset="0"/>
            </a:endParaRPr>
          </a:p>
          <a:p>
            <a:pPr algn="just"/>
            <a:r>
              <a:rPr lang="es-ES" sz="2000" dirty="0">
                <a:latin typeface="Arial" panose="020B0604020202020204" pitchFamily="34" charset="0"/>
              </a:rPr>
              <a:t>Puede decirse, que la apertura numérica es equivalente al porcentaje de potencia de luz, que desde la fuente, entra a la fibra óptica. Valores típicos de AN son 0.14 a 0.20, lo que equivale a decir que sólo del 14% al 20% de la luz emitida por la fuente (LED – LASER), son aceptados por </a:t>
            </a:r>
            <a:r>
              <a:rPr lang="es-EC" sz="2000" dirty="0">
                <a:latin typeface="Arial" panose="020B0604020202020204" pitchFamily="34" charset="0"/>
              </a:rPr>
              <a:t>la fibra. </a:t>
            </a:r>
            <a:r>
              <a:rPr lang="es-ES" sz="2000" dirty="0">
                <a:latin typeface="Arial" panose="020B0604020202020204" pitchFamily="34" charset="0"/>
              </a:rPr>
              <a:t>Por extensión, la apertura numérica se aplica también a las fibras monomodo, aunque en este caso se trata de un número sin significado físico directo.</a:t>
            </a:r>
            <a:endParaRPr lang="es-EC" sz="2000" dirty="0">
              <a:latin typeface="Arial" panose="020B0604020202020204" pitchFamily="34" charset="0"/>
            </a:endParaRPr>
          </a:p>
        </p:txBody>
      </p:sp>
      <p:pic>
        <p:nvPicPr>
          <p:cNvPr id="3" name="Imagen 2">
            <a:extLst>
              <a:ext uri="{FF2B5EF4-FFF2-40B4-BE49-F238E27FC236}">
                <a16:creationId xmlns:a16="http://schemas.microsoft.com/office/drawing/2014/main" id="{CC1CB3ED-710C-40C9-97F9-8B516D806F86}"/>
              </a:ext>
            </a:extLst>
          </p:cNvPr>
          <p:cNvPicPr>
            <a:picLocks noChangeAspect="1"/>
          </p:cNvPicPr>
          <p:nvPr/>
        </p:nvPicPr>
        <p:blipFill>
          <a:blip r:embed="rId3"/>
          <a:stretch>
            <a:fillRect/>
          </a:stretch>
        </p:blipFill>
        <p:spPr>
          <a:xfrm>
            <a:off x="3228128" y="2362200"/>
            <a:ext cx="6068272" cy="1533739"/>
          </a:xfrm>
          <a:prstGeom prst="rect">
            <a:avLst/>
          </a:prstGeom>
        </p:spPr>
      </p:pic>
    </p:spTree>
    <p:extLst>
      <p:ext uri="{BB962C8B-B14F-4D97-AF65-F5344CB8AC3E}">
        <p14:creationId xmlns:p14="http://schemas.microsoft.com/office/powerpoint/2010/main" val="2181123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2512060" cy="696595"/>
          </a:xfrm>
          <a:prstGeom prst="rect">
            <a:avLst/>
          </a:prstGeom>
        </p:spPr>
        <p:txBody>
          <a:bodyPr vert="horz" wrap="square" lIns="0" tIns="12700" rIns="0" bIns="0" rtlCol="0">
            <a:spAutoFit/>
          </a:bodyPr>
          <a:lstStyle/>
          <a:p>
            <a:pPr marL="12700">
              <a:lnSpc>
                <a:spcPct val="100000"/>
              </a:lnSpc>
              <a:spcBef>
                <a:spcPts val="100"/>
              </a:spcBef>
            </a:pPr>
            <a:r>
              <a:rPr sz="4400" spc="-170" dirty="0"/>
              <a:t>Conceptos</a:t>
            </a:r>
            <a:endParaRPr sz="4400"/>
          </a:p>
        </p:txBody>
      </p:sp>
      <p:sp>
        <p:nvSpPr>
          <p:cNvPr id="7" name="Rectángulo 6">
            <a:extLst>
              <a:ext uri="{FF2B5EF4-FFF2-40B4-BE49-F238E27FC236}">
                <a16:creationId xmlns:a16="http://schemas.microsoft.com/office/drawing/2014/main" id="{15E13072-2CA3-4967-83D2-6639A5B36C2A}"/>
              </a:ext>
            </a:extLst>
          </p:cNvPr>
          <p:cNvSpPr/>
          <p:nvPr/>
        </p:nvSpPr>
        <p:spPr>
          <a:xfrm>
            <a:off x="1313434" y="1371600"/>
            <a:ext cx="10345166" cy="2800767"/>
          </a:xfrm>
          <a:prstGeom prst="rect">
            <a:avLst/>
          </a:prstGeom>
        </p:spPr>
        <p:txBody>
          <a:bodyPr wrap="square">
            <a:spAutoFit/>
          </a:bodyPr>
          <a:lstStyle/>
          <a:p>
            <a:r>
              <a:rPr lang="es-EC" sz="2200" b="1" dirty="0"/>
              <a:t>Problema:</a:t>
            </a:r>
          </a:p>
          <a:p>
            <a:r>
              <a:rPr lang="es-ES" sz="2200" dirty="0"/>
              <a:t>Se tiene una fibra óptica con un núcleo de vidrio que posee un índice de refracción de 1.52 y un revestimiento de cuarzo fundido con un índice de refracción de 1.46. Se necesita determinar:</a:t>
            </a:r>
          </a:p>
          <a:p>
            <a:endParaRPr lang="es-ES" sz="2200" dirty="0"/>
          </a:p>
          <a:p>
            <a:r>
              <a:rPr lang="es-EC" sz="2200" dirty="0"/>
              <a:t>a) Angulo Crítico.</a:t>
            </a:r>
          </a:p>
          <a:p>
            <a:r>
              <a:rPr lang="es-EC" sz="2200" dirty="0"/>
              <a:t>b) Angulo de </a:t>
            </a:r>
            <a:r>
              <a:rPr lang="es-EC" sz="2200" dirty="0" err="1"/>
              <a:t>Aceptancia</a:t>
            </a:r>
            <a:r>
              <a:rPr lang="es-EC" sz="2200" dirty="0"/>
              <a:t>.</a:t>
            </a:r>
          </a:p>
          <a:p>
            <a:r>
              <a:rPr lang="es-EC" sz="2200" dirty="0"/>
              <a:t>c) Apertura Numérica de dicha fibra.</a:t>
            </a:r>
            <a:endParaRPr lang="es-EC" sz="2200" b="1" dirty="0"/>
          </a:p>
        </p:txBody>
      </p:sp>
    </p:spTree>
    <p:extLst>
      <p:ext uri="{BB962C8B-B14F-4D97-AF65-F5344CB8AC3E}">
        <p14:creationId xmlns:p14="http://schemas.microsoft.com/office/powerpoint/2010/main" val="1931747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2512060" cy="696595"/>
          </a:xfrm>
          <a:prstGeom prst="rect">
            <a:avLst/>
          </a:prstGeom>
        </p:spPr>
        <p:txBody>
          <a:bodyPr vert="horz" wrap="square" lIns="0" tIns="12700" rIns="0" bIns="0" rtlCol="0">
            <a:spAutoFit/>
          </a:bodyPr>
          <a:lstStyle/>
          <a:p>
            <a:pPr marL="12700">
              <a:lnSpc>
                <a:spcPct val="100000"/>
              </a:lnSpc>
              <a:spcBef>
                <a:spcPts val="100"/>
              </a:spcBef>
            </a:pPr>
            <a:r>
              <a:rPr sz="4400" spc="-170" dirty="0"/>
              <a:t>Conceptos</a:t>
            </a:r>
            <a:endParaRPr sz="4400"/>
          </a:p>
        </p:txBody>
      </p:sp>
      <p:sp>
        <p:nvSpPr>
          <p:cNvPr id="7" name="Rectángulo 6">
            <a:extLst>
              <a:ext uri="{FF2B5EF4-FFF2-40B4-BE49-F238E27FC236}">
                <a16:creationId xmlns:a16="http://schemas.microsoft.com/office/drawing/2014/main" id="{15E13072-2CA3-4967-83D2-6639A5B36C2A}"/>
              </a:ext>
            </a:extLst>
          </p:cNvPr>
          <p:cNvSpPr/>
          <p:nvPr/>
        </p:nvSpPr>
        <p:spPr>
          <a:xfrm>
            <a:off x="1313434" y="1371600"/>
            <a:ext cx="10345166" cy="2431435"/>
          </a:xfrm>
          <a:prstGeom prst="rect">
            <a:avLst/>
          </a:prstGeom>
        </p:spPr>
        <p:txBody>
          <a:bodyPr wrap="square">
            <a:spAutoFit/>
          </a:bodyPr>
          <a:lstStyle/>
          <a:p>
            <a:r>
              <a:rPr lang="es-EC" sz="2200" b="1" dirty="0">
                <a:latin typeface="Arial" panose="020B0604020202020204" pitchFamily="34" charset="0"/>
                <a:cs typeface="Arial" panose="020B0604020202020204" pitchFamily="34" charset="0"/>
              </a:rPr>
              <a:t>Frecuencia normalizada, </a:t>
            </a:r>
            <a:r>
              <a:rPr lang="es-EC" sz="2200" b="1" i="1" dirty="0">
                <a:latin typeface="Arial" panose="020B0604020202020204" pitchFamily="34" charset="0"/>
                <a:cs typeface="Arial" panose="020B0604020202020204" pitchFamily="34" charset="0"/>
              </a:rPr>
              <a:t>V: </a:t>
            </a:r>
          </a:p>
          <a:p>
            <a:pPr algn="just"/>
            <a:r>
              <a:rPr lang="es-EC" sz="2200" dirty="0">
                <a:latin typeface="Arial" panose="020B0604020202020204" pitchFamily="34" charset="0"/>
                <a:cs typeface="Arial" panose="020B0604020202020204" pitchFamily="34" charset="0"/>
              </a:rPr>
              <a:t>Parámetro auxiliar adimensional empleado </a:t>
            </a:r>
            <a:r>
              <a:rPr lang="es-ES" sz="2200" dirty="0">
                <a:latin typeface="Arial" panose="020B0604020202020204" pitchFamily="34" charset="0"/>
                <a:cs typeface="Arial" panose="020B0604020202020204" pitchFamily="34" charset="0"/>
              </a:rPr>
              <a:t>en el estudio electromagnético y de propagación de las fibras ópticas. Se relaciona con características físicas de la fibra (radio del núcleo, a, y apertura numérica, </a:t>
            </a:r>
            <a:r>
              <a:rPr lang="es-ES" sz="2200" i="1" dirty="0">
                <a:latin typeface="Arial" panose="020B0604020202020204" pitchFamily="34" charset="0"/>
                <a:cs typeface="Arial" panose="020B0604020202020204" pitchFamily="34" charset="0"/>
              </a:rPr>
              <a:t>AN) </a:t>
            </a:r>
            <a:r>
              <a:rPr lang="es-ES" sz="2200" dirty="0">
                <a:latin typeface="Arial" panose="020B0604020202020204" pitchFamily="34" charset="0"/>
                <a:cs typeface="Arial" panose="020B0604020202020204" pitchFamily="34" charset="0"/>
              </a:rPr>
              <a:t>y con la longitud de onda de operación, </a:t>
            </a:r>
            <a:r>
              <a:rPr lang="el-GR" sz="2200" dirty="0">
                <a:solidFill>
                  <a:srgbClr val="001D35"/>
                </a:solidFill>
                <a:latin typeface="Arial" panose="020B0604020202020204" pitchFamily="34" charset="0"/>
                <a:cs typeface="Arial" panose="020B0604020202020204" pitchFamily="34" charset="0"/>
              </a:rPr>
              <a:t>λ</a:t>
            </a:r>
            <a:r>
              <a:rPr lang="es-ES" sz="2200" dirty="0">
                <a:latin typeface="Arial" panose="020B0604020202020204" pitchFamily="34" charset="0"/>
                <a:cs typeface="Arial" panose="020B0604020202020204" pitchFamily="34" charset="0"/>
              </a:rPr>
              <a:t>, de la </a:t>
            </a:r>
            <a:r>
              <a:rPr lang="es-EC" sz="2200" dirty="0">
                <a:latin typeface="Arial" panose="020B0604020202020204" pitchFamily="34" charset="0"/>
                <a:cs typeface="Arial" panose="020B0604020202020204" pitchFamily="34" charset="0"/>
              </a:rPr>
              <a:t>manera siguiente:</a:t>
            </a:r>
          </a:p>
          <a:p>
            <a:endParaRPr lang="es-EC" sz="2200" dirty="0">
              <a:latin typeface="Arial" panose="020B0604020202020204" pitchFamily="34" charset="0"/>
            </a:endParaRPr>
          </a:p>
          <a:p>
            <a:endParaRPr lang="es-EC" sz="2000" dirty="0">
              <a:latin typeface="Arial" panose="020B0604020202020204" pitchFamily="34" charset="0"/>
            </a:endParaRPr>
          </a:p>
        </p:txBody>
      </p:sp>
      <p:pic>
        <p:nvPicPr>
          <p:cNvPr id="9" name="Imagen 8">
            <a:extLst>
              <a:ext uri="{FF2B5EF4-FFF2-40B4-BE49-F238E27FC236}">
                <a16:creationId xmlns:a16="http://schemas.microsoft.com/office/drawing/2014/main" id="{9EF0FC2E-D19C-4A5E-A5E5-88C23DC4883C}"/>
              </a:ext>
            </a:extLst>
          </p:cNvPr>
          <p:cNvPicPr>
            <a:picLocks noChangeAspect="1"/>
          </p:cNvPicPr>
          <p:nvPr/>
        </p:nvPicPr>
        <p:blipFill>
          <a:blip r:embed="rId3"/>
          <a:stretch>
            <a:fillRect/>
          </a:stretch>
        </p:blipFill>
        <p:spPr>
          <a:xfrm>
            <a:off x="5510507" y="3264808"/>
            <a:ext cx="1628186" cy="773792"/>
          </a:xfrm>
          <a:prstGeom prst="rect">
            <a:avLst/>
          </a:prstGeom>
        </p:spPr>
      </p:pic>
      <p:sp>
        <p:nvSpPr>
          <p:cNvPr id="10" name="Rectángulo 9">
            <a:extLst>
              <a:ext uri="{FF2B5EF4-FFF2-40B4-BE49-F238E27FC236}">
                <a16:creationId xmlns:a16="http://schemas.microsoft.com/office/drawing/2014/main" id="{0828CA93-E991-4729-9E34-3600A8632B5A}"/>
              </a:ext>
            </a:extLst>
          </p:cNvPr>
          <p:cNvSpPr/>
          <p:nvPr/>
        </p:nvSpPr>
        <p:spPr>
          <a:xfrm>
            <a:off x="1447800" y="4372804"/>
            <a:ext cx="9753600" cy="1446550"/>
          </a:xfrm>
          <a:prstGeom prst="rect">
            <a:avLst/>
          </a:prstGeom>
        </p:spPr>
        <p:txBody>
          <a:bodyPr wrap="square">
            <a:spAutoFit/>
          </a:bodyPr>
          <a:lstStyle/>
          <a:p>
            <a:r>
              <a:rPr lang="es-ES" sz="2200" dirty="0">
                <a:latin typeface="Arial" panose="020B0604020202020204" pitchFamily="34" charset="0"/>
              </a:rPr>
              <a:t>El valor de su frecuencia normalizada permite discriminar si una fibra opera en régimen monomodo o multimodo. En líneas generales, cuanto mayor es el valor de </a:t>
            </a:r>
            <a:r>
              <a:rPr lang="es-ES" sz="2200" i="1" dirty="0">
                <a:latin typeface="Arial" panose="020B0604020202020204" pitchFamily="34" charset="0"/>
              </a:rPr>
              <a:t>V, </a:t>
            </a:r>
            <a:r>
              <a:rPr lang="es-ES" sz="2200" dirty="0">
                <a:latin typeface="Arial" panose="020B0604020202020204" pitchFamily="34" charset="0"/>
              </a:rPr>
              <a:t>mayor es también el número de modos que una fibra </a:t>
            </a:r>
            <a:r>
              <a:rPr lang="es-EC" sz="2200" dirty="0">
                <a:latin typeface="Arial" panose="020B0604020202020204" pitchFamily="34" charset="0"/>
              </a:rPr>
              <a:t>es capaz de guiar.</a:t>
            </a:r>
            <a:endParaRPr lang="es-EC"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2512060" cy="696595"/>
          </a:xfrm>
          <a:prstGeom prst="rect">
            <a:avLst/>
          </a:prstGeom>
        </p:spPr>
        <p:txBody>
          <a:bodyPr vert="horz" wrap="square" lIns="0" tIns="12700" rIns="0" bIns="0" rtlCol="0">
            <a:spAutoFit/>
          </a:bodyPr>
          <a:lstStyle/>
          <a:p>
            <a:pPr marL="12700">
              <a:lnSpc>
                <a:spcPct val="100000"/>
              </a:lnSpc>
              <a:spcBef>
                <a:spcPts val="100"/>
              </a:spcBef>
            </a:pPr>
            <a:r>
              <a:rPr sz="4400" spc="-170" dirty="0"/>
              <a:t>Conceptos</a:t>
            </a:r>
            <a:endParaRPr sz="4400"/>
          </a:p>
        </p:txBody>
      </p:sp>
      <p:sp>
        <p:nvSpPr>
          <p:cNvPr id="3" name="Rectángulo 2">
            <a:extLst>
              <a:ext uri="{FF2B5EF4-FFF2-40B4-BE49-F238E27FC236}">
                <a16:creationId xmlns:a16="http://schemas.microsoft.com/office/drawing/2014/main" id="{75F696FA-3758-495A-8B22-AFE61D6434DE}"/>
              </a:ext>
            </a:extLst>
          </p:cNvPr>
          <p:cNvSpPr/>
          <p:nvPr/>
        </p:nvSpPr>
        <p:spPr>
          <a:xfrm>
            <a:off x="1298194" y="1428452"/>
            <a:ext cx="9903206" cy="2616101"/>
          </a:xfrm>
          <a:prstGeom prst="rect">
            <a:avLst/>
          </a:prstGeom>
        </p:spPr>
        <p:txBody>
          <a:bodyPr wrap="square">
            <a:spAutoFit/>
          </a:bodyPr>
          <a:lstStyle/>
          <a:p>
            <a:r>
              <a:rPr lang="es-ES" sz="2000" b="1" dirty="0">
                <a:latin typeface="Arial" panose="020B0604020202020204" pitchFamily="34" charset="0"/>
              </a:rPr>
              <a:t>Frecuencia normalizada de corte,</a:t>
            </a:r>
            <a:r>
              <a:rPr lang="es-ES" sz="2000" b="1" i="1" dirty="0">
                <a:latin typeface="Arial" panose="020B0604020202020204" pitchFamily="34" charset="0"/>
              </a:rPr>
              <a:t> </a:t>
            </a:r>
            <a:r>
              <a:rPr lang="es-ES" sz="2000" b="1" i="1" dirty="0" err="1">
                <a:latin typeface="Times New Roman" panose="02020603050405020304" pitchFamily="18" charset="0"/>
              </a:rPr>
              <a:t>Vc</a:t>
            </a:r>
            <a:r>
              <a:rPr lang="es-ES" sz="2000" i="1" dirty="0">
                <a:latin typeface="Times New Roman" panose="02020603050405020304" pitchFamily="18" charset="0"/>
              </a:rPr>
              <a:t>: </a:t>
            </a:r>
          </a:p>
          <a:p>
            <a:r>
              <a:rPr lang="es-ES" sz="2000" dirty="0">
                <a:latin typeface="Arial" panose="020B0604020202020204" pitchFamily="34" charset="0"/>
              </a:rPr>
              <a:t>Valor de la frecuencia normalizada que marca el límite entre el régimen monomodo o multimodo de operación de las fibras </a:t>
            </a:r>
            <a:r>
              <a:rPr lang="es-ES" sz="2000" i="1" dirty="0">
                <a:latin typeface="Times New Roman" panose="02020603050405020304" pitchFamily="18" charset="0"/>
              </a:rPr>
              <a:t>(</a:t>
            </a:r>
            <a:r>
              <a:rPr lang="es-ES" sz="2000" i="1" dirty="0" err="1">
                <a:latin typeface="Times New Roman" panose="02020603050405020304" pitchFamily="18" charset="0"/>
              </a:rPr>
              <a:t>Vc</a:t>
            </a:r>
            <a:r>
              <a:rPr lang="es-ES" sz="2000" i="1" dirty="0">
                <a:latin typeface="Times New Roman" panose="02020603050405020304" pitchFamily="18" charset="0"/>
              </a:rPr>
              <a:t>= </a:t>
            </a:r>
            <a:r>
              <a:rPr lang="es-ES" sz="2000" dirty="0">
                <a:latin typeface="Arial" panose="020B0604020202020204" pitchFamily="34" charset="0"/>
              </a:rPr>
              <a:t>2,405). Si la frecuencia normalizada de una fibra se halla por debajo del valor de corte (V&lt;= </a:t>
            </a:r>
            <a:r>
              <a:rPr lang="es-ES" sz="2000" dirty="0" err="1">
                <a:latin typeface="Arial" panose="020B0604020202020204" pitchFamily="34" charset="0"/>
              </a:rPr>
              <a:t>Vc</a:t>
            </a:r>
            <a:r>
              <a:rPr lang="es-ES" sz="2000" dirty="0">
                <a:latin typeface="Arial" panose="020B0604020202020204" pitchFamily="34" charset="0"/>
              </a:rPr>
              <a:t>), la fibra posee un único modo; en caso contrario (V&gt; </a:t>
            </a:r>
            <a:r>
              <a:rPr lang="es-ES" sz="2000" dirty="0" err="1">
                <a:latin typeface="Arial" panose="020B0604020202020204" pitchFamily="34" charset="0"/>
              </a:rPr>
              <a:t>Vc</a:t>
            </a:r>
            <a:r>
              <a:rPr lang="es-ES" sz="2000" dirty="0">
                <a:latin typeface="Arial" panose="020B0604020202020204" pitchFamily="34" charset="0"/>
              </a:rPr>
              <a:t>), la fibra es multimodo</a:t>
            </a:r>
            <a:r>
              <a:rPr lang="es-ES" sz="2200" dirty="0">
                <a:latin typeface="Arial" panose="020B0604020202020204" pitchFamily="34" charset="0"/>
              </a:rPr>
              <a:t>.</a:t>
            </a:r>
          </a:p>
          <a:p>
            <a:endParaRPr lang="es-ES" sz="2200" dirty="0">
              <a:latin typeface="Arial" panose="020B0604020202020204" pitchFamily="34" charset="0"/>
            </a:endParaRPr>
          </a:p>
          <a:p>
            <a:r>
              <a:rPr lang="es-EC" sz="2000" b="1" dirty="0">
                <a:latin typeface="Arial" panose="020B0604020202020204" pitchFamily="34" charset="0"/>
                <a:cs typeface="Arial" panose="020B0604020202020204" pitchFamily="34" charset="0"/>
              </a:rPr>
              <a:t>Diferencia relativa de índices, </a:t>
            </a:r>
            <a:r>
              <a:rPr lang="el-GR" sz="2000" dirty="0">
                <a:latin typeface="Arial" panose="020B0604020202020204" pitchFamily="34" charset="0"/>
                <a:cs typeface="Arial" panose="020B0604020202020204" pitchFamily="34" charset="0"/>
              </a:rPr>
              <a:t>Δ </a:t>
            </a:r>
            <a:r>
              <a:rPr lang="es-EC" sz="2000" b="1" dirty="0">
                <a:latin typeface="Arial" panose="020B0604020202020204" pitchFamily="34" charset="0"/>
                <a:cs typeface="Arial" panose="020B0604020202020204" pitchFamily="34" charset="0"/>
              </a:rPr>
              <a:t>: </a:t>
            </a:r>
            <a:r>
              <a:rPr lang="es-EC" sz="2000" dirty="0">
                <a:latin typeface="Arial" panose="020B0604020202020204" pitchFamily="34" charset="0"/>
                <a:cs typeface="Arial" panose="020B0604020202020204" pitchFamily="34" charset="0"/>
              </a:rPr>
              <a:t>Este parámetro adimensional, propio</a:t>
            </a:r>
          </a:p>
          <a:p>
            <a:r>
              <a:rPr lang="es-ES" sz="2000" dirty="0">
                <a:latin typeface="Arial" panose="020B0604020202020204" pitchFamily="34" charset="0"/>
                <a:cs typeface="Arial" panose="020B0604020202020204" pitchFamily="34" charset="0"/>
              </a:rPr>
              <a:t>de las fibras de salto de índice, se define como:</a:t>
            </a:r>
            <a:endParaRPr lang="es-EC" sz="2000" dirty="0">
              <a:latin typeface="Arial" panose="020B0604020202020204" pitchFamily="34" charset="0"/>
              <a:cs typeface="Arial" panose="020B0604020202020204" pitchFamily="34" charset="0"/>
            </a:endParaRPr>
          </a:p>
        </p:txBody>
      </p:sp>
      <p:pic>
        <p:nvPicPr>
          <p:cNvPr id="4" name="Imagen 3">
            <a:extLst>
              <a:ext uri="{FF2B5EF4-FFF2-40B4-BE49-F238E27FC236}">
                <a16:creationId xmlns:a16="http://schemas.microsoft.com/office/drawing/2014/main" id="{330DE2B6-692E-4B5A-BEA2-2E6780C6A10F}"/>
              </a:ext>
            </a:extLst>
          </p:cNvPr>
          <p:cNvPicPr>
            <a:picLocks noChangeAspect="1"/>
          </p:cNvPicPr>
          <p:nvPr/>
        </p:nvPicPr>
        <p:blipFill>
          <a:blip r:embed="rId3"/>
          <a:stretch>
            <a:fillRect/>
          </a:stretch>
        </p:blipFill>
        <p:spPr>
          <a:xfrm>
            <a:off x="9692640" y="3597330"/>
            <a:ext cx="1671026" cy="1013282"/>
          </a:xfrm>
          <a:prstGeom prst="rect">
            <a:avLst/>
          </a:prstGeom>
        </p:spPr>
      </p:pic>
      <p:sp>
        <p:nvSpPr>
          <p:cNvPr id="5" name="Rectángulo 4">
            <a:extLst>
              <a:ext uri="{FF2B5EF4-FFF2-40B4-BE49-F238E27FC236}">
                <a16:creationId xmlns:a16="http://schemas.microsoft.com/office/drawing/2014/main" id="{19D9CA59-600E-4D1F-AFAD-B01A63917FC2}"/>
              </a:ext>
            </a:extLst>
          </p:cNvPr>
          <p:cNvSpPr/>
          <p:nvPr/>
        </p:nvSpPr>
        <p:spPr>
          <a:xfrm>
            <a:off x="1298194" y="4610612"/>
            <a:ext cx="9918446" cy="769441"/>
          </a:xfrm>
          <a:prstGeom prst="rect">
            <a:avLst/>
          </a:prstGeom>
        </p:spPr>
        <p:txBody>
          <a:bodyPr wrap="square">
            <a:spAutoFit/>
          </a:bodyPr>
          <a:lstStyle/>
          <a:p>
            <a:r>
              <a:rPr lang="es-ES" sz="2000" dirty="0">
                <a:latin typeface="Arial" panose="020B0604020202020204" pitchFamily="34" charset="0"/>
              </a:rPr>
              <a:t>Cuando la diferencia entre los índices de refracción del núcleo y la cubierta es pequeña,</a:t>
            </a:r>
            <a:r>
              <a:rPr lang="es-ES" sz="2400" dirty="0">
                <a:latin typeface="Arial" panose="020B0604020202020204" pitchFamily="34" charset="0"/>
                <a:cs typeface="Arial" panose="020B0604020202020204" pitchFamily="34" charset="0"/>
              </a:rPr>
              <a:t> </a:t>
            </a:r>
            <a:r>
              <a:rPr lang="el-GR" sz="2200" dirty="0">
                <a:latin typeface="Arial" panose="020B0604020202020204" pitchFamily="34" charset="0"/>
                <a:cs typeface="Arial" panose="020B0604020202020204" pitchFamily="34" charset="0"/>
              </a:rPr>
              <a:t>Δ</a:t>
            </a:r>
            <a:r>
              <a:rPr lang="el-GR" dirty="0"/>
              <a:t>  </a:t>
            </a:r>
            <a:r>
              <a:rPr lang="es-ES" sz="2000" dirty="0">
                <a:latin typeface="Arial" panose="020B0604020202020204" pitchFamily="34" charset="0"/>
              </a:rPr>
              <a:t>puede aproximarse por:</a:t>
            </a:r>
            <a:endParaRPr lang="es-EC" sz="2000" dirty="0"/>
          </a:p>
        </p:txBody>
      </p:sp>
      <p:pic>
        <p:nvPicPr>
          <p:cNvPr id="6" name="Imagen 5">
            <a:extLst>
              <a:ext uri="{FF2B5EF4-FFF2-40B4-BE49-F238E27FC236}">
                <a16:creationId xmlns:a16="http://schemas.microsoft.com/office/drawing/2014/main" id="{78E3F7B4-2CB1-4AC6-AA7F-5F9B519FA542}"/>
              </a:ext>
            </a:extLst>
          </p:cNvPr>
          <p:cNvPicPr>
            <a:picLocks noChangeAspect="1"/>
          </p:cNvPicPr>
          <p:nvPr/>
        </p:nvPicPr>
        <p:blipFill>
          <a:blip r:embed="rId4"/>
          <a:stretch>
            <a:fillRect/>
          </a:stretch>
        </p:blipFill>
        <p:spPr>
          <a:xfrm>
            <a:off x="6257416" y="5244091"/>
            <a:ext cx="1503907" cy="769440"/>
          </a:xfrm>
          <a:prstGeom prst="rect">
            <a:avLst/>
          </a:prstGeom>
        </p:spPr>
      </p:pic>
    </p:spTree>
    <p:extLst>
      <p:ext uri="{BB962C8B-B14F-4D97-AF65-F5344CB8AC3E}">
        <p14:creationId xmlns:p14="http://schemas.microsoft.com/office/powerpoint/2010/main" val="268864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194" y="165798"/>
            <a:ext cx="2512060" cy="696595"/>
          </a:xfrm>
          <a:prstGeom prst="rect">
            <a:avLst/>
          </a:prstGeom>
        </p:spPr>
        <p:txBody>
          <a:bodyPr vert="horz" wrap="square" lIns="0" tIns="12700" rIns="0" bIns="0" rtlCol="0">
            <a:spAutoFit/>
          </a:bodyPr>
          <a:lstStyle/>
          <a:p>
            <a:pPr marL="12700">
              <a:lnSpc>
                <a:spcPct val="100000"/>
              </a:lnSpc>
              <a:spcBef>
                <a:spcPts val="100"/>
              </a:spcBef>
            </a:pPr>
            <a:r>
              <a:rPr sz="4400" spc="-170" dirty="0"/>
              <a:t>Conceptos</a:t>
            </a:r>
            <a:endParaRPr sz="4400"/>
          </a:p>
        </p:txBody>
      </p:sp>
      <p:sp>
        <p:nvSpPr>
          <p:cNvPr id="7" name="Rectángulo 6">
            <a:extLst>
              <a:ext uri="{FF2B5EF4-FFF2-40B4-BE49-F238E27FC236}">
                <a16:creationId xmlns:a16="http://schemas.microsoft.com/office/drawing/2014/main" id="{FB5A3EF9-4F2A-4F5D-B417-2360623F9E1B}"/>
              </a:ext>
            </a:extLst>
          </p:cNvPr>
          <p:cNvSpPr/>
          <p:nvPr/>
        </p:nvSpPr>
        <p:spPr>
          <a:xfrm>
            <a:off x="1298194" y="1219200"/>
            <a:ext cx="9979406" cy="5078313"/>
          </a:xfrm>
          <a:prstGeom prst="rect">
            <a:avLst/>
          </a:prstGeom>
        </p:spPr>
        <p:txBody>
          <a:bodyPr wrap="square">
            <a:spAutoFit/>
          </a:bodyPr>
          <a:lstStyle/>
          <a:p>
            <a:r>
              <a:rPr lang="es-ES" sz="2200" b="1" dirty="0">
                <a:latin typeface="Arial" panose="020B0604020202020204" pitchFamily="34" charset="0"/>
              </a:rPr>
              <a:t>Ventanas de transmisión: </a:t>
            </a:r>
          </a:p>
          <a:p>
            <a:endParaRPr lang="es-ES" sz="2200" b="1" dirty="0">
              <a:latin typeface="Arial" panose="020B0604020202020204" pitchFamily="34" charset="0"/>
            </a:endParaRPr>
          </a:p>
          <a:p>
            <a:r>
              <a:rPr lang="es-ES" sz="2000" dirty="0">
                <a:latin typeface="Arial" panose="020B0604020202020204" pitchFamily="34" charset="0"/>
              </a:rPr>
              <a:t>Regiones del espectro donde las características de transmisión de las fibras se presentan más favorables, ej., donde su atenuación es más reducida. </a:t>
            </a:r>
          </a:p>
          <a:p>
            <a:endParaRPr lang="es-ES" sz="2000" dirty="0">
              <a:latin typeface="Arial" panose="020B0604020202020204" pitchFamily="34" charset="0"/>
            </a:endParaRPr>
          </a:p>
          <a:p>
            <a:r>
              <a:rPr lang="es-ES" sz="2000" dirty="0">
                <a:latin typeface="Arial" panose="020B0604020202020204" pitchFamily="34" charset="0"/>
              </a:rPr>
              <a:t>La </a:t>
            </a:r>
            <a:r>
              <a:rPr lang="es-ES" sz="2000" b="1" i="1" dirty="0">
                <a:latin typeface="Arial" panose="020B0604020202020204" pitchFamily="34" charset="0"/>
              </a:rPr>
              <a:t>primera ventana </a:t>
            </a:r>
            <a:r>
              <a:rPr lang="es-ES" sz="2000" dirty="0">
                <a:latin typeface="Arial" panose="020B0604020202020204" pitchFamily="34" charset="0"/>
              </a:rPr>
              <a:t>se encuentra centrada alrededor de </a:t>
            </a:r>
            <a:r>
              <a:rPr lang="es-ES" sz="2000" b="1" i="1" dirty="0">
                <a:latin typeface="Arial" panose="020B0604020202020204" pitchFamily="34" charset="0"/>
              </a:rPr>
              <a:t>850 nm</a:t>
            </a:r>
            <a:r>
              <a:rPr lang="es-ES" sz="2000" dirty="0">
                <a:latin typeface="Arial" panose="020B0604020202020204" pitchFamily="34" charset="0"/>
              </a:rPr>
              <a:t>. Los primeros sistemas de transmisión por fibra operaron en esta ventana, debido a la disponibilidad de fuentes y fotodiodos funcionando a estas longitudes de onda. La constante de atenuación de la fibra en esta ventana es del orden de 2 a 5 dB/km.</a:t>
            </a:r>
          </a:p>
          <a:p>
            <a:endParaRPr lang="es-ES" sz="2000" dirty="0">
              <a:latin typeface="Arial" panose="020B0604020202020204" pitchFamily="34" charset="0"/>
            </a:endParaRPr>
          </a:p>
          <a:p>
            <a:r>
              <a:rPr lang="es-EC" sz="2000" dirty="0">
                <a:latin typeface="Arial" panose="020B0604020202020204" pitchFamily="34" charset="0"/>
              </a:rPr>
              <a:t>La </a:t>
            </a:r>
            <a:r>
              <a:rPr lang="es-EC" sz="2000" b="1" i="1" dirty="0">
                <a:latin typeface="Arial" panose="020B0604020202020204" pitchFamily="34" charset="0"/>
              </a:rPr>
              <a:t>segunda ventana </a:t>
            </a:r>
            <a:r>
              <a:rPr lang="es-EC" sz="2000" dirty="0">
                <a:latin typeface="Arial" panose="020B0604020202020204" pitchFamily="34" charset="0"/>
              </a:rPr>
              <a:t>se ubica cerca de la longitud de onda de </a:t>
            </a:r>
            <a:r>
              <a:rPr lang="es-EC" sz="2000" b="1" dirty="0">
                <a:latin typeface="Arial" panose="020B0604020202020204" pitchFamily="34" charset="0"/>
              </a:rPr>
              <a:t>13</a:t>
            </a:r>
            <a:r>
              <a:rPr lang="es-EC" sz="2000" b="1" i="1" dirty="0">
                <a:latin typeface="Arial" panose="020B0604020202020204" pitchFamily="34" charset="0"/>
              </a:rPr>
              <a:t>10 </a:t>
            </a:r>
            <a:r>
              <a:rPr lang="es-ES" sz="2000" b="1" i="1" dirty="0">
                <a:latin typeface="Arial" panose="020B0604020202020204" pitchFamily="34" charset="0"/>
              </a:rPr>
              <a:t>nm</a:t>
            </a:r>
            <a:r>
              <a:rPr lang="es-ES" sz="2000" dirty="0">
                <a:latin typeface="Arial" panose="020B0604020202020204" pitchFamily="34" charset="0"/>
              </a:rPr>
              <a:t>, región de mínima dispersión para las fibras de salto de índice estándar. En esta ventana, la fibra posee una constante de atenuación de unos </a:t>
            </a:r>
            <a:r>
              <a:rPr lang="es-EC" sz="2000" dirty="0">
                <a:latin typeface="Arial" panose="020B0604020202020204" pitchFamily="34" charset="0"/>
              </a:rPr>
              <a:t>0,5 dB/km.</a:t>
            </a:r>
          </a:p>
          <a:p>
            <a:endParaRPr lang="es-EC" sz="2000" dirty="0">
              <a:latin typeface="Arial" panose="020B0604020202020204" pitchFamily="34" charset="0"/>
            </a:endParaRPr>
          </a:p>
          <a:p>
            <a:r>
              <a:rPr lang="es-EC" sz="2000" dirty="0">
                <a:latin typeface="Arial" panose="020B0604020202020204" pitchFamily="34" charset="0"/>
              </a:rPr>
              <a:t>La </a:t>
            </a:r>
            <a:r>
              <a:rPr lang="es-EC" sz="2000" b="1" i="1" dirty="0">
                <a:latin typeface="Arial" panose="020B0604020202020204" pitchFamily="34" charset="0"/>
              </a:rPr>
              <a:t>tercera ventana</a:t>
            </a:r>
            <a:r>
              <a:rPr lang="es-EC" sz="2000" dirty="0">
                <a:latin typeface="Arial" panose="020B0604020202020204" pitchFamily="34" charset="0"/>
              </a:rPr>
              <a:t>, o ventana de mínima atenuación (0,2 dB/km), corresponde </a:t>
            </a:r>
            <a:r>
              <a:rPr lang="pt-BR" sz="2000" dirty="0">
                <a:latin typeface="Arial" panose="020B0604020202020204" pitchFamily="34" charset="0"/>
              </a:rPr>
              <a:t>a </a:t>
            </a:r>
            <a:r>
              <a:rPr lang="pt-BR" sz="2000" dirty="0" err="1">
                <a:latin typeface="Arial" panose="020B0604020202020204" pitchFamily="34" charset="0"/>
              </a:rPr>
              <a:t>las</a:t>
            </a:r>
            <a:r>
              <a:rPr lang="pt-BR" sz="2000" dirty="0">
                <a:latin typeface="Arial" panose="020B0604020202020204" pitchFamily="34" charset="0"/>
              </a:rPr>
              <a:t> longitudes de onda próximas a 1550 </a:t>
            </a:r>
            <a:r>
              <a:rPr lang="pt-BR" sz="2000" dirty="0" err="1">
                <a:latin typeface="Arial" panose="020B0604020202020204" pitchFamily="34" charset="0"/>
              </a:rPr>
              <a:t>nm</a:t>
            </a:r>
            <a:r>
              <a:rPr lang="pt-BR" sz="2000" dirty="0">
                <a:latin typeface="Arial" panose="020B0604020202020204" pitchFamily="34" charset="0"/>
              </a:rPr>
              <a:t>.</a:t>
            </a:r>
            <a:endParaRPr lang="es-EC" sz="2000" dirty="0"/>
          </a:p>
        </p:txBody>
      </p:sp>
    </p:spTree>
    <p:extLst>
      <p:ext uri="{BB962C8B-B14F-4D97-AF65-F5344CB8AC3E}">
        <p14:creationId xmlns:p14="http://schemas.microsoft.com/office/powerpoint/2010/main" val="9170961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6DAC1C"/>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5196</TotalTime>
  <Words>2759</Words>
  <Application>Microsoft Office PowerPoint</Application>
  <PresentationFormat>Panorámica</PresentationFormat>
  <Paragraphs>249</Paragraphs>
  <Slides>36</Slides>
  <Notes>35</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36</vt:i4>
      </vt:variant>
    </vt:vector>
  </HeadingPairs>
  <TitlesOfParts>
    <vt:vector size="45" baseType="lpstr">
      <vt:lpstr>Arial</vt:lpstr>
      <vt:lpstr>Calibri</vt:lpstr>
      <vt:lpstr>Cambria Math</vt:lpstr>
      <vt:lpstr>Google Sans</vt:lpstr>
      <vt:lpstr>Helvetica</vt:lpstr>
      <vt:lpstr>Helvetica-Bold</vt:lpstr>
      <vt:lpstr>Symbol</vt:lpstr>
      <vt:lpstr>Times New Roman</vt:lpstr>
      <vt:lpstr>Office Theme</vt:lpstr>
      <vt:lpstr>Presentación de PowerPoint</vt:lpstr>
      <vt:lpstr>Conceptos</vt:lpstr>
      <vt:lpstr>Conceptos</vt:lpstr>
      <vt:lpstr>Conceptos</vt:lpstr>
      <vt:lpstr>Conceptos</vt:lpstr>
      <vt:lpstr>Conceptos</vt:lpstr>
      <vt:lpstr>Conceptos</vt:lpstr>
      <vt:lpstr>Conceptos</vt:lpstr>
      <vt:lpstr>Conceptos</vt:lpstr>
      <vt:lpstr>Conceptos</vt:lpstr>
      <vt:lpstr>Conceptos</vt:lpstr>
      <vt:lpstr>Conceptos</vt:lpstr>
      <vt:lpstr>Conceptos</vt:lpstr>
      <vt:lpstr>Capacidad del canal</vt:lpstr>
      <vt:lpstr>Ejemplos</vt:lpstr>
      <vt:lpstr>Ejemplos</vt:lpstr>
      <vt:lpstr>Ejemplos</vt:lpstr>
      <vt:lpstr>Ejemplos</vt:lpstr>
      <vt:lpstr>Ejemplos</vt:lpstr>
      <vt:lpstr>Ejemplos</vt:lpstr>
      <vt:lpstr>Ejemplos</vt:lpstr>
      <vt:lpstr>Fuentes o emisores ópticos </vt:lpstr>
      <vt:lpstr>Diodo LED </vt:lpstr>
      <vt:lpstr>Diodo LED </vt:lpstr>
      <vt:lpstr>Diodo LED </vt:lpstr>
      <vt:lpstr>Diodo LED </vt:lpstr>
      <vt:lpstr>Diodo Laser </vt:lpstr>
      <vt:lpstr>Diodo Laser </vt:lpstr>
      <vt:lpstr>Diodo Laser </vt:lpstr>
      <vt:lpstr>Ancho de banda espectral </vt:lpstr>
      <vt:lpstr>Parámetros característicos </vt:lpstr>
      <vt:lpstr>Parámetros característicos </vt:lpstr>
      <vt:lpstr>Parámetros característicos </vt:lpstr>
      <vt:lpstr>Parámetros característicos </vt:lpstr>
      <vt:lpstr>Parámetros característicos </vt:lpstr>
      <vt:lpstr>Parámetros característicos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Arquitectura SNMP</dc:title>
  <dc:creator>EDUARDO DANIEL HARO MENDOZA</dc:creator>
  <cp:lastModifiedBy>Eduardo Daniel Haro Mendoza</cp:lastModifiedBy>
  <cp:revision>86</cp:revision>
  <dcterms:created xsi:type="dcterms:W3CDTF">2022-07-19T03:56:06Z</dcterms:created>
  <dcterms:modified xsi:type="dcterms:W3CDTF">2025-06-03T16:16:53Z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2021-09-21T00:00:00Z</vt:filetime>
  </property>
  <property fmtid="{D5CDD505-2E9C-101B-9397-08002B2CF9AE}" pid="3" name="Creator">
    <vt:lpwstr>Microsoft® PowerPoint® para Microsoft 365</vt:lpwstr>
  </property>
  <property fmtid="{D5CDD505-2E9C-101B-9397-08002B2CF9AE}" pid="4" name="LastSaved">
    <vt:filetime>2022-07-19T00:00:00Z</vt:filetime>
  </property>
</Properties>
</file>