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ter" panose="020B0604020202020204" charset="0"/>
      <p:regular r:id="rId21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4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95187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Introducción a la Alquimia y su Influencia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339459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alquimia fue el precursor de la química moderna, combinando filosofía, misticismo y experimentación práctica.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3755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lo largo de la historia, la alquimia ha influido profundamente en el desarrollo de la medicina y la ciencia.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35650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Exploraremos su origen, sus personajes más destacados y su evolución hacia la iatroquímica y la química médica moderna.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635436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361986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70040" y="6337459"/>
            <a:ext cx="222754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49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0334" y="605195"/>
            <a:ext cx="7603331" cy="1513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950"/>
              </a:lnSpc>
              <a:buNone/>
            </a:pPr>
            <a:r>
              <a:rPr lang="en-US" sz="4750" b="1" kern="0" spc="-95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Aportes y Controversias en la Iatroquímica</a:t>
            </a:r>
            <a:endParaRPr lang="en-US" sz="4750" dirty="0"/>
          </a:p>
        </p:txBody>
      </p:sp>
      <p:sp>
        <p:nvSpPr>
          <p:cNvPr id="4" name="Shape 1"/>
          <p:cNvSpPr/>
          <p:nvPr/>
        </p:nvSpPr>
        <p:spPr>
          <a:xfrm>
            <a:off x="770334" y="2448520"/>
            <a:ext cx="7603331" cy="4581525"/>
          </a:xfrm>
          <a:prstGeom prst="roundRect">
            <a:avLst>
              <a:gd name="adj" fmla="val 201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77954" y="2456140"/>
            <a:ext cx="7587258" cy="6315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98934" y="2595801"/>
            <a:ext cx="208490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Compuesto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3531513" y="2595801"/>
            <a:ext cx="208109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Uso médico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060281" y="2595801"/>
            <a:ext cx="208490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Efectos tóxicos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777954" y="3087648"/>
            <a:ext cx="7587258" cy="98369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998934" y="3227308"/>
            <a:ext cx="208490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Mercurio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3531513" y="3227308"/>
            <a:ext cx="208109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Tratamiento de sífilis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060281" y="3227308"/>
            <a:ext cx="2084903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Daño neurológico grave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77954" y="4071342"/>
            <a:ext cx="7587258" cy="98369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998934" y="4211003"/>
            <a:ext cx="208490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Antimonio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3531513" y="4211003"/>
            <a:ext cx="208109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Purgante y emético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6060281" y="4211003"/>
            <a:ext cx="2084903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Daño hepático e intoxicación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777954" y="5055037"/>
            <a:ext cx="7587258" cy="98369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998934" y="5194697"/>
            <a:ext cx="208490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Arsénico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3531513" y="5194697"/>
            <a:ext cx="2081093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Tratamiento de fiebres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6060281" y="5194697"/>
            <a:ext cx="2084903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Envenenamiento sistémico</a:t>
            </a:r>
            <a:endParaRPr lang="en-US" sz="1700" dirty="0"/>
          </a:p>
        </p:txBody>
      </p:sp>
      <p:sp>
        <p:nvSpPr>
          <p:cNvPr id="21" name="Shape 18"/>
          <p:cNvSpPr/>
          <p:nvPr/>
        </p:nvSpPr>
        <p:spPr>
          <a:xfrm>
            <a:off x="777954" y="6038731"/>
            <a:ext cx="7587258" cy="98369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998934" y="6178391"/>
            <a:ext cx="208490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 de plomo</a:t>
            </a:r>
            <a:endParaRPr lang="en-US" sz="1700" dirty="0"/>
          </a:p>
        </p:txBody>
      </p:sp>
      <p:sp>
        <p:nvSpPr>
          <p:cNvPr id="23" name="Text 20"/>
          <p:cNvSpPr/>
          <p:nvPr/>
        </p:nvSpPr>
        <p:spPr>
          <a:xfrm>
            <a:off x="3531513" y="6178391"/>
            <a:ext cx="2081093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Analgésico y astringente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6060281" y="6178391"/>
            <a:ext cx="2084903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Saturnismo y daño cerebral</a:t>
            </a:r>
            <a:endParaRPr lang="en-US" sz="1700" dirty="0"/>
          </a:p>
        </p:txBody>
      </p:sp>
      <p:sp>
        <p:nvSpPr>
          <p:cNvPr id="25" name="Text 22"/>
          <p:cNvSpPr/>
          <p:nvPr/>
        </p:nvSpPr>
        <p:spPr>
          <a:xfrm>
            <a:off x="770334" y="7277576"/>
            <a:ext cx="7603331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medicina química introdujo tratamientos efectivos pero peligrosos.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1752" y="535662"/>
            <a:ext cx="13266896" cy="1338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kern="0" spc="-84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La Química Moderna en la Medicina: Primeros Enfoques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681752" y="2264212"/>
            <a:ext cx="1658303" cy="1152763"/>
          </a:xfrm>
          <a:prstGeom prst="roundRect">
            <a:avLst>
              <a:gd name="adj" fmla="val 709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981" y="2669381"/>
            <a:ext cx="273844" cy="3423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34841" y="2458998"/>
            <a:ext cx="3451622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Experimentación sistemática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2534841" y="2910602"/>
            <a:ext cx="484477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Robert Boyle establece el método científico en química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2437448" y="3407450"/>
            <a:ext cx="11413808" cy="11430"/>
          </a:xfrm>
          <a:prstGeom prst="roundRect">
            <a:avLst>
              <a:gd name="adj" fmla="val 715764"/>
            </a:avLst>
          </a:prstGeom>
          <a:solidFill>
            <a:srgbClr val="C6BDDA"/>
          </a:solidFill>
          <a:ln/>
        </p:spPr>
      </p:sp>
      <p:sp>
        <p:nvSpPr>
          <p:cNvPr id="8" name="Shape 5"/>
          <p:cNvSpPr/>
          <p:nvPr/>
        </p:nvSpPr>
        <p:spPr>
          <a:xfrm>
            <a:off x="681752" y="3514368"/>
            <a:ext cx="3316724" cy="1152763"/>
          </a:xfrm>
          <a:prstGeom prst="roundRect">
            <a:avLst>
              <a:gd name="adj" fmla="val 709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133" y="3919538"/>
            <a:ext cx="273844" cy="34230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93262" y="3709154"/>
            <a:ext cx="3180159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Clasificación de sustancias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4193262" y="4160758"/>
            <a:ext cx="4344829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Lavoisier inicia la nomenclatura química moderna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4095869" y="4657606"/>
            <a:ext cx="9755386" cy="11430"/>
          </a:xfrm>
          <a:prstGeom prst="roundRect">
            <a:avLst>
              <a:gd name="adj" fmla="val 715764"/>
            </a:avLst>
          </a:prstGeom>
          <a:solidFill>
            <a:srgbClr val="C6BDDA"/>
          </a:solidFill>
          <a:ln/>
        </p:spPr>
      </p:sp>
      <p:sp>
        <p:nvSpPr>
          <p:cNvPr id="13" name="Shape 9"/>
          <p:cNvSpPr/>
          <p:nvPr/>
        </p:nvSpPr>
        <p:spPr>
          <a:xfrm>
            <a:off x="681752" y="4764524"/>
            <a:ext cx="4975027" cy="1152763"/>
          </a:xfrm>
          <a:prstGeom prst="roundRect">
            <a:avLst>
              <a:gd name="adj" fmla="val 709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284" y="5169694"/>
            <a:ext cx="273844" cy="34230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51565" y="4959310"/>
            <a:ext cx="3196828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Dosificación estandarizada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5851565" y="5410914"/>
            <a:ext cx="430577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Desarrollo de las primeras farmacopeas oficiales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5754172" y="5907762"/>
            <a:ext cx="8097083" cy="11430"/>
          </a:xfrm>
          <a:prstGeom prst="roundRect">
            <a:avLst>
              <a:gd name="adj" fmla="val 715764"/>
            </a:avLst>
          </a:prstGeom>
          <a:solidFill>
            <a:srgbClr val="C6BDDA"/>
          </a:solidFill>
          <a:ln/>
        </p:spPr>
      </p:sp>
      <p:sp>
        <p:nvSpPr>
          <p:cNvPr id="18" name="Shape 13"/>
          <p:cNvSpPr/>
          <p:nvPr/>
        </p:nvSpPr>
        <p:spPr>
          <a:xfrm>
            <a:off x="681752" y="6014680"/>
            <a:ext cx="6633448" cy="1152763"/>
          </a:xfrm>
          <a:prstGeom prst="roundRect">
            <a:avLst>
              <a:gd name="adj" fmla="val 709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554" y="6419850"/>
            <a:ext cx="273844" cy="342305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09986" y="6209467"/>
            <a:ext cx="3071813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Síntesis de medicamentos</a:t>
            </a:r>
            <a:endParaRPr lang="en-US" sz="2100" dirty="0"/>
          </a:p>
        </p:txBody>
      </p:sp>
      <p:sp>
        <p:nvSpPr>
          <p:cNvPr id="21" name="Text 15"/>
          <p:cNvSpPr/>
          <p:nvPr/>
        </p:nvSpPr>
        <p:spPr>
          <a:xfrm>
            <a:off x="7509986" y="6661071"/>
            <a:ext cx="4997648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Creación de los primeros fármacos puramente sintéticos</a:t>
            </a:r>
            <a:endParaRPr lang="en-US" sz="1500" dirty="0"/>
          </a:p>
        </p:txBody>
      </p:sp>
      <p:sp>
        <p:nvSpPr>
          <p:cNvPr id="22" name="Text 16"/>
          <p:cNvSpPr/>
          <p:nvPr/>
        </p:nvSpPr>
        <p:spPr>
          <a:xfrm>
            <a:off x="681752" y="7386518"/>
            <a:ext cx="1326689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separación entre alquimia y química ocurrió gradualmente.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7699" y="1092041"/>
            <a:ext cx="7464147" cy="626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kern="0" spc="-7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 la Alquimia a la Quimioterapia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9" y="1991678"/>
            <a:ext cx="911066" cy="10932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22013" y="2173843"/>
            <a:ext cx="2605087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3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Precursores alquímicos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1822013" y="2596277"/>
            <a:ext cx="6684288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Uso de minerales y metales en preparaciones medicinales por Paracelso.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99" y="3084909"/>
            <a:ext cx="911066" cy="109323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22013" y="3267075"/>
            <a:ext cx="2882146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3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Experimentación química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1822013" y="3689509"/>
            <a:ext cx="6684288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Síntesis sistemática de compuestos inorgánicos con propiedades terapéuticas.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99" y="4178141"/>
            <a:ext cx="911066" cy="109323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22013" y="4360307"/>
            <a:ext cx="3205282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3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Revoluciones farmacológicas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1822013" y="4782741"/>
            <a:ext cx="6684288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Desarrollo del Salvarsán (arsfenamina) por Paul Ehrlich contra la sífilis en 1909.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699" y="5271373"/>
            <a:ext cx="911066" cy="136969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22013" y="5453539"/>
            <a:ext cx="2505432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3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Medicina moderna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1822013" y="5875973"/>
            <a:ext cx="6684288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Quimioterapia basada en compuestos metálicos como el cisplatino para tratar cáncer.</a:t>
            </a:r>
            <a:endParaRPr lang="en-US" sz="1400" dirty="0"/>
          </a:p>
        </p:txBody>
      </p:sp>
      <p:sp>
        <p:nvSpPr>
          <p:cNvPr id="16" name="Text 9"/>
          <p:cNvSpPr/>
          <p:nvPr/>
        </p:nvSpPr>
        <p:spPr>
          <a:xfrm>
            <a:off x="637699" y="6845975"/>
            <a:ext cx="786860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primer medicamento moderno surgió de la tradición alquímica.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6974" y="437555"/>
            <a:ext cx="7920633" cy="547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00" b="1" kern="0" spc="-6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Ejemplos de Química en Medicina Actual</a:t>
            </a:r>
            <a:endParaRPr lang="en-US" sz="3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" y="984647"/>
            <a:ext cx="11968856" cy="67025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6974" y="9051012"/>
            <a:ext cx="13516451" cy="254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metales y minerales siguen siendo cruciales en la farmacología moderna.</a:t>
            </a:r>
            <a:endParaRPr lang="en-US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14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689" y="3457337"/>
            <a:ext cx="7991118" cy="737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600" b="1" kern="0" spc="-93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Conclusiones y Reflexión Final</a:t>
            </a:r>
            <a:endParaRPr lang="en-US" sz="4600" dirty="0"/>
          </a:p>
        </p:txBody>
      </p:sp>
      <p:sp>
        <p:nvSpPr>
          <p:cNvPr id="4" name="Shape 1"/>
          <p:cNvSpPr/>
          <p:nvPr/>
        </p:nvSpPr>
        <p:spPr>
          <a:xfrm>
            <a:off x="750689" y="4757618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83" y="4777680"/>
            <a:ext cx="353854" cy="44231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47681" y="4757618"/>
            <a:ext cx="2949535" cy="3686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Evolución histórica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1447681" y="5254943"/>
            <a:ext cx="3536394" cy="102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alquimia evolucionó desde prácticas místicas hasta convertirse en ciencia empírica.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5198507" y="4757618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801" y="4777680"/>
            <a:ext cx="353854" cy="44231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95499" y="4757618"/>
            <a:ext cx="2949535" cy="3686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Legado permanente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5895499" y="5254943"/>
            <a:ext cx="3536394" cy="102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Muchos conceptos alquímicos continúan influyendo en la medicina moderna.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9646325" y="4757618"/>
            <a:ext cx="482560" cy="482560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618" y="4777680"/>
            <a:ext cx="353854" cy="44231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43317" y="4757618"/>
            <a:ext cx="3400187" cy="3686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Transformación científica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10343317" y="5254943"/>
            <a:ext cx="3536394" cy="102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iatroquímica fue el puente crucial entre la alquimia ancestral y la química moderna.</a:t>
            </a:r>
            <a:endParaRPr lang="en-US" sz="1650" dirty="0"/>
          </a:p>
        </p:txBody>
      </p:sp>
      <p:sp>
        <p:nvSpPr>
          <p:cNvPr id="16" name="Text 10"/>
          <p:cNvSpPr/>
          <p:nvPr/>
        </p:nvSpPr>
        <p:spPr>
          <a:xfrm>
            <a:off x="750689" y="6525935"/>
            <a:ext cx="13129022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búsqueda alquímica de sanación sigue viva en la investigación farmacéutica actual.</a:t>
            </a:r>
            <a:endParaRPr lang="en-US" sz="1650" dirty="0"/>
          </a:p>
        </p:txBody>
      </p:sp>
      <p:sp>
        <p:nvSpPr>
          <p:cNvPr id="17" name="Text 11"/>
          <p:cNvSpPr/>
          <p:nvPr/>
        </p:nvSpPr>
        <p:spPr>
          <a:xfrm>
            <a:off x="750689" y="7110413"/>
            <a:ext cx="13129022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¿Preguntas sobre esta fascinante evolución histórica?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343" y="670203"/>
            <a:ext cx="7768114" cy="1351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kern="0" spc="-85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Contexto Histórico de la Alquimia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395442" y="2316599"/>
            <a:ext cx="22860" cy="5242679"/>
          </a:xfrm>
          <a:prstGeom prst="roundRect">
            <a:avLst>
              <a:gd name="adj" fmla="val 361178"/>
            </a:avLst>
          </a:prstGeom>
          <a:solidFill>
            <a:srgbClr val="C6BDDA"/>
          </a:solidFill>
          <a:ln/>
        </p:spPr>
      </p:sp>
      <p:sp>
        <p:nvSpPr>
          <p:cNvPr id="5" name="Shape 2"/>
          <p:cNvSpPr/>
          <p:nvPr/>
        </p:nvSpPr>
        <p:spPr>
          <a:xfrm>
            <a:off x="6593681" y="2747367"/>
            <a:ext cx="589717" cy="22860"/>
          </a:xfrm>
          <a:prstGeom prst="roundRect">
            <a:avLst>
              <a:gd name="adj" fmla="val 361178"/>
            </a:avLst>
          </a:prstGeom>
          <a:solidFill>
            <a:srgbClr val="C6BDDA"/>
          </a:solidFill>
          <a:ln/>
        </p:spPr>
      </p:sp>
      <p:sp>
        <p:nvSpPr>
          <p:cNvPr id="6" name="Shape 3"/>
          <p:cNvSpPr/>
          <p:nvPr/>
        </p:nvSpPr>
        <p:spPr>
          <a:xfrm>
            <a:off x="6174343" y="2537698"/>
            <a:ext cx="442198" cy="442198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33279" y="2556093"/>
            <a:ext cx="324326" cy="405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7378303" y="2513171"/>
            <a:ext cx="2702957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Egipto Antiguo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378303" y="2968823"/>
            <a:ext cx="656415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Siglo III a.C. Primeras prácticas alquímicas documentadas.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593681" y="4107180"/>
            <a:ext cx="589717" cy="22860"/>
          </a:xfrm>
          <a:prstGeom prst="roundRect">
            <a:avLst>
              <a:gd name="adj" fmla="val 361178"/>
            </a:avLst>
          </a:prstGeom>
          <a:solidFill>
            <a:srgbClr val="C6BDDA"/>
          </a:solidFill>
          <a:ln/>
        </p:spPr>
      </p:sp>
      <p:sp>
        <p:nvSpPr>
          <p:cNvPr id="11" name="Shape 8"/>
          <p:cNvSpPr/>
          <p:nvPr/>
        </p:nvSpPr>
        <p:spPr>
          <a:xfrm>
            <a:off x="6174343" y="3897511"/>
            <a:ext cx="442198" cy="442198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33279" y="3915906"/>
            <a:ext cx="324326" cy="405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7378303" y="3872984"/>
            <a:ext cx="2702957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Grecia Clásica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7378303" y="4328636"/>
            <a:ext cx="656415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Siglos II-IV d.C. Desarrollo de teorías sobre los cuatro elementos.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593681" y="5466993"/>
            <a:ext cx="589717" cy="22860"/>
          </a:xfrm>
          <a:prstGeom prst="roundRect">
            <a:avLst>
              <a:gd name="adj" fmla="val 361178"/>
            </a:avLst>
          </a:prstGeom>
          <a:solidFill>
            <a:srgbClr val="C6BDDA"/>
          </a:solidFill>
          <a:ln/>
        </p:spPr>
      </p:sp>
      <p:sp>
        <p:nvSpPr>
          <p:cNvPr id="16" name="Shape 13"/>
          <p:cNvSpPr/>
          <p:nvPr/>
        </p:nvSpPr>
        <p:spPr>
          <a:xfrm>
            <a:off x="6174343" y="5257324"/>
            <a:ext cx="442198" cy="442198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33279" y="5275719"/>
            <a:ext cx="324326" cy="405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7378303" y="5232797"/>
            <a:ext cx="2702957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Mundo Árabe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7378303" y="5688449"/>
            <a:ext cx="656415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Siglos VIII-XII d.C. Preservación y expansión del conocimiento alquímico.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593681" y="6826806"/>
            <a:ext cx="589717" cy="22860"/>
          </a:xfrm>
          <a:prstGeom prst="roundRect">
            <a:avLst>
              <a:gd name="adj" fmla="val 361178"/>
            </a:avLst>
          </a:prstGeom>
          <a:solidFill>
            <a:srgbClr val="C6BDDA"/>
          </a:solidFill>
          <a:ln/>
        </p:spPr>
      </p:sp>
      <p:sp>
        <p:nvSpPr>
          <p:cNvPr id="21" name="Shape 18"/>
          <p:cNvSpPr/>
          <p:nvPr/>
        </p:nvSpPr>
        <p:spPr>
          <a:xfrm>
            <a:off x="6174343" y="6617137"/>
            <a:ext cx="442198" cy="442198"/>
          </a:xfrm>
          <a:prstGeom prst="roundRect">
            <a:avLst>
              <a:gd name="adj" fmla="val 186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233279" y="6635532"/>
            <a:ext cx="324326" cy="405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550" dirty="0"/>
          </a:p>
        </p:txBody>
      </p:sp>
      <p:sp>
        <p:nvSpPr>
          <p:cNvPr id="23" name="Text 20"/>
          <p:cNvSpPr/>
          <p:nvPr/>
        </p:nvSpPr>
        <p:spPr>
          <a:xfrm>
            <a:off x="7378303" y="6592610"/>
            <a:ext cx="2702957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Europa Medieval</a:t>
            </a: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7378303" y="7048262"/>
            <a:ext cx="656415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Siglos XII-XV d.C. Traducción de textos árabes y nuevas investigaciones.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18592"/>
            <a:ext cx="9010412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Objetivos de la Alquimia Antigua</a:t>
            </a:r>
            <a:endParaRPr lang="en-US" sz="4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351842"/>
            <a:ext cx="2152055" cy="13425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9108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7865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Iluminación espiritual</a:t>
            </a:r>
            <a:endParaRPr lang="en-US" sz="2450" dirty="0"/>
          </a:p>
        </p:txBody>
      </p:sp>
      <p:sp>
        <p:nvSpPr>
          <p:cNvPr id="6" name="Text 2"/>
          <p:cNvSpPr/>
          <p:nvPr/>
        </p:nvSpPr>
        <p:spPr>
          <a:xfrm>
            <a:off x="5357217" y="3104674"/>
            <a:ext cx="367796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Búsqueda de la perfección del alma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707487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6BDDA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51064"/>
            <a:ext cx="4304109" cy="13425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223028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97787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Elixir de la vida</a:t>
            </a:r>
            <a:endParaRPr lang="en-US" sz="2450" dirty="0"/>
          </a:p>
        </p:txBody>
      </p:sp>
      <p:sp>
        <p:nvSpPr>
          <p:cNvPr id="11" name="Text 5"/>
          <p:cNvSpPr/>
          <p:nvPr/>
        </p:nvSpPr>
        <p:spPr>
          <a:xfrm>
            <a:off x="6433304" y="4503896"/>
            <a:ext cx="53404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Remedio universal para enfermedades y longevidad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106710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6BDDA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150287"/>
            <a:ext cx="6456164" cy="13425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622250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77101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Piedra filosofal</a:t>
            </a:r>
            <a:endParaRPr lang="en-US" sz="2450" dirty="0"/>
          </a:p>
        </p:txBody>
      </p:sp>
      <p:sp>
        <p:nvSpPr>
          <p:cNvPr id="16" name="Text 8"/>
          <p:cNvSpPr/>
          <p:nvPr/>
        </p:nvSpPr>
        <p:spPr>
          <a:xfrm>
            <a:off x="7509272" y="5903119"/>
            <a:ext cx="51876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Transmutación de metales comunes en oro y plata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74798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alquimistas buscaban tanto la transformación material como la espiritual.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4165"/>
            <a:ext cx="11693843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Alquimistas Famosos: Hermes Trismegisto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3240762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Corpus Hermeticum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385750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Colección de textos atribuidos a Hermes Trismegisto, escritos entre los siglos I-III d.C.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8738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Contiene principios fundamentales que guiaron la alquimia durante siglos.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240762"/>
            <a:ext cx="412075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Principio de Correspondencia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7599521" y="385750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"Como es arriba, es abajo; como es abajo, es arriba."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42448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Estableció la relación entre macrocosmos (universo) y microcosmos (hombre).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97241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Aunque figura legendaria, sus enseñanzas influyeron decisivamente en alquimistas de todas las épocas.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2921" y="579715"/>
            <a:ext cx="7670959" cy="1446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550" b="1" kern="0" spc="-9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Alquimistas Famosos: Geber (Jabir ibn Hayyan)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6222921" y="2342198"/>
            <a:ext cx="3730347" cy="2442686"/>
          </a:xfrm>
          <a:prstGeom prst="roundRect">
            <a:avLst>
              <a:gd name="adj" fmla="val 361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40924" y="2560201"/>
            <a:ext cx="2893695" cy="361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kern="0" spc="-4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Innovaciones Técnicas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6440924" y="3048000"/>
            <a:ext cx="329434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Destilación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6440924" y="3458289"/>
            <a:ext cx="329434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Cristalización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440924" y="3868579"/>
            <a:ext cx="329434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Sublimación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10163651" y="2342198"/>
            <a:ext cx="3730347" cy="2442686"/>
          </a:xfrm>
          <a:prstGeom prst="roundRect">
            <a:avLst>
              <a:gd name="adj" fmla="val 361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81655" y="2560201"/>
            <a:ext cx="3294340" cy="723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kern="0" spc="-4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Descubrimientos Químicos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10381655" y="3409593"/>
            <a:ext cx="329434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Ácido sulfúrico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10381655" y="3819882"/>
            <a:ext cx="329434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Ácido nítrico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0381655" y="4230172"/>
            <a:ext cx="329434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Agua regia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6222921" y="4995267"/>
            <a:ext cx="7670959" cy="2081093"/>
          </a:xfrm>
          <a:prstGeom prst="roundRect">
            <a:avLst>
              <a:gd name="adj" fmla="val 424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440924" y="5213271"/>
            <a:ext cx="2893695" cy="361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kern="0" spc="-4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Obras Principales</a:t>
            </a:r>
            <a:endParaRPr lang="en-US" sz="2250" dirty="0"/>
          </a:p>
        </p:txBody>
      </p:sp>
      <p:sp>
        <p:nvSpPr>
          <p:cNvPr id="16" name="Text 13"/>
          <p:cNvSpPr/>
          <p:nvPr/>
        </p:nvSpPr>
        <p:spPr>
          <a:xfrm>
            <a:off x="6440924" y="5701070"/>
            <a:ext cx="7234952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"El Libro de la Misericordia"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6440924" y="6111359"/>
            <a:ext cx="7234952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"El Libro de los Venenos"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6440924" y="6521648"/>
            <a:ext cx="7234952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"Suma de Perfección"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6222921" y="7313057"/>
            <a:ext cx="7670959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siglo VIII vio surgir al primer químico sistemático.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714" y="599956"/>
            <a:ext cx="7618571" cy="1498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700" b="1" kern="0" spc="-94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Alquimistas Famosos: Paracelso</a:t>
            </a:r>
            <a:endParaRPr lang="en-US" sz="4700" dirty="0"/>
          </a:p>
        </p:txBody>
      </p:sp>
      <p:sp>
        <p:nvSpPr>
          <p:cNvPr id="4" name="Shape 1"/>
          <p:cNvSpPr/>
          <p:nvPr/>
        </p:nvSpPr>
        <p:spPr>
          <a:xfrm>
            <a:off x="762714" y="2425065"/>
            <a:ext cx="163354" cy="1202769"/>
          </a:xfrm>
          <a:prstGeom prst="roundRect">
            <a:avLst>
              <a:gd name="adj" fmla="val 5603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52895" y="2425065"/>
            <a:ext cx="2996684" cy="374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kern="0" spc="-47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Revolución Médica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1252895" y="2930366"/>
            <a:ext cx="7128391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Rechazó las teorías galénicas tradicionales e introdujo tratamientos basados en minerales y compuestos químicos.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89541" y="3845719"/>
            <a:ext cx="163354" cy="1202769"/>
          </a:xfrm>
          <a:prstGeom prst="roundRect">
            <a:avLst>
              <a:gd name="adj" fmla="val 5603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79721" y="3845719"/>
            <a:ext cx="2996684" cy="374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kern="0" spc="-47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Teoría del Tria Prima</a:t>
            </a:r>
            <a:endParaRPr lang="en-US" sz="2350" dirty="0"/>
          </a:p>
        </p:txBody>
      </p:sp>
      <p:sp>
        <p:nvSpPr>
          <p:cNvPr id="9" name="Text 6"/>
          <p:cNvSpPr/>
          <p:nvPr/>
        </p:nvSpPr>
        <p:spPr>
          <a:xfrm>
            <a:off x="1579721" y="4351020"/>
            <a:ext cx="6801564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Propuso que toda materia está compuesta de tres elementos: azufre, mercurio y sal.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16487" y="5266373"/>
            <a:ext cx="163354" cy="1202769"/>
          </a:xfrm>
          <a:prstGeom prst="roundRect">
            <a:avLst>
              <a:gd name="adj" fmla="val 5603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06667" y="5266373"/>
            <a:ext cx="3774758" cy="374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kern="0" spc="-47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Fundador de la Iatroquímica</a:t>
            </a:r>
            <a:endParaRPr lang="en-US" sz="2350" dirty="0"/>
          </a:p>
        </p:txBody>
      </p:sp>
      <p:sp>
        <p:nvSpPr>
          <p:cNvPr id="12" name="Text 9"/>
          <p:cNvSpPr/>
          <p:nvPr/>
        </p:nvSpPr>
        <p:spPr>
          <a:xfrm>
            <a:off x="1906667" y="5771674"/>
            <a:ext cx="6474619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Estableció las bases para la aplicación sistemática de la química en medicina.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62714" y="6932176"/>
            <a:ext cx="7618571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Paracelso (1493-1541) transformó la práctica médica con su enfoque químico.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610672"/>
            <a:ext cx="7052667" cy="763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4800" b="1" kern="0" spc="-96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Otros Alquimistas Ilustres</a:t>
            </a:r>
            <a:endParaRPr lang="en-US" sz="4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" y="1961317"/>
            <a:ext cx="3131939" cy="313193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440" y="1961317"/>
            <a:ext cx="3131939" cy="313193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021" y="1961317"/>
            <a:ext cx="3131939" cy="313193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3601" y="1961317"/>
            <a:ext cx="3131939" cy="3131939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777240" y="5735955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2"/>
          <p:cNvSpPr/>
          <p:nvPr/>
        </p:nvSpPr>
        <p:spPr>
          <a:xfrm>
            <a:off x="1498997" y="5735955"/>
            <a:ext cx="3488888" cy="763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Nicolás Flamel (1330-1418)</a:t>
            </a:r>
            <a:endParaRPr lang="en-US" sz="2400" dirty="0"/>
          </a:p>
        </p:txBody>
      </p:sp>
      <p:sp>
        <p:nvSpPr>
          <p:cNvPr id="9" name="Text 3"/>
          <p:cNvSpPr/>
          <p:nvPr/>
        </p:nvSpPr>
        <p:spPr>
          <a:xfrm>
            <a:off x="1498997" y="6632615"/>
            <a:ext cx="3488888" cy="1065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Notario francés que supuestamente descubrió la piedra filosofal y la inmortalidad.</a:t>
            </a:r>
            <a:endParaRPr lang="en-US" sz="1700" dirty="0"/>
          </a:p>
        </p:txBody>
      </p:sp>
      <p:sp>
        <p:nvSpPr>
          <p:cNvPr id="10" name="Shape 4"/>
          <p:cNvSpPr/>
          <p:nvPr/>
        </p:nvSpPr>
        <p:spPr>
          <a:xfrm>
            <a:off x="5209937" y="5735955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5"/>
          <p:cNvSpPr/>
          <p:nvPr/>
        </p:nvSpPr>
        <p:spPr>
          <a:xfrm>
            <a:off x="5931694" y="5735955"/>
            <a:ext cx="3369945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Isaac Newton (1643-1727)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5931694" y="6250900"/>
            <a:ext cx="3488888" cy="1065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Dedicó más tiempo a investigaciones alquímicas que a la física y matemáticas.</a:t>
            </a:r>
            <a:endParaRPr lang="en-US" sz="1700" dirty="0"/>
          </a:p>
        </p:txBody>
      </p:sp>
      <p:sp>
        <p:nvSpPr>
          <p:cNvPr id="13" name="Shape 7"/>
          <p:cNvSpPr/>
          <p:nvPr/>
        </p:nvSpPr>
        <p:spPr>
          <a:xfrm>
            <a:off x="9642634" y="5735955"/>
            <a:ext cx="499705" cy="499705"/>
          </a:xfrm>
          <a:prstGeom prst="roundRect">
            <a:avLst>
              <a:gd name="adj" fmla="val 186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10364391" y="5735955"/>
            <a:ext cx="3239572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Roger Bacon (1214-1294)</a:t>
            </a:r>
            <a:endParaRPr lang="en-US" sz="2400" dirty="0"/>
          </a:p>
        </p:txBody>
      </p:sp>
      <p:sp>
        <p:nvSpPr>
          <p:cNvPr id="15" name="Text 9"/>
          <p:cNvSpPr/>
          <p:nvPr/>
        </p:nvSpPr>
        <p:spPr>
          <a:xfrm>
            <a:off x="10364391" y="6250900"/>
            <a:ext cx="3488888" cy="1065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Franciscano inglés que realizó importantes estudios alquímicos experimentales.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6661"/>
            <a:ext cx="12422386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Época de la Iatroquímica: Definición y Origen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1573649" y="2570202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Integración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3096220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Fusión de prácticas alquímicas con tratamientos médicos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3991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902982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70202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Investigación</a:t>
            </a:r>
            <a:endParaRPr lang="en-US" sz="2450" dirty="0"/>
          </a:p>
        </p:txBody>
      </p:sp>
      <p:sp>
        <p:nvSpPr>
          <p:cNvPr id="8" name="Text 4"/>
          <p:cNvSpPr/>
          <p:nvPr/>
        </p:nvSpPr>
        <p:spPr>
          <a:xfrm>
            <a:off x="9937790" y="309622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Estudio sistemático de compuestos químicos para tratar enfermedades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3991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291483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22771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Experimentación</a:t>
            </a:r>
            <a:endParaRPr lang="en-US" sz="2450" dirty="0"/>
          </a:p>
        </p:txBody>
      </p:sp>
      <p:sp>
        <p:nvSpPr>
          <p:cNvPr id="12" name="Text 6"/>
          <p:cNvSpPr/>
          <p:nvPr/>
        </p:nvSpPr>
        <p:spPr>
          <a:xfrm>
            <a:off x="9937790" y="554878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Desarrollo de nuevos métodos para preparar medicamentos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3991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51735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73649" y="5022771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Documentación</a:t>
            </a:r>
            <a:endParaRPr lang="en-US" sz="2450" dirty="0"/>
          </a:p>
        </p:txBody>
      </p:sp>
      <p:sp>
        <p:nvSpPr>
          <p:cNvPr id="16" name="Text 8"/>
          <p:cNvSpPr/>
          <p:nvPr/>
        </p:nvSpPr>
        <p:spPr>
          <a:xfrm>
            <a:off x="793790" y="554878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Creación de tratados y farmacopeas con fórmulas químicas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3991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12885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6003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iatroquímica floreció durante los siglos XVI y XVII en Europa.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895" y="983099"/>
            <a:ext cx="7776210" cy="1343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kern="0" spc="-85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Precursores y Protagonistas de la Iatroquímica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" y="2653903"/>
            <a:ext cx="488513" cy="488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67790" y="2619732"/>
            <a:ext cx="2851190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Jan Baptist van Helmont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1367790" y="3072765"/>
            <a:ext cx="7092315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Acuñó el término "gas" y estudió las transformaciones químicas en el cuerpo humano.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" y="4318278"/>
            <a:ext cx="488513" cy="488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367790" y="4284107"/>
            <a:ext cx="2687122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Andreas Libavius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1367790" y="4737140"/>
            <a:ext cx="7092315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Autor de "Alchymia" (1597), primer manual sistemático de química.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95" y="5670113"/>
            <a:ext cx="488513" cy="488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367790" y="5635943"/>
            <a:ext cx="2687122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kern="0" spc="-42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Jean Beguin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1367790" y="6088975"/>
            <a:ext cx="7092315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Escribió "Tyrocinium Chymicum" (1610), uno de los primeros libros de texto de química médica. Primera ecuación química de la historia.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683895" y="6933843"/>
            <a:ext cx="777621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Estos pioneros transformaron la medicina al basarla en principios químicos.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841</Words>
  <Application>Microsoft Office PowerPoint</Application>
  <PresentationFormat>Personalizado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Petrona Bold</vt:lpstr>
      <vt:lpstr>Calibri</vt:lpstr>
      <vt:lpstr>Arial</vt:lpstr>
      <vt:lpstr>Inter Bold</vt:lpstr>
      <vt:lpstr>Inter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2</cp:revision>
  <dcterms:created xsi:type="dcterms:W3CDTF">2025-04-28T02:12:25Z</dcterms:created>
  <dcterms:modified xsi:type="dcterms:W3CDTF">2025-04-28T15:51:56Z</dcterms:modified>
</cp:coreProperties>
</file>