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5/6/2019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5/6/2019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21832-982C-47EA-9913-6E06C6AF59BC}"/>
              </a:ext>
            </a:extLst>
          </p:cNvPr>
          <p:cNvSpPr>
            <a:spLocks noGrp="1"/>
          </p:cNvSpPr>
          <p:nvPr>
            <p:ph type="ctrTitle"/>
          </p:nvPr>
        </p:nvSpPr>
        <p:spPr/>
        <p:txBody>
          <a:bodyPr>
            <a:normAutofit fontScale="90000"/>
          </a:bodyPr>
          <a:lstStyle/>
          <a:p>
            <a:r>
              <a:rPr lang="es-ES" dirty="0"/>
              <a:t>FISIOTERAPIA CARDIORESPIRATORIA</a:t>
            </a:r>
          </a:p>
        </p:txBody>
      </p:sp>
      <p:sp>
        <p:nvSpPr>
          <p:cNvPr id="3" name="Subtítulo 2">
            <a:extLst>
              <a:ext uri="{FF2B5EF4-FFF2-40B4-BE49-F238E27FC236}">
                <a16:creationId xmlns:a16="http://schemas.microsoft.com/office/drawing/2014/main" id="{D85D117C-E992-4C14-914A-DD2D11EF7328}"/>
              </a:ext>
            </a:extLst>
          </p:cNvPr>
          <p:cNvSpPr>
            <a:spLocks noGrp="1"/>
          </p:cNvSpPr>
          <p:nvPr>
            <p:ph type="subTitle" idx="1"/>
          </p:nvPr>
        </p:nvSpPr>
        <p:spPr/>
        <p:txBody>
          <a:bodyPr/>
          <a:lstStyle/>
          <a:p>
            <a:pPr algn="r"/>
            <a:r>
              <a:rPr lang="es-ES" dirty="0">
                <a:latin typeface="Comic Sans MS" panose="030F0702030302020204" pitchFamily="66" charset="0"/>
              </a:rPr>
              <a:t>MARÌA GABRIELA ROMERO RODRÍGUEZ</a:t>
            </a:r>
          </a:p>
          <a:p>
            <a:pPr algn="r"/>
            <a:r>
              <a:rPr lang="es-ES" dirty="0">
                <a:latin typeface="Comic Sans MS" panose="030F0702030302020204" pitchFamily="66" charset="0"/>
              </a:rPr>
              <a:t>UNACH</a:t>
            </a:r>
          </a:p>
        </p:txBody>
      </p:sp>
    </p:spTree>
    <p:extLst>
      <p:ext uri="{BB962C8B-B14F-4D97-AF65-F5344CB8AC3E}">
        <p14:creationId xmlns:p14="http://schemas.microsoft.com/office/powerpoint/2010/main" val="412309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63A2F-7940-4AB6-806A-A77347EA99EE}"/>
              </a:ext>
            </a:extLst>
          </p:cNvPr>
          <p:cNvSpPr>
            <a:spLocks noGrp="1"/>
          </p:cNvSpPr>
          <p:nvPr>
            <p:ph type="title"/>
          </p:nvPr>
        </p:nvSpPr>
        <p:spPr/>
        <p:txBody>
          <a:bodyPr/>
          <a:lstStyle/>
          <a:p>
            <a:r>
              <a:rPr lang="es-ES" dirty="0"/>
              <a:t>objetivos</a:t>
            </a:r>
          </a:p>
        </p:txBody>
      </p:sp>
      <p:sp>
        <p:nvSpPr>
          <p:cNvPr id="3" name="Marcador de contenido 2">
            <a:extLst>
              <a:ext uri="{FF2B5EF4-FFF2-40B4-BE49-F238E27FC236}">
                <a16:creationId xmlns:a16="http://schemas.microsoft.com/office/drawing/2014/main" id="{D6C35CCB-53F8-418C-A077-C2B6BFC259A2}"/>
              </a:ext>
            </a:extLst>
          </p:cNvPr>
          <p:cNvSpPr>
            <a:spLocks noGrp="1"/>
          </p:cNvSpPr>
          <p:nvPr>
            <p:ph idx="1"/>
          </p:nvPr>
        </p:nvSpPr>
        <p:spPr>
          <a:xfrm>
            <a:off x="947996" y="1898041"/>
            <a:ext cx="9603275" cy="3450613"/>
          </a:xfrm>
        </p:spPr>
        <p:txBody>
          <a:bodyPr/>
          <a:lstStyle/>
          <a:p>
            <a:r>
              <a:rPr lang="es-ES" dirty="0"/>
              <a:t>    Disminuye la sensación de ahogo.</a:t>
            </a:r>
          </a:p>
          <a:p>
            <a:r>
              <a:rPr lang="es-ES" dirty="0"/>
              <a:t>    Mejora la capacidad de ejercicio.</a:t>
            </a:r>
          </a:p>
          <a:p>
            <a:r>
              <a:rPr lang="es-ES" dirty="0"/>
              <a:t>    Evita ingresos hospitalarios.</a:t>
            </a:r>
          </a:p>
          <a:p>
            <a:r>
              <a:rPr lang="es-ES" dirty="0"/>
              <a:t>    Mejora la calidad de vida.</a:t>
            </a:r>
          </a:p>
          <a:p>
            <a:endParaRPr lang="es-ES" dirty="0"/>
          </a:p>
          <a:p>
            <a:endParaRPr lang="es-ES" dirty="0"/>
          </a:p>
        </p:txBody>
      </p:sp>
      <p:pic>
        <p:nvPicPr>
          <p:cNvPr id="5" name="Imagen 4">
            <a:extLst>
              <a:ext uri="{FF2B5EF4-FFF2-40B4-BE49-F238E27FC236}">
                <a16:creationId xmlns:a16="http://schemas.microsoft.com/office/drawing/2014/main" id="{5B671B4F-A5C6-47F6-8DAA-39EBEE403A3D}"/>
              </a:ext>
            </a:extLst>
          </p:cNvPr>
          <p:cNvPicPr>
            <a:picLocks noChangeAspect="1"/>
          </p:cNvPicPr>
          <p:nvPr/>
        </p:nvPicPr>
        <p:blipFill>
          <a:blip r:embed="rId2"/>
          <a:stretch>
            <a:fillRect/>
          </a:stretch>
        </p:blipFill>
        <p:spPr>
          <a:xfrm rot="539260">
            <a:off x="5584962" y="2266121"/>
            <a:ext cx="2499692" cy="3332922"/>
          </a:xfrm>
          <a:prstGeom prst="rect">
            <a:avLst/>
          </a:prstGeom>
        </p:spPr>
      </p:pic>
      <p:pic>
        <p:nvPicPr>
          <p:cNvPr id="7" name="Imagen 6">
            <a:extLst>
              <a:ext uri="{FF2B5EF4-FFF2-40B4-BE49-F238E27FC236}">
                <a16:creationId xmlns:a16="http://schemas.microsoft.com/office/drawing/2014/main" id="{D9B65EAB-2472-4A9D-A94D-00A83E86BBAF}"/>
              </a:ext>
            </a:extLst>
          </p:cNvPr>
          <p:cNvPicPr>
            <a:picLocks noChangeAspect="1"/>
          </p:cNvPicPr>
          <p:nvPr/>
        </p:nvPicPr>
        <p:blipFill>
          <a:blip r:embed="rId3"/>
          <a:stretch>
            <a:fillRect/>
          </a:stretch>
        </p:blipFill>
        <p:spPr>
          <a:xfrm rot="20772671">
            <a:off x="8408464" y="3613171"/>
            <a:ext cx="2484783" cy="1656522"/>
          </a:xfrm>
          <a:prstGeom prst="rect">
            <a:avLst/>
          </a:prstGeom>
        </p:spPr>
      </p:pic>
      <p:sp>
        <p:nvSpPr>
          <p:cNvPr id="8" name="Rectángulo 7">
            <a:extLst>
              <a:ext uri="{FF2B5EF4-FFF2-40B4-BE49-F238E27FC236}">
                <a16:creationId xmlns:a16="http://schemas.microsoft.com/office/drawing/2014/main" id="{12F10B0F-2215-461A-9B1F-F7CC4DA9B21E}"/>
              </a:ext>
            </a:extLst>
          </p:cNvPr>
          <p:cNvSpPr/>
          <p:nvPr/>
        </p:nvSpPr>
        <p:spPr>
          <a:xfrm>
            <a:off x="7805530" y="6533322"/>
            <a:ext cx="4386470" cy="276999"/>
          </a:xfrm>
          <a:prstGeom prst="rect">
            <a:avLst/>
          </a:prstGeom>
        </p:spPr>
        <p:txBody>
          <a:bodyPr wrap="square">
            <a:spAutoFit/>
          </a:bodyPr>
          <a:lstStyle/>
          <a:p>
            <a:r>
              <a:rPr lang="es-ES" sz="1200" dirty="0"/>
              <a:t>https://www.fisiorespiracion.es/fisioterapia-respiratoria-infantil.htm</a:t>
            </a:r>
          </a:p>
        </p:txBody>
      </p:sp>
    </p:spTree>
    <p:extLst>
      <p:ext uri="{BB962C8B-B14F-4D97-AF65-F5344CB8AC3E}">
        <p14:creationId xmlns:p14="http://schemas.microsoft.com/office/powerpoint/2010/main" val="86265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8C71B-97EC-42EB-B53A-52B29B5DBB99}"/>
              </a:ext>
            </a:extLst>
          </p:cNvPr>
          <p:cNvSpPr>
            <a:spLocks noGrp="1"/>
          </p:cNvSpPr>
          <p:nvPr>
            <p:ph type="title"/>
          </p:nvPr>
        </p:nvSpPr>
        <p:spPr/>
        <p:txBody>
          <a:bodyPr/>
          <a:lstStyle/>
          <a:p>
            <a:r>
              <a:rPr lang="es-ES" dirty="0"/>
              <a:t>indicaciones</a:t>
            </a:r>
          </a:p>
        </p:txBody>
      </p:sp>
      <p:sp>
        <p:nvSpPr>
          <p:cNvPr id="3" name="Marcador de contenido 2">
            <a:extLst>
              <a:ext uri="{FF2B5EF4-FFF2-40B4-BE49-F238E27FC236}">
                <a16:creationId xmlns:a16="http://schemas.microsoft.com/office/drawing/2014/main" id="{7DBD2036-AF20-429C-8B36-7B9C4070F883}"/>
              </a:ext>
            </a:extLst>
          </p:cNvPr>
          <p:cNvSpPr>
            <a:spLocks noGrp="1"/>
          </p:cNvSpPr>
          <p:nvPr>
            <p:ph idx="1"/>
          </p:nvPr>
        </p:nvSpPr>
        <p:spPr/>
        <p:txBody>
          <a:bodyPr/>
          <a:lstStyle/>
          <a:p>
            <a:r>
              <a:rPr lang="es-ES" dirty="0"/>
              <a:t>Trasplante pulmonar.</a:t>
            </a:r>
          </a:p>
          <a:p>
            <a:r>
              <a:rPr lang="es-ES" dirty="0"/>
              <a:t>Fibrosis quística.</a:t>
            </a:r>
          </a:p>
          <a:p>
            <a:r>
              <a:rPr lang="es-ES" dirty="0"/>
              <a:t>Enfermedades neurológicas y neuromusculares: Ictus, lesionados medulares, traumatismo craneoencefálico, esclerosis múltiple, ELA, distrofias musculares...</a:t>
            </a:r>
          </a:p>
          <a:p>
            <a:r>
              <a:rPr lang="es-ES" dirty="0"/>
              <a:t>Procesos oncológicos y degenerativos.</a:t>
            </a:r>
          </a:p>
          <a:p>
            <a:r>
              <a:rPr lang="es-ES" dirty="0"/>
              <a:t>Toda enfermedad que comprometa la función respiratoria o que curse con aumento de secreciones.</a:t>
            </a:r>
          </a:p>
        </p:txBody>
      </p:sp>
      <p:sp>
        <p:nvSpPr>
          <p:cNvPr id="5" name="Rectángulo 4">
            <a:extLst>
              <a:ext uri="{FF2B5EF4-FFF2-40B4-BE49-F238E27FC236}">
                <a16:creationId xmlns:a16="http://schemas.microsoft.com/office/drawing/2014/main" id="{21CF8322-682B-4E23-A5EF-001CD25F8DA6}"/>
              </a:ext>
            </a:extLst>
          </p:cNvPr>
          <p:cNvSpPr/>
          <p:nvPr/>
        </p:nvSpPr>
        <p:spPr>
          <a:xfrm>
            <a:off x="7805530" y="6546574"/>
            <a:ext cx="4386470" cy="276999"/>
          </a:xfrm>
          <a:prstGeom prst="rect">
            <a:avLst/>
          </a:prstGeom>
        </p:spPr>
        <p:txBody>
          <a:bodyPr wrap="square">
            <a:spAutoFit/>
          </a:bodyPr>
          <a:lstStyle/>
          <a:p>
            <a:r>
              <a:rPr lang="es-ES" sz="1200" dirty="0"/>
              <a:t>https://www.fisiorespiracion.es/fisioterapia-respiratoria-infantil.htm</a:t>
            </a:r>
          </a:p>
        </p:txBody>
      </p:sp>
    </p:spTree>
    <p:extLst>
      <p:ext uri="{BB962C8B-B14F-4D97-AF65-F5344CB8AC3E}">
        <p14:creationId xmlns:p14="http://schemas.microsoft.com/office/powerpoint/2010/main" val="17458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333A8B-F820-488D-9C08-5E196D67B00C}"/>
              </a:ext>
            </a:extLst>
          </p:cNvPr>
          <p:cNvSpPr>
            <a:spLocks noGrp="1"/>
          </p:cNvSpPr>
          <p:nvPr>
            <p:ph idx="1"/>
          </p:nvPr>
        </p:nvSpPr>
        <p:spPr/>
        <p:txBody>
          <a:bodyPr/>
          <a:lstStyle/>
          <a:p>
            <a:r>
              <a:rPr lang="es-ES" dirty="0"/>
              <a:t>EPOC (enfisema pulmonar o bronquitis crónica)</a:t>
            </a:r>
          </a:p>
          <a:p>
            <a:r>
              <a:rPr lang="es-ES" dirty="0"/>
              <a:t>Bronquiectasias.</a:t>
            </a:r>
          </a:p>
          <a:p>
            <a:r>
              <a:rPr lang="es-ES" dirty="0"/>
              <a:t>Neumonías.</a:t>
            </a:r>
          </a:p>
          <a:p>
            <a:r>
              <a:rPr lang="es-ES" dirty="0"/>
              <a:t>Atelectasias.</a:t>
            </a:r>
          </a:p>
          <a:p>
            <a:r>
              <a:rPr lang="es-ES" dirty="0"/>
              <a:t>Asma.</a:t>
            </a:r>
          </a:p>
          <a:p>
            <a:r>
              <a:rPr lang="es-ES" dirty="0"/>
              <a:t>Pre y post cirugía toraco-abdominal.</a:t>
            </a:r>
          </a:p>
        </p:txBody>
      </p:sp>
      <p:sp>
        <p:nvSpPr>
          <p:cNvPr id="5" name="Rectángulo 4">
            <a:extLst>
              <a:ext uri="{FF2B5EF4-FFF2-40B4-BE49-F238E27FC236}">
                <a16:creationId xmlns:a16="http://schemas.microsoft.com/office/drawing/2014/main" id="{F0FD2AFC-42C7-44B5-9D43-1428681E8528}"/>
              </a:ext>
            </a:extLst>
          </p:cNvPr>
          <p:cNvSpPr/>
          <p:nvPr/>
        </p:nvSpPr>
        <p:spPr>
          <a:xfrm>
            <a:off x="7805530" y="6533322"/>
            <a:ext cx="4386470" cy="276999"/>
          </a:xfrm>
          <a:prstGeom prst="rect">
            <a:avLst/>
          </a:prstGeom>
        </p:spPr>
        <p:txBody>
          <a:bodyPr wrap="square">
            <a:spAutoFit/>
          </a:bodyPr>
          <a:lstStyle/>
          <a:p>
            <a:r>
              <a:rPr lang="es-ES" sz="1200" dirty="0"/>
              <a:t>https://www.fisiorespiracion.es/fisioterapia-respiratoria-infantil.htm</a:t>
            </a:r>
          </a:p>
        </p:txBody>
      </p:sp>
    </p:spTree>
    <p:extLst>
      <p:ext uri="{BB962C8B-B14F-4D97-AF65-F5344CB8AC3E}">
        <p14:creationId xmlns:p14="http://schemas.microsoft.com/office/powerpoint/2010/main" val="11242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EA450-90B0-43C9-AA06-2D2562B746C6}"/>
              </a:ext>
            </a:extLst>
          </p:cNvPr>
          <p:cNvSpPr>
            <a:spLocks noGrp="1"/>
          </p:cNvSpPr>
          <p:nvPr>
            <p:ph type="title"/>
          </p:nvPr>
        </p:nvSpPr>
        <p:spPr/>
        <p:txBody>
          <a:bodyPr/>
          <a:lstStyle/>
          <a:p>
            <a:r>
              <a:rPr lang="es-ES" dirty="0"/>
              <a:t>ANTECEDENTES</a:t>
            </a:r>
          </a:p>
        </p:txBody>
      </p:sp>
      <p:sp>
        <p:nvSpPr>
          <p:cNvPr id="3" name="Marcador de contenido 2">
            <a:extLst>
              <a:ext uri="{FF2B5EF4-FFF2-40B4-BE49-F238E27FC236}">
                <a16:creationId xmlns:a16="http://schemas.microsoft.com/office/drawing/2014/main" id="{DB268AD5-A426-45C3-A86F-CCF831D9BB4C}"/>
              </a:ext>
            </a:extLst>
          </p:cNvPr>
          <p:cNvSpPr>
            <a:spLocks noGrp="1"/>
          </p:cNvSpPr>
          <p:nvPr>
            <p:ph idx="1"/>
          </p:nvPr>
        </p:nvSpPr>
        <p:spPr>
          <a:xfrm>
            <a:off x="781878" y="1404730"/>
            <a:ext cx="10272977" cy="4532244"/>
          </a:xfrm>
        </p:spPr>
        <p:txBody>
          <a:bodyPr>
            <a:normAutofit fontScale="92500" lnSpcReduction="20000"/>
          </a:bodyPr>
          <a:lstStyle/>
          <a:p>
            <a:pPr marL="0" indent="0">
              <a:buNone/>
            </a:pPr>
            <a:r>
              <a:rPr lang="es-ES" dirty="0"/>
              <a:t>        CIVILIZACIÒN ARCAICA</a:t>
            </a:r>
          </a:p>
          <a:p>
            <a:pPr marL="0" indent="0">
              <a:buNone/>
            </a:pPr>
            <a:r>
              <a:rPr lang="es-ES" dirty="0"/>
              <a:t>INDIA---- Cinesiterapia		cuerpo humano como microcosmos</a:t>
            </a:r>
          </a:p>
          <a:p>
            <a:pPr marL="0" indent="0">
              <a:buNone/>
            </a:pPr>
            <a:r>
              <a:rPr lang="es-ES" dirty="0"/>
              <a:t>YOGA 		“ASANAS” o posturas		“PRANAYANA” o control respiratorio</a:t>
            </a:r>
          </a:p>
          <a:p>
            <a:pPr marL="0" indent="0">
              <a:buNone/>
            </a:pPr>
            <a:endParaRPr lang="es-ES" dirty="0"/>
          </a:p>
          <a:p>
            <a:pPr marL="0" indent="0">
              <a:buNone/>
            </a:pPr>
            <a:r>
              <a:rPr lang="es-ES" dirty="0"/>
              <a:t>Se toma en consideración que ya se usaban APNEAS , y según </a:t>
            </a:r>
            <a:r>
              <a:rPr lang="es-ES" dirty="0" err="1"/>
              <a:t>Vereysen</a:t>
            </a:r>
            <a:r>
              <a:rPr lang="es-ES" dirty="0"/>
              <a:t>, 1956, había tres únicas formas en el seno de esta cultura de definir el ritmo respiratorio:</a:t>
            </a:r>
          </a:p>
          <a:p>
            <a:pPr marL="0" indent="0">
              <a:buNone/>
            </a:pPr>
            <a:endParaRPr lang="es-ES" dirty="0"/>
          </a:p>
          <a:p>
            <a:pPr marL="0" indent="0">
              <a:buNone/>
            </a:pPr>
            <a:r>
              <a:rPr lang="es-ES" dirty="0"/>
              <a:t>o   Inspirar/ </a:t>
            </a:r>
            <a:r>
              <a:rPr lang="es-ES" dirty="0" err="1"/>
              <a:t>Espirarà</a:t>
            </a:r>
            <a:r>
              <a:rPr lang="es-ES" dirty="0"/>
              <a:t> boca/boca</a:t>
            </a:r>
          </a:p>
          <a:p>
            <a:pPr marL="0" indent="0">
              <a:buNone/>
            </a:pPr>
            <a:r>
              <a:rPr lang="es-ES" dirty="0"/>
              <a:t>o   Inspirar/</a:t>
            </a:r>
            <a:r>
              <a:rPr lang="es-ES" dirty="0" err="1"/>
              <a:t>Espirarà</a:t>
            </a:r>
            <a:r>
              <a:rPr lang="es-ES" dirty="0"/>
              <a:t>  nariz/boca</a:t>
            </a:r>
          </a:p>
          <a:p>
            <a:pPr marL="0" indent="0">
              <a:buNone/>
            </a:pPr>
            <a:r>
              <a:rPr lang="es-ES" dirty="0"/>
              <a:t>o   Inspirar/ </a:t>
            </a:r>
            <a:r>
              <a:rPr lang="es-ES" dirty="0" err="1"/>
              <a:t>Espirarà</a:t>
            </a:r>
            <a:r>
              <a:rPr lang="es-ES" dirty="0"/>
              <a:t> boca/nariz</a:t>
            </a:r>
          </a:p>
          <a:p>
            <a:pPr marL="0" indent="0">
              <a:buNone/>
            </a:pPr>
            <a:r>
              <a:rPr lang="es-ES" dirty="0"/>
              <a:t>Lento – rápido….. Ejercicios respiratorios</a:t>
            </a:r>
          </a:p>
        </p:txBody>
      </p:sp>
      <p:cxnSp>
        <p:nvCxnSpPr>
          <p:cNvPr id="5" name="Conector recto de flecha 4">
            <a:extLst>
              <a:ext uri="{FF2B5EF4-FFF2-40B4-BE49-F238E27FC236}">
                <a16:creationId xmlns:a16="http://schemas.microsoft.com/office/drawing/2014/main" id="{9FAA0A01-8B54-43C5-BA30-D5C651AFDA3E}"/>
              </a:ext>
            </a:extLst>
          </p:cNvPr>
          <p:cNvCxnSpPr>
            <a:cxnSpLocks/>
          </p:cNvCxnSpPr>
          <p:nvPr/>
        </p:nvCxnSpPr>
        <p:spPr>
          <a:xfrm>
            <a:off x="3352800" y="2146852"/>
            <a:ext cx="9806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38B7766F-F2E0-4A07-8BD8-FFD200F5730F}"/>
              </a:ext>
            </a:extLst>
          </p:cNvPr>
          <p:cNvSpPr/>
          <p:nvPr/>
        </p:nvSpPr>
        <p:spPr>
          <a:xfrm>
            <a:off x="6732105" y="6537185"/>
            <a:ext cx="6096000" cy="261610"/>
          </a:xfrm>
          <a:prstGeom prst="rect">
            <a:avLst/>
          </a:prstGeom>
        </p:spPr>
        <p:txBody>
          <a:bodyPr>
            <a:spAutoFit/>
          </a:bodyPr>
          <a:lstStyle/>
          <a:p>
            <a:r>
              <a:rPr lang="es-ES" sz="1100" dirty="0"/>
              <a:t>http://fisioterapiarespiratoriarrl.blogspot.com/2014/01/antecedentes-de-la-fisioterapia.html</a:t>
            </a:r>
          </a:p>
        </p:txBody>
      </p:sp>
    </p:spTree>
    <p:extLst>
      <p:ext uri="{BB962C8B-B14F-4D97-AF65-F5344CB8AC3E}">
        <p14:creationId xmlns:p14="http://schemas.microsoft.com/office/powerpoint/2010/main" val="347225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7A1F8-5267-4231-983B-6DD015064DB3}"/>
              </a:ext>
            </a:extLst>
          </p:cNvPr>
          <p:cNvSpPr>
            <a:spLocks noGrp="1"/>
          </p:cNvSpPr>
          <p:nvPr>
            <p:ph type="title"/>
          </p:nvPr>
        </p:nvSpPr>
        <p:spPr/>
        <p:txBody>
          <a:bodyPr/>
          <a:lstStyle/>
          <a:p>
            <a:r>
              <a:rPr lang="es-ES" dirty="0"/>
              <a:t>GRECIA Y ROMA</a:t>
            </a:r>
          </a:p>
        </p:txBody>
      </p:sp>
      <p:sp>
        <p:nvSpPr>
          <p:cNvPr id="3" name="Marcador de contenido 2">
            <a:extLst>
              <a:ext uri="{FF2B5EF4-FFF2-40B4-BE49-F238E27FC236}">
                <a16:creationId xmlns:a16="http://schemas.microsoft.com/office/drawing/2014/main" id="{6B091A35-836A-4829-B810-C499B8AC9463}"/>
              </a:ext>
            </a:extLst>
          </p:cNvPr>
          <p:cNvSpPr>
            <a:spLocks noGrp="1"/>
          </p:cNvSpPr>
          <p:nvPr>
            <p:ph idx="1"/>
          </p:nvPr>
        </p:nvSpPr>
        <p:spPr/>
        <p:txBody>
          <a:bodyPr>
            <a:normAutofit/>
          </a:bodyPr>
          <a:lstStyle/>
          <a:p>
            <a:r>
              <a:rPr lang="es-ES" dirty="0"/>
              <a:t>600AC ---- </a:t>
            </a:r>
            <a:r>
              <a:rPr lang="pt-BR" b="1" i="1" dirty="0" err="1"/>
              <a:t>tekhne</a:t>
            </a:r>
            <a:r>
              <a:rPr lang="pt-BR" b="1" i="1" dirty="0"/>
              <a:t> </a:t>
            </a:r>
            <a:r>
              <a:rPr lang="pt-BR" b="1" i="1" dirty="0" err="1"/>
              <a:t>iatriké</a:t>
            </a:r>
            <a:r>
              <a:rPr lang="pt-BR" b="1" i="1" dirty="0"/>
              <a:t>, </a:t>
            </a:r>
            <a:r>
              <a:rPr lang="pt-BR" b="1" i="1" dirty="0" err="1"/>
              <a:t>ars</a:t>
            </a:r>
            <a:r>
              <a:rPr lang="pt-BR" b="1" i="1" dirty="0"/>
              <a:t> médica</a:t>
            </a:r>
            <a:r>
              <a:rPr lang="pt-BR" dirty="0"/>
              <a:t> o “</a:t>
            </a:r>
            <a:r>
              <a:rPr lang="pt-BR" b="1" dirty="0"/>
              <a:t>arte de curar</a:t>
            </a:r>
            <a:r>
              <a:rPr lang="pt-BR" dirty="0"/>
              <a:t>”.</a:t>
            </a:r>
          </a:p>
          <a:p>
            <a:r>
              <a:rPr lang="es-ES" b="1" i="1" dirty="0"/>
              <a:t>Exploración sensorial</a:t>
            </a:r>
            <a:r>
              <a:rPr lang="es-ES" dirty="0"/>
              <a:t>, dentro de la cual se encontraba la </a:t>
            </a:r>
            <a:r>
              <a:rPr lang="es-ES" b="1" i="1" dirty="0"/>
              <a:t>auscultación inmediata de tórax, según GALENO los beneficios</a:t>
            </a:r>
          </a:p>
          <a:p>
            <a:pPr lvl="1"/>
            <a:r>
              <a:rPr lang="es-ES" dirty="0"/>
              <a:t>Activar los movimientos sobre los pulmones</a:t>
            </a:r>
          </a:p>
          <a:p>
            <a:pPr lvl="1"/>
            <a:r>
              <a:rPr lang="es-ES" dirty="0"/>
              <a:t>Aumentar la capacidad respiratoria</a:t>
            </a:r>
          </a:p>
          <a:p>
            <a:pPr lvl="1"/>
            <a:r>
              <a:rPr lang="es-ES" dirty="0"/>
              <a:t>Purificar los humores</a:t>
            </a:r>
          </a:p>
          <a:p>
            <a:pPr lvl="1"/>
            <a:r>
              <a:rPr lang="es-ES" dirty="0"/>
              <a:t>Evacuar las materias superfluas</a:t>
            </a:r>
          </a:p>
        </p:txBody>
      </p:sp>
      <p:sp>
        <p:nvSpPr>
          <p:cNvPr id="5" name="Rectángulo 4">
            <a:extLst>
              <a:ext uri="{FF2B5EF4-FFF2-40B4-BE49-F238E27FC236}">
                <a16:creationId xmlns:a16="http://schemas.microsoft.com/office/drawing/2014/main" id="{194857FD-21E2-4EF7-B58C-F1553F93FE14}"/>
              </a:ext>
            </a:extLst>
          </p:cNvPr>
          <p:cNvSpPr/>
          <p:nvPr/>
        </p:nvSpPr>
        <p:spPr>
          <a:xfrm>
            <a:off x="6732105" y="6550437"/>
            <a:ext cx="6096000" cy="261610"/>
          </a:xfrm>
          <a:prstGeom prst="rect">
            <a:avLst/>
          </a:prstGeom>
        </p:spPr>
        <p:txBody>
          <a:bodyPr>
            <a:spAutoFit/>
          </a:bodyPr>
          <a:lstStyle/>
          <a:p>
            <a:r>
              <a:rPr lang="es-ES" sz="1100" dirty="0"/>
              <a:t>http://fisioterapiarespiratoriarrl.blogspot.com/2014/01/antecedentes-de-la-fisioterapia.html</a:t>
            </a:r>
          </a:p>
        </p:txBody>
      </p:sp>
    </p:spTree>
    <p:extLst>
      <p:ext uri="{BB962C8B-B14F-4D97-AF65-F5344CB8AC3E}">
        <p14:creationId xmlns:p14="http://schemas.microsoft.com/office/powerpoint/2010/main" val="175381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835110-CF04-43DD-8DBC-9DFF5035D2DF}"/>
              </a:ext>
            </a:extLst>
          </p:cNvPr>
          <p:cNvSpPr>
            <a:spLocks noGrp="1"/>
          </p:cNvSpPr>
          <p:nvPr>
            <p:ph type="title"/>
          </p:nvPr>
        </p:nvSpPr>
        <p:spPr/>
        <p:txBody>
          <a:bodyPr/>
          <a:lstStyle/>
          <a:p>
            <a:r>
              <a:rPr lang="es-ES" dirty="0"/>
              <a:t>EDAD MODERNA</a:t>
            </a:r>
          </a:p>
        </p:txBody>
      </p:sp>
      <p:sp>
        <p:nvSpPr>
          <p:cNvPr id="3" name="Marcador de contenido 2">
            <a:extLst>
              <a:ext uri="{FF2B5EF4-FFF2-40B4-BE49-F238E27FC236}">
                <a16:creationId xmlns:a16="http://schemas.microsoft.com/office/drawing/2014/main" id="{17DE2C97-8D0C-477C-8186-341FE9F6EDFC}"/>
              </a:ext>
            </a:extLst>
          </p:cNvPr>
          <p:cNvSpPr>
            <a:spLocks noGrp="1"/>
          </p:cNvSpPr>
          <p:nvPr>
            <p:ph idx="1"/>
          </p:nvPr>
        </p:nvSpPr>
        <p:spPr/>
        <p:txBody>
          <a:bodyPr>
            <a:normAutofit lnSpcReduction="10000"/>
          </a:bodyPr>
          <a:lstStyle/>
          <a:p>
            <a:r>
              <a:rPr lang="es-ES" dirty="0"/>
              <a:t>Dogma antiguo--- fuera		buscar y explicar como tratar las enfermedades respiratorias.</a:t>
            </a:r>
          </a:p>
          <a:p>
            <a:r>
              <a:rPr lang="es-ES" dirty="0"/>
              <a:t>Anatomía ligada a fisiología</a:t>
            </a:r>
          </a:p>
          <a:p>
            <a:r>
              <a:rPr lang="es-ES" dirty="0"/>
              <a:t>Descripción del cambio de sangre venosa a arterial en la circulación menor pulmonar</a:t>
            </a:r>
          </a:p>
          <a:p>
            <a:r>
              <a:rPr lang="es-ES" dirty="0"/>
              <a:t>Explicar la función respiratoria (XVII), se llega a la conclusión de que el proceso respiratorio no era más que un intercambio de gases entre el aire y la sangre.</a:t>
            </a:r>
          </a:p>
          <a:p>
            <a:r>
              <a:rPr lang="es-ES" dirty="0" err="1"/>
              <a:t>Lavaoisier</a:t>
            </a:r>
            <a:r>
              <a:rPr lang="es-ES" dirty="0"/>
              <a:t> establece que la respiración consiste en el consumo de oxígeno y eliminación de anhídrido carbónico (XVIII)</a:t>
            </a:r>
          </a:p>
          <a:p>
            <a:endParaRPr lang="es-ES" dirty="0"/>
          </a:p>
          <a:p>
            <a:endParaRPr lang="es-ES" dirty="0"/>
          </a:p>
        </p:txBody>
      </p:sp>
      <p:sp>
        <p:nvSpPr>
          <p:cNvPr id="4" name="Rectángulo 3">
            <a:extLst>
              <a:ext uri="{FF2B5EF4-FFF2-40B4-BE49-F238E27FC236}">
                <a16:creationId xmlns:a16="http://schemas.microsoft.com/office/drawing/2014/main" id="{1F4F3494-D438-4063-9BA5-16FCB3BBE1F2}"/>
              </a:ext>
            </a:extLst>
          </p:cNvPr>
          <p:cNvSpPr/>
          <p:nvPr/>
        </p:nvSpPr>
        <p:spPr>
          <a:xfrm>
            <a:off x="6732105" y="6537185"/>
            <a:ext cx="6096000" cy="261610"/>
          </a:xfrm>
          <a:prstGeom prst="rect">
            <a:avLst/>
          </a:prstGeom>
        </p:spPr>
        <p:txBody>
          <a:bodyPr>
            <a:spAutoFit/>
          </a:bodyPr>
          <a:lstStyle/>
          <a:p>
            <a:r>
              <a:rPr lang="es-ES" sz="1100" dirty="0"/>
              <a:t>http://fisioterapiarespiratoriarrl.blogspot.com/2014/01/antecedentes-de-la-fisioterapia.html</a:t>
            </a:r>
          </a:p>
        </p:txBody>
      </p:sp>
      <p:cxnSp>
        <p:nvCxnSpPr>
          <p:cNvPr id="6" name="Conector recto de flecha 5">
            <a:extLst>
              <a:ext uri="{FF2B5EF4-FFF2-40B4-BE49-F238E27FC236}">
                <a16:creationId xmlns:a16="http://schemas.microsoft.com/office/drawing/2014/main" id="{C31E121A-A30E-4231-8011-BB411109FC71}"/>
              </a:ext>
            </a:extLst>
          </p:cNvPr>
          <p:cNvCxnSpPr/>
          <p:nvPr/>
        </p:nvCxnSpPr>
        <p:spPr>
          <a:xfrm>
            <a:off x="4267200" y="2252870"/>
            <a:ext cx="7686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07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7E239E-9CE4-4A6C-B913-F48DA656C6BF}"/>
              </a:ext>
            </a:extLst>
          </p:cNvPr>
          <p:cNvSpPr>
            <a:spLocks noGrp="1"/>
          </p:cNvSpPr>
          <p:nvPr>
            <p:ph idx="1"/>
          </p:nvPr>
        </p:nvSpPr>
        <p:spPr>
          <a:xfrm>
            <a:off x="1192697" y="887896"/>
            <a:ext cx="9862158" cy="4578450"/>
          </a:xfrm>
        </p:spPr>
        <p:txBody>
          <a:bodyPr/>
          <a:lstStyle/>
          <a:p>
            <a:endParaRPr lang="es-ES" dirty="0"/>
          </a:p>
          <a:p>
            <a:endParaRPr lang="es-ES" dirty="0"/>
          </a:p>
          <a:p>
            <a:r>
              <a:rPr lang="es-ES" dirty="0"/>
              <a:t>“La enfermedad no es otra cosa que un esfuerzo de la naturaleza por exterminar la materia morbífica procurando con todas sus fuerzas la salud del enfermo”</a:t>
            </a:r>
          </a:p>
          <a:p>
            <a:r>
              <a:rPr lang="es-ES" dirty="0"/>
              <a:t>Exploración hipocrática (palpación y auscultación inmediata)</a:t>
            </a:r>
          </a:p>
          <a:p>
            <a:pPr marL="0" indent="0">
              <a:buNone/>
            </a:pPr>
            <a:r>
              <a:rPr lang="es-ES" dirty="0"/>
              <a:t>Se consigue describir:</a:t>
            </a:r>
          </a:p>
          <a:p>
            <a:pPr lvl="1"/>
            <a:r>
              <a:rPr lang="es-ES" dirty="0"/>
              <a:t>Neumonía y Pleuritis</a:t>
            </a:r>
          </a:p>
          <a:p>
            <a:pPr lvl="1"/>
            <a:r>
              <a:rPr lang="es-ES" dirty="0"/>
              <a:t>Se publican diversos escritos sobre gimnasia respiratoria. Se entiende que el ejercicio físico es el componente esencial para mantener la salud.</a:t>
            </a:r>
          </a:p>
          <a:p>
            <a:endParaRPr lang="es-ES" dirty="0"/>
          </a:p>
        </p:txBody>
      </p:sp>
      <p:sp>
        <p:nvSpPr>
          <p:cNvPr id="5" name="Rectángulo 4">
            <a:extLst>
              <a:ext uri="{FF2B5EF4-FFF2-40B4-BE49-F238E27FC236}">
                <a16:creationId xmlns:a16="http://schemas.microsoft.com/office/drawing/2014/main" id="{E1104EF0-DE8B-4B45-84AC-63013814E66C}"/>
              </a:ext>
            </a:extLst>
          </p:cNvPr>
          <p:cNvSpPr/>
          <p:nvPr/>
        </p:nvSpPr>
        <p:spPr>
          <a:xfrm>
            <a:off x="6732105" y="6550833"/>
            <a:ext cx="6096000" cy="261610"/>
          </a:xfrm>
          <a:prstGeom prst="rect">
            <a:avLst/>
          </a:prstGeom>
        </p:spPr>
        <p:txBody>
          <a:bodyPr>
            <a:spAutoFit/>
          </a:bodyPr>
          <a:lstStyle/>
          <a:p>
            <a:r>
              <a:rPr lang="es-ES" sz="1100" dirty="0"/>
              <a:t>http://fisioterapiarespiratoriarrl.blogspot.com/2014/01/antecedentes-de-la-fisioterapia.html</a:t>
            </a:r>
          </a:p>
        </p:txBody>
      </p:sp>
    </p:spTree>
    <p:extLst>
      <p:ext uri="{BB962C8B-B14F-4D97-AF65-F5344CB8AC3E}">
        <p14:creationId xmlns:p14="http://schemas.microsoft.com/office/powerpoint/2010/main" val="1082723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2465D1-91C1-4617-A9A4-05897E0E2DBF}"/>
              </a:ext>
            </a:extLst>
          </p:cNvPr>
          <p:cNvSpPr>
            <a:spLocks noGrp="1"/>
          </p:cNvSpPr>
          <p:nvPr>
            <p:ph type="title"/>
          </p:nvPr>
        </p:nvSpPr>
        <p:spPr/>
        <p:txBody>
          <a:bodyPr/>
          <a:lstStyle/>
          <a:p>
            <a:r>
              <a:rPr lang="es-ES" dirty="0"/>
              <a:t>Edad </a:t>
            </a:r>
            <a:r>
              <a:rPr lang="es-ES" dirty="0" err="1"/>
              <a:t>contemporáneA</a:t>
            </a:r>
            <a:endParaRPr lang="es-ES" dirty="0"/>
          </a:p>
        </p:txBody>
      </p:sp>
      <p:sp>
        <p:nvSpPr>
          <p:cNvPr id="3" name="Marcador de contenido 2">
            <a:extLst>
              <a:ext uri="{FF2B5EF4-FFF2-40B4-BE49-F238E27FC236}">
                <a16:creationId xmlns:a16="http://schemas.microsoft.com/office/drawing/2014/main" id="{94399E21-B016-4734-B2E3-402372FD0939}"/>
              </a:ext>
            </a:extLst>
          </p:cNvPr>
          <p:cNvSpPr>
            <a:spLocks noGrp="1"/>
          </p:cNvSpPr>
          <p:nvPr>
            <p:ph idx="1"/>
          </p:nvPr>
        </p:nvSpPr>
        <p:spPr/>
        <p:txBody>
          <a:bodyPr>
            <a:normAutofit/>
          </a:bodyPr>
          <a:lstStyle/>
          <a:p>
            <a:r>
              <a:rPr lang="es-ES" dirty="0"/>
              <a:t>Siglo XIX fue el impulso que suscitó el progreso de la ciencia y la técnica</a:t>
            </a:r>
          </a:p>
          <a:p>
            <a:r>
              <a:rPr lang="es-ES" dirty="0"/>
              <a:t>Objetivo .-convertir la medicina en una verdadera ciencia natural desde tres pilares fundamentales:</a:t>
            </a:r>
          </a:p>
          <a:p>
            <a:endParaRPr lang="es-ES" dirty="0"/>
          </a:p>
          <a:p>
            <a:r>
              <a:rPr lang="es-ES" dirty="0"/>
              <a:t>o   Anatomo clínico</a:t>
            </a:r>
          </a:p>
          <a:p>
            <a:r>
              <a:rPr lang="es-ES" dirty="0"/>
              <a:t>o   Fisiopatológico</a:t>
            </a:r>
          </a:p>
          <a:p>
            <a:r>
              <a:rPr lang="es-ES" dirty="0"/>
              <a:t>o   </a:t>
            </a:r>
            <a:r>
              <a:rPr lang="es-ES" dirty="0" err="1"/>
              <a:t>Etiopatológico</a:t>
            </a:r>
            <a:endParaRPr lang="es-ES" dirty="0"/>
          </a:p>
        </p:txBody>
      </p:sp>
      <p:sp>
        <p:nvSpPr>
          <p:cNvPr id="5" name="Rectángulo 4">
            <a:extLst>
              <a:ext uri="{FF2B5EF4-FFF2-40B4-BE49-F238E27FC236}">
                <a16:creationId xmlns:a16="http://schemas.microsoft.com/office/drawing/2014/main" id="{42295E0A-FDD7-4704-AA6A-B1CEB46CCA7D}"/>
              </a:ext>
            </a:extLst>
          </p:cNvPr>
          <p:cNvSpPr/>
          <p:nvPr/>
        </p:nvSpPr>
        <p:spPr>
          <a:xfrm>
            <a:off x="6732105" y="6537185"/>
            <a:ext cx="6096000" cy="261610"/>
          </a:xfrm>
          <a:prstGeom prst="rect">
            <a:avLst/>
          </a:prstGeom>
        </p:spPr>
        <p:txBody>
          <a:bodyPr>
            <a:spAutoFit/>
          </a:bodyPr>
          <a:lstStyle/>
          <a:p>
            <a:r>
              <a:rPr lang="es-ES" sz="1100" dirty="0"/>
              <a:t>http://fisioterapiarespiratoriarrl.blogspot.com/2014/01/antecedentes-de-la-fisioterapia.html</a:t>
            </a:r>
          </a:p>
        </p:txBody>
      </p:sp>
    </p:spTree>
    <p:extLst>
      <p:ext uri="{BB962C8B-B14F-4D97-AF65-F5344CB8AC3E}">
        <p14:creationId xmlns:p14="http://schemas.microsoft.com/office/powerpoint/2010/main" val="2850413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9FC475-FE89-42D7-9475-53DCE8C8D691}"/>
              </a:ext>
            </a:extLst>
          </p:cNvPr>
          <p:cNvSpPr>
            <a:spLocks noGrp="1"/>
          </p:cNvSpPr>
          <p:nvPr>
            <p:ph idx="1"/>
          </p:nvPr>
        </p:nvSpPr>
        <p:spPr>
          <a:xfrm>
            <a:off x="1311965" y="636104"/>
            <a:ext cx="9742889" cy="4830241"/>
          </a:xfrm>
        </p:spPr>
        <p:txBody>
          <a:bodyPr/>
          <a:lstStyle/>
          <a:p>
            <a:r>
              <a:rPr lang="es-ES" dirty="0"/>
              <a:t> Bichat (1771-1802), uno de los representantes más ilustres estudiosos sobre </a:t>
            </a:r>
            <a:r>
              <a:rPr lang="es-ES" dirty="0" err="1"/>
              <a:t>anatomoclínica</a:t>
            </a:r>
            <a:r>
              <a:rPr lang="es-ES" dirty="0"/>
              <a:t> cardiorrespiratoria dijo “la medicina ha sido rechazada durante mucho tiempo del seno de las ciencias exactas…Será ciencia exacta cuando las observaciones clínicas se hayan correlacionado con las lesiones anatómicas” (Sánchez González, 1998).</a:t>
            </a:r>
          </a:p>
          <a:p>
            <a:r>
              <a:rPr lang="es-ES" dirty="0"/>
              <a:t>René T.H. </a:t>
            </a:r>
            <a:r>
              <a:rPr lang="es-ES" dirty="0" err="1"/>
              <a:t>Laënnec</a:t>
            </a:r>
            <a:r>
              <a:rPr lang="es-ES" dirty="0"/>
              <a:t> publica en 1819 la primera edición del tratado de auscultación e inventa el estetoscopio de madera de </a:t>
            </a:r>
            <a:r>
              <a:rPr lang="es-ES" dirty="0" err="1"/>
              <a:t>Laënnec</a:t>
            </a:r>
            <a:r>
              <a:rPr lang="es-ES" dirty="0"/>
              <a:t>, de esta manera se cambia el paradigma de la auscultación directa a una auscultación indirecta.</a:t>
            </a:r>
          </a:p>
          <a:p>
            <a:r>
              <a:rPr lang="es-ES" dirty="0"/>
              <a:t>El hecho importante es que es capaz de unir los sonidos escuchados con las lesiones anatomopatológicas  llegando la especialidad cardiopulmonar a una ciencia “natural” y “positiva” (Laín Entralgo, 1978).</a:t>
            </a:r>
          </a:p>
        </p:txBody>
      </p:sp>
      <p:sp>
        <p:nvSpPr>
          <p:cNvPr id="5" name="Rectángulo 4">
            <a:extLst>
              <a:ext uri="{FF2B5EF4-FFF2-40B4-BE49-F238E27FC236}">
                <a16:creationId xmlns:a16="http://schemas.microsoft.com/office/drawing/2014/main" id="{E400CBCF-E1C7-484F-A07D-67DAC607E821}"/>
              </a:ext>
            </a:extLst>
          </p:cNvPr>
          <p:cNvSpPr/>
          <p:nvPr/>
        </p:nvSpPr>
        <p:spPr>
          <a:xfrm>
            <a:off x="6732105" y="6550437"/>
            <a:ext cx="6096000" cy="261610"/>
          </a:xfrm>
          <a:prstGeom prst="rect">
            <a:avLst/>
          </a:prstGeom>
        </p:spPr>
        <p:txBody>
          <a:bodyPr>
            <a:spAutoFit/>
          </a:bodyPr>
          <a:lstStyle/>
          <a:p>
            <a:r>
              <a:rPr lang="es-ES" sz="1100" dirty="0"/>
              <a:t>http://fisioterapiarespiratoriarrl.blogspot.com/2014/01/antecedentes-de-la-fisioterapia.html</a:t>
            </a:r>
          </a:p>
        </p:txBody>
      </p:sp>
    </p:spTree>
    <p:extLst>
      <p:ext uri="{BB962C8B-B14F-4D97-AF65-F5344CB8AC3E}">
        <p14:creationId xmlns:p14="http://schemas.microsoft.com/office/powerpoint/2010/main" val="188724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30F705E-C114-4F75-8C73-B57AED848198}"/>
              </a:ext>
            </a:extLst>
          </p:cNvPr>
          <p:cNvPicPr>
            <a:picLocks noChangeAspect="1"/>
          </p:cNvPicPr>
          <p:nvPr/>
        </p:nvPicPr>
        <p:blipFill>
          <a:blip r:embed="rId2"/>
          <a:stretch>
            <a:fillRect/>
          </a:stretch>
        </p:blipFill>
        <p:spPr>
          <a:xfrm rot="742957">
            <a:off x="649356" y="1210905"/>
            <a:ext cx="5126521" cy="3412239"/>
          </a:xfrm>
          <a:prstGeom prst="rect">
            <a:avLst/>
          </a:prstGeom>
        </p:spPr>
      </p:pic>
      <p:pic>
        <p:nvPicPr>
          <p:cNvPr id="7" name="Imagen 6">
            <a:extLst>
              <a:ext uri="{FF2B5EF4-FFF2-40B4-BE49-F238E27FC236}">
                <a16:creationId xmlns:a16="http://schemas.microsoft.com/office/drawing/2014/main" id="{50AEFA93-A8A9-4C03-8F5B-865F5F7B63E0}"/>
              </a:ext>
            </a:extLst>
          </p:cNvPr>
          <p:cNvPicPr>
            <a:picLocks noChangeAspect="1"/>
          </p:cNvPicPr>
          <p:nvPr/>
        </p:nvPicPr>
        <p:blipFill>
          <a:blip r:embed="rId3"/>
          <a:stretch>
            <a:fillRect/>
          </a:stretch>
        </p:blipFill>
        <p:spPr>
          <a:xfrm rot="20698976">
            <a:off x="6644639" y="1490080"/>
            <a:ext cx="4659464" cy="3092190"/>
          </a:xfrm>
          <a:prstGeom prst="rect">
            <a:avLst/>
          </a:prstGeom>
        </p:spPr>
      </p:pic>
    </p:spTree>
    <p:extLst>
      <p:ext uri="{BB962C8B-B14F-4D97-AF65-F5344CB8AC3E}">
        <p14:creationId xmlns:p14="http://schemas.microsoft.com/office/powerpoint/2010/main" val="242680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4A9D7-01E0-4429-9CCC-D0504027B5D2}"/>
              </a:ext>
            </a:extLst>
          </p:cNvPr>
          <p:cNvSpPr>
            <a:spLocks noGrp="1"/>
          </p:cNvSpPr>
          <p:nvPr>
            <p:ph type="title"/>
          </p:nvPr>
        </p:nvSpPr>
        <p:spPr/>
        <p:txBody>
          <a:bodyPr/>
          <a:lstStyle/>
          <a:p>
            <a:r>
              <a:rPr lang="es-ES" dirty="0"/>
              <a:t>CONCEPTO</a:t>
            </a:r>
          </a:p>
        </p:txBody>
      </p:sp>
      <p:sp>
        <p:nvSpPr>
          <p:cNvPr id="3" name="Marcador de contenido 2">
            <a:extLst>
              <a:ext uri="{FF2B5EF4-FFF2-40B4-BE49-F238E27FC236}">
                <a16:creationId xmlns:a16="http://schemas.microsoft.com/office/drawing/2014/main" id="{5E682577-7990-4B3B-BEE9-DBD1EA472788}"/>
              </a:ext>
            </a:extLst>
          </p:cNvPr>
          <p:cNvSpPr>
            <a:spLocks noGrp="1"/>
          </p:cNvSpPr>
          <p:nvPr>
            <p:ph idx="1"/>
          </p:nvPr>
        </p:nvSpPr>
        <p:spPr/>
        <p:txBody>
          <a:bodyPr/>
          <a:lstStyle/>
          <a:p>
            <a:r>
              <a:rPr lang="es-ES" dirty="0"/>
              <a:t>La </a:t>
            </a:r>
            <a:r>
              <a:rPr lang="es-ES" b="1" dirty="0"/>
              <a:t>Fisioterapia Respiratoria</a:t>
            </a:r>
            <a:r>
              <a:rPr lang="es-ES" dirty="0"/>
              <a:t>, también conocida como </a:t>
            </a:r>
            <a:r>
              <a:rPr lang="es-ES" b="1" dirty="0"/>
              <a:t>Fisioterapia Pulmonar</a:t>
            </a:r>
            <a:r>
              <a:rPr lang="es-ES" dirty="0"/>
              <a:t> o como </a:t>
            </a:r>
            <a:r>
              <a:rPr lang="es-ES" b="1" dirty="0"/>
              <a:t>Terapia Respiratoria</a:t>
            </a:r>
            <a:r>
              <a:rPr lang="es-ES" dirty="0"/>
              <a:t>, es una especialidad de la fisioterapia que se encarga del tratamiento, prevención y estabilización de las diferentes enfermedades del aparato respiratorio o cualquiera que interfiera en su correcto funcionamiento, con el fin de mantener o mejorar la función respiratoria.</a:t>
            </a:r>
          </a:p>
        </p:txBody>
      </p:sp>
      <p:sp>
        <p:nvSpPr>
          <p:cNvPr id="4" name="Rectángulo 3">
            <a:extLst>
              <a:ext uri="{FF2B5EF4-FFF2-40B4-BE49-F238E27FC236}">
                <a16:creationId xmlns:a16="http://schemas.microsoft.com/office/drawing/2014/main" id="{70EE8918-8901-4BBB-BB32-883CAF34E018}"/>
              </a:ext>
            </a:extLst>
          </p:cNvPr>
          <p:cNvSpPr/>
          <p:nvPr/>
        </p:nvSpPr>
        <p:spPr>
          <a:xfrm>
            <a:off x="7832035" y="6476535"/>
            <a:ext cx="4359965" cy="276999"/>
          </a:xfrm>
          <a:prstGeom prst="rect">
            <a:avLst/>
          </a:prstGeom>
        </p:spPr>
        <p:txBody>
          <a:bodyPr wrap="square">
            <a:spAutoFit/>
          </a:bodyPr>
          <a:lstStyle/>
          <a:p>
            <a:r>
              <a:rPr lang="es-ES" sz="1200" dirty="0"/>
              <a:t>https://www.fisiorespiracion.es/que-es-fisioterapia-respiratoria.htm</a:t>
            </a:r>
          </a:p>
        </p:txBody>
      </p:sp>
    </p:spTree>
    <p:extLst>
      <p:ext uri="{BB962C8B-B14F-4D97-AF65-F5344CB8AC3E}">
        <p14:creationId xmlns:p14="http://schemas.microsoft.com/office/powerpoint/2010/main" val="399392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AA080FD-15CD-4F4F-835E-05F90A9789F7}"/>
              </a:ext>
            </a:extLst>
          </p:cNvPr>
          <p:cNvSpPr>
            <a:spLocks noGrp="1"/>
          </p:cNvSpPr>
          <p:nvPr>
            <p:ph idx="1"/>
          </p:nvPr>
        </p:nvSpPr>
        <p:spPr>
          <a:xfrm>
            <a:off x="1338471" y="516836"/>
            <a:ext cx="9716384" cy="4949510"/>
          </a:xfrm>
        </p:spPr>
        <p:txBody>
          <a:bodyPr/>
          <a:lstStyle/>
          <a:p>
            <a:r>
              <a:rPr lang="es-ES" dirty="0"/>
              <a:t> El desarrollo de la microbiología y toxicología abre el campo del conocimiento sobre el origen etiológico de las enfermedades en el último tercio del siglo XIX, entendiendo así que la enfermedad estaba causada por una infección previa</a:t>
            </a:r>
          </a:p>
          <a:p>
            <a:endParaRPr lang="es-ES" dirty="0"/>
          </a:p>
          <a:p>
            <a:r>
              <a:rPr lang="es-ES" dirty="0"/>
              <a:t>Se asocia la gimnasia respiratoria a movimientos del tronco con control de la respiración, de forma rítmica (“Un movimiento respiratorio racional utilizará una posición de partida fija” Gilbert y Carnot</a:t>
            </a:r>
          </a:p>
          <a:p>
            <a:pPr marL="0" indent="0">
              <a:buNone/>
            </a:pPr>
            <a:endParaRPr lang="es-ES" dirty="0"/>
          </a:p>
          <a:p>
            <a:r>
              <a:rPr lang="es-ES" dirty="0"/>
              <a:t>El punto de partida de todo esto se focaliza en la gimnasia sueca donde había 4 movimientos respiratorios acompañados con el tronco.</a:t>
            </a:r>
          </a:p>
          <a:p>
            <a:pPr marL="0" indent="0">
              <a:buNone/>
            </a:pPr>
            <a:endParaRPr lang="es-ES" dirty="0"/>
          </a:p>
          <a:p>
            <a:endParaRPr lang="es-ES" dirty="0"/>
          </a:p>
        </p:txBody>
      </p:sp>
      <p:sp>
        <p:nvSpPr>
          <p:cNvPr id="9" name="Rectángulo 8">
            <a:extLst>
              <a:ext uri="{FF2B5EF4-FFF2-40B4-BE49-F238E27FC236}">
                <a16:creationId xmlns:a16="http://schemas.microsoft.com/office/drawing/2014/main" id="{9F1A3925-D956-4344-B6E6-021974A5ADD1}"/>
              </a:ext>
            </a:extLst>
          </p:cNvPr>
          <p:cNvSpPr/>
          <p:nvPr/>
        </p:nvSpPr>
        <p:spPr>
          <a:xfrm>
            <a:off x="6732105" y="6537185"/>
            <a:ext cx="6096000" cy="261610"/>
          </a:xfrm>
          <a:prstGeom prst="rect">
            <a:avLst/>
          </a:prstGeom>
        </p:spPr>
        <p:txBody>
          <a:bodyPr>
            <a:spAutoFit/>
          </a:bodyPr>
          <a:lstStyle/>
          <a:p>
            <a:r>
              <a:rPr lang="es-ES" sz="1100" dirty="0"/>
              <a:t>http://fisioterapiarespiratoriarrl.blogspot.com/2014/01/antecedentes-de-la-fisioterapia.html</a:t>
            </a:r>
          </a:p>
        </p:txBody>
      </p:sp>
    </p:spTree>
    <p:extLst>
      <p:ext uri="{BB962C8B-B14F-4D97-AF65-F5344CB8AC3E}">
        <p14:creationId xmlns:p14="http://schemas.microsoft.com/office/powerpoint/2010/main" val="853307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C9C32-1E1A-4814-9594-6B3E444ECD0B}"/>
              </a:ext>
            </a:extLst>
          </p:cNvPr>
          <p:cNvSpPr>
            <a:spLocks noGrp="1"/>
          </p:cNvSpPr>
          <p:nvPr>
            <p:ph type="title"/>
          </p:nvPr>
        </p:nvSpPr>
        <p:spPr/>
        <p:txBody>
          <a:bodyPr/>
          <a:lstStyle/>
          <a:p>
            <a:r>
              <a:rPr lang="es-ES" dirty="0"/>
              <a:t>FISIOTERAPIA EN LA ACTUALIDAD</a:t>
            </a:r>
          </a:p>
        </p:txBody>
      </p:sp>
      <p:sp>
        <p:nvSpPr>
          <p:cNvPr id="3" name="Marcador de contenido 2">
            <a:extLst>
              <a:ext uri="{FF2B5EF4-FFF2-40B4-BE49-F238E27FC236}">
                <a16:creationId xmlns:a16="http://schemas.microsoft.com/office/drawing/2014/main" id="{0C542749-D0DB-493E-A7C7-ECA539E7BCE1}"/>
              </a:ext>
            </a:extLst>
          </p:cNvPr>
          <p:cNvSpPr>
            <a:spLocks noGrp="1"/>
          </p:cNvSpPr>
          <p:nvPr>
            <p:ph idx="1"/>
          </p:nvPr>
        </p:nvSpPr>
        <p:spPr/>
        <p:txBody>
          <a:bodyPr>
            <a:normAutofit fontScale="92500" lnSpcReduction="10000"/>
          </a:bodyPr>
          <a:lstStyle/>
          <a:p>
            <a:r>
              <a:rPr lang="es-ES" dirty="0"/>
              <a:t>Bélgica, Francia, y Estados Unidos, donde su consolidación disciplinar con una base científica data de finales del siglo XX y principios del siglo XXI.</a:t>
            </a:r>
          </a:p>
          <a:p>
            <a:r>
              <a:rPr lang="es-ES" dirty="0"/>
              <a:t>En España la FR esta dando pasos gigantes</a:t>
            </a:r>
          </a:p>
          <a:p>
            <a:r>
              <a:rPr lang="es-ES" dirty="0"/>
              <a:t>La atención de fisioterapia ya sea esta previa o posterior a la intervención quirúrgica han minimizado las complicaciones taraco pulmonares </a:t>
            </a:r>
          </a:p>
          <a:p>
            <a:r>
              <a:rPr lang="es-ES" dirty="0"/>
              <a:t>En Ecuador la FR es totalmente deficiente…</a:t>
            </a:r>
          </a:p>
          <a:p>
            <a:r>
              <a:rPr lang="es-ES" dirty="0"/>
              <a:t> Las primeras publicaciones en fisioterapia respiratoria procedían de investigadores anglosajones cuyo objeto de estudios se centraba en los enfermos crónicos (EPOC Enfermedad pulmonar obstructiva crónica) o fibrosis quística</a:t>
            </a:r>
          </a:p>
        </p:txBody>
      </p:sp>
      <p:sp>
        <p:nvSpPr>
          <p:cNvPr id="4" name="Rectángulo 3">
            <a:extLst>
              <a:ext uri="{FF2B5EF4-FFF2-40B4-BE49-F238E27FC236}">
                <a16:creationId xmlns:a16="http://schemas.microsoft.com/office/drawing/2014/main" id="{3F1A493A-C006-41A7-B04D-9A9DBCADA45E}"/>
              </a:ext>
            </a:extLst>
          </p:cNvPr>
          <p:cNvSpPr/>
          <p:nvPr/>
        </p:nvSpPr>
        <p:spPr>
          <a:xfrm>
            <a:off x="6917635" y="6507925"/>
            <a:ext cx="6096000" cy="276999"/>
          </a:xfrm>
          <a:prstGeom prst="rect">
            <a:avLst/>
          </a:prstGeom>
        </p:spPr>
        <p:txBody>
          <a:bodyPr>
            <a:spAutoFit/>
          </a:bodyPr>
          <a:lstStyle/>
          <a:p>
            <a:r>
              <a:rPr lang="es-ES" sz="1200" dirty="0"/>
              <a:t>http://dspace.uniandes.edu.ec/bitstream/123456789/3390/1/TUAMSP007-2014.pdf</a:t>
            </a:r>
          </a:p>
        </p:txBody>
      </p:sp>
    </p:spTree>
    <p:extLst>
      <p:ext uri="{BB962C8B-B14F-4D97-AF65-F5344CB8AC3E}">
        <p14:creationId xmlns:p14="http://schemas.microsoft.com/office/powerpoint/2010/main" val="4014161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64A44-588A-4633-85A6-64F13A094F18}"/>
              </a:ext>
            </a:extLst>
          </p:cNvPr>
          <p:cNvSpPr>
            <a:spLocks noGrp="1"/>
          </p:cNvSpPr>
          <p:nvPr>
            <p:ph type="title"/>
          </p:nvPr>
        </p:nvSpPr>
        <p:spPr/>
        <p:txBody>
          <a:bodyPr/>
          <a:lstStyle/>
          <a:p>
            <a:r>
              <a:rPr lang="es-ES" dirty="0"/>
              <a:t>American </a:t>
            </a:r>
            <a:r>
              <a:rPr lang="es-ES" dirty="0" err="1"/>
              <a:t>Thoracic</a:t>
            </a:r>
            <a:r>
              <a:rPr lang="es-ES" dirty="0"/>
              <a:t> </a:t>
            </a:r>
            <a:r>
              <a:rPr lang="es-ES" dirty="0" err="1"/>
              <a:t>Society</a:t>
            </a:r>
            <a:r>
              <a:rPr lang="es-ES" dirty="0"/>
              <a:t> (ATS)</a:t>
            </a:r>
          </a:p>
        </p:txBody>
      </p:sp>
      <p:sp>
        <p:nvSpPr>
          <p:cNvPr id="3" name="Marcador de contenido 2">
            <a:extLst>
              <a:ext uri="{FF2B5EF4-FFF2-40B4-BE49-F238E27FC236}">
                <a16:creationId xmlns:a16="http://schemas.microsoft.com/office/drawing/2014/main" id="{1B22C7D4-8444-4929-80C8-40438F03E62F}"/>
              </a:ext>
            </a:extLst>
          </p:cNvPr>
          <p:cNvSpPr>
            <a:spLocks noGrp="1"/>
          </p:cNvSpPr>
          <p:nvPr>
            <p:ph idx="1"/>
          </p:nvPr>
        </p:nvSpPr>
        <p:spPr/>
        <p:txBody>
          <a:bodyPr/>
          <a:lstStyle/>
          <a:p>
            <a:r>
              <a:rPr lang="es-ES" dirty="0"/>
              <a:t>Define la rehabilitación respiratoria como “una prestación continua y multidimensional de servicios dirigidos a las personas con enfermedades respiratorias y sus familias, generalmente realizadas por un equipo multidisciplinario de especialistas, con el objetivo de mejorar y mantener al individuo en el máximo grado de independencia y funcionamiento en su comunidad”</a:t>
            </a:r>
          </a:p>
        </p:txBody>
      </p:sp>
    </p:spTree>
    <p:extLst>
      <p:ext uri="{BB962C8B-B14F-4D97-AF65-F5344CB8AC3E}">
        <p14:creationId xmlns:p14="http://schemas.microsoft.com/office/powerpoint/2010/main" val="2648089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0D104-2C7B-4D1D-AB9B-716E6C4C9ADD}"/>
              </a:ext>
            </a:extLst>
          </p:cNvPr>
          <p:cNvSpPr>
            <a:spLocks noGrp="1"/>
          </p:cNvSpPr>
          <p:nvPr>
            <p:ph type="title"/>
          </p:nvPr>
        </p:nvSpPr>
        <p:spPr/>
        <p:txBody>
          <a:bodyPr/>
          <a:lstStyle/>
          <a:p>
            <a:r>
              <a:rPr lang="es-ES" dirty="0"/>
              <a:t>aplicaciones</a:t>
            </a:r>
          </a:p>
        </p:txBody>
      </p:sp>
      <p:sp>
        <p:nvSpPr>
          <p:cNvPr id="3" name="Marcador de contenido 2">
            <a:extLst>
              <a:ext uri="{FF2B5EF4-FFF2-40B4-BE49-F238E27FC236}">
                <a16:creationId xmlns:a16="http://schemas.microsoft.com/office/drawing/2014/main" id="{EC148A97-A029-46A9-8301-09DB625E0C05}"/>
              </a:ext>
            </a:extLst>
          </p:cNvPr>
          <p:cNvSpPr>
            <a:spLocks noGrp="1"/>
          </p:cNvSpPr>
          <p:nvPr>
            <p:ph idx="1"/>
          </p:nvPr>
        </p:nvSpPr>
        <p:spPr/>
        <p:txBody>
          <a:bodyPr/>
          <a:lstStyle/>
          <a:p>
            <a:r>
              <a:rPr lang="es-ES" dirty="0"/>
              <a:t>Tratamiento de la obstrucción bronquial. </a:t>
            </a:r>
          </a:p>
          <a:p>
            <a:r>
              <a:rPr lang="es-ES" dirty="0"/>
              <a:t>Reeducación del patrón ventilatorio. </a:t>
            </a:r>
          </a:p>
          <a:p>
            <a:r>
              <a:rPr lang="es-ES" dirty="0"/>
              <a:t>Reentreno al esfuerzo. </a:t>
            </a:r>
          </a:p>
        </p:txBody>
      </p:sp>
      <p:sp>
        <p:nvSpPr>
          <p:cNvPr id="4" name="Rectángulo 3">
            <a:extLst>
              <a:ext uri="{FF2B5EF4-FFF2-40B4-BE49-F238E27FC236}">
                <a16:creationId xmlns:a16="http://schemas.microsoft.com/office/drawing/2014/main" id="{96D1DDC3-8D97-4E84-9B38-6C1DF427F2BF}"/>
              </a:ext>
            </a:extLst>
          </p:cNvPr>
          <p:cNvSpPr/>
          <p:nvPr/>
        </p:nvSpPr>
        <p:spPr>
          <a:xfrm>
            <a:off x="7551929" y="6457734"/>
            <a:ext cx="4534054" cy="287623"/>
          </a:xfrm>
          <a:prstGeom prst="rect">
            <a:avLst/>
          </a:prstGeom>
        </p:spPr>
        <p:txBody>
          <a:bodyPr wrap="square">
            <a:spAutoFit/>
          </a:bodyPr>
          <a:lstStyle/>
          <a:p>
            <a:r>
              <a:rPr lang="es-ES" sz="1200" dirty="0"/>
              <a:t>https://www.fisiorespiracion.es/que_es_la_fisioterapia_respiratoria.pdf</a:t>
            </a:r>
          </a:p>
        </p:txBody>
      </p:sp>
    </p:spTree>
    <p:extLst>
      <p:ext uri="{BB962C8B-B14F-4D97-AF65-F5344CB8AC3E}">
        <p14:creationId xmlns:p14="http://schemas.microsoft.com/office/powerpoint/2010/main" val="1934099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E9FA32-B68E-49B3-A52A-9A5F7C77AB04}"/>
              </a:ext>
            </a:extLst>
          </p:cNvPr>
          <p:cNvSpPr>
            <a:spLocks noGrp="1"/>
          </p:cNvSpPr>
          <p:nvPr>
            <p:ph type="title"/>
          </p:nvPr>
        </p:nvSpPr>
        <p:spPr>
          <a:xfrm>
            <a:off x="1451579" y="804519"/>
            <a:ext cx="9603275" cy="713975"/>
          </a:xfrm>
        </p:spPr>
        <p:txBody>
          <a:bodyPr/>
          <a:lstStyle/>
          <a:p>
            <a:r>
              <a:rPr lang="es-ES" dirty="0"/>
              <a:t>FISIO RESPIRATORIA INFANTIL</a:t>
            </a:r>
          </a:p>
        </p:txBody>
      </p:sp>
      <p:sp>
        <p:nvSpPr>
          <p:cNvPr id="3" name="Marcador de contenido 2">
            <a:extLst>
              <a:ext uri="{FF2B5EF4-FFF2-40B4-BE49-F238E27FC236}">
                <a16:creationId xmlns:a16="http://schemas.microsoft.com/office/drawing/2014/main" id="{5719B95A-F1BF-49AB-B5A0-B370B8CB666B}"/>
              </a:ext>
            </a:extLst>
          </p:cNvPr>
          <p:cNvSpPr>
            <a:spLocks noGrp="1"/>
          </p:cNvSpPr>
          <p:nvPr>
            <p:ph idx="1"/>
          </p:nvPr>
        </p:nvSpPr>
        <p:spPr>
          <a:xfrm>
            <a:off x="1451579" y="2015732"/>
            <a:ext cx="9603275" cy="4037749"/>
          </a:xfrm>
        </p:spPr>
        <p:txBody>
          <a:bodyPr>
            <a:normAutofit/>
          </a:bodyPr>
          <a:lstStyle/>
          <a:p>
            <a:r>
              <a:rPr lang="es-ES" dirty="0"/>
              <a:t>La </a:t>
            </a:r>
            <a:r>
              <a:rPr lang="es-ES" b="1" dirty="0"/>
              <a:t>Fisioterapia Respiratoria infantil </a:t>
            </a:r>
            <a:r>
              <a:rPr lang="es-ES" dirty="0"/>
              <a:t>ayuda al drenaje de secreciones, mejorando la ventilación pulmonar y evitando complicaciones como las atelectasias y las neumonías. El cambio en los síntomas es claro: mejora la alimentación, el sueño y disminuye la tos, es decir, mejora la calidad de vida del niño y de la familia.</a:t>
            </a:r>
          </a:p>
          <a:p>
            <a:pPr lvl="1"/>
            <a:r>
              <a:rPr lang="es-ES" dirty="0"/>
              <a:t>    Elimina los mocos y la tos.</a:t>
            </a:r>
          </a:p>
          <a:p>
            <a:pPr lvl="1"/>
            <a:r>
              <a:rPr lang="es-ES" dirty="0"/>
              <a:t>    Mejora el apetito y el sueño.</a:t>
            </a:r>
          </a:p>
          <a:p>
            <a:pPr lvl="1"/>
            <a:r>
              <a:rPr lang="es-ES" dirty="0"/>
              <a:t>    Disminuye la medicación.</a:t>
            </a:r>
          </a:p>
          <a:p>
            <a:pPr lvl="1"/>
            <a:r>
              <a:rPr lang="es-ES" dirty="0"/>
              <a:t>    Resultados inmediatos.</a:t>
            </a:r>
          </a:p>
          <a:p>
            <a:endParaRPr lang="es-ES" dirty="0"/>
          </a:p>
          <a:p>
            <a:endParaRPr lang="es-ES" dirty="0"/>
          </a:p>
        </p:txBody>
      </p:sp>
      <p:sp>
        <p:nvSpPr>
          <p:cNvPr id="4" name="Rectángulo 3">
            <a:extLst>
              <a:ext uri="{FF2B5EF4-FFF2-40B4-BE49-F238E27FC236}">
                <a16:creationId xmlns:a16="http://schemas.microsoft.com/office/drawing/2014/main" id="{18187793-A776-4FFC-BA01-5692807E9BE1}"/>
              </a:ext>
            </a:extLst>
          </p:cNvPr>
          <p:cNvSpPr/>
          <p:nvPr/>
        </p:nvSpPr>
        <p:spPr>
          <a:xfrm>
            <a:off x="7832035" y="6550719"/>
            <a:ext cx="4359965" cy="276999"/>
          </a:xfrm>
          <a:prstGeom prst="rect">
            <a:avLst/>
          </a:prstGeom>
        </p:spPr>
        <p:txBody>
          <a:bodyPr wrap="square">
            <a:spAutoFit/>
          </a:bodyPr>
          <a:lstStyle/>
          <a:p>
            <a:r>
              <a:rPr lang="es-ES" sz="1200" dirty="0"/>
              <a:t>https://www.fisiorespiracion.es/que-es-fisioterapia-respiratoria.htm</a:t>
            </a:r>
          </a:p>
        </p:txBody>
      </p:sp>
      <p:pic>
        <p:nvPicPr>
          <p:cNvPr id="6" name="Imagen 5">
            <a:extLst>
              <a:ext uri="{FF2B5EF4-FFF2-40B4-BE49-F238E27FC236}">
                <a16:creationId xmlns:a16="http://schemas.microsoft.com/office/drawing/2014/main" id="{E9F7DA50-D61F-4AB8-8E0E-0B97AFD78A45}"/>
              </a:ext>
            </a:extLst>
          </p:cNvPr>
          <p:cNvPicPr>
            <a:picLocks noChangeAspect="1"/>
          </p:cNvPicPr>
          <p:nvPr/>
        </p:nvPicPr>
        <p:blipFill>
          <a:blip r:embed="rId2"/>
          <a:stretch>
            <a:fillRect/>
          </a:stretch>
        </p:blipFill>
        <p:spPr>
          <a:xfrm rot="792133">
            <a:off x="6388881" y="3725589"/>
            <a:ext cx="2086560" cy="2348870"/>
          </a:xfrm>
          <a:prstGeom prst="rect">
            <a:avLst/>
          </a:prstGeom>
        </p:spPr>
      </p:pic>
      <p:pic>
        <p:nvPicPr>
          <p:cNvPr id="8" name="Imagen 7">
            <a:extLst>
              <a:ext uri="{FF2B5EF4-FFF2-40B4-BE49-F238E27FC236}">
                <a16:creationId xmlns:a16="http://schemas.microsoft.com/office/drawing/2014/main" id="{D8BAB0F0-05C4-4661-97D0-F9B111BAD71F}"/>
              </a:ext>
            </a:extLst>
          </p:cNvPr>
          <p:cNvPicPr>
            <a:picLocks noChangeAspect="1"/>
          </p:cNvPicPr>
          <p:nvPr/>
        </p:nvPicPr>
        <p:blipFill>
          <a:blip r:embed="rId3"/>
          <a:stretch>
            <a:fillRect/>
          </a:stretch>
        </p:blipFill>
        <p:spPr>
          <a:xfrm rot="1059010" flipH="1">
            <a:off x="9546738" y="3614302"/>
            <a:ext cx="1593666" cy="2392017"/>
          </a:xfrm>
          <a:prstGeom prst="rect">
            <a:avLst/>
          </a:prstGeom>
        </p:spPr>
      </p:pic>
    </p:spTree>
    <p:extLst>
      <p:ext uri="{BB962C8B-B14F-4D97-AF65-F5344CB8AC3E}">
        <p14:creationId xmlns:p14="http://schemas.microsoft.com/office/powerpoint/2010/main" val="127881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183A2-993D-4079-97B4-A8A491FDC6DE}"/>
              </a:ext>
            </a:extLst>
          </p:cNvPr>
          <p:cNvSpPr>
            <a:spLocks noGrp="1"/>
          </p:cNvSpPr>
          <p:nvPr>
            <p:ph type="title"/>
          </p:nvPr>
        </p:nvSpPr>
        <p:spPr/>
        <p:txBody>
          <a:bodyPr/>
          <a:lstStyle/>
          <a:p>
            <a:r>
              <a:rPr lang="es-ES" dirty="0"/>
              <a:t>POBLACIÒN SUCEPTIBLE</a:t>
            </a:r>
          </a:p>
        </p:txBody>
      </p:sp>
      <p:sp>
        <p:nvSpPr>
          <p:cNvPr id="3" name="Marcador de contenido 2">
            <a:extLst>
              <a:ext uri="{FF2B5EF4-FFF2-40B4-BE49-F238E27FC236}">
                <a16:creationId xmlns:a16="http://schemas.microsoft.com/office/drawing/2014/main" id="{456FE98E-FE3B-4BEE-A285-19D43DE8153C}"/>
              </a:ext>
            </a:extLst>
          </p:cNvPr>
          <p:cNvSpPr>
            <a:spLocks noGrp="1"/>
          </p:cNvSpPr>
          <p:nvPr>
            <p:ph idx="1"/>
          </p:nvPr>
        </p:nvSpPr>
        <p:spPr/>
        <p:txBody>
          <a:bodyPr/>
          <a:lstStyle/>
          <a:p>
            <a:pPr marL="0" indent="0">
              <a:buNone/>
            </a:pPr>
            <a:r>
              <a:rPr lang="es-ES" dirty="0"/>
              <a:t>En toda enfermedad respiratoria que curse con aumento de secreciones provocando tos, dificultad respiratoria, problemas secundarios en la alimentación y el sueño, absentismo escolar... En infecciones respiratorias como las </a:t>
            </a:r>
            <a:r>
              <a:rPr lang="es-ES" b="1" dirty="0"/>
              <a:t>bronquiolitis,</a:t>
            </a:r>
            <a:r>
              <a:rPr lang="es-ES" dirty="0"/>
              <a:t> bronquitis, neumonías y catarros de vías altas. También en niños con enfermedades neurológicas y neuromusculares, para favorecer el correcto desarrollo pulmonar. Y en toda enfermedad que afecte a la función respiratoria.</a:t>
            </a:r>
          </a:p>
        </p:txBody>
      </p:sp>
      <p:sp>
        <p:nvSpPr>
          <p:cNvPr id="5" name="Rectángulo 4">
            <a:extLst>
              <a:ext uri="{FF2B5EF4-FFF2-40B4-BE49-F238E27FC236}">
                <a16:creationId xmlns:a16="http://schemas.microsoft.com/office/drawing/2014/main" id="{5C41F674-235F-47B6-9A2A-13714CFE59A8}"/>
              </a:ext>
            </a:extLst>
          </p:cNvPr>
          <p:cNvSpPr/>
          <p:nvPr/>
        </p:nvSpPr>
        <p:spPr>
          <a:xfrm>
            <a:off x="7832035" y="6550719"/>
            <a:ext cx="4359965" cy="276999"/>
          </a:xfrm>
          <a:prstGeom prst="rect">
            <a:avLst/>
          </a:prstGeom>
        </p:spPr>
        <p:txBody>
          <a:bodyPr wrap="square">
            <a:spAutoFit/>
          </a:bodyPr>
          <a:lstStyle/>
          <a:p>
            <a:r>
              <a:rPr lang="es-ES" sz="1200" dirty="0"/>
              <a:t>https://www.fisiorespiracion.es/que-es-fisioterapia-respiratoria.htm</a:t>
            </a:r>
          </a:p>
        </p:txBody>
      </p:sp>
    </p:spTree>
    <p:extLst>
      <p:ext uri="{BB962C8B-B14F-4D97-AF65-F5344CB8AC3E}">
        <p14:creationId xmlns:p14="http://schemas.microsoft.com/office/powerpoint/2010/main" val="260143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16C83-5B52-4DEC-875E-CCC2A07B5756}"/>
              </a:ext>
            </a:extLst>
          </p:cNvPr>
          <p:cNvSpPr>
            <a:spLocks noGrp="1"/>
          </p:cNvSpPr>
          <p:nvPr>
            <p:ph type="title"/>
          </p:nvPr>
        </p:nvSpPr>
        <p:spPr/>
        <p:txBody>
          <a:bodyPr/>
          <a:lstStyle/>
          <a:p>
            <a:r>
              <a:rPr lang="es-ES" dirty="0"/>
              <a:t>INDICACIONES</a:t>
            </a:r>
          </a:p>
        </p:txBody>
      </p:sp>
      <p:sp>
        <p:nvSpPr>
          <p:cNvPr id="3" name="Marcador de contenido 2">
            <a:extLst>
              <a:ext uri="{FF2B5EF4-FFF2-40B4-BE49-F238E27FC236}">
                <a16:creationId xmlns:a16="http://schemas.microsoft.com/office/drawing/2014/main" id="{CE2783C0-5357-4E49-900B-D10EAC975362}"/>
              </a:ext>
            </a:extLst>
          </p:cNvPr>
          <p:cNvSpPr>
            <a:spLocks noGrp="1"/>
          </p:cNvSpPr>
          <p:nvPr>
            <p:ph idx="1"/>
          </p:nvPr>
        </p:nvSpPr>
        <p:spPr>
          <a:xfrm>
            <a:off x="1451579" y="2015732"/>
            <a:ext cx="9603275" cy="4517590"/>
          </a:xfrm>
        </p:spPr>
        <p:txBody>
          <a:bodyPr>
            <a:normAutofit/>
          </a:bodyPr>
          <a:lstStyle/>
          <a:p>
            <a:r>
              <a:rPr lang="es-ES" dirty="0"/>
              <a:t>Catarros o infecciones de vías altas.		Fibrosis quística.</a:t>
            </a:r>
          </a:p>
          <a:p>
            <a:r>
              <a:rPr lang="es-ES" dirty="0"/>
              <a:t>Bronquiolitis.					Deformidades torácicas y vertebrales						escoliosis, cifosis, </a:t>
            </a:r>
            <a:r>
              <a:rPr lang="es-ES" dirty="0" err="1"/>
              <a:t>pectum</a:t>
            </a:r>
            <a:r>
              <a:rPr lang="es-ES" dirty="0"/>
              <a:t> </a:t>
            </a:r>
            <a:r>
              <a:rPr lang="es-ES" dirty="0" err="1"/>
              <a:t>excavatum</a:t>
            </a:r>
            <a:r>
              <a:rPr lang="es-ES" dirty="0"/>
              <a:t>...</a:t>
            </a:r>
          </a:p>
          <a:p>
            <a:r>
              <a:rPr lang="es-ES" dirty="0"/>
              <a:t>Bronquitis.					Enfermedades neuromusculares o 							parálisis cerebral.</a:t>
            </a:r>
          </a:p>
          <a:p>
            <a:r>
              <a:rPr lang="es-ES" dirty="0"/>
              <a:t>Asma.						Prematuridad</a:t>
            </a:r>
          </a:p>
          <a:p>
            <a:r>
              <a:rPr lang="es-ES" dirty="0"/>
              <a:t>Neumonías.					Discinesia ciliar primaria.</a:t>
            </a:r>
          </a:p>
          <a:p>
            <a:r>
              <a:rPr lang="es-ES" dirty="0"/>
              <a:t>Atelectasias.					Displasia broncopulmonar</a:t>
            </a:r>
          </a:p>
          <a:p>
            <a:r>
              <a:rPr lang="es-ES" dirty="0"/>
              <a:t>Bronquiectasias.				</a:t>
            </a:r>
          </a:p>
        </p:txBody>
      </p:sp>
      <p:sp>
        <p:nvSpPr>
          <p:cNvPr id="4" name="Rectángulo 3">
            <a:extLst>
              <a:ext uri="{FF2B5EF4-FFF2-40B4-BE49-F238E27FC236}">
                <a16:creationId xmlns:a16="http://schemas.microsoft.com/office/drawing/2014/main" id="{0A7CE07C-79DF-46B2-BF67-5E7B5117488A}"/>
              </a:ext>
            </a:extLst>
          </p:cNvPr>
          <p:cNvSpPr/>
          <p:nvPr/>
        </p:nvSpPr>
        <p:spPr>
          <a:xfrm>
            <a:off x="7805530" y="6533322"/>
            <a:ext cx="4386470" cy="276999"/>
          </a:xfrm>
          <a:prstGeom prst="rect">
            <a:avLst/>
          </a:prstGeom>
        </p:spPr>
        <p:txBody>
          <a:bodyPr wrap="square">
            <a:spAutoFit/>
          </a:bodyPr>
          <a:lstStyle/>
          <a:p>
            <a:r>
              <a:rPr lang="es-ES" sz="1200" dirty="0"/>
              <a:t>https://www.fisiorespiracion.es/fisioterapia-respiratoria-infantil.htm</a:t>
            </a:r>
          </a:p>
        </p:txBody>
      </p:sp>
    </p:spTree>
    <p:extLst>
      <p:ext uri="{BB962C8B-B14F-4D97-AF65-F5344CB8AC3E}">
        <p14:creationId xmlns:p14="http://schemas.microsoft.com/office/powerpoint/2010/main" val="379486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60E62-4BB0-41C7-83DA-E1632D657246}"/>
              </a:ext>
            </a:extLst>
          </p:cNvPr>
          <p:cNvSpPr>
            <a:spLocks noGrp="1"/>
          </p:cNvSpPr>
          <p:nvPr>
            <p:ph type="title"/>
          </p:nvPr>
        </p:nvSpPr>
        <p:spPr/>
        <p:txBody>
          <a:bodyPr/>
          <a:lstStyle/>
          <a:p>
            <a:r>
              <a:rPr lang="es-ES" dirty="0"/>
              <a:t>Fisio respiratoria en adultos</a:t>
            </a:r>
          </a:p>
        </p:txBody>
      </p:sp>
      <p:sp>
        <p:nvSpPr>
          <p:cNvPr id="3" name="Marcador de contenido 2">
            <a:extLst>
              <a:ext uri="{FF2B5EF4-FFF2-40B4-BE49-F238E27FC236}">
                <a16:creationId xmlns:a16="http://schemas.microsoft.com/office/drawing/2014/main" id="{4A91A7DA-CFF9-41FD-B128-0672C768537A}"/>
              </a:ext>
            </a:extLst>
          </p:cNvPr>
          <p:cNvSpPr>
            <a:spLocks noGrp="1"/>
          </p:cNvSpPr>
          <p:nvPr>
            <p:ph idx="1"/>
          </p:nvPr>
        </p:nvSpPr>
        <p:spPr/>
        <p:txBody>
          <a:bodyPr/>
          <a:lstStyle/>
          <a:p>
            <a:r>
              <a:rPr lang="es-ES" dirty="0"/>
              <a:t>La </a:t>
            </a:r>
            <a:r>
              <a:rPr lang="es-ES" b="1" dirty="0"/>
              <a:t>Fisioterapia Respiratoria en los adultos </a:t>
            </a:r>
            <a:r>
              <a:rPr lang="es-ES" dirty="0"/>
              <a:t>facilita la movilización y expectoración de secreciones, mejorando la ventilación pulmonar y la oxigenación. Previene complicaciones tras cirugías toraco-abdominales como las atelectasias. Mejora la disnea y la capacidad de ejercicio en pacientes crónicos y evita las reinfecciones e ingresos hospitalarios tan frecuentes en este colectivo. En resumen, aporta calidad de vida restaurando o manteniendo una función respiratoria óptima.</a:t>
            </a:r>
          </a:p>
        </p:txBody>
      </p:sp>
      <p:sp>
        <p:nvSpPr>
          <p:cNvPr id="4" name="Rectángulo 3">
            <a:extLst>
              <a:ext uri="{FF2B5EF4-FFF2-40B4-BE49-F238E27FC236}">
                <a16:creationId xmlns:a16="http://schemas.microsoft.com/office/drawing/2014/main" id="{A26DF706-C60B-4251-8913-3B6421D5191E}"/>
              </a:ext>
            </a:extLst>
          </p:cNvPr>
          <p:cNvSpPr/>
          <p:nvPr/>
        </p:nvSpPr>
        <p:spPr>
          <a:xfrm>
            <a:off x="7805530" y="6546574"/>
            <a:ext cx="4386470" cy="276999"/>
          </a:xfrm>
          <a:prstGeom prst="rect">
            <a:avLst/>
          </a:prstGeom>
        </p:spPr>
        <p:txBody>
          <a:bodyPr wrap="square">
            <a:spAutoFit/>
          </a:bodyPr>
          <a:lstStyle/>
          <a:p>
            <a:r>
              <a:rPr lang="es-ES" sz="1200" dirty="0"/>
              <a:t>https://www.fisiorespiracion.es/fisioterapia-respiratoria-infantil.htm</a:t>
            </a:r>
          </a:p>
        </p:txBody>
      </p:sp>
    </p:spTree>
    <p:extLst>
      <p:ext uri="{BB962C8B-B14F-4D97-AF65-F5344CB8AC3E}">
        <p14:creationId xmlns:p14="http://schemas.microsoft.com/office/powerpoint/2010/main" val="270865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910D5D-112D-40A4-86B8-BDC808B1EBE9}"/>
              </a:ext>
            </a:extLst>
          </p:cNvPr>
          <p:cNvSpPr>
            <a:spLocks noGrp="1"/>
          </p:cNvSpPr>
          <p:nvPr>
            <p:ph type="title"/>
          </p:nvPr>
        </p:nvSpPr>
        <p:spPr/>
        <p:txBody>
          <a:bodyPr/>
          <a:lstStyle/>
          <a:p>
            <a:r>
              <a:rPr lang="es-ES" dirty="0"/>
              <a:t>POBLACIÒN SUCEPTIBLE</a:t>
            </a:r>
          </a:p>
        </p:txBody>
      </p:sp>
      <p:sp>
        <p:nvSpPr>
          <p:cNvPr id="3" name="Marcador de contenido 2">
            <a:extLst>
              <a:ext uri="{FF2B5EF4-FFF2-40B4-BE49-F238E27FC236}">
                <a16:creationId xmlns:a16="http://schemas.microsoft.com/office/drawing/2014/main" id="{A54BCC6B-9841-48AD-9492-1CC0D34FCD6F}"/>
              </a:ext>
            </a:extLst>
          </p:cNvPr>
          <p:cNvSpPr>
            <a:spLocks noGrp="1"/>
          </p:cNvSpPr>
          <p:nvPr>
            <p:ph idx="1"/>
          </p:nvPr>
        </p:nvSpPr>
        <p:spPr/>
        <p:txBody>
          <a:bodyPr/>
          <a:lstStyle/>
          <a:p>
            <a:r>
              <a:rPr lang="es-ES" dirty="0"/>
              <a:t>Enfermedades agudas como bronquitis o neumonías y en enfermedades crónicas como </a:t>
            </a:r>
            <a:r>
              <a:rPr lang="es-ES" b="1" dirty="0"/>
              <a:t>EPOC</a:t>
            </a:r>
            <a:r>
              <a:rPr lang="es-ES" dirty="0"/>
              <a:t>, </a:t>
            </a:r>
            <a:r>
              <a:rPr lang="es-ES" b="1" dirty="0"/>
              <a:t>bronquiectasias</a:t>
            </a:r>
            <a:r>
              <a:rPr lang="es-ES" dirty="0"/>
              <a:t>, enfermos neuromusculares y neurológicos con afectación respiratoria, </a:t>
            </a:r>
            <a:r>
              <a:rPr lang="es-ES" b="1" dirty="0"/>
              <a:t>asma,</a:t>
            </a:r>
            <a:r>
              <a:rPr lang="es-ES" dirty="0"/>
              <a:t> cáncer, pre y post cirugía toraco-abdominal, </a:t>
            </a:r>
            <a:r>
              <a:rPr lang="es-ES" dirty="0" err="1"/>
              <a:t>transplante</a:t>
            </a:r>
            <a:r>
              <a:rPr lang="es-ES" dirty="0"/>
              <a:t> pulmonar, encamamiento prolongado...</a:t>
            </a:r>
          </a:p>
        </p:txBody>
      </p:sp>
      <p:sp>
        <p:nvSpPr>
          <p:cNvPr id="4" name="Rectángulo 3">
            <a:extLst>
              <a:ext uri="{FF2B5EF4-FFF2-40B4-BE49-F238E27FC236}">
                <a16:creationId xmlns:a16="http://schemas.microsoft.com/office/drawing/2014/main" id="{F52B5374-5263-4FEF-8C9A-6A61AC257CAD}"/>
              </a:ext>
            </a:extLst>
          </p:cNvPr>
          <p:cNvSpPr/>
          <p:nvPr/>
        </p:nvSpPr>
        <p:spPr>
          <a:xfrm>
            <a:off x="7805530" y="6559826"/>
            <a:ext cx="4386470" cy="276999"/>
          </a:xfrm>
          <a:prstGeom prst="rect">
            <a:avLst/>
          </a:prstGeom>
        </p:spPr>
        <p:txBody>
          <a:bodyPr wrap="square">
            <a:spAutoFit/>
          </a:bodyPr>
          <a:lstStyle/>
          <a:p>
            <a:r>
              <a:rPr lang="es-ES" sz="1200" dirty="0"/>
              <a:t>https://www.fisiorespiracion.es/fisioterapia-respiratoria-infantil.htm</a:t>
            </a:r>
          </a:p>
        </p:txBody>
      </p:sp>
    </p:spTree>
    <p:extLst>
      <p:ext uri="{BB962C8B-B14F-4D97-AF65-F5344CB8AC3E}">
        <p14:creationId xmlns:p14="http://schemas.microsoft.com/office/powerpoint/2010/main" val="2631088329"/>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105</TotalTime>
  <Words>1239</Words>
  <Application>Microsoft Office PowerPoint</Application>
  <PresentationFormat>Panorámica</PresentationFormat>
  <Paragraphs>118</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Comic Sans MS</vt:lpstr>
      <vt:lpstr>Gill Sans MT</vt:lpstr>
      <vt:lpstr>Galería</vt:lpstr>
      <vt:lpstr>FISIOTERAPIA CARDIORESPIRATORIA</vt:lpstr>
      <vt:lpstr>CONCEPTO</vt:lpstr>
      <vt:lpstr>American Thoracic Society (ATS)</vt:lpstr>
      <vt:lpstr>aplicaciones</vt:lpstr>
      <vt:lpstr>FISIO RESPIRATORIA INFANTIL</vt:lpstr>
      <vt:lpstr>POBLACIÒN SUCEPTIBLE</vt:lpstr>
      <vt:lpstr>INDICACIONES</vt:lpstr>
      <vt:lpstr>Fisio respiratoria en adultos</vt:lpstr>
      <vt:lpstr>POBLACIÒN SUCEPTIBLE</vt:lpstr>
      <vt:lpstr>objetivos</vt:lpstr>
      <vt:lpstr>indicaciones</vt:lpstr>
      <vt:lpstr>Presentación de PowerPoint</vt:lpstr>
      <vt:lpstr>ANTECEDENTES</vt:lpstr>
      <vt:lpstr>GRECIA Y ROMA</vt:lpstr>
      <vt:lpstr>EDAD MODERNA</vt:lpstr>
      <vt:lpstr>Presentación de PowerPoint</vt:lpstr>
      <vt:lpstr>Edad contemporáneA</vt:lpstr>
      <vt:lpstr>Presentación de PowerPoint</vt:lpstr>
      <vt:lpstr>Presentación de PowerPoint</vt:lpstr>
      <vt:lpstr>Presentación de PowerPoint</vt:lpstr>
      <vt:lpstr>FISIOTERAPIA EN LA ACTUALIDAD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FISIOTERAPIA CARDIORESPIRATORIA</dc:title>
  <dc:creator>Gabriela Romero</dc:creator>
  <cp:lastModifiedBy>Gabriela Romero</cp:lastModifiedBy>
  <cp:revision>10</cp:revision>
  <dcterms:created xsi:type="dcterms:W3CDTF">2019-05-06T15:36:56Z</dcterms:created>
  <dcterms:modified xsi:type="dcterms:W3CDTF">2019-05-06T17:22:50Z</dcterms:modified>
</cp:coreProperties>
</file>