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25B78-FA1B-B433-3A27-C267DE7EF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311010-6B67-0C73-5E44-7809BF9D67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4ED354-5582-F39C-D5D1-E38DA3F2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05BF-38EA-5244-B92F-8A3B80DC9FAD}" type="datetimeFigureOut">
              <a:rPr lang="es-EC" smtClean="0"/>
              <a:t>1/7/25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B269D-4F4D-2121-D2BA-5FC10ED22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9D74C3-DFF1-C7C8-E978-9C9734B35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841-3A07-1148-8270-7D5679CE219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1221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C09959-AA30-B154-6473-618D79FF8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1ECCF9-A1BB-EFD2-F589-E5D0B2D844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1E8AFE-953F-1037-6FA3-5456F35F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05BF-38EA-5244-B92F-8A3B80DC9FAD}" type="datetimeFigureOut">
              <a:rPr lang="es-EC" smtClean="0"/>
              <a:t>1/7/25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E7CCE0-655B-CCD0-1A49-DCB273CF7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D8B43B-ABE1-1D13-C735-9CB69741B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841-3A07-1148-8270-7D5679CE219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1123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0C1DE58-2E81-708D-7290-78162286B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AD2E12-AD48-2D6E-989D-9E9E64157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3F2AF7-6AB0-DE16-ADEC-2802FA558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05BF-38EA-5244-B92F-8A3B80DC9FAD}" type="datetimeFigureOut">
              <a:rPr lang="es-EC" smtClean="0"/>
              <a:t>1/7/25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A2CBDA-C391-0666-F5F4-3077ACFE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C105FB-F63C-214A-B732-C967E9CB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841-3A07-1148-8270-7D5679CE219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5347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C73B6D-D890-5485-26B6-365E999A2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77F78-B3DE-9FDD-F146-8E10DEFDD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595BF7-4E6E-7B59-D0EB-AAA9ED86F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05BF-38EA-5244-B92F-8A3B80DC9FAD}" type="datetimeFigureOut">
              <a:rPr lang="es-EC" smtClean="0"/>
              <a:t>1/7/25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817723-67E2-AA2F-40A4-A43A80090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4D9629-78B0-3D27-0F6C-7669E3430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841-3A07-1148-8270-7D5679CE219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7211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C7FB9-F1BE-DCF0-45C2-3DF12A53B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AB6284-A755-D700-C5AD-1692DE7F8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13ABF2-B891-9661-6D67-1ACA355FF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05BF-38EA-5244-B92F-8A3B80DC9FAD}" type="datetimeFigureOut">
              <a:rPr lang="es-EC" smtClean="0"/>
              <a:t>1/7/25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B6DB8B-38B7-DD4E-9E68-DB5B8C0A9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0351FE-0BDD-1AA5-675C-B6CB25D13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841-3A07-1148-8270-7D5679CE219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6689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D371C9-36CC-B1A0-9469-7ED6CB94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3CE1A5-F53E-F3B0-3C62-088BDF740C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8F975F-024F-8DF0-E70A-C53667D3B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C31128-882F-38A6-045E-6BC8A7BF9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05BF-38EA-5244-B92F-8A3B80DC9FAD}" type="datetimeFigureOut">
              <a:rPr lang="es-EC" smtClean="0"/>
              <a:t>1/7/25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EC307-9DFC-40D7-6919-13A789B5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C28697-F7E5-3AB7-73F9-EC9DD93A2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841-3A07-1148-8270-7D5679CE219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5606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DD9B2-7F8C-C3E8-8A8E-E356E78D1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82D56F-F3D2-11EA-E0C2-8D591E1E0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6755C4-D1D5-A783-2F95-24ADA47A6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414124F-AFAF-6A19-39A2-D5B4C9D1BC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F2970F1-CFB2-C7E9-C6F1-B7437E7CB7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4D44EF9-7312-7B62-42F5-9D1551FA4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05BF-38EA-5244-B92F-8A3B80DC9FAD}" type="datetimeFigureOut">
              <a:rPr lang="es-EC" smtClean="0"/>
              <a:t>1/7/25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825DFA7-1406-1BD0-FE11-BBDBF8B4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529387F-8EC1-4D21-E1B7-3C4D5D9F8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841-3A07-1148-8270-7D5679CE219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0346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C40E38-028C-E875-7D9B-CD2C5DA57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166666-DCDA-82F9-407B-CB9A62EB2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05BF-38EA-5244-B92F-8A3B80DC9FAD}" type="datetimeFigureOut">
              <a:rPr lang="es-EC" smtClean="0"/>
              <a:t>1/7/25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D37DDF7-2DF6-62B9-4329-1FC41ECCC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0120AEF-80B2-5625-40F2-B0EC78B1F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841-3A07-1148-8270-7D5679CE219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4277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810F01C-DD7D-20D2-0628-F836BED5A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05BF-38EA-5244-B92F-8A3B80DC9FAD}" type="datetimeFigureOut">
              <a:rPr lang="es-EC" smtClean="0"/>
              <a:t>1/7/25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67C5BA3-0C59-D891-A8AB-19B44244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1132A7F-7B2C-91D4-A142-898C8794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841-3A07-1148-8270-7D5679CE219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9906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5D573-D77F-8C1B-1828-C198C0CA7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7A7544-B37F-CA29-806F-03E2B0E25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FB9AB2-4271-2FAA-CBE7-E86EE403A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EEC8FC-842B-57F4-E4AD-EB27F4042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05BF-38EA-5244-B92F-8A3B80DC9FAD}" type="datetimeFigureOut">
              <a:rPr lang="es-EC" smtClean="0"/>
              <a:t>1/7/25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F0BA84-C799-7C09-E38B-1364F0CA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F36BA5-2C97-F7D7-10CF-E76D17996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841-3A07-1148-8270-7D5679CE219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4509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B1AB14-05A6-577D-48DB-B47F116D1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54FA5E3-5E9E-652B-7D29-B88BFEEC7F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DDA2835-0E94-9939-6CED-C1104F211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7990DF-D609-0F83-E965-C84C2112D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05BF-38EA-5244-B92F-8A3B80DC9FAD}" type="datetimeFigureOut">
              <a:rPr lang="es-EC" smtClean="0"/>
              <a:t>1/7/25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EA845F-5D9A-ADA4-6903-3F3F6ABB8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923C7D-A5E1-5003-A01B-A9DA0BB6A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1841-3A07-1148-8270-7D5679CE219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1379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000F822-A8FA-9F2C-499D-08D3DF48F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ABC954-D0FE-135D-EE88-A0B65362B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B22994-E934-D8A8-F892-46EBDF7D37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705BF-38EA-5244-B92F-8A3B80DC9FAD}" type="datetimeFigureOut">
              <a:rPr lang="es-EC" smtClean="0"/>
              <a:t>1/7/25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D66059-DBF7-0400-2329-C99D4170A6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CDD363-60ED-2067-EB2F-5EF9CD4A1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71841-3A07-1148-8270-7D5679CE219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6399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6FF1C6-29D8-5791-78FA-A39E11941D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C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Géneros académicos y científicos</a:t>
            </a:r>
            <a:r>
              <a:rPr lang="es-EC" sz="3600" dirty="0">
                <a:effectLst/>
              </a:rPr>
              <a:t> </a:t>
            </a:r>
            <a:endParaRPr lang="es-EC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3DF8D9-DB2E-2E3B-72A4-0194E3ABA4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1655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28AB52-9EE4-19A0-6AAF-98B0B64C1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Consejos específicos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E80912-7364-397D-84AF-4012F6921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Dominio del Contenido vs. Flexibilidad: Conoce tu tema de adentro hacia afuera, pero no te cases con el guion.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Consejo específico: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 memorices tu discurso palabra por palabra. En su lugar,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domina los puntos clave, las ideas principales y los datos de apoyo.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Esto te permitirá hablar de forma más natural y espontánea. Si olvidas una frase exacta, podrás reformularla sin pánico porque conoces la esencia.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Beneficio: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 hará parecer más confiado y experto. Te permitirá adaptarte a la reacción de la audiencia, improvisar con ejemplos si ves que un punto no queda claro, y manejar mejor las preguntas inesperadas sin sentir que te sales de un libreto. La fluidez es más atractiva que la perfección robótica.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09392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8DB8B-F477-FD46-0DEA-47E5EE951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Consejos específicos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9FABAD-B3D0-E501-104B-3C53C665E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El Poder de las Pausas: Silencio para el impacto.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Consejo específico: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Utiliza pausas intencionales.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Después de hacer una pregunta retórica, antes de revelar un dato sorprendente, o para permitir que una idea importante "aterrice" en la mente de la audiencia.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Beneficio: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Las pausas crean anticipación, dan tiempo a la audiencia para procesar la información, y añaden énfasis a tus puntos clave. Hacen que tu discurso suene más considerado y menos como una carrera. También te dan un micro-momento para respirar y reorganizar tus pensamientos.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65545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BE5557-74CB-FBAA-8096-9EE9A1612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Consejos específicos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21BF79-BE36-6A6C-DFF6-5C6DA3151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sz="13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La Regla 10/20/30 de Guy Kawasaki para Diapositivas: Menos es más, con impacto.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Consejo específico: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(Para diapositivas) </a:t>
            </a: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más de 10 diapositivas, duración máxima de 20 minutos, y usa un tamaño de fuente de al menos 30 puntos.</a:t>
            </a:r>
            <a:endParaRPr lang="es-EC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Beneficio: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Diapositivas: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 obliga a sintetizar y enfocarte en lo más importante, evitando la sobrecarga de información.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Minutos: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Mantiene a la audiencia atenta. Si tu charla es más larga, cada 20 minutos inserta un cambio de ritmo (una historia, un video corto, una pregunta a la audiencia).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Fuente 30 puntos: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Fuerza a usar poco texto por diapositiva (¡una o dos ideas clave por diapositiva!), lo que te obliga a explicar y expandir las ideas oralmente, en lugar de que la audiencia lea tus diapositivas. Las diapositivas se convierten en un </a:t>
            </a:r>
            <a:r>
              <a:rPr lang="es-EC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apoyo visual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no en tu guion.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86440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D1450-29CF-6B61-8125-AAC9D6085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Consejos específicos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55C73B-E41C-D092-C617-059E8E697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Inicia Fuerte y Termina Memorable: Las primeras y últimas impresiones son cruciales.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Consejo específico: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Dedica tiempo extra a perfeccionar tu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apertura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(los primeros 60-90 segundos) y tu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cierre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(los últimos 30-60 segundos). La apertura debe ser un "gancho" que capture la atención. El cierre debe ser un mensaje claro, conciso y memorable que resuma tu idea principal o inspire a la acción.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Beneficio: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 apertura establece el tono y el nivel de interés. Si empiezas aburrido, es difícil recuperar a la audiencia. El cierre es lo último que la audiencia recordará; un final impactante puede consolidar tu mensaje y dejar una impresión duradera.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870047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16D27-EA28-08D0-7FBE-DDE284BFB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Consejos específicos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0C9D40-F2CC-AA91-ECA2-45EDEE0DD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Narración (Storytelling): Conecta emocionalmente, no solo intelectualmente.</a:t>
            </a:r>
          </a:p>
          <a:p>
            <a:pPr>
              <a:buSzPts val="1000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Consejo específico: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Siempre que sea posible y relevante,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integra una pequeña historia, anécdota o caso práctico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en tu discurso. Puede ser personal, de un cliente, un caso de estudio famoso, etc.</a:t>
            </a:r>
          </a:p>
          <a:p>
            <a:r>
              <a:rPr lang="es-EC" sz="1800" b="1" kern="0" dirty="0">
                <a:effectLst/>
                <a:ea typeface="Times New Roman" panose="02020603050405020304" pitchFamily="18" charset="0"/>
              </a:rPr>
              <a:t>Beneficio: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Las personas recuerdan mucho mejor las historias que los datos o las teorías abstractas. Una historia bien contada hace que el contenido sea más digerible, memorable y emocionante, estableciendo una conexión más profunda con tu audiencia</a:t>
            </a:r>
            <a:r>
              <a:rPr lang="es-EC" dirty="0">
                <a:effectLst/>
              </a:rPr>
              <a:t>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41412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C21CFF-485F-66CC-F344-446934A24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¿Qué es una ponencia?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D0FCE5-CC1E-C505-3EF3-AED02548A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una exposición, generalmente breve y formal, de un trabajo o investigación sobre un tema específico, que se presenta en un congreso, simposio, seminario o evento académico/científico. Su propósito principal es compartir resultados de investigación, ideas originales o avances teóricos/metodológicos con una comunidad especializada para recibir retroalimentación, generar discusión y contribuir al avance del conocimiento en un campo particular.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79771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7AACFF-BF2A-ED71-A146-1C24BF954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148"/>
          </a:xfrm>
        </p:spPr>
        <p:txBody>
          <a:bodyPr>
            <a:normAutofit fontScale="90000"/>
          </a:bodyPr>
          <a:lstStyle/>
          <a:p>
            <a:pPr algn="ctr"/>
            <a:r>
              <a:rPr lang="es-EC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Pasos para dar una buena ponencia</a:t>
            </a:r>
            <a:b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5AC9DCE-4679-D37B-030B-9ADA54857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6566"/>
            <a:ext cx="5181600" cy="46603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C" sz="13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Preparación y planificación (Pre-ponencia)</a:t>
            </a:r>
            <a:endParaRPr lang="es-EC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Comprende el evento y la audiencia:</a:t>
            </a:r>
            <a:r>
              <a:rPr lang="es-EC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Investiga el congreso (temática general, áreas de interés, duración de las ponencias) y el perfil de los asistentes (expertos en tu campo, estudiantes, profesionales de áreas afines). Esto es crucial para adaptar el lenguaje y el nivel de detalle.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Define el objetivo de tu ponencia:</a:t>
            </a:r>
            <a:r>
              <a:rPr lang="es-EC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¿Qué hallazgo clave quieres comunicar? ¿Qué mensaje principal debe llevarse la audiencia? ¿Qué discusión quieres generar?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Sintetiza tu investigación/trabajo:</a:t>
            </a:r>
            <a:r>
              <a:rPr lang="es-EC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Las ponencias suelen ser cortas (10-20 minutos). Debes ser brutalmente selectivo. No puedes presentar todo tu trabajo; enfócate en: 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problema/pregunta de investigación.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metodología (brevemente, lo esencial).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resultados clave.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 conclusiones y su relevancia.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Posibles implicaciones o futuras líneas de investigación.</a:t>
            </a:r>
          </a:p>
          <a:p>
            <a:endParaRPr lang="es-EC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326E4EF-627F-38C7-31DD-5A53A4432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16566"/>
            <a:ext cx="5181600" cy="4660397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Estructura la presentación:</a:t>
            </a:r>
            <a:r>
              <a:rPr lang="es-EC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Título:</a:t>
            </a:r>
            <a:r>
              <a:rPr lang="es-EC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Claro, conciso y atractivo.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Introducción (10-15% del tiempo):</a:t>
            </a:r>
            <a:r>
              <a:rPr lang="es-EC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Contexto, problema de investigación, objetivos, pregunta de investigación, justificación y estructura de la ponencia.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Metodología (15-20% del tiempo):</a:t>
            </a:r>
            <a:r>
              <a:rPr lang="es-EC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Describe cómo se realizó la investigación (participantes, instrumentos, procedimiento, análisis de datos). Sé conciso.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 (30-40% del tiempo):</a:t>
            </a:r>
            <a:r>
              <a:rPr lang="es-EC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Presenta los hallazgos más importantes de forma clara y visual (gráficos, tablas). Resalta lo más relevante.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Discusión y Conclusiones (20-25% del tiempo):</a:t>
            </a:r>
            <a:r>
              <a:rPr lang="es-EC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Interpreta los resultados en relación con la literatura existente, destaca las principales conclusiones, limitaciones del estudio y futuras líneas de investigación. Reafirma tu mensaje central.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Agradecimientos (opcional):</a:t>
            </a:r>
            <a:r>
              <a:rPr lang="es-EC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financiadores, colaboradores, etc.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y respuestas (Q&amp;A):</a:t>
            </a:r>
            <a:r>
              <a:rPr lang="es-EC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Dedica tiempo suficiente para esto al final.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34822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261A5-BC34-00EA-CD44-18A7D2851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Pasos para dar una buena ponencia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7F9E7E-2723-7CBE-1969-ACF7AA7F7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Diseña tus diapositivas: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Minimalismo: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Menos texto, más visual. Las diapositivas deben ser un apoyo, no tu guion.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Claridad: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Usa gráficos, tablas e imágenes de alta calidad que se entiendan rápidamente.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Consistencia: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Utiliza una plantilla limpia y consistente.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más de una diapositiva por minuto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(aproximadamente, y a veces menos).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Prepara tus notas: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 guion o puntos clave para cada diapositiva, con los datos esenciales que no puedes olvidar.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22010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13EFE4C-CAD0-9E2E-3A9C-2A288D94A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Pasos para dar una buena ponencia</a:t>
            </a:r>
            <a:endParaRPr lang="es-EC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452AD32-094F-E8B3-E95D-E6C954928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Ensayo y práctica (Pre-ponencia)</a:t>
            </a:r>
            <a:endParaRPr lang="es-EC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Cronometra tu ponencia: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Este es el paso más crítico. Practica varias veces para asegurarte de que encajas en el tiempo asignado (generalmente muy estricto en congresos). Elimina contenido si te pasas.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Practica en voz alta: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Ensayar te ayuda a identificar frases complejas, pausas necesarias y el flujo general.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Simula las preguntas: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Pide a colegas que te escuchen y te hagan preguntas difíciles para prepararte para la sesión de Q&amp;A.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47979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E2C59-4E62-9E02-D70A-CAA804F73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Pasos para dar una buena ponencia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38A4AC-7D86-8168-3256-5E62A635A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Durante la ponencia</a:t>
            </a:r>
            <a:endParaRPr lang="es-EC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Conecta al inicio: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 "gancho" para captar la atención de la audiencia y presentar tu tema claramente.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Contacto visual: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Mira a diferentes personas en la sala.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Voz y dicción: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Proyecta tu voz con claridad, articula bien y varía el tono y el ritmo para mantener el interés.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Lenguaje corporal: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Mantén una postura abierta y segura. Usa gestos naturales para enfatizar.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Manejo del tiempo: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Estate muy atento al reloj. Si ves que te falta tiempo, prioriza los resultados y las conclusiones. Nunca te pases del tiempo asignado, es una falta de respeto al resto de ponentes y a la organización.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Sé conciso y claro: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Ve al grano. Evita la jerga excesiva si no es estrictamente necesario o explícala brevemente.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Termina con un mensaje clave: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Reafirma lo más importante que quieres que la audiencia recuerde.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9190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88ECBD-4A59-8D2D-4482-7CC2E97F4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EC" sz="4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géneros académicos y científicos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7C7395-BEAA-F75A-1BDC-4BA8911C0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C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EC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formas estructuradas de comunicación escrita y oral que se utilizan en el ámbito universitario y de investigación para difundir conocimiento, argumentar ideas y presentar hallazgos de manera rigurosa y sistemática. Están diseñados para garantizar la claridad, la precisión y la verificabilidad de la información.</a:t>
            </a:r>
            <a:endParaRPr lang="es-EC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55118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3751B6-6E7D-5801-9EA9-0761E38FB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Pasos para dar una buena ponencia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4FE8E0-25D1-5F67-3F69-622CFA4AB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Sesión de Preguntas y Respuestas (Q&amp;A)</a:t>
            </a:r>
            <a:endParaRPr lang="es-EC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Escucha activamente: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Asegúrate de entender la pregunta antes de responder. Puedes reformularla si no estás seguro.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Sé conciso y directo: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Responde la pregunta sin divagar.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Sé honesto: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 no sabes la respuesta, es profesional decirlo y, si es posible, ofrecerte a buscar la información.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Gestiona el tiempo: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 hay muchas preguntas, el moderador te indicará cuándo parar.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97633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085D522-2CB5-F27F-6310-D2F92988B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13475"/>
          </a:xfrm>
        </p:spPr>
        <p:txBody>
          <a:bodyPr/>
          <a:lstStyle/>
          <a:p>
            <a:endParaRPr lang="es-EC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E7ED0D3-4FA5-A357-A566-5018B772F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46871"/>
              </p:ext>
            </p:extLst>
          </p:nvPr>
        </p:nvGraphicFramePr>
        <p:xfrm>
          <a:off x="838200" y="365124"/>
          <a:ext cx="10515600" cy="6213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29408745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71882823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319303443"/>
                    </a:ext>
                  </a:extLst>
                </a:gridCol>
              </a:tblGrid>
              <a:tr h="312739"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Característica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Ponencia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Conferencia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37968413"/>
                  </a:ext>
                </a:extLst>
              </a:tr>
              <a:tr h="879209"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Propósito Principal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Presentar y discutir resultados de investigación original, ideas nuevas o avances metodológicos a una comunidad especializada.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Difundir conocimiento sobre un tema, educar, informar o inspirar a una audiencia. Puede ser una síntesis de trabajos previos.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91147402"/>
                  </a:ext>
                </a:extLst>
              </a:tr>
              <a:tr h="879209"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Contexto Común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Congresos, simposios, jornadas científicas, seminarios académicos.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Eventos más amplios, charlas magistrales, clases universitarias, eventos divulgativos, cumbres empresariales.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87755431"/>
                  </a:ext>
                </a:extLst>
              </a:tr>
              <a:tr h="595975"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Audiencia Típica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Muy especializada, pares académicos, investigadores, profesionales del mismo campo.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Puede ser especializada o más generalista, dependiendo del evento.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312129971"/>
                  </a:ext>
                </a:extLst>
              </a:tr>
              <a:tr h="595975"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Duración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Generalmente corta y estricta (10-20 minutos, rara vez más de 30).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Puede ser más extensa (30 minutos a 1 hora o más), con mayor flexibilidad en el tiempo.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83284179"/>
                  </a:ext>
                </a:extLst>
              </a:tr>
              <a:tr h="879209"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Contenido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Centrado en evidencia, metodología, resultados y conclusiones de un estudio particular. Muy estructurado y basado en datos.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Puede ser más conceptual, teórico, divulgativo, o una visión general de un campo. Menos enfocada en un único estudio.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371692979"/>
                  </a:ext>
                </a:extLst>
              </a:tr>
              <a:tr h="595975"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Interacción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Las preguntas suelen ser técnicas y críticas, buscando profundizar o desafiar la investigación presentada.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Las preguntas pueden ser más generales, aclaratorias o de interés común.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507549197"/>
                  </a:ext>
                </a:extLst>
              </a:tr>
              <a:tr h="595975"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Objetivo final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Validación de la investigación, contribución al saber científico, recibir retroalimentación.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Transmisión de conocimiento, estimulación del pensamiento, formación.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34114651"/>
                  </a:ext>
                </a:extLst>
              </a:tr>
              <a:tr h="879209"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Formalidad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00">
                          <a:effectLst/>
                        </a:rPr>
                        <a:t>Muy alta, con estructura académica rígida (típicamente IMRyD - Introducción, Metodología, Resultados y Discusión).</a:t>
                      </a:r>
                      <a:endParaRPr lang="es-EC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1200" kern="100" dirty="0">
                          <a:effectLst/>
                        </a:rPr>
                        <a:t>Alta, pero puede permitirse un tono más narrativo o divulgativo.</a:t>
                      </a:r>
                      <a:endParaRPr lang="es-EC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28776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09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05F4AD-5C38-6F84-822F-1C9FCA129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Póster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2D06CF-ECB7-8A97-4EC0-F0494FB38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C" dirty="0"/>
              <a:t>Es una presentación visual y concisa de un trabajo de investigación, proyecto, o estudio, diseñada para ser exhibida en eventos como congresos, simposios, ferias científicas o exposiciones académicas. Su propósito es comunicar de manera efectiva los puntos clave del trabajo a una audiencia que se mueve libremente por el espacio de exposición, permitiendo interacciones uno a uno y discusiones más detalladas con el autor.</a:t>
            </a:r>
          </a:p>
        </p:txBody>
      </p:sp>
    </p:spTree>
    <p:extLst>
      <p:ext uri="{BB962C8B-B14F-4D97-AF65-F5344CB8AC3E}">
        <p14:creationId xmlns:p14="http://schemas.microsoft.com/office/powerpoint/2010/main" val="999674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50D9BC-BC89-6A69-92B0-867CE58E0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 fontScale="90000"/>
          </a:bodyPr>
          <a:lstStyle/>
          <a:p>
            <a:r>
              <a:rPr lang="es-EC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Pasos para realizar un buen Póster Académico/Científico</a:t>
            </a:r>
            <a:b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AD0486-26A4-EA2E-6ABF-AFDD7E584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/>
          <a:lstStyle/>
          <a:p>
            <a:r>
              <a:rPr lang="es-EC" sz="13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Planificación y Preparación del Contenido</a:t>
            </a:r>
            <a:endParaRPr lang="es-EC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Define tu Mensaje Clave: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Antes de empezar a diseñar, ¿cuál es la </a:t>
            </a:r>
            <a:r>
              <a:rPr lang="es-EC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única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idea más importante que quieres que la gente recuerde de tu póster? Todo lo demás debe apoyar este mensaje.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Conoce a tu Audiencia: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¿Quiénes asistirán al evento? ¿Son expertos en tu campo, estudiantes, profesionales de otras disciplinas? Esto influirá en el nivel de detalle y la jerga que utilices.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Selecciona el Contenido Esencial: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 póster no es un artículo científico completo. Debes ser muy selectivo. Incluye solo lo más relevante: 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Título: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Claro, conciso y atractivo.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Autores y Filiación: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Quiénes son y dónde trabajan.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Introducción/Antecedentes: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 problema, la pregunta de investigación y el objetivo principal.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Metodología: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Breve resumen de cómo se hizo la investigación. Usa diagramas de flujo si es posible.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Los hallazgos más importantes, presentados visualmente.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Discusión/Conclusiones: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Interpretación de los resultados, implicaciones y limitaciones. El mensaje clave debe quedar muy claro aquí.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Referencias: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Solo las más esenciales.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Agradecimientos y Contacto: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colaboradores, fuentes de financiación y cómo contactarte.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Piensa en lo Visual: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Desde el principio, considera qué gráficos, tablas o imágenes pueden comunicar tus puntos de manera más efectiva que el texto.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35534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696D3E7-7FFB-F12E-EA86-7BF17D327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8809"/>
            <a:ext cx="10515600" cy="804456"/>
          </a:xfrm>
        </p:spPr>
        <p:txBody>
          <a:bodyPr>
            <a:normAutofit/>
          </a:bodyPr>
          <a:lstStyle/>
          <a:p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Pasos para realizar un buen Póster Académico/Científico</a:t>
            </a:r>
            <a:endParaRPr lang="es-EC" sz="24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301ECD4-C032-5059-8253-8186C10663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35395"/>
            <a:ext cx="5181600" cy="4741568"/>
          </a:xfrm>
        </p:spPr>
        <p:txBody>
          <a:bodyPr>
            <a:normAutofit/>
          </a:bodyPr>
          <a:lstStyle/>
          <a:p>
            <a:r>
              <a:rPr lang="es-EC" sz="13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Diseño y Maquetación (Layout)</a:t>
            </a:r>
            <a:endParaRPr lang="es-EC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Elige el Tamaño y Orientación: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Averigua las dimensiones estándar del evento (ej., 90x120 cm, vertical u horizontal). Es crucial ceñirse a esto.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Software de Diseño: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Utiliza programas como PowerPoint, Canva, Illustrator, InDesign o LaTeX (con paquetes como </a:t>
            </a:r>
            <a:r>
              <a:rPr lang="es-EC" sz="100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beamerposter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Flujo de Lectura: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El diseño debe guiar al ojo. La mayoría de los pósteres se leen de izquierda a derecha y de arriba hacia abajo, o en columnas. 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Título Grande y Central: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Debe ser lo primero que se vea.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Organización en Columnas: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 el formato más común y fácil de seguir.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Espacios en Blanco: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Fundamental. No satures el póster. El espacio negativo ayuda a la legibilidad y a la "respiración" del diseño.</a:t>
            </a:r>
          </a:p>
          <a:p>
            <a:endParaRPr lang="es-EC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A357977-7885-E508-8C58-1E43F685E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35395"/>
            <a:ext cx="5181600" cy="4741568"/>
          </a:xfrm>
        </p:spPr>
        <p:txBody>
          <a:bodyPr>
            <a:normAutofit/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Texto: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Brevedad: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Cada sección debe ser un resumen conciso. Usa frases cortas y puntos clave (bullets).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Fuentes: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Elige fuentes legibles (ej., Arial, Helvetica, Calibri, Lato). </a:t>
            </a:r>
          </a:p>
          <a:p>
            <a:pPr marL="1143000" lvl="2" indent="-228600">
              <a:buSzPts val="1000"/>
              <a:buFont typeface="Wingdings" pitchFamily="2" charset="2"/>
              <a:buChar char=""/>
              <a:tabLst>
                <a:tab pos="13716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Tamaño: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Grande. El título debe ser legible desde 3-4 metros (aprox. 70-100pt). El texto principal desde 1-2 metros (aprox. 24-36pt). Las referencias y agradecimientos pueden ser más pequeños (aprox. 18-24pt), pero aún legibles.</a:t>
            </a:r>
          </a:p>
          <a:p>
            <a:pPr marL="1143000" lvl="2" indent="-228600">
              <a:buSzPts val="1000"/>
              <a:buFont typeface="Wingdings" pitchFamily="2" charset="2"/>
              <a:buChar char=""/>
              <a:tabLst>
                <a:tab pos="13716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Contraste: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Texto oscuro sobre fondo claro o viceversa.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Evita párrafos largos.</a:t>
            </a:r>
            <a:endParaRPr lang="es-EC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Elementos Visuales (Gráficos, Tablas, Imágenes):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Calidad: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¡Alta resolución! Las imágenes pixeladas o borrosas restan profesionalidad.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Claridad: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Cada gráfico y tabla debe tener un título y leyendas claras. Asegúrate de que las etiquetas de los ejes sean legibles.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Relevancia: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Cada imagen debe tener un propósito y contribuir al mensaje.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Color: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Utiliza una paleta de colores coherente y profesional. Evita colores demasiado brillantes o muchos colores que distraigan. El contraste es clave.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Logos: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Incluye logos institucionales o de financiación de forma discreta, si es requerido.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801391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189CC3E2-CDC8-895A-BA3B-56156639F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Pasos para realizar un buen Póster Académico/Científico</a:t>
            </a:r>
            <a:endParaRPr lang="es-EC" sz="2400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626AE86-3FE8-0910-02D2-33ECE3E37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sz="13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Revisión y Mejora</a:t>
            </a:r>
            <a:endParaRPr lang="es-EC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Autoevaluación: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¿Puedo entender el póster en 3-5 minutos sin que el autor esté presente?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¿El mensaje clave es obvio a primera vista?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¿El texto es conciso y las imágenes son claras?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¿Hay errores tipográficos o gramaticales?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Pide Opinión: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Muestra tu póster a colegas o amigos (especialmente a aquellos que no estén familiarizados con tu investigación). Su perspectiva fresca te ayudará a identificar áreas de confusión o mejora.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Impresión de Prueba: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Imprime una versión pequeña (en una hoja A4 o similar) para verificar la legibilidad de las fuentes y la calidad de las imágenes antes de enviarlo a imprimir en grande.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22008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E91D3-02B9-884E-F5B8-710CDEEA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Pasos para realizar un buen Póster Académico/Científico</a:t>
            </a:r>
            <a:endParaRPr lang="es-EC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00AD42-B6C3-6766-30B0-ED9D53722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Impresión y Preparación Final</a:t>
            </a:r>
            <a:endParaRPr lang="es-EC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Impresión Profesional: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Envía el archivo a una imprenta con suficiente antelación. Asegúrate de que usen papel de buena calidad y que el color sea fiel.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Transporte: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Decide cómo lo transportarás al evento (enrollado en un tubo, doblado si el material lo permite).</a:t>
            </a:r>
          </a:p>
          <a:p>
            <a:pPr marL="0" indent="0">
              <a:buNone/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Durante la Presentación del Póster</a:t>
            </a:r>
            <a:endParaRPr lang="es-EC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Prepárate para Explicar: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Aunque el póster debe ser autoexplicativo, la gente querrá hablar contigo. Prepara una explicación concisa de 1-2 minutos que resuma tu trabajo.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Sé Accesible: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Permanece junto a tu póster durante las sesiones de póster designadas.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Fomenta la Interacción: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Mantén una actitud abierta, sonríe y haz contacto visual. Invita a las personas a hacer preguntas.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Toma Notas: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 te hacen preguntas interesantes o te dan sugerencias valiosas, anótalas.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Lleva Tarjetas de Contacto: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tu nombre, institución y correo electrónico para quienes deseen seguir la conversación.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51913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26077A09-F44F-6F05-52FB-9909DF0AD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Ejemplo de Estructura de un Póster Académico/Científico</a:t>
            </a:r>
            <a:br>
              <a:rPr lang="es-EC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s-EC" sz="28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A7E1F779-9B01-D8AA-19B5-41177AFEB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C" b="1" dirty="0"/>
              <a:t>Título:</a:t>
            </a:r>
            <a:r>
              <a:rPr lang="es-EC" dirty="0"/>
              <a:t> (Grande, centrado en la parte superior) Debe ser conciso y atractivo, resumiendo la idea principal del trabajo. </a:t>
            </a:r>
          </a:p>
          <a:p>
            <a:r>
              <a:rPr lang="es-EC" b="1" dirty="0"/>
              <a:t>Autores y Filiación:</a:t>
            </a:r>
            <a:r>
              <a:rPr lang="es-EC" dirty="0"/>
              <a:t> (Debajo del título) Nombres de los autores y las instituciones a las que pertenecen. </a:t>
            </a:r>
          </a:p>
          <a:p>
            <a:r>
              <a:rPr lang="es-EC" b="1" dirty="0"/>
              <a:t>Resumen/Abstract:</a:t>
            </a:r>
            <a:r>
              <a:rPr lang="es-EC" dirty="0"/>
              <a:t> (Opcional, pero común) Breve descripción del trabajo (150-250 palabras). Puede ir en una columna separada o integrarse en la introducción. </a:t>
            </a:r>
          </a:p>
          <a:p>
            <a:r>
              <a:rPr lang="es-EC" b="1" dirty="0"/>
              <a:t>Introducción/Antecedentes:</a:t>
            </a:r>
            <a:r>
              <a:rPr lang="es-EC" dirty="0"/>
              <a:t> (Columna izquierda) Presenta el problema, la pregunta de investigación y el objetivo del trabajo. Proporciona el contexto necesario para comprender la investigación. </a:t>
            </a:r>
          </a:p>
          <a:p>
            <a:r>
              <a:rPr lang="es-EC" b="1" dirty="0"/>
              <a:t>Metodología:</a:t>
            </a:r>
            <a:r>
              <a:rPr lang="es-EC" dirty="0"/>
              <a:t> (Columna central o izquierda) Describe brevemente cómo se realizó la investigación (diseño del estudio, participantes, materiales, procedimiento, análisis de datos). Utiliza diagramas de flujo o imágenes si es posible. </a:t>
            </a:r>
          </a:p>
          <a:p>
            <a:r>
              <a:rPr lang="es-EC" b="1" dirty="0"/>
              <a:t>Resultados:</a:t>
            </a:r>
            <a:r>
              <a:rPr lang="es-EC" dirty="0"/>
              <a:t> (Columna central) Presenta los hallazgos más importantes de la investigación. Utiliza gráficos, tablas e imágenes para comunicar los datos de forma visualmente efectiva. </a:t>
            </a:r>
          </a:p>
        </p:txBody>
      </p:sp>
    </p:spTree>
    <p:extLst>
      <p:ext uri="{BB962C8B-B14F-4D97-AF65-F5344CB8AC3E}">
        <p14:creationId xmlns:p14="http://schemas.microsoft.com/office/powerpoint/2010/main" val="4203049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FB8794-74E0-F72C-F00C-7CC5A0F4D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0782"/>
          </a:xfrm>
        </p:spPr>
        <p:txBody>
          <a:bodyPr>
            <a:normAutofit fontScale="90000"/>
          </a:bodyPr>
          <a:lstStyle/>
          <a:p>
            <a:pPr algn="ctr"/>
            <a:r>
              <a:rPr lang="es-EC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Ejemplo de Estructura de un Póster Académico/Científico</a:t>
            </a:r>
            <a:b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0AA4A4-9B09-5E3F-75AD-C4375B0C6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908"/>
            <a:ext cx="10515600" cy="4901055"/>
          </a:xfrm>
        </p:spPr>
        <p:txBody>
          <a:bodyPr/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Discusión/Conclusiones: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(Columna derecha) Interpreta los resultados, destaca las principales conclusiones, discute las implicaciones del trabajo y sus limitaciones. Conecta los resultados con la pregunta de investigación original.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Referencias: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(Parte inferior, en una columna separada o al final) Lista de las referencias más importantes citadas en el póster.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Agradecimientos: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(Parte inferior, opcional) Agradecimientos a las personas o instituciones que contribuyeron al trabajo, así como a las fuentes de financiación.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Información de Contacto: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(Parte inferior, opcional) Información de contacto del autor principal (correo electrónico, sitio web) para preguntas o colaboraciones.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Elementos Visuales: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(Integrados en todo el póster) Imágenes, gráficos, tablas, diagramas de flujo, etc. Deben ser de alta calidad y relevantes para el contenido.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Logos: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(Discretamente ubicados) Logos de las instituciones o fuentes de financiación, si es necesario.</a:t>
            </a:r>
          </a:p>
        </p:txBody>
      </p:sp>
    </p:spTree>
    <p:extLst>
      <p:ext uri="{BB962C8B-B14F-4D97-AF65-F5344CB8AC3E}">
        <p14:creationId xmlns:p14="http://schemas.microsoft.com/office/powerpoint/2010/main" val="9039335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429929-E046-1954-6045-BD59773C0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Poster 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E04D4CC-F258-A859-D8DE-C7F2AF2A33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0048" y="1825625"/>
            <a:ext cx="8692736" cy="4351338"/>
          </a:xfrm>
        </p:spPr>
      </p:pic>
    </p:spTree>
    <p:extLst>
      <p:ext uri="{BB962C8B-B14F-4D97-AF65-F5344CB8AC3E}">
        <p14:creationId xmlns:p14="http://schemas.microsoft.com/office/powerpoint/2010/main" val="457823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DEA9F6-0D4A-9B08-0188-9CE32D695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Algunos de los géneros más comunes incluyen:</a:t>
            </a:r>
            <a:br>
              <a:rPr lang="es-EC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1EF114-CE52-3E6D-7384-46D2F253A8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Artículo científico (o </a:t>
            </a:r>
            <a:r>
              <a:rPr lang="es-EC" sz="1800" b="1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Publicación original de una investigación, resultado de un estudio empírico o teórico, que sigue una estructura formal (introducción, metodología, resultados, discusión, conclusiones).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Tesis/Disertación: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Trabajo de investigación extenso y original, que se presenta para obtener un grado académico (licenciatura, maestría, doctorado). Demuestra la capacidad del autor para realizar investigación independiente.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Monografía: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Estudio detallado y exhaustivo sobre un tema específico, basándose en fuentes existentes, sin necesariamente presentar una investigación empírica original.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Ensayo académico: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Escrito breve o de mediana extensión que presenta y desarrolla una argumentación sobre un tema, desde una perspectiva crítica y sustentada en fuentes.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0F846DEC-1407-C3E5-6F9D-00FD723A6D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Informe de investigación: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Documento que describe los resultados y el proceso de una investigación, a menudo con fines internos o de divulgación preliminar.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Reseña académica: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Análisis crítico y evaluativo de un libro, artículo, exposición o cualquier otra obra, dirigido a un público especializado.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Resumen/Abstract: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Breve texto que sintetiza el contenido principal de un documento más extenso (artículo, tesis, libro), incluyendo los objetivos, metodología, resultados y conclusiones más relevantes.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Trabajo de fin de grado/máster (TFG/TFM):</a:t>
            </a:r>
            <a:r>
              <a:rPr lang="es-EC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Proyectos de investigación o aplicación que los estudiantes realizan para finalizar sus estudios universitarios.</a:t>
            </a:r>
            <a:endParaRPr lang="es-EC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968056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F0C89C-CE13-469E-381E-A45C3630E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Poster 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EEB97D10-C661-C320-5B57-585AD505D8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1294" y="1886744"/>
            <a:ext cx="8918368" cy="4229100"/>
          </a:xfrm>
        </p:spPr>
      </p:pic>
    </p:spTree>
    <p:extLst>
      <p:ext uri="{BB962C8B-B14F-4D97-AF65-F5344CB8AC3E}">
        <p14:creationId xmlns:p14="http://schemas.microsoft.com/office/powerpoint/2010/main" val="259645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1C5C8A79-C77A-33C0-F84C-B244B282F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Orales:</a:t>
            </a:r>
            <a:br>
              <a:rPr lang="es-EC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DD26DC7-F2E1-BD65-CE56-0EE1E56F4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Ponencia/Presentación en congreso:</a:t>
            </a:r>
            <a:r>
              <a:rPr lang="es-EC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Exposición oral de los resultados de una investigación o un trabajo académico, generalmente acompañada de diapositivas y seguida de una sesión de preguntas y respuestas.</a:t>
            </a:r>
            <a:endParaRPr lang="es-EC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Defensa de tesis/disertación:</a:t>
            </a:r>
            <a:r>
              <a:rPr lang="es-EC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Presentación oral y argumentación de la tesis ante un tribunal evaluador.</a:t>
            </a:r>
            <a:endParaRPr lang="es-EC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Conferencia/Charla:</a:t>
            </a:r>
            <a:r>
              <a:rPr lang="es-EC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Disertación pública sobre un tema específico, a menudo por parte de un experto en el campo.</a:t>
            </a:r>
            <a:endParaRPr lang="es-EC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Exposición oral de un trabajo:</a:t>
            </a:r>
            <a:r>
              <a:rPr lang="es-EC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Presentación de un proyecto o tarea en el aula, a menudo con apoyo visual.</a:t>
            </a:r>
            <a:endParaRPr lang="es-EC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146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3F86BC-D5AF-99A6-D541-9C173B38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¿Qué e una C</a:t>
            </a:r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onferencia?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24AA6F-B0CE-0D64-F75A-68CFD5DBD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C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una exposición oral, generalmente formal, sobre un tema específico, impartida por un experto o especialista ante un público. Su objetivo principal suele ser difundir conocimientos, transmitir información, o debatir ideas, y a menudo permite la interacción con la audiencia a través de preguntas y respuestas. Las conferencias pueden ser presenciales o virtuales.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7084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B736B-272C-334F-2574-CD442BA72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358"/>
          </a:xfrm>
        </p:spPr>
        <p:txBody>
          <a:bodyPr>
            <a:normAutofit fontScale="90000"/>
          </a:bodyPr>
          <a:lstStyle/>
          <a:p>
            <a:pPr algn="ctr"/>
            <a:r>
              <a:rPr lang="es-EC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Pasos para dar una buena conferencia</a:t>
            </a:r>
            <a:b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D1CE44-C62F-551A-69F3-CC9E6F65A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961"/>
            <a:ext cx="10515600" cy="4705002"/>
          </a:xfrm>
        </p:spPr>
        <p:txBody>
          <a:bodyPr/>
          <a:lstStyle/>
          <a:p>
            <a:pPr marL="0" indent="0">
              <a:buNone/>
            </a:pPr>
            <a:r>
              <a:rPr lang="es-EC" sz="13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Preparación y planificación</a:t>
            </a:r>
            <a:endParaRPr lang="es-EC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Define el objetivo y el tema: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¿Qué quieres lograr con esta conferencia? ¿Informar, persuadir, inspirar, educar? Asegúrate de que el tema sea relevante para tu audiencia y que lo domines a fondo.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Conoce a tu audiencia: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Investiga quiénes serán tus oyentes (edad, nivel de conocimiento sobre el tema, intereses). Esto te ayudará a adaptar el lenguaje, el nivel de detalle y los ejemplos.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Estructura tu discurso: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Toda buena conferencia tiene una estructura clara: 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Introducción (5-10% del tiempo):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Capta la atención, presenta el tema, el objetivo de la conferencia y un breve adelanto de lo que tratarás. Puedes usar una anécdota, una pregunta, una estadística impactante.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Desarrollo (80-85% del tiempo):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 el cuerpo de tu exposición. Divide el tema en puntos clave y ordénalos de forma lógica. Utiliza ejemplos, datos, historias y argumentos para sustentar tus ideas. Mantén la coherencia y la claridad.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Conclusión (5-10% del tiempo):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Resume los puntos principales, reafirma tu mensaje clave y deja una idea final o una llamada a la acción. Puede ser una reflexión, una predicción o una pregunta abierta.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Prepara tus materiales de apoyo: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Diapositivas (PowerPoint, Google Slides, Prezi, Canva):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sean visualmente atractivas, con poco texto, imágenes de calidad y gráficos claros. Son un apoyo, no tu guion.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Videos, audios o demostraciones: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 son relevantes y mejoran la comprensión.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Notas o guion:</a:t>
            </a:r>
            <a:r>
              <a:rPr lang="es-EC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 para memorizar, sino como una guía con los puntos clave, estadísticas importantes y citas.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31422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41BA53-FE6B-C633-60DB-FDFFBFB98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Pasos para dar una buena conferencia</a:t>
            </a:r>
            <a:br>
              <a:rPr lang="es-EC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C9FE77-A0B3-8B72-5A1D-2E9C496E2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2.Ensayo y práctica</a:t>
            </a:r>
            <a:endParaRPr lang="es-EC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Practica en voz alta: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Varias veces. Esto te ayudará a familiarizarte con el contenido, controlar los tiempos y detectar frases que suenan mejor de forma diferente.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Ensaya frente a un espejo o con amigos/colegas: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Pide retroalimentación honesta sobre tu voz, lenguaje corporal y claridad del mensaje. Si es posible, grábate.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Controla el tiempo: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Asegúrate de que tu conferencia se ajuste al tiempo asignado. Es mejor terminar un poco antes que pasarse.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16810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848126-2BE2-2648-2DE6-BADEDEF12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Pasos para dar una buena conferencia</a:t>
            </a:r>
            <a:br>
              <a:rPr lang="es-EC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8C2585-C8C0-656D-8BB5-F5477D4D1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C" sz="1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s-EC" sz="135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 día de la conferencia</a:t>
            </a:r>
            <a:endParaRPr lang="es-EC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Llega con anticipación: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Familiarízate con el espacio, prueba el micrófono, el proyector y cualquier otro equipo técnico.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Vístete apropiadamente: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 atuendo profesional y cómodo te ayudará a sentirte seguro.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Controla los nervios: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Es normal sentir ansiedad. Respira profundamente, visualiza el éxito y concéntrate en tu mensaje.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Conecta con tu audiencia: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Contacto visual: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Mira a diferentes personas en la sala, no solo a un punto fijo.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Lenguaje corporal: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Mantén una postura abierta y segura. Gesticula de forma natural para enfatizar tus puntos.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Voz: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Varía el tono, el volumen y el ritmo para mantener el interés. Haz pausas estratégicas.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Empatía: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Recuerda que tu audiencia está ahí para aprender de ti. Relájate y disfruta compartiendo tu conocimiento.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Sé auténtico: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 intentes ser alguien que no eres. Tu personalidad genuina conectará mejor con el público.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Interactúa con el público: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 el formato lo permite, haz preguntas retóricas, o abre un espacio para preguntas y respuestas al final. Esto crea un diálogo y mantiene la atención.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Maneja los imprevistos: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 hay un fallo técnico o una pregunta inesperada, mantén la calma y la profesionalidad.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99075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E8CF86-38CF-14B3-F7CF-22E47C0C5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Pasos para dar una buena conferencia</a:t>
            </a:r>
            <a:br>
              <a:rPr lang="es-EC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BA4EEA-F449-1D29-D8CA-3A3F4A6D2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Post-conferencia</a:t>
            </a:r>
            <a:endParaRPr lang="es-EC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Sesión de preguntas y respuestas: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Responde de forma clara y concisa. Si no sabes la respuesta a una pregunta, sé honesto y ofrece buscar la información.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Agradecimiento: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Agradece al público por su atención y al organizador por la invitación.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Recopila retroalimentación: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 es posible, busca comentarios sobre tu presentación para seguir mejorando.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874267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4255</Words>
  <Application>Microsoft Macintosh PowerPoint</Application>
  <PresentationFormat>Panorámica</PresentationFormat>
  <Paragraphs>222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Tema de Office</vt:lpstr>
      <vt:lpstr>Géneros académicos y científicos </vt:lpstr>
      <vt:lpstr>Los géneros académicos y científicos</vt:lpstr>
      <vt:lpstr>Algunos de los géneros más comunes incluyen: </vt:lpstr>
      <vt:lpstr>Orales: </vt:lpstr>
      <vt:lpstr>¿Qué e una Conferencia?</vt:lpstr>
      <vt:lpstr>Pasos para dar una buena conferencia </vt:lpstr>
      <vt:lpstr>Pasos para dar una buena conferencia </vt:lpstr>
      <vt:lpstr>Pasos para dar una buena conferencia </vt:lpstr>
      <vt:lpstr>Pasos para dar una buena conferencia </vt:lpstr>
      <vt:lpstr>Consejos específicos </vt:lpstr>
      <vt:lpstr>Consejos específicos </vt:lpstr>
      <vt:lpstr>Consejos específicos </vt:lpstr>
      <vt:lpstr>Consejos específicos </vt:lpstr>
      <vt:lpstr>Consejos específicos </vt:lpstr>
      <vt:lpstr>¿Qué es una ponencia?</vt:lpstr>
      <vt:lpstr>Pasos para dar una buena ponencia </vt:lpstr>
      <vt:lpstr>Pasos para dar una buena ponencia</vt:lpstr>
      <vt:lpstr>Pasos para dar una buena ponencia</vt:lpstr>
      <vt:lpstr>Pasos para dar una buena ponencia</vt:lpstr>
      <vt:lpstr>Pasos para dar una buena ponencia</vt:lpstr>
      <vt:lpstr>Presentación de PowerPoint</vt:lpstr>
      <vt:lpstr>Póster </vt:lpstr>
      <vt:lpstr>Pasos para realizar un buen Póster Académico/Científico </vt:lpstr>
      <vt:lpstr>Pasos para realizar un buen Póster Académico/Científico</vt:lpstr>
      <vt:lpstr>Pasos para realizar un buen Póster Académico/Científico</vt:lpstr>
      <vt:lpstr>Pasos para realizar un buen Póster Académico/Científico</vt:lpstr>
      <vt:lpstr>Ejemplo de Estructura de un Póster Académico/Científico </vt:lpstr>
      <vt:lpstr>Ejemplo de Estructura de un Póster Académico/Científico </vt:lpstr>
      <vt:lpstr>Poster </vt:lpstr>
      <vt:lpstr>Poster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Géneros académicos y científicos </dc:title>
  <dc:creator>Edda Lorenzo Bertheau</dc:creator>
  <cp:lastModifiedBy>Edda Lorenzo Bertheau</cp:lastModifiedBy>
  <cp:revision>3</cp:revision>
  <dcterms:created xsi:type="dcterms:W3CDTF">2025-06-18T13:41:19Z</dcterms:created>
  <dcterms:modified xsi:type="dcterms:W3CDTF">2025-07-01T21:44:29Z</dcterms:modified>
</cp:coreProperties>
</file>