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E5AC6C-BE08-A807-9699-432500D37B2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7A32BB17-00BA-D665-EA2A-193CC0307E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695F3B80-6BEF-B64A-52F6-0A8A7937060F}"/>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5" name="Marcador de pie de página 4">
            <a:extLst>
              <a:ext uri="{FF2B5EF4-FFF2-40B4-BE49-F238E27FC236}">
                <a16:creationId xmlns:a16="http://schemas.microsoft.com/office/drawing/2014/main" id="{C4AF73F7-48B7-6715-CA9B-50F6C769707C}"/>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604E72A0-3368-14DA-4984-E91ADB31B369}"/>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256091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C3F16A-0DAB-03FB-7F64-EDDAF0A129D8}"/>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39E43407-CBA3-F8CE-8853-B9881852B28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A5B2B129-EF8E-E376-3552-2CED42852916}"/>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5" name="Marcador de pie de página 4">
            <a:extLst>
              <a:ext uri="{FF2B5EF4-FFF2-40B4-BE49-F238E27FC236}">
                <a16:creationId xmlns:a16="http://schemas.microsoft.com/office/drawing/2014/main" id="{09DB8A8D-EE2B-58AA-8EC6-FA18CB1E737A}"/>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CCB29AA2-CC7C-84CD-3B49-7BECA22F9E06}"/>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4047020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66FCC6F-A1CA-D369-51B6-E2C5D68F6FA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B7F378C2-F1BF-D8B5-8D73-66793BBF936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BF7F2113-4452-0908-6D7A-5AC060AE354B}"/>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5" name="Marcador de pie de página 4">
            <a:extLst>
              <a:ext uri="{FF2B5EF4-FFF2-40B4-BE49-F238E27FC236}">
                <a16:creationId xmlns:a16="http://schemas.microsoft.com/office/drawing/2014/main" id="{BA1FDE0A-88F0-9954-780C-612DE4F1C4FE}"/>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712B643B-D1A7-C5FC-BDE9-7E809D41ED9A}"/>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1475497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C8F98D-A475-2E38-A7B0-7732E8C66CBE}"/>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62DE8384-093C-0E9B-C265-C4DC4E9185B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2371F47F-139C-B26E-B689-6B8F562F967C}"/>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5" name="Marcador de pie de página 4">
            <a:extLst>
              <a:ext uri="{FF2B5EF4-FFF2-40B4-BE49-F238E27FC236}">
                <a16:creationId xmlns:a16="http://schemas.microsoft.com/office/drawing/2014/main" id="{2FE43C12-BA54-4F29-319B-94AB081B2365}"/>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ADFC04BE-D7A7-193D-CF29-DB2B3E87E17E}"/>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1892301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EE8EB7-4E59-2EBB-2A94-6914445A2F9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C8613365-8B86-14C8-3E70-39FF2137C1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09FD3EC-4DD0-D1C1-FEB4-259DA26CE6E4}"/>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5" name="Marcador de pie de página 4">
            <a:extLst>
              <a:ext uri="{FF2B5EF4-FFF2-40B4-BE49-F238E27FC236}">
                <a16:creationId xmlns:a16="http://schemas.microsoft.com/office/drawing/2014/main" id="{0A198A56-7ADB-EA47-40D4-F27DE5944FDA}"/>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25FAA57F-52A9-0083-A5A1-C0D1009D3558}"/>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241572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4F534-B4F8-6252-D7B0-F040552BF1FD}"/>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F920EB95-4321-FCC3-38EF-719643E08B3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B8A4EB4F-BEDB-FFA9-8F36-D821454E773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92D6294A-86C3-6DE2-9C64-A33223561043}"/>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6" name="Marcador de pie de página 5">
            <a:extLst>
              <a:ext uri="{FF2B5EF4-FFF2-40B4-BE49-F238E27FC236}">
                <a16:creationId xmlns:a16="http://schemas.microsoft.com/office/drawing/2014/main" id="{C0162758-0B97-094B-BDA4-686D73B998FA}"/>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EB791FEB-248C-C533-EE57-1F36B327957A}"/>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265423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EA7F6-E2FA-DBB9-AE54-8AF4620C342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4AAA7AE7-6505-E8A4-CAE3-720AC67816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5603BEF-8789-AF52-29BB-985C2375090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EFCCA096-362A-3987-D638-423AF6F78F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BC12512-B2CB-EE17-55DE-04544948033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ED0733BD-A418-B6AA-8BDE-256B3A946564}"/>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8" name="Marcador de pie de página 7">
            <a:extLst>
              <a:ext uri="{FF2B5EF4-FFF2-40B4-BE49-F238E27FC236}">
                <a16:creationId xmlns:a16="http://schemas.microsoft.com/office/drawing/2014/main" id="{D83004E5-7C0F-3663-4CA9-F0771DFB91B4}"/>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BD33305A-20EF-317E-4D76-1A0E05468402}"/>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315337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FA39D2-49B7-001E-6574-D9DC1B56286C}"/>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44F15305-39B3-8FDD-6DDC-9DCBD937FA0C}"/>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4" name="Marcador de pie de página 3">
            <a:extLst>
              <a:ext uri="{FF2B5EF4-FFF2-40B4-BE49-F238E27FC236}">
                <a16:creationId xmlns:a16="http://schemas.microsoft.com/office/drawing/2014/main" id="{E1C0F74D-B88E-BBF6-AD64-3E83E706076E}"/>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D3AE98F7-3D56-D8B4-F796-DF2823BB4722}"/>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231413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0C1D5AD-E8ED-2A06-5ECB-5944701D6586}"/>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3" name="Marcador de pie de página 2">
            <a:extLst>
              <a:ext uri="{FF2B5EF4-FFF2-40B4-BE49-F238E27FC236}">
                <a16:creationId xmlns:a16="http://schemas.microsoft.com/office/drawing/2014/main" id="{E9484DD5-4142-CD23-4029-6E1C8495D8FC}"/>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CA8D03C4-1A19-6F7D-FED6-38342A849768}"/>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4033487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BBB0D9-45B0-502E-39DF-EE195D4B575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03FFB904-0D3A-80BF-7CC5-D403C738D0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8B1B5282-0FD6-4CFD-22FD-1176559D9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1B4EDAE-5B60-83E1-B1A9-F9156E3D08A4}"/>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6" name="Marcador de pie de página 5">
            <a:extLst>
              <a:ext uri="{FF2B5EF4-FFF2-40B4-BE49-F238E27FC236}">
                <a16:creationId xmlns:a16="http://schemas.microsoft.com/office/drawing/2014/main" id="{3A0EF65E-D611-1A92-52B0-8AEF097A7189}"/>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22A1190B-01B3-16A4-E44A-786854AA2C8C}"/>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3727795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409D4A-B2C5-EDBE-793D-779B9950E1D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6E2C7057-FFB2-D07F-31E3-32765CA7E4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FA8040C0-71D5-D5E2-1230-63C1A6142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AB140AE-6DEA-F8E5-5FD0-FDE28B3EAC4B}"/>
              </a:ext>
            </a:extLst>
          </p:cNvPr>
          <p:cNvSpPr>
            <a:spLocks noGrp="1"/>
          </p:cNvSpPr>
          <p:nvPr>
            <p:ph type="dt" sz="half" idx="10"/>
          </p:nvPr>
        </p:nvSpPr>
        <p:spPr/>
        <p:txBody>
          <a:bodyPr/>
          <a:lstStyle/>
          <a:p>
            <a:fld id="{B6C5D749-E99F-4669-9A39-DB639D4E27C5}" type="datetimeFigureOut">
              <a:rPr lang="en-US" smtClean="0"/>
              <a:t>11/17/2024</a:t>
            </a:fld>
            <a:endParaRPr lang="en-US"/>
          </a:p>
        </p:txBody>
      </p:sp>
      <p:sp>
        <p:nvSpPr>
          <p:cNvPr id="6" name="Marcador de pie de página 5">
            <a:extLst>
              <a:ext uri="{FF2B5EF4-FFF2-40B4-BE49-F238E27FC236}">
                <a16:creationId xmlns:a16="http://schemas.microsoft.com/office/drawing/2014/main" id="{26481FAD-C1B3-63C8-3812-BB723779E2F3}"/>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344D6D37-F929-5C37-4A1F-CB694734A499}"/>
              </a:ext>
            </a:extLst>
          </p:cNvPr>
          <p:cNvSpPr>
            <a:spLocks noGrp="1"/>
          </p:cNvSpPr>
          <p:nvPr>
            <p:ph type="sldNum" sz="quarter" idx="12"/>
          </p:nvPr>
        </p:nvSpPr>
        <p:spPr/>
        <p:txBody>
          <a:bodyPr/>
          <a:lstStyle/>
          <a:p>
            <a:fld id="{6B032BF6-8576-42BF-8414-8FA6FFBCEA16}" type="slidenum">
              <a:rPr lang="en-US" smtClean="0"/>
              <a:t>‹Nº›</a:t>
            </a:fld>
            <a:endParaRPr lang="en-US"/>
          </a:p>
        </p:txBody>
      </p:sp>
    </p:spTree>
    <p:extLst>
      <p:ext uri="{BB962C8B-B14F-4D97-AF65-F5344CB8AC3E}">
        <p14:creationId xmlns:p14="http://schemas.microsoft.com/office/powerpoint/2010/main" val="233365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12262A3-4FF2-DA83-E6B8-5B3068F9A7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2D704EB6-A123-5406-5384-E64219676F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C66AC43E-F8A7-C0BC-F423-E0641B426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C5D749-E99F-4669-9A39-DB639D4E27C5}" type="datetimeFigureOut">
              <a:rPr lang="en-US" smtClean="0"/>
              <a:t>11/17/2024</a:t>
            </a:fld>
            <a:endParaRPr lang="en-US"/>
          </a:p>
        </p:txBody>
      </p:sp>
      <p:sp>
        <p:nvSpPr>
          <p:cNvPr id="5" name="Marcador de pie de página 4">
            <a:extLst>
              <a:ext uri="{FF2B5EF4-FFF2-40B4-BE49-F238E27FC236}">
                <a16:creationId xmlns:a16="http://schemas.microsoft.com/office/drawing/2014/main" id="{F0BC1E35-81EC-3187-5A74-A2206C83AF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Marcador de número de diapositiva 5">
            <a:extLst>
              <a:ext uri="{FF2B5EF4-FFF2-40B4-BE49-F238E27FC236}">
                <a16:creationId xmlns:a16="http://schemas.microsoft.com/office/drawing/2014/main" id="{4AE334BF-D059-F36C-73FE-0E4D3F1077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B032BF6-8576-42BF-8414-8FA6FFBCEA16}" type="slidenum">
              <a:rPr lang="en-US" smtClean="0"/>
              <a:t>‹Nº›</a:t>
            </a:fld>
            <a:endParaRPr lang="en-US"/>
          </a:p>
        </p:txBody>
      </p:sp>
    </p:spTree>
    <p:extLst>
      <p:ext uri="{BB962C8B-B14F-4D97-AF65-F5344CB8AC3E}">
        <p14:creationId xmlns:p14="http://schemas.microsoft.com/office/powerpoint/2010/main" val="1319331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073DF474-474D-9891-C759-00ABEB3B91E0}"/>
              </a:ext>
            </a:extLst>
          </p:cNvPr>
          <p:cNvSpPr>
            <a:spLocks noGrp="1"/>
          </p:cNvSpPr>
          <p:nvPr>
            <p:ph type="ctrTitle"/>
          </p:nvPr>
        </p:nvSpPr>
        <p:spPr>
          <a:xfrm>
            <a:off x="4162567" y="818984"/>
            <a:ext cx="6714699" cy="3178689"/>
          </a:xfrm>
        </p:spPr>
        <p:txBody>
          <a:bodyPr>
            <a:normAutofit/>
          </a:bodyPr>
          <a:lstStyle/>
          <a:p>
            <a:pPr algn="l"/>
            <a:br>
              <a:rPr lang="en-US" sz="4800">
                <a:solidFill>
                  <a:srgbClr val="FFFFFF"/>
                </a:solidFill>
              </a:rPr>
            </a:br>
            <a:r>
              <a:rPr lang="en-US" sz="4800">
                <a:solidFill>
                  <a:srgbClr val="FFFFFF"/>
                </a:solidFill>
              </a:rPr>
              <a:t> Leishmaniasis</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65469ADB-4706-95F9-F920-DE399A8AE443}"/>
              </a:ext>
            </a:extLst>
          </p:cNvPr>
          <p:cNvSpPr>
            <a:spLocks noGrp="1"/>
          </p:cNvSpPr>
          <p:nvPr>
            <p:ph type="subTitle" idx="1"/>
          </p:nvPr>
        </p:nvSpPr>
        <p:spPr>
          <a:xfrm>
            <a:off x="4285397" y="4960961"/>
            <a:ext cx="7055893" cy="1078054"/>
          </a:xfrm>
        </p:spPr>
        <p:txBody>
          <a:bodyPr>
            <a:normAutofit/>
          </a:bodyPr>
          <a:lstStyle/>
          <a:p>
            <a:pPr algn="l"/>
            <a:r>
              <a:rPr lang="es-EC">
                <a:solidFill>
                  <a:srgbClr val="FFFFFF"/>
                </a:solidFill>
              </a:rPr>
              <a:t>Dra. Elda Valdés</a:t>
            </a:r>
          </a:p>
          <a:p>
            <a:pPr algn="l"/>
            <a:r>
              <a:rPr lang="es-EC">
                <a:solidFill>
                  <a:srgbClr val="FFFFFF"/>
                </a:solidFill>
              </a:rPr>
              <a:t>UNACH</a:t>
            </a:r>
            <a:endParaRPr lang="en-US">
              <a:solidFill>
                <a:srgbClr val="FFFFFF"/>
              </a:solidFill>
            </a:endParaRPr>
          </a:p>
        </p:txBody>
      </p:sp>
    </p:spTree>
    <p:extLst>
      <p:ext uri="{BB962C8B-B14F-4D97-AF65-F5344CB8AC3E}">
        <p14:creationId xmlns:p14="http://schemas.microsoft.com/office/powerpoint/2010/main" val="867283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D4AEB9-569E-2158-82F1-71DFF4D5C33B}"/>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56FA5975-C96E-4737-CBA9-F1FCB9C05F67}"/>
              </a:ext>
            </a:extLst>
          </p:cNvPr>
          <p:cNvSpPr>
            <a:spLocks noGrp="1"/>
          </p:cNvSpPr>
          <p:nvPr>
            <p:ph idx="1"/>
          </p:nvPr>
        </p:nvSpPr>
        <p:spPr>
          <a:xfrm>
            <a:off x="876692" y="2533476"/>
            <a:ext cx="5479719" cy="3447832"/>
          </a:xfrm>
        </p:spPr>
        <p:txBody>
          <a:bodyPr anchor="t">
            <a:normAutofit/>
          </a:bodyPr>
          <a:lstStyle/>
          <a:p>
            <a:r>
              <a:rPr lang="es-ES" sz="1100"/>
              <a:t>Tratamiento: </a:t>
            </a:r>
          </a:p>
          <a:p>
            <a:r>
              <a:rPr lang="es-ES" sz="1100"/>
              <a:t>Antimonio pentavalente: 60-100 mg/kg peso tanto en niños como en adultos por vía intramuscular o endovenosa 1 vez durante 2 ó 3 semanas hasta completar 10 a 20 inyecciones, de acuerdo a los resultados de los controles clínicos y parasitológicos (no dar a embarazadas). </a:t>
            </a:r>
          </a:p>
          <a:p>
            <a:r>
              <a:rPr lang="es-ES" sz="1100"/>
              <a:t>Alternativos: Anfotericina B. Dosis diaria: Adultos: 25-50 mg. Niños: 0,5 mg/kg peso en 1 dosis diaria o cada 2 días, por vía endovenosa, por infusión lenta en dextrosa al 5%, durante 8 semanas. Pentamidina, isotianato: Dosis diaria: Adultos: 200 mg. Niños: 2 a 4 mg/kg peso, en 1 aplicación diaria por vía intramuscular durante 15 días.</a:t>
            </a:r>
          </a:p>
          <a:p>
            <a:r>
              <a:rPr lang="es-ES" sz="1100"/>
              <a:t> Prevención: control de vectores y de reservorios, principalmente domésticos. </a:t>
            </a:r>
          </a:p>
          <a:p>
            <a:r>
              <a:rPr lang="es-ES" sz="1100"/>
              <a:t>Comentarios generales: es necesario recordar que la leishmaniosis es de denuncia obligatoria y está entre las patologías cuya medicación debe ser suministrada por el Ministerio de Salud de la Nación</a:t>
            </a:r>
            <a:endParaRPr lang="en-US" sz="1100"/>
          </a:p>
        </p:txBody>
      </p:sp>
      <p:pic>
        <p:nvPicPr>
          <p:cNvPr id="4" name="Imagen 3">
            <a:extLst>
              <a:ext uri="{FF2B5EF4-FFF2-40B4-BE49-F238E27FC236}">
                <a16:creationId xmlns:a16="http://schemas.microsoft.com/office/drawing/2014/main" id="{6CAC2E7A-E1EB-4DB3-E403-2EA2D608303E}"/>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2276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AF40C0-15E6-3CD5-CEB2-1D2EA2959051}"/>
              </a:ext>
            </a:extLst>
          </p:cNvPr>
          <p:cNvSpPr>
            <a:spLocks noGrp="1"/>
          </p:cNvSpPr>
          <p:nvPr>
            <p:ph type="title"/>
          </p:nvPr>
        </p:nvSpPr>
        <p:spPr>
          <a:xfrm>
            <a:off x="876692" y="741391"/>
            <a:ext cx="5479719" cy="1616203"/>
          </a:xfrm>
        </p:spPr>
        <p:txBody>
          <a:bodyPr anchor="b">
            <a:normAutofit/>
          </a:bodyPr>
          <a:lstStyle/>
          <a:p>
            <a:r>
              <a:rPr lang="es-EC" sz="3200"/>
              <a:t>OBJETIVOS</a:t>
            </a:r>
            <a:endParaRPr lang="en-US" sz="3200"/>
          </a:p>
        </p:txBody>
      </p:sp>
      <p:sp>
        <p:nvSpPr>
          <p:cNvPr id="3" name="Marcador de contenido 2">
            <a:extLst>
              <a:ext uri="{FF2B5EF4-FFF2-40B4-BE49-F238E27FC236}">
                <a16:creationId xmlns:a16="http://schemas.microsoft.com/office/drawing/2014/main" id="{A39660D2-9CF3-CC57-A334-E9D426E8CCFF}"/>
              </a:ext>
            </a:extLst>
          </p:cNvPr>
          <p:cNvSpPr>
            <a:spLocks noGrp="1"/>
          </p:cNvSpPr>
          <p:nvPr>
            <p:ph idx="1"/>
          </p:nvPr>
        </p:nvSpPr>
        <p:spPr>
          <a:xfrm>
            <a:off x="876692" y="2533476"/>
            <a:ext cx="5479719" cy="3447832"/>
          </a:xfrm>
        </p:spPr>
        <p:txBody>
          <a:bodyPr anchor="t">
            <a:normAutofit/>
          </a:bodyPr>
          <a:lstStyle/>
          <a:p>
            <a:r>
              <a:rPr lang="es-ES" sz="2000"/>
              <a:t>Distribución geográfica</a:t>
            </a:r>
          </a:p>
          <a:p>
            <a:r>
              <a:rPr lang="es-ES" sz="2000"/>
              <a:t>Morfología</a:t>
            </a:r>
          </a:p>
          <a:p>
            <a:r>
              <a:rPr lang="es-ES" sz="2000"/>
              <a:t> Modo de transmisión</a:t>
            </a:r>
          </a:p>
          <a:p>
            <a:r>
              <a:rPr lang="es-ES" sz="2000"/>
              <a:t> Localización</a:t>
            </a:r>
          </a:p>
          <a:p>
            <a:r>
              <a:rPr lang="es-ES" sz="2000"/>
              <a:t>Clínica y patología</a:t>
            </a:r>
          </a:p>
          <a:p>
            <a:r>
              <a:rPr lang="es-ES" sz="2000"/>
              <a:t>Diagnóstico</a:t>
            </a:r>
          </a:p>
          <a:p>
            <a:r>
              <a:rPr lang="es-ES" sz="2000"/>
              <a:t>Prevención</a:t>
            </a:r>
          </a:p>
          <a:p>
            <a:endParaRPr lang="en-US" sz="2000"/>
          </a:p>
        </p:txBody>
      </p:sp>
      <p:pic>
        <p:nvPicPr>
          <p:cNvPr id="4" name="Imagen 3">
            <a:extLst>
              <a:ext uri="{FF2B5EF4-FFF2-40B4-BE49-F238E27FC236}">
                <a16:creationId xmlns:a16="http://schemas.microsoft.com/office/drawing/2014/main" id="{DEF0CD90-81BA-1B9A-E723-482EDB598D7C}"/>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34043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2E5FC-3999-180B-022A-3A65F3C0107D}"/>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4FCDF9CE-CD0E-C18A-45B6-5B6E8C443182}"/>
              </a:ext>
            </a:extLst>
          </p:cNvPr>
          <p:cNvSpPr>
            <a:spLocks noGrp="1"/>
          </p:cNvSpPr>
          <p:nvPr>
            <p:ph idx="1"/>
          </p:nvPr>
        </p:nvSpPr>
        <p:spPr>
          <a:xfrm>
            <a:off x="876692" y="2533476"/>
            <a:ext cx="5479719" cy="3447832"/>
          </a:xfrm>
        </p:spPr>
        <p:txBody>
          <a:bodyPr anchor="t">
            <a:normAutofit/>
          </a:bodyPr>
          <a:lstStyle/>
          <a:p>
            <a:r>
              <a:rPr lang="es-ES" sz="1100"/>
              <a:t>Leishmaniosis Distribución geográfica: el género Leishmania involucra a distintas especies y subespecies de las cuales 15 afectan al hombre, 10 en América (Nuevo Mundo) y 5 en Asia, Africa y Europa (Viejo Mundo). </a:t>
            </a:r>
          </a:p>
          <a:p>
            <a:r>
              <a:rPr lang="es-ES" sz="1100"/>
              <a:t>Es una parasitosis endémica en las distintas zonas donde se encuentra el insecto vector. </a:t>
            </a:r>
          </a:p>
          <a:p>
            <a:r>
              <a:rPr lang="es-ES" sz="1100"/>
              <a:t>Morfología y características del agente: los agentes etiológicos de las leishmaniosis son protozoos intracelulares obligados, morfológicamente iguales, pertenecientes a distintos grupos que se denominan complejos, y causan en el hombre diferentes cuadros clínicos. </a:t>
            </a:r>
          </a:p>
          <a:p>
            <a:r>
              <a:rPr lang="es-ES" sz="1100"/>
              <a:t>El parásito presenta dos estadios en su ciclo evolutivo: Amastigote: de forma ovoide o esférica de 2-5 µm de diámetro. Es intracelular y vive dentro de los macrófagos del hombre y de los animales que sirven de reservorio. Promastigote: de forma fusiforme de 14 a 20 µm de largo. Es extracelular y es la forma en que se encuentra en el intestino del insecto vector, y en los cultivos “in vitro”.</a:t>
            </a:r>
          </a:p>
          <a:p>
            <a:endParaRPr lang="en-US" sz="1100"/>
          </a:p>
        </p:txBody>
      </p:sp>
      <p:pic>
        <p:nvPicPr>
          <p:cNvPr id="4" name="Imagen 3">
            <a:extLst>
              <a:ext uri="{FF2B5EF4-FFF2-40B4-BE49-F238E27FC236}">
                <a16:creationId xmlns:a16="http://schemas.microsoft.com/office/drawing/2014/main" id="{2A0485C5-6D1D-8BB5-7482-1BBBF7649FBB}"/>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3210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7B0E5-A955-85B8-D0D0-D1E702432B55}"/>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972391AC-8D33-D151-ABBB-79C7BF3EBF9A}"/>
              </a:ext>
            </a:extLst>
          </p:cNvPr>
          <p:cNvSpPr>
            <a:spLocks noGrp="1"/>
          </p:cNvSpPr>
          <p:nvPr>
            <p:ph idx="1"/>
          </p:nvPr>
        </p:nvSpPr>
        <p:spPr>
          <a:xfrm>
            <a:off x="876692" y="2533476"/>
            <a:ext cx="5479719" cy="3447832"/>
          </a:xfrm>
        </p:spPr>
        <p:txBody>
          <a:bodyPr anchor="t">
            <a:normAutofit/>
          </a:bodyPr>
          <a:lstStyle/>
          <a:p>
            <a:r>
              <a:rPr lang="es-ES" sz="1100"/>
              <a:t>Modo de transmisión: penetra por la piel a través de la picadura de insec tos del género Phlebotomus en el Viejo Mundo y Lutzomyia en el Nuevo Mundo. Según la especie de Leishmania los caninos, felinos, roedores, otros animales y el hombre actúan como reservorios. Localización: varía de acuerdo al tipo de leishmaniosis. Clínica y patología: Leishmaniosis visceral: es producida por el complejo Leishmania donovani: L.d. donovani (Africa y Asia), L.d. infantum (litoral de Mediterráneo), y L.d. chagasi (América, desde el sur de EE.UU. hasta norte de Argentina). </a:t>
            </a:r>
          </a:p>
          <a:p>
            <a:r>
              <a:rPr lang="es-ES" sz="1100"/>
              <a:t>Los reservorios son perros, gatos, hamsters, ardillas y monos. Tiene un período de incubación que varía entre 4 y 10 meses. La enfermedad se produce debido a la inoculación de promastigotes por la picadura del insecto, que ingresan en las células, transformándose en amastigotes y multiplicándose den tro de una vacuola parasitófaga en forma acelerada. Luego invadirán otras células. Están comprometidos principalmente los órganos con abundante tejido reticuloendotelial como la médula ósea, hígado, bazo, ganglios, etc. La puerta de entrada puede pasar desapercibida, o producirse una reacción inflamatoria pequeña e hiperpigmentada. </a:t>
            </a:r>
            <a:endParaRPr lang="en-US" sz="1100"/>
          </a:p>
        </p:txBody>
      </p:sp>
      <p:pic>
        <p:nvPicPr>
          <p:cNvPr id="6" name="Imagen 5">
            <a:extLst>
              <a:ext uri="{FF2B5EF4-FFF2-40B4-BE49-F238E27FC236}">
                <a16:creationId xmlns:a16="http://schemas.microsoft.com/office/drawing/2014/main" id="{6C3B04F5-B292-1B98-9838-D120859D2A6E}"/>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11" name="Group 10">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2" name="Rectangle 11">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5303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BC67DD-0210-D234-B35E-EE0CDFE30D2A}"/>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5E202B43-D520-8DCD-226C-722271CAA9B0}"/>
              </a:ext>
            </a:extLst>
          </p:cNvPr>
          <p:cNvSpPr>
            <a:spLocks noGrp="1"/>
          </p:cNvSpPr>
          <p:nvPr>
            <p:ph idx="1"/>
          </p:nvPr>
        </p:nvSpPr>
        <p:spPr>
          <a:xfrm>
            <a:off x="876692" y="2533476"/>
            <a:ext cx="5479719" cy="3447832"/>
          </a:xfrm>
        </p:spPr>
        <p:txBody>
          <a:bodyPr anchor="t">
            <a:normAutofit/>
          </a:bodyPr>
          <a:lstStyle/>
          <a:p>
            <a:r>
              <a:rPr lang="es-ES" sz="1400"/>
              <a:t>El hígado y bazo están aumentados de tamaño, con hiperplasia reticuloendotelial, en la médula ósea se observan amastigotes intracelulares y aumento de megacariocitos. Los ganglios linfáticos están agran dados, sobre todo los mesentéricos. En piel hay hiperpigmentación, por la inva sión de amastigotes a las células del SRE, lo que le da el nombre a la enferme dad de Kala Azar, que significa fiebre negra en sánscrito. Puede haber casos asintomáticos, que curan espontáneamente, o agudos, pero lo más corriente es el curso crónico. Se produce fiebre progresiva y elevada, remitente o intermi tente, que dura semanas y alterna con períodos apiréticos también de semanas. Hay leucopenia, anemia y trombocitopenia, edemas de miembros inferiores, y luego emaciación. Sin tratamiento a los 2 ó 3 años se produce la muerte por infecciones intercurrentes o complicaciones de los órganos afectados. </a:t>
            </a:r>
            <a:endParaRPr lang="en-US" sz="1400"/>
          </a:p>
        </p:txBody>
      </p:sp>
      <p:pic>
        <p:nvPicPr>
          <p:cNvPr id="4" name="Imagen 3">
            <a:extLst>
              <a:ext uri="{FF2B5EF4-FFF2-40B4-BE49-F238E27FC236}">
                <a16:creationId xmlns:a16="http://schemas.microsoft.com/office/drawing/2014/main" id="{CBD8EFBD-4BBA-173E-DC07-0DFFDB4E861E}"/>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51694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1CFB06-10A8-92F2-B026-0C43B510ACEB}"/>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F71B1F84-D45C-BFCB-C8C5-58DBF4167E19}"/>
              </a:ext>
            </a:extLst>
          </p:cNvPr>
          <p:cNvSpPr>
            <a:spLocks noGrp="1"/>
          </p:cNvSpPr>
          <p:nvPr>
            <p:ph idx="1"/>
          </p:nvPr>
        </p:nvSpPr>
        <p:spPr>
          <a:xfrm>
            <a:off x="876692" y="2533476"/>
            <a:ext cx="5479719" cy="3447832"/>
          </a:xfrm>
        </p:spPr>
        <p:txBody>
          <a:bodyPr anchor="t">
            <a:normAutofit/>
          </a:bodyPr>
          <a:lstStyle/>
          <a:p>
            <a:r>
              <a:rPr lang="es-ES" sz="1300"/>
              <a:t>Si el tratamiento es incompleto aparece una forma dérmica semejante a la lepra lepromatosa con nódulos principalmente en miembros y cara. Sin tratamiento muere el 85-90% de los enfermos, con tratamiento entre el 5-20%. Leishmaniosis tegumentaria americana: es un nombre genérico utilizado para las formas cutánea y mucocutánea independientemente del agente. Se extiende desde el sur de EE.UU. al norte y nordeste de Argentina. Se encuentran libres Canadá, Chile, Uruguay y la mayoría de las islas del Caribe. Puede presentarse de tres formas: cutánea, mucocutánea y cutánea difusa. Los reservorios son animales silvestres, principalmente roedores, y domésticos (perro).</a:t>
            </a:r>
          </a:p>
          <a:p>
            <a:r>
              <a:rPr lang="es-ES" sz="1300"/>
              <a:t> La picadura del insecto suele ser dolorosa e inocula el promastigote, dando lugar a la lesión primaria cutánea: una mácula que se convierte luego en pápula. Más tarde se ulcera, formando una lesión redonda con forma de cráter, de bordes elevados y violáceos característicos, donde está la mayor densidad parasitaria. Las lesio nes son únicas o múltiples e indoloras. La evolución es crónica y raramente se produce curación espontánea. Puede haber adenopatías regionales que desapa recen a medida que la úlcera se agranda. </a:t>
            </a:r>
            <a:endParaRPr lang="en-US" sz="1300"/>
          </a:p>
        </p:txBody>
      </p:sp>
      <p:pic>
        <p:nvPicPr>
          <p:cNvPr id="4" name="Imagen 3">
            <a:extLst>
              <a:ext uri="{FF2B5EF4-FFF2-40B4-BE49-F238E27FC236}">
                <a16:creationId xmlns:a16="http://schemas.microsoft.com/office/drawing/2014/main" id="{5E673DEC-CDD7-6666-4B56-FD6BD7205501}"/>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045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E1921-114A-6F43-10FB-2FC620B9377A}"/>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12395AB3-AB9C-BBCC-1A35-547C5D048C2F}"/>
              </a:ext>
            </a:extLst>
          </p:cNvPr>
          <p:cNvSpPr>
            <a:spLocks noGrp="1"/>
          </p:cNvSpPr>
          <p:nvPr>
            <p:ph idx="1"/>
          </p:nvPr>
        </p:nvSpPr>
        <p:spPr>
          <a:xfrm>
            <a:off x="876692" y="2533476"/>
            <a:ext cx="5479719" cy="3447832"/>
          </a:xfrm>
        </p:spPr>
        <p:txBody>
          <a:bodyPr anchor="t">
            <a:normAutofit/>
          </a:bodyPr>
          <a:lstStyle/>
          <a:p>
            <a:r>
              <a:rPr lang="es-ES" sz="1400"/>
              <a:t>Mucocutánea: es secundaria a la primera, y generalmente aparece cuando las lesiones primarias remiten. El período entre una presentación y otra varía de meses a años. Tiene predilección por el tabique nasal, llegando a invadir el cartílago hasta la amputación (nariz de tapir). </a:t>
            </a:r>
          </a:p>
          <a:p>
            <a:r>
              <a:rPr lang="es-ES" sz="1400"/>
              <a:t>Puede afectar la mucosa del paladar blando produciendo lesiones granulomatosas en cruz en la laringe, faringe y, en casos severos, comprometer las cuerdas vocales y tráquea. Estas localizaciones producen disfagia, disfonía, y hasta pérdida de la voz. Si el paciente tiene compromiso severo y crónico, suelen presentarse infecciones respiratorias intercurrentes por aspiración, que pueden llevar a la muerte.</a:t>
            </a:r>
          </a:p>
          <a:p>
            <a:r>
              <a:rPr lang="es-ES" sz="1400"/>
              <a:t> Cutánea difusa: existe una deficiencia inmunitaria específica que favorece la enfermedad, hay nódulos diseminados en cara y extremidades sin ulceraciones que pueden persistir toda la vida, ya que general mente no responde al tratamiento.</a:t>
            </a:r>
            <a:endParaRPr lang="en-US" sz="1400"/>
          </a:p>
        </p:txBody>
      </p:sp>
      <p:pic>
        <p:nvPicPr>
          <p:cNvPr id="4" name="Imagen 3">
            <a:extLst>
              <a:ext uri="{FF2B5EF4-FFF2-40B4-BE49-F238E27FC236}">
                <a16:creationId xmlns:a16="http://schemas.microsoft.com/office/drawing/2014/main" id="{FA94E532-88BD-0F8F-5186-738F5953C01B}"/>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97860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ACE4B3-05E2-DD6F-767A-319ED30148ED}"/>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FB73ED6E-2071-B40F-47E8-70F71B25D521}"/>
              </a:ext>
            </a:extLst>
          </p:cNvPr>
          <p:cNvSpPr>
            <a:spLocks noGrp="1"/>
          </p:cNvSpPr>
          <p:nvPr>
            <p:ph idx="1"/>
          </p:nvPr>
        </p:nvSpPr>
        <p:spPr>
          <a:xfrm>
            <a:off x="876692" y="2533476"/>
            <a:ext cx="5479719" cy="3447832"/>
          </a:xfrm>
        </p:spPr>
        <p:txBody>
          <a:bodyPr anchor="t">
            <a:normAutofit/>
          </a:bodyPr>
          <a:lstStyle/>
          <a:p>
            <a:r>
              <a:rPr lang="es-ES" sz="1300"/>
              <a:t>Diagnóstico: Clínico: Visceral: debe diferenciarse con anemias hemolíticas, endocarditis bacteriana, cirrosis, linfomas, sarcoidosis, histoplasmosis, brucelosis, salmonelosis, septicemias, tripanosomiasis, esquistosomiasis, malaria crónica y tuberculosis. Cutánea y mucocutánea: deben diferenciarse de algunas micosis especialmente de paracoccidioidomicosis- neoplasias de la cavidad oral, linfomas, rinoescleroma y sífilis. Laboratorio: Directo: hallazgo de los parásitos tomando la muestra del borde de las lesiones cutáneas, y coloreando con Giemsa. </a:t>
            </a:r>
          </a:p>
          <a:p>
            <a:r>
              <a:rPr lang="es-ES" sz="1300"/>
              <a:t>En caso de leishmaniosis visceral, la biopsia es el método más sensible, de médula en primer lugar, y de bazo si las plaquetas son mayores de 40.000 y el coagulograma normal. Tam bién puede hacerse biopsia de hígado y ganglios. Cultivo in vitro en medio NNN e inoculación a animales de laboratorio, especialmente hámster. Indirecto: diagnóstico serológico: pruebas de aglutinación directa, ELISA e IFI. </a:t>
            </a:r>
            <a:endParaRPr lang="en-US" sz="1300"/>
          </a:p>
        </p:txBody>
      </p:sp>
      <p:pic>
        <p:nvPicPr>
          <p:cNvPr id="4" name="Imagen 3">
            <a:extLst>
              <a:ext uri="{FF2B5EF4-FFF2-40B4-BE49-F238E27FC236}">
                <a16:creationId xmlns:a16="http://schemas.microsoft.com/office/drawing/2014/main" id="{1A653E1F-398A-5748-1C52-9B3083A687AA}"/>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8110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1DDEE5-2D35-AAD2-840B-46449B64FD3A}"/>
              </a:ext>
            </a:extLst>
          </p:cNvPr>
          <p:cNvSpPr>
            <a:spLocks noGrp="1"/>
          </p:cNvSpPr>
          <p:nvPr>
            <p:ph type="title"/>
          </p:nvPr>
        </p:nvSpPr>
        <p:spPr>
          <a:xfrm>
            <a:off x="876692" y="741391"/>
            <a:ext cx="5479719" cy="1616203"/>
          </a:xfrm>
        </p:spPr>
        <p:txBody>
          <a:bodyPr anchor="b">
            <a:normAutofit/>
          </a:bodyPr>
          <a:lstStyle/>
          <a:p>
            <a:r>
              <a:rPr lang="en-US" sz="3200"/>
              <a:t> Leishmaniasis</a:t>
            </a:r>
          </a:p>
        </p:txBody>
      </p:sp>
      <p:sp>
        <p:nvSpPr>
          <p:cNvPr id="3" name="Marcador de contenido 2">
            <a:extLst>
              <a:ext uri="{FF2B5EF4-FFF2-40B4-BE49-F238E27FC236}">
                <a16:creationId xmlns:a16="http://schemas.microsoft.com/office/drawing/2014/main" id="{F0BA75D1-9EF2-29D2-B642-7120BD5D91F9}"/>
              </a:ext>
            </a:extLst>
          </p:cNvPr>
          <p:cNvSpPr>
            <a:spLocks noGrp="1"/>
          </p:cNvSpPr>
          <p:nvPr>
            <p:ph idx="1"/>
          </p:nvPr>
        </p:nvSpPr>
        <p:spPr>
          <a:xfrm>
            <a:off x="876692" y="2533476"/>
            <a:ext cx="5479719" cy="3447832"/>
          </a:xfrm>
        </p:spPr>
        <p:txBody>
          <a:bodyPr anchor="t">
            <a:normAutofit/>
          </a:bodyPr>
          <a:lstStyle/>
          <a:p>
            <a:r>
              <a:rPr lang="es-ES" sz="1900"/>
              <a:t>De acuerdo con el Ag que se utilice para la prueba serológica, puede dar reacción cruzada con tripanosomiasis. Intradermorreacción de Montenegro: se la utiliza para estudios epidemiológicos, y estadios subagudos y crónicos. Es negativa en la cutánea difusa y en la visceral grave por el estado de anergia en que se encuentran los pacientes. Debido a su alta especificidad y sensibilidad es muy útil como prueba diagnóstica en presencia de un cuadro clínico sugestivo con datos epidemiológicos orientadores.</a:t>
            </a:r>
            <a:endParaRPr lang="en-US" sz="1900"/>
          </a:p>
        </p:txBody>
      </p:sp>
      <p:pic>
        <p:nvPicPr>
          <p:cNvPr id="4" name="Imagen 3">
            <a:extLst>
              <a:ext uri="{FF2B5EF4-FFF2-40B4-BE49-F238E27FC236}">
                <a16:creationId xmlns:a16="http://schemas.microsoft.com/office/drawing/2014/main" id="{9DE878F7-4393-20F2-2595-C9C3712C2A01}"/>
              </a:ext>
            </a:extLst>
          </p:cNvPr>
          <p:cNvPicPr>
            <a:picLocks noChangeAspect="1"/>
          </p:cNvPicPr>
          <p:nvPr/>
        </p:nvPicPr>
        <p:blipFill>
          <a:blip r:embed="rId2"/>
          <a:srcRect l="38113" r="13988"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734162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TotalTime>
  <Words>1384</Words>
  <Application>Microsoft Office PowerPoint</Application>
  <PresentationFormat>Panorámica</PresentationFormat>
  <Paragraphs>39</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Aptos</vt:lpstr>
      <vt:lpstr>Aptos Display</vt:lpstr>
      <vt:lpstr>Arial</vt:lpstr>
      <vt:lpstr>Tema de Office</vt:lpstr>
      <vt:lpstr>  Leishmaniasis</vt:lpstr>
      <vt:lpstr>OBJETIVOS</vt:lpstr>
      <vt:lpstr> Leishmaniasis</vt:lpstr>
      <vt:lpstr> Leishmaniasis</vt:lpstr>
      <vt:lpstr> Leishmaniasis</vt:lpstr>
      <vt:lpstr> Leishmaniasis</vt:lpstr>
      <vt:lpstr> Leishmaniasis</vt:lpstr>
      <vt:lpstr> Leishmaniasis</vt:lpstr>
      <vt:lpstr> Leishmaniasis</vt:lpstr>
      <vt:lpstr> Leishmaniasis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Elda Maria Valdes Gonzalez</dc:creator>
  <cp:lastModifiedBy>Elda Maria Valdes Gonzalez</cp:lastModifiedBy>
  <cp:revision>3</cp:revision>
  <dcterms:created xsi:type="dcterms:W3CDTF">2024-11-18T01:35:29Z</dcterms:created>
  <dcterms:modified xsi:type="dcterms:W3CDTF">2024-11-18T01:50:30Z</dcterms:modified>
</cp:coreProperties>
</file>