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AF41BD9-261F-4B88-8778-B5A429A5F01E}" type="datetimeFigureOut">
              <a:rPr lang="es-EC" smtClean="0"/>
              <a:t>24/6/2020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398563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AF41BD9-261F-4B88-8778-B5A429A5F01E}" type="datetimeFigureOut">
              <a:rPr lang="es-EC" smtClean="0"/>
              <a:t>24/6/2020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316322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AF41BD9-261F-4B88-8778-B5A429A5F01E}" type="datetimeFigureOut">
              <a:rPr lang="es-EC" smtClean="0"/>
              <a:t>24/6/2020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136412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AF41BD9-261F-4B88-8778-B5A429A5F01E}" type="datetimeFigureOut">
              <a:rPr lang="es-EC" smtClean="0"/>
              <a:t>24/6/2020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92E23B-146D-4407-B1AA-94AFC09AA4E1}"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9186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AF41BD9-261F-4B88-8778-B5A429A5F01E}" type="datetimeFigureOut">
              <a:rPr lang="es-EC" smtClean="0"/>
              <a:t>24/6/2020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1238117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F41BD9-261F-4B88-8778-B5A429A5F01E}" type="datetimeFigureOut">
              <a:rPr lang="es-EC" smtClean="0"/>
              <a:t>24/6/2020</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1508353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F41BD9-261F-4B88-8778-B5A429A5F01E}" type="datetimeFigureOut">
              <a:rPr lang="es-EC" smtClean="0"/>
              <a:t>24/6/2020</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388343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F41BD9-261F-4B88-8778-B5A429A5F01E}" type="datetimeFigureOut">
              <a:rPr lang="es-EC" smtClean="0"/>
              <a:t>24/6/2020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3850013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F41BD9-261F-4B88-8778-B5A429A5F01E}" type="datetimeFigureOut">
              <a:rPr lang="es-EC" smtClean="0"/>
              <a:t>24/6/2020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380339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FAF41BD9-261F-4B88-8778-B5A429A5F01E}" type="datetimeFigureOut">
              <a:rPr lang="es-EC" smtClean="0"/>
              <a:t>24/6/2020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251258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AF41BD9-261F-4B88-8778-B5A429A5F01E}" type="datetimeFigureOut">
              <a:rPr lang="es-EC" smtClean="0"/>
              <a:t>24/6/2020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8928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AF41BD9-261F-4B88-8778-B5A429A5F01E}" type="datetimeFigureOut">
              <a:rPr lang="es-EC" smtClean="0"/>
              <a:t>24/6/2020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181484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AF41BD9-261F-4B88-8778-B5A429A5F01E}" type="datetimeFigureOut">
              <a:rPr lang="es-EC" smtClean="0"/>
              <a:t>24/6/2020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240479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FAF41BD9-261F-4B88-8778-B5A429A5F01E}" type="datetimeFigureOut">
              <a:rPr lang="es-EC" smtClean="0"/>
              <a:t>24/6/2020</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294111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AF41BD9-261F-4B88-8778-B5A429A5F01E}" type="datetimeFigureOut">
              <a:rPr lang="es-EC" smtClean="0"/>
              <a:t>24/6/2020</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160438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FAF41BD9-261F-4B88-8778-B5A429A5F01E}" type="datetimeFigureOut">
              <a:rPr lang="es-EC" smtClean="0"/>
              <a:t>24/6/2020</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157878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AF41BD9-261F-4B88-8778-B5A429A5F01E}" type="datetimeFigureOut">
              <a:rPr lang="es-EC" smtClean="0"/>
              <a:t>24/6/2020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92E23B-146D-4407-B1AA-94AFC09AA4E1}" type="slidenum">
              <a:rPr lang="es-EC" smtClean="0"/>
              <a:t>‹Nº›</a:t>
            </a:fld>
            <a:endParaRPr lang="es-EC"/>
          </a:p>
        </p:txBody>
      </p:sp>
    </p:spTree>
    <p:extLst>
      <p:ext uri="{BB962C8B-B14F-4D97-AF65-F5344CB8AC3E}">
        <p14:creationId xmlns:p14="http://schemas.microsoft.com/office/powerpoint/2010/main" val="203867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AF41BD9-261F-4B88-8778-B5A429A5F01E}" type="datetimeFigureOut">
              <a:rPr lang="es-EC" smtClean="0"/>
              <a:t>24/6/2020</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C92E23B-146D-4407-B1AA-94AFC09AA4E1}" type="slidenum">
              <a:rPr lang="es-EC" smtClean="0"/>
              <a:t>‹Nº›</a:t>
            </a:fld>
            <a:endParaRPr lang="es-EC"/>
          </a:p>
        </p:txBody>
      </p:sp>
    </p:spTree>
    <p:extLst>
      <p:ext uri="{BB962C8B-B14F-4D97-AF65-F5344CB8AC3E}">
        <p14:creationId xmlns:p14="http://schemas.microsoft.com/office/powerpoint/2010/main" val="766986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lula0585.weebly.com/uploads/5/1/5/7/51572093/inciaci%C3%B3n_de_la_fonetica.pdf"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E86FDD-216E-4830-BAD0-3E21E5B31801}"/>
              </a:ext>
            </a:extLst>
          </p:cNvPr>
          <p:cNvSpPr>
            <a:spLocks noGrp="1"/>
          </p:cNvSpPr>
          <p:nvPr>
            <p:ph type="ctrTitle"/>
          </p:nvPr>
        </p:nvSpPr>
        <p:spPr/>
        <p:txBody>
          <a:bodyPr/>
          <a:lstStyle/>
          <a:p>
            <a:r>
              <a:rPr lang="es-ES" dirty="0"/>
              <a:t>LA FONÉTICA ACÚSTICA</a:t>
            </a:r>
            <a:endParaRPr lang="es-EC" dirty="0"/>
          </a:p>
        </p:txBody>
      </p:sp>
      <p:sp>
        <p:nvSpPr>
          <p:cNvPr id="3" name="Subtítulo 2">
            <a:extLst>
              <a:ext uri="{FF2B5EF4-FFF2-40B4-BE49-F238E27FC236}">
                <a16:creationId xmlns:a16="http://schemas.microsoft.com/office/drawing/2014/main" id="{020F287E-2405-44CA-8096-FBE2C2783FD2}"/>
              </a:ext>
            </a:extLst>
          </p:cNvPr>
          <p:cNvSpPr>
            <a:spLocks noGrp="1"/>
          </p:cNvSpPr>
          <p:nvPr>
            <p:ph type="subTitle" idx="1"/>
          </p:nvPr>
        </p:nvSpPr>
        <p:spPr/>
        <p:txBody>
          <a:bodyPr/>
          <a:lstStyle/>
          <a:p>
            <a:r>
              <a:rPr lang="es-ES" dirty="0"/>
              <a:t>Dr. Galo Silva</a:t>
            </a:r>
            <a:endParaRPr lang="es-EC" dirty="0"/>
          </a:p>
        </p:txBody>
      </p:sp>
      <p:pic>
        <p:nvPicPr>
          <p:cNvPr id="4" name="Imagen 3">
            <a:extLst>
              <a:ext uri="{FF2B5EF4-FFF2-40B4-BE49-F238E27FC236}">
                <a16:creationId xmlns:a16="http://schemas.microsoft.com/office/drawing/2014/main" id="{3260853B-72A1-47F3-8ED7-F873FF2EF991}"/>
              </a:ext>
            </a:extLst>
          </p:cNvPr>
          <p:cNvPicPr/>
          <p:nvPr/>
        </p:nvPicPr>
        <p:blipFill rotWithShape="1">
          <a:blip r:embed="rId2"/>
          <a:srcRect l="20197" t="25659" r="19213" b="27853"/>
          <a:stretch/>
        </p:blipFill>
        <p:spPr bwMode="auto">
          <a:xfrm>
            <a:off x="7195930" y="3345359"/>
            <a:ext cx="4761465" cy="33295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648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0414DBB4-917D-48CC-B677-7485BBD64E86}"/>
              </a:ext>
            </a:extLst>
          </p:cNvPr>
          <p:cNvGraphicFramePr>
            <a:graphicFrameLocks noGrp="1"/>
          </p:cNvGraphicFramePr>
          <p:nvPr>
            <p:ph idx="1"/>
          </p:nvPr>
        </p:nvGraphicFramePr>
        <p:xfrm>
          <a:off x="1288271" y="452718"/>
          <a:ext cx="5081199" cy="1523494"/>
        </p:xfrm>
        <a:graphic>
          <a:graphicData uri="http://schemas.openxmlformats.org/drawingml/2006/table">
            <a:tbl>
              <a:tblPr/>
              <a:tblGrid>
                <a:gridCol w="4777818">
                  <a:extLst>
                    <a:ext uri="{9D8B030D-6E8A-4147-A177-3AD203B41FA5}">
                      <a16:colId xmlns:a16="http://schemas.microsoft.com/office/drawing/2014/main" val="2928249197"/>
                    </a:ext>
                  </a:extLst>
                </a:gridCol>
                <a:gridCol w="303381">
                  <a:extLst>
                    <a:ext uri="{9D8B030D-6E8A-4147-A177-3AD203B41FA5}">
                      <a16:colId xmlns:a16="http://schemas.microsoft.com/office/drawing/2014/main" val="4199884743"/>
                    </a:ext>
                  </a:extLst>
                </a:gridCol>
              </a:tblGrid>
              <a:tr h="272408">
                <a:tc>
                  <a:txBody>
                    <a:bodyPr/>
                    <a:lstStyle/>
                    <a:p>
                      <a:pPr algn="ctr" fontAlgn="t"/>
                      <a:endParaRPr lang="es-EC" b="0" i="0">
                        <a:solidFill>
                          <a:srgbClr val="96A2A6"/>
                        </a:solidFill>
                        <a:effectLst/>
                        <a:latin typeface="Delius Swash Caps"/>
                      </a:endParaRPr>
                    </a:p>
                  </a:txBody>
                  <a:tcPr marL="142875" marR="142875">
                    <a:lnL>
                      <a:noFill/>
                    </a:lnL>
                    <a:lnR>
                      <a:noFill/>
                    </a:lnR>
                    <a:lnT>
                      <a:noFill/>
                    </a:lnT>
                    <a:lnB>
                      <a:noFill/>
                    </a:lnB>
                  </a:tcPr>
                </a:tc>
                <a:tc>
                  <a:txBody>
                    <a:bodyPr/>
                    <a:lstStyle/>
                    <a:p>
                      <a:endParaRPr lang="es-EC"/>
                    </a:p>
                  </a:txBody>
                  <a:tcPr>
                    <a:lnL>
                      <a:noFill/>
                    </a:lnL>
                  </a:tcPr>
                </a:tc>
                <a:extLst>
                  <a:ext uri="{0D108BD9-81ED-4DB2-BD59-A6C34878D82A}">
                    <a16:rowId xmlns:a16="http://schemas.microsoft.com/office/drawing/2014/main" val="2625845722"/>
                  </a:ext>
                </a:extLst>
              </a:tr>
              <a:tr h="476714">
                <a:tc gridSpan="2">
                  <a:txBody>
                    <a:bodyPr/>
                    <a:lstStyle/>
                    <a:p>
                      <a:pPr algn="l" fontAlgn="t"/>
                      <a:r>
                        <a:rPr lang="es-ES" b="1"/>
                        <a:t>inciación_de_la_fonetica.pdf</a:t>
                      </a:r>
                      <a:r>
                        <a:rPr lang="es-ES" b="1" i="0" u="none" strike="noStrike">
                          <a:solidFill>
                            <a:srgbClr val="CD4D7D"/>
                          </a:solidFill>
                          <a:effectLst/>
                          <a:latin typeface="Delius Swash Caps"/>
                          <a:hlinkClick r:id="rId2"/>
                        </a:rPr>
                        <a:t>Download File</a:t>
                      </a:r>
                      <a:endParaRPr lang="es-ES" b="0" i="0">
                        <a:solidFill>
                          <a:srgbClr val="96A2A6"/>
                        </a:solidFill>
                        <a:effectLst/>
                        <a:latin typeface="Delius Swash Caps"/>
                      </a:endParaRPr>
                    </a:p>
                  </a:txBody>
                  <a:tcPr anchor="ctr">
                    <a:lnL>
                      <a:noFill/>
                    </a:lnL>
                    <a:lnR>
                      <a:noFill/>
                    </a:lnR>
                    <a:lnT>
                      <a:noFill/>
                    </a:lnT>
                    <a:lnB>
                      <a:noFill/>
                    </a:lnB>
                  </a:tcPr>
                </a:tc>
                <a:tc hMerge="1">
                  <a:txBody>
                    <a:bodyPr/>
                    <a:lstStyle/>
                    <a:p>
                      <a:endParaRPr lang="es-EC"/>
                    </a:p>
                  </a:txBody>
                  <a:tcPr/>
                </a:tc>
                <a:extLst>
                  <a:ext uri="{0D108BD9-81ED-4DB2-BD59-A6C34878D82A}">
                    <a16:rowId xmlns:a16="http://schemas.microsoft.com/office/drawing/2014/main" val="2362940267"/>
                  </a:ext>
                </a:extLst>
              </a:tr>
              <a:tr h="681020">
                <a:tc gridSpan="2">
                  <a:txBody>
                    <a:bodyPr/>
                    <a:lstStyle/>
                    <a:p>
                      <a:pPr fontAlgn="t"/>
                      <a:r>
                        <a:rPr lang="es-ES" b="1" dirty="0">
                          <a:effectLst/>
                        </a:rPr>
                        <a:t>ensayo_iniciacion_a_la_fonetica_acustica_y_la_fonologia.docx</a:t>
                      </a:r>
                      <a:r>
                        <a:rPr lang="es-ES" dirty="0">
                          <a:effectLst/>
                        </a:rPr>
                        <a:t>Download File</a:t>
                      </a:r>
                    </a:p>
                  </a:txBody>
                  <a:tcPr marL="142875" marR="142875">
                    <a:lnL>
                      <a:noFill/>
                    </a:lnL>
                    <a:lnR>
                      <a:noFill/>
                    </a:lnR>
                    <a:lnT>
                      <a:noFill/>
                    </a:lnT>
                    <a:lnB>
                      <a:noFill/>
                    </a:lnB>
                  </a:tcPr>
                </a:tc>
                <a:tc hMerge="1">
                  <a:txBody>
                    <a:bodyPr/>
                    <a:lstStyle/>
                    <a:p>
                      <a:endParaRPr lang="es-EC"/>
                    </a:p>
                  </a:txBody>
                  <a:tcPr/>
                </a:tc>
                <a:extLst>
                  <a:ext uri="{0D108BD9-81ED-4DB2-BD59-A6C34878D82A}">
                    <a16:rowId xmlns:a16="http://schemas.microsoft.com/office/drawing/2014/main" val="1681370500"/>
                  </a:ext>
                </a:extLst>
              </a:tr>
            </a:tbl>
          </a:graphicData>
        </a:graphic>
      </p:graphicFrame>
      <p:pic>
        <p:nvPicPr>
          <p:cNvPr id="2049" name="Picture 1" descr="Imagen">
            <a:extLst>
              <a:ext uri="{FF2B5EF4-FFF2-40B4-BE49-F238E27FC236}">
                <a16:creationId xmlns:a16="http://schemas.microsoft.com/office/drawing/2014/main" id="{CA9FCAEE-6E52-4731-95B7-360A130DC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807" y="453193"/>
            <a:ext cx="9615921" cy="63692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BEDDA1C-31FE-47D2-B210-5E17D7A11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808" y="453194"/>
            <a:ext cx="499468" cy="4994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91BCD695-ED01-40DF-9DA6-718CD36261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808" y="453194"/>
            <a:ext cx="499468" cy="4994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n">
            <a:extLst>
              <a:ext uri="{FF2B5EF4-FFF2-40B4-BE49-F238E27FC236}">
                <a16:creationId xmlns:a16="http://schemas.microsoft.com/office/drawing/2014/main" id="{DF52FEBE-C367-4735-92A5-A48A57B618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913" y="291549"/>
            <a:ext cx="10137913" cy="65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1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2EA8542-DA4E-45BE-8F7F-03CCDFF69B07}"/>
              </a:ext>
            </a:extLst>
          </p:cNvPr>
          <p:cNvSpPr>
            <a:spLocks noGrp="1"/>
          </p:cNvSpPr>
          <p:nvPr>
            <p:ph idx="1"/>
          </p:nvPr>
        </p:nvSpPr>
        <p:spPr>
          <a:xfrm>
            <a:off x="1103312" y="861392"/>
            <a:ext cx="8946541" cy="5387008"/>
          </a:xfrm>
        </p:spPr>
        <p:txBody>
          <a:bodyPr>
            <a:normAutofit/>
          </a:bodyPr>
          <a:lstStyle/>
          <a:p>
            <a:pPr marL="0" indent="0">
              <a:buNone/>
            </a:pPr>
            <a:endParaRPr lang="es-ES" sz="2400" b="1" i="1" dirty="0"/>
          </a:p>
          <a:p>
            <a:pPr marL="0" indent="0">
              <a:buNone/>
            </a:pPr>
            <a:r>
              <a:rPr lang="es-ES" sz="2400" b="1" i="1" dirty="0"/>
              <a:t>                                   </a:t>
            </a:r>
            <a:r>
              <a:rPr lang="es-ES" sz="3200" b="1" i="1" dirty="0">
                <a:solidFill>
                  <a:schemeClr val="accent1"/>
                </a:solidFill>
              </a:rPr>
              <a:t>CONCEPTO</a:t>
            </a:r>
          </a:p>
          <a:p>
            <a:pPr marL="0" indent="0">
              <a:buNone/>
            </a:pPr>
            <a:endParaRPr lang="es-ES" sz="2400" b="1" i="1" dirty="0"/>
          </a:p>
          <a:p>
            <a:pPr marL="0" indent="0" algn="just">
              <a:buNone/>
            </a:pPr>
            <a:r>
              <a:rPr lang="es-ES" sz="2400" b="1" i="1" dirty="0"/>
              <a:t> </a:t>
            </a:r>
            <a:r>
              <a:rPr lang="es-ES" sz="2400" i="1" dirty="0"/>
              <a:t>Estudia el sonido articulado producido por al aparto fonador, desde el punto de vista físico. Describe la onda sonora, su producción y propagación, sus características, los componentes acústicos del sonido, la clasificación de los matices acústicos  y todos aquellos aspectos de que se ocupa la física acústica.</a:t>
            </a:r>
            <a:endParaRPr lang="es-EC" sz="2400" dirty="0"/>
          </a:p>
          <a:p>
            <a:pPr marL="0" indent="0">
              <a:buNone/>
            </a:pPr>
            <a:endParaRPr lang="es-ES" b="1" i="1" dirty="0"/>
          </a:p>
          <a:p>
            <a:pPr marL="0" indent="0">
              <a:buNone/>
            </a:pPr>
            <a:endParaRPr lang="es-ES" b="1" i="1" dirty="0"/>
          </a:p>
          <a:p>
            <a:pPr marL="0" indent="0">
              <a:buNone/>
            </a:pPr>
            <a:r>
              <a:rPr lang="es-ES" sz="2200" b="1" i="1" dirty="0"/>
              <a:t>¿</a:t>
            </a:r>
            <a:endParaRPr lang="es-ES" sz="2600" i="1" dirty="0"/>
          </a:p>
        </p:txBody>
      </p:sp>
    </p:spTree>
    <p:extLst>
      <p:ext uri="{BB962C8B-B14F-4D97-AF65-F5344CB8AC3E}">
        <p14:creationId xmlns:p14="http://schemas.microsoft.com/office/powerpoint/2010/main" val="263238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C0F69D2-1912-406E-A8F8-84B38CE96193}"/>
              </a:ext>
            </a:extLst>
          </p:cNvPr>
          <p:cNvSpPr>
            <a:spLocks noGrp="1"/>
          </p:cNvSpPr>
          <p:nvPr>
            <p:ph idx="1"/>
          </p:nvPr>
        </p:nvSpPr>
        <p:spPr>
          <a:xfrm>
            <a:off x="1328600" y="834887"/>
            <a:ext cx="9587653" cy="8425586"/>
          </a:xfrm>
        </p:spPr>
        <p:txBody>
          <a:bodyPr/>
          <a:lstStyle/>
          <a:p>
            <a:pPr marL="0" indent="0">
              <a:buNone/>
            </a:pPr>
            <a:r>
              <a:rPr lang="es-EC" altLang="es-EC" sz="2400" b="1" i="1" dirty="0">
                <a:solidFill>
                  <a:schemeClr val="accent1"/>
                </a:solidFill>
                <a:latin typeface="Arial" panose="020B0604020202020204" pitchFamily="34" charset="0"/>
                <a:cs typeface="Arial" panose="020B0604020202020204" pitchFamily="34" charset="0"/>
              </a:rPr>
              <a:t>       OBJETO DE ESTUDIO DE LA FONÉTICA ACÚSTICA</a:t>
            </a:r>
          </a:p>
          <a:p>
            <a:pPr marL="0" indent="0">
              <a:buNone/>
            </a:pPr>
            <a:endParaRPr lang="es-EC" altLang="es-EC" sz="2400" i="1" dirty="0">
              <a:latin typeface="Arial" panose="020B0604020202020204" pitchFamily="34" charset="0"/>
              <a:cs typeface="Arial" panose="020B0604020202020204" pitchFamily="34" charset="0"/>
            </a:endParaRPr>
          </a:p>
          <a:p>
            <a:r>
              <a:rPr lang="es-EC" altLang="es-EC" sz="2400" i="1" dirty="0">
                <a:latin typeface="Arial" panose="020B0604020202020204" pitchFamily="34" charset="0"/>
                <a:cs typeface="Arial" panose="020B0604020202020204" pitchFamily="34" charset="0"/>
              </a:rPr>
              <a:t>Es el estudio de la fonética acústica desde el punto de vista de las ondas sonoras. Se ocupa de la medición científica de las ondas de sonido que se crean en el aire cuando hablamos. Así como a los fonemas les atribuimos unos rasgos articulatorios, a los sonidos les podremos atribuir unos rasgos acústicos: vocálico/no vocálico y consonántico/no consonántico</a:t>
            </a:r>
            <a:endParaRPr lang="es-EC" altLang="es-EC" dirty="0"/>
          </a:p>
          <a:p>
            <a:endParaRPr lang="es-EC" dirty="0"/>
          </a:p>
        </p:txBody>
      </p:sp>
      <p:pic>
        <p:nvPicPr>
          <p:cNvPr id="1028" name="Picture 4" descr="Imagen">
            <a:extLst>
              <a:ext uri="{FF2B5EF4-FFF2-40B4-BE49-F238E27FC236}">
                <a16:creationId xmlns:a16="http://schemas.microsoft.com/office/drawing/2014/main" id="{A479B703-8122-4B6C-99C2-7787F394836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47931"/>
            <a:ext cx="6705599" cy="261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48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7B7C9-7C59-4A5B-8C30-9F156FC2A515}"/>
              </a:ext>
            </a:extLst>
          </p:cNvPr>
          <p:cNvSpPr>
            <a:spLocks noGrp="1"/>
          </p:cNvSpPr>
          <p:nvPr>
            <p:ph type="title"/>
          </p:nvPr>
        </p:nvSpPr>
        <p:spPr/>
        <p:txBody>
          <a:bodyPr/>
          <a:lstStyle/>
          <a:p>
            <a:r>
              <a:rPr lang="es-EC" dirty="0">
                <a:solidFill>
                  <a:schemeClr val="accent1"/>
                </a:solidFill>
              </a:rPr>
              <a:t>Las ondas sonoras: fenómenos ondulatorios </a:t>
            </a:r>
          </a:p>
        </p:txBody>
      </p:sp>
      <p:sp>
        <p:nvSpPr>
          <p:cNvPr id="3" name="Marcador de contenido 2">
            <a:extLst>
              <a:ext uri="{FF2B5EF4-FFF2-40B4-BE49-F238E27FC236}">
                <a16:creationId xmlns:a16="http://schemas.microsoft.com/office/drawing/2014/main" id="{373ED282-F8FF-4C2D-921D-9A8591078747}"/>
              </a:ext>
            </a:extLst>
          </p:cNvPr>
          <p:cNvSpPr>
            <a:spLocks noGrp="1"/>
          </p:cNvSpPr>
          <p:nvPr>
            <p:ph idx="1"/>
          </p:nvPr>
        </p:nvSpPr>
        <p:spPr/>
        <p:txBody>
          <a:bodyPr/>
          <a:lstStyle/>
          <a:p>
            <a:r>
              <a:rPr lang="es-ES" sz="2800" dirty="0"/>
              <a:t>El sonido, en general, constituye uno de tantos fenómenos ondulatorios (ondas) , en el sonido, hay que indicar que éste es uno de estos procesos ondulatorios que tiene lugar en un medio elástico, es decir que necesita un soporte material para transmitir esa energía. Este tipo de procesos se denominan ondas mecánicas.</a:t>
            </a:r>
          </a:p>
          <a:p>
            <a:pPr marL="0" indent="0">
              <a:buNone/>
            </a:pPr>
            <a:endParaRPr lang="es-EC" dirty="0"/>
          </a:p>
        </p:txBody>
      </p:sp>
    </p:spTree>
    <p:extLst>
      <p:ext uri="{BB962C8B-B14F-4D97-AF65-F5344CB8AC3E}">
        <p14:creationId xmlns:p14="http://schemas.microsoft.com/office/powerpoint/2010/main" val="63283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DA75E-53B6-4230-86B6-7C8237316C13}"/>
              </a:ext>
            </a:extLst>
          </p:cNvPr>
          <p:cNvSpPr>
            <a:spLocks noGrp="1"/>
          </p:cNvSpPr>
          <p:nvPr>
            <p:ph type="title"/>
          </p:nvPr>
        </p:nvSpPr>
        <p:spPr/>
        <p:txBody>
          <a:bodyPr/>
          <a:lstStyle/>
          <a:p>
            <a:r>
              <a:rPr lang="es-ES" dirty="0"/>
              <a:t>Tipos de ondas : Longitudinales y transversales</a:t>
            </a:r>
            <a:endParaRPr lang="es-EC" dirty="0"/>
          </a:p>
        </p:txBody>
      </p:sp>
      <p:pic>
        <p:nvPicPr>
          <p:cNvPr id="4" name="Marcador de contenido 3">
            <a:extLst>
              <a:ext uri="{FF2B5EF4-FFF2-40B4-BE49-F238E27FC236}">
                <a16:creationId xmlns:a16="http://schemas.microsoft.com/office/drawing/2014/main" id="{26B5FABE-4D01-445A-A7F2-E5E3DBE632AF}"/>
              </a:ext>
            </a:extLst>
          </p:cNvPr>
          <p:cNvPicPr>
            <a:picLocks noGrp="1"/>
          </p:cNvPicPr>
          <p:nvPr>
            <p:ph idx="1"/>
          </p:nvPr>
        </p:nvPicPr>
        <p:blipFill rotWithShape="1">
          <a:blip r:embed="rId2"/>
          <a:srcRect l="32247" t="41357" r="33808" b="26947"/>
          <a:stretch/>
        </p:blipFill>
        <p:spPr bwMode="auto">
          <a:xfrm>
            <a:off x="1550504" y="2107096"/>
            <a:ext cx="8759687" cy="41346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492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5C683-BF69-488F-9563-343325EF0E8F}"/>
              </a:ext>
            </a:extLst>
          </p:cNvPr>
          <p:cNvSpPr>
            <a:spLocks noGrp="1"/>
          </p:cNvSpPr>
          <p:nvPr>
            <p:ph type="title"/>
          </p:nvPr>
        </p:nvSpPr>
        <p:spPr/>
        <p:txBody>
          <a:bodyPr/>
          <a:lstStyle/>
          <a:p>
            <a:r>
              <a:rPr lang="es-EC" dirty="0"/>
              <a:t>Frecuencia y periodo </a:t>
            </a:r>
          </a:p>
        </p:txBody>
      </p:sp>
      <p:sp>
        <p:nvSpPr>
          <p:cNvPr id="3" name="Marcador de contenido 2">
            <a:extLst>
              <a:ext uri="{FF2B5EF4-FFF2-40B4-BE49-F238E27FC236}">
                <a16:creationId xmlns:a16="http://schemas.microsoft.com/office/drawing/2014/main" id="{235D4806-69E9-4ABA-837D-971CB3497EF6}"/>
              </a:ext>
            </a:extLst>
          </p:cNvPr>
          <p:cNvSpPr>
            <a:spLocks noGrp="1"/>
          </p:cNvSpPr>
          <p:nvPr>
            <p:ph idx="1"/>
          </p:nvPr>
        </p:nvSpPr>
        <p:spPr/>
        <p:txBody>
          <a:bodyPr/>
          <a:lstStyle/>
          <a:p>
            <a:r>
              <a:rPr lang="es-ES" dirty="0"/>
              <a:t>En una onda simple, los movimientos recurrentes que realiza cada partícula, ciclos, tienen lugar de manera que podremos medir el tiempo que le ocupa para completar cada uno de ellos, y a ese tiempo o se le denomina período</a:t>
            </a:r>
            <a:endParaRPr lang="es-EC" dirty="0"/>
          </a:p>
        </p:txBody>
      </p:sp>
      <p:pic>
        <p:nvPicPr>
          <p:cNvPr id="4" name="Imagen 3">
            <a:extLst>
              <a:ext uri="{FF2B5EF4-FFF2-40B4-BE49-F238E27FC236}">
                <a16:creationId xmlns:a16="http://schemas.microsoft.com/office/drawing/2014/main" id="{692CC4B3-6425-42A5-AFE0-3841A51B6499}"/>
              </a:ext>
            </a:extLst>
          </p:cNvPr>
          <p:cNvPicPr/>
          <p:nvPr/>
        </p:nvPicPr>
        <p:blipFill rotWithShape="1">
          <a:blip r:embed="rId2"/>
          <a:srcRect l="33096" t="33206" r="30754" b="30268"/>
          <a:stretch/>
        </p:blipFill>
        <p:spPr bwMode="auto">
          <a:xfrm>
            <a:off x="3366053" y="3429000"/>
            <a:ext cx="6904382" cy="31440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1957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176</TotalTime>
  <Words>289</Words>
  <Application>Microsoft Office PowerPoint</Application>
  <PresentationFormat>Panorámica</PresentationFormat>
  <Paragraphs>19</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Century Gothic</vt:lpstr>
      <vt:lpstr>Delius Swash Caps</vt:lpstr>
      <vt:lpstr>Wingdings 3</vt:lpstr>
      <vt:lpstr>Ion</vt:lpstr>
      <vt:lpstr>LA FONÉTICA ACÚSTICA</vt:lpstr>
      <vt:lpstr>Presentación de PowerPoint</vt:lpstr>
      <vt:lpstr>Presentación de PowerPoint</vt:lpstr>
      <vt:lpstr>Presentación de PowerPoint</vt:lpstr>
      <vt:lpstr>Las ondas sonoras: fenómenos ondulatorios </vt:lpstr>
      <vt:lpstr>Tipos de ondas : Longitudinales y transversales</vt:lpstr>
      <vt:lpstr>Frecuencia y periodo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FONÉTICA ACÚSTICA</dc:title>
  <dc:creator>Dr. Galo Silva Borja. PhD.</dc:creator>
  <cp:lastModifiedBy>Dr. Galo Silva Borja. PhD.</cp:lastModifiedBy>
  <cp:revision>6</cp:revision>
  <dcterms:created xsi:type="dcterms:W3CDTF">2020-06-24T20:42:29Z</dcterms:created>
  <dcterms:modified xsi:type="dcterms:W3CDTF">2020-06-24T23:38:43Z</dcterms:modified>
</cp:coreProperties>
</file>