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333" r:id="rId2"/>
    <p:sldId id="318" r:id="rId3"/>
    <p:sldId id="332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42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2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81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186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12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04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59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83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0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8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0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3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3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5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8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98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430" y="2571751"/>
            <a:ext cx="8857390" cy="1371600"/>
          </a:xfrm>
        </p:spPr>
        <p:txBody>
          <a:bodyPr/>
          <a:lstStyle/>
          <a:p>
            <a:r>
              <a:rPr lang="es-ES" dirty="0">
                <a:latin typeface="Book Antiqua" panose="02040602050305030304" pitchFamily="18" charset="0"/>
              </a:rPr>
              <a:t>polisemia</a:t>
            </a:r>
            <a:endParaRPr lang="es-EC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7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A48D9-AB02-47EA-BB84-2EF753C1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0" y="435768"/>
            <a:ext cx="9601200" cy="814388"/>
          </a:xfrm>
        </p:spPr>
        <p:txBody>
          <a:bodyPr/>
          <a:lstStyle/>
          <a:p>
            <a:pPr algn="ctr"/>
            <a:r>
              <a:rPr lang="es-ES" b="1" u="sng" dirty="0"/>
              <a:t>Polisemia:</a:t>
            </a:r>
            <a:endParaRPr lang="es-EC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48159C-F752-47A7-AE37-933F04B72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660" y="1435895"/>
            <a:ext cx="8328328" cy="5250655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Existe polisemia cuando una palabra posee mas de un significado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Pluralidad de significados de una expresión lingüística.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El origen de la palabra polisemia proviene de las siguientes voces griegas: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Poli: Muchos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Sema: Significado-Muchos significados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chemeClr val="bg1"/>
                </a:solidFill>
              </a:rPr>
              <a:t>Ejemplo:</a:t>
            </a: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Demanda.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1. </a:t>
            </a:r>
            <a:r>
              <a:rPr lang="es-ES" dirty="0">
                <a:solidFill>
                  <a:schemeClr val="bg1"/>
                </a:solidFill>
              </a:rPr>
              <a:t>El día de ayer en la tienda de zapatos hubo gran demanda de algunos productos.</a:t>
            </a: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2. </a:t>
            </a:r>
            <a:r>
              <a:rPr lang="es-ES" dirty="0">
                <a:solidFill>
                  <a:schemeClr val="bg1"/>
                </a:solidFill>
              </a:rPr>
              <a:t>El abogado presentó la demanda en el juzgado correspondiente.</a:t>
            </a: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Pena: </a:t>
            </a: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1. </a:t>
            </a:r>
            <a:r>
              <a:rPr lang="es-ES" dirty="0">
                <a:solidFill>
                  <a:schemeClr val="bg1"/>
                </a:solidFill>
              </a:rPr>
              <a:t>El día lunes falleció mi primo, siento tanta pena por su esposa.</a:t>
            </a: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2. </a:t>
            </a:r>
            <a:r>
              <a:rPr lang="es-ES" dirty="0">
                <a:solidFill>
                  <a:schemeClr val="bg1"/>
                </a:solidFill>
              </a:rPr>
              <a:t>El delincuente recibió una fuerte pena por los delitos cometidos.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Ejercicios y ejemplos con las siguientes palabras: cresta, gato, banco, sierra, carta,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DE43D1-D7A1-4A92-A3BC-E095D62ABA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2457" y="171450"/>
            <a:ext cx="1599121" cy="18145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864E4E-7E14-4AF2-9B24-49750E1930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9055" y="1829879"/>
            <a:ext cx="1599121" cy="15991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62EC27-3CE1-4484-9A45-66152A365CA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2146" y="5183250"/>
            <a:ext cx="1459776" cy="10990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CDDDD1A-79A0-46CB-84A4-1D8F691B91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50" t="2381" r="19445" b="6190"/>
          <a:stretch/>
        </p:blipFill>
        <p:spPr>
          <a:xfrm>
            <a:off x="10045893" y="3829898"/>
            <a:ext cx="1272283" cy="939533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6B3E0E9-92DC-40C7-990B-E4CE1BEA1612}"/>
              </a:ext>
            </a:extLst>
          </p:cNvPr>
          <p:cNvCxnSpPr/>
          <p:nvPr/>
        </p:nvCxnSpPr>
        <p:spPr>
          <a:xfrm>
            <a:off x="9814827" y="3558254"/>
            <a:ext cx="1656185" cy="2359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CA100EE1-53D7-4C4C-B829-94D580F57A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89207"/>
          <a:stretch/>
        </p:blipFill>
        <p:spPr>
          <a:xfrm>
            <a:off x="11349038" y="-542926"/>
            <a:ext cx="842962" cy="76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6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6EA75-5851-4950-A1D1-C994F44B1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10003"/>
            <a:ext cx="9601200" cy="833435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Características de las palabras polisémicas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2F2D08-8840-49C9-88E3-E73D727C2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10278"/>
            <a:ext cx="9601200" cy="280035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La polisemia se produjo por varios factores como: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El ámbito de su aplicación: palabras que han cambiado durante la historia.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El ámbito social: en una profesión o estrato social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Lenguaje figurado: significados diferentes con varios significados.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Influencia extranjera; palabras que han sido adoptadas y utilizadas por nuestro idioma. </a:t>
            </a:r>
          </a:p>
          <a:p>
            <a:pPr algn="just"/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45A6C17-69EC-470C-9836-59F059BD4699}"/>
              </a:ext>
            </a:extLst>
          </p:cNvPr>
          <p:cNvSpPr txBox="1">
            <a:spLocks/>
          </p:cNvSpPr>
          <p:nvPr/>
        </p:nvSpPr>
        <p:spPr>
          <a:xfrm>
            <a:off x="1524000" y="403631"/>
            <a:ext cx="9601200" cy="971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¿Por qué se produjo la polisemia?</a:t>
            </a:r>
            <a:endParaRPr lang="es-EC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AE8BDC7-454A-4423-AC7E-011B7BAF495B}"/>
              </a:ext>
            </a:extLst>
          </p:cNvPr>
          <p:cNvSpPr txBox="1">
            <a:spLocks/>
          </p:cNvSpPr>
          <p:nvPr/>
        </p:nvSpPr>
        <p:spPr>
          <a:xfrm>
            <a:off x="1371601" y="4643439"/>
            <a:ext cx="9601200" cy="18109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  <a:latin typeface="inherit"/>
              </a:rPr>
              <a:t>Las palabras polisémicas tienen como características </a:t>
            </a:r>
            <a:r>
              <a:rPr lang="es-ES" i="0" dirty="0">
                <a:solidFill>
                  <a:schemeClr val="bg1"/>
                </a:solidFill>
                <a:effectLst/>
                <a:latin typeface="inherit"/>
              </a:rPr>
              <a:t>tienen pocas sílabas, son fáciles de pronunciar y su frecuencia en las conversaciones es alta.</a:t>
            </a:r>
            <a:endParaRPr lang="es-ES" i="0" dirty="0">
              <a:solidFill>
                <a:schemeClr val="bg1"/>
              </a:solidFill>
              <a:effectLst/>
              <a:latin typeface="Helmet"/>
            </a:endParaRPr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es-ES" b="0" i="0" dirty="0">
                <a:solidFill>
                  <a:schemeClr val="bg1"/>
                </a:solidFill>
                <a:effectLst/>
                <a:latin typeface="Helmet"/>
              </a:rPr>
              <a:t>Estas características demuestran, según el estudio, que la polisemia mejora la eficiencia de la comunicación, ya que se recurre a estas palabras porque son más fáciles para los sistemas de procesamiento del lenguaje e implican un menor esfuerzo cognitivo.</a:t>
            </a:r>
          </a:p>
          <a:p>
            <a:pPr algn="just"/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54DEE7-6771-4D2E-BB6E-15AE80E3C8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1422" y="403631"/>
            <a:ext cx="1474598" cy="12941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3F96A4-E50E-411F-B7B1-939C21C5A1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89207"/>
          <a:stretch/>
        </p:blipFill>
        <p:spPr>
          <a:xfrm>
            <a:off x="11349038" y="-542926"/>
            <a:ext cx="842962" cy="76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64507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1298</TotalTime>
  <Words>205</Words>
  <Application>Microsoft Office PowerPoint</Application>
  <PresentationFormat>Panorámica</PresentationFormat>
  <Paragraphs>24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3" baseType="lpstr">
      <vt:lpstr>Arial</vt:lpstr>
      <vt:lpstr>Book Antiqua</vt:lpstr>
      <vt:lpstr>Century Gothic</vt:lpstr>
      <vt:lpstr>Courier New</vt:lpstr>
      <vt:lpstr>Franklin Gothic Book</vt:lpstr>
      <vt:lpstr>Helmet</vt:lpstr>
      <vt:lpstr>inherit</vt:lpstr>
      <vt:lpstr>Wingdings</vt:lpstr>
      <vt:lpstr>Wingdings 3</vt:lpstr>
      <vt:lpstr>Sector</vt:lpstr>
      <vt:lpstr>polisemia</vt:lpstr>
      <vt:lpstr>Polisemia:</vt:lpstr>
      <vt:lpstr>Características de las palabras polisémicas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conferencias</dc:title>
  <dc:creator>User</dc:creator>
  <cp:lastModifiedBy>Lily</cp:lastModifiedBy>
  <cp:revision>113</cp:revision>
  <cp:lastPrinted>2020-08-24T05:44:40Z</cp:lastPrinted>
  <dcterms:created xsi:type="dcterms:W3CDTF">2020-08-17T04:29:40Z</dcterms:created>
  <dcterms:modified xsi:type="dcterms:W3CDTF">2023-06-26T22:32:44Z</dcterms:modified>
</cp:coreProperties>
</file>