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8810" y="85724"/>
            <a:ext cx="837437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heavy">
                <a:solidFill>
                  <a:srgbClr val="D13A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D13A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D13A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30145" y="1779854"/>
            <a:ext cx="3824604" cy="4596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D13A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05143" y="2144576"/>
            <a:ext cx="4163059" cy="3568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D13A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D13A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F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2747" y="535000"/>
            <a:ext cx="936650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D13A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28113" y="3161791"/>
            <a:ext cx="8041005" cy="1772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F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1876" y="1685289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76" y="0"/>
                </a:moveTo>
                <a:lnTo>
                  <a:pt x="2869311" y="0"/>
                </a:lnTo>
                <a:lnTo>
                  <a:pt x="2869311" y="4023360"/>
                </a:lnTo>
                <a:lnTo>
                  <a:pt x="2869311" y="4024630"/>
                </a:lnTo>
                <a:lnTo>
                  <a:pt x="983754" y="4024630"/>
                </a:lnTo>
                <a:lnTo>
                  <a:pt x="983754" y="4023360"/>
                </a:lnTo>
                <a:lnTo>
                  <a:pt x="0" y="4023360"/>
                </a:lnTo>
                <a:lnTo>
                  <a:pt x="0" y="4024630"/>
                </a:lnTo>
                <a:lnTo>
                  <a:pt x="0" y="4409440"/>
                </a:lnTo>
                <a:lnTo>
                  <a:pt x="3275076" y="4409440"/>
                </a:lnTo>
                <a:lnTo>
                  <a:pt x="3275076" y="4024630"/>
                </a:lnTo>
                <a:lnTo>
                  <a:pt x="3275076" y="4023360"/>
                </a:lnTo>
                <a:lnTo>
                  <a:pt x="3275076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2855" y="743712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4441" y="0"/>
                </a:moveTo>
                <a:lnTo>
                  <a:pt x="0" y="0"/>
                </a:lnTo>
                <a:lnTo>
                  <a:pt x="0" y="4408932"/>
                </a:lnTo>
                <a:lnTo>
                  <a:pt x="405701" y="4408932"/>
                </a:lnTo>
                <a:lnTo>
                  <a:pt x="405701" y="384428"/>
                </a:lnTo>
                <a:lnTo>
                  <a:pt x="3275076" y="385825"/>
                </a:lnTo>
                <a:lnTo>
                  <a:pt x="3274619" y="288053"/>
                </a:lnTo>
                <a:lnTo>
                  <a:pt x="3274897" y="97700"/>
                </a:lnTo>
                <a:lnTo>
                  <a:pt x="3274441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2910" y="1744472"/>
            <a:ext cx="867029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CONTABILIDAD</a:t>
            </a:r>
            <a:r>
              <a:rPr lang="es-ES" sz="4400" spc="-30" dirty="0"/>
              <a:t> </a:t>
            </a:r>
            <a:r>
              <a:rPr sz="4400" dirty="0"/>
              <a:t>HOTELERA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748" y="2761487"/>
            <a:ext cx="4491228" cy="22570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8E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73990" cy="6858000"/>
          </a:xfrm>
          <a:custGeom>
            <a:avLst/>
            <a:gdLst/>
            <a:ahLst/>
            <a:cxnLst/>
            <a:rect l="l" t="t" r="r" b="b"/>
            <a:pathLst>
              <a:path w="173990" h="6858000">
                <a:moveTo>
                  <a:pt x="0" y="6858000"/>
                </a:moveTo>
                <a:lnTo>
                  <a:pt x="173736" y="6858000"/>
                </a:lnTo>
                <a:lnTo>
                  <a:pt x="1737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B8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73736" y="0"/>
            <a:ext cx="5358765" cy="6858000"/>
            <a:chOff x="173736" y="0"/>
            <a:chExt cx="5358765" cy="6858000"/>
          </a:xfrm>
        </p:grpSpPr>
        <p:sp>
          <p:nvSpPr>
            <p:cNvPr id="5" name="object 5"/>
            <p:cNvSpPr/>
            <p:nvPr/>
          </p:nvSpPr>
          <p:spPr>
            <a:xfrm>
              <a:off x="5312664" y="0"/>
              <a:ext cx="219710" cy="6858000"/>
            </a:xfrm>
            <a:custGeom>
              <a:avLst/>
              <a:gdLst/>
              <a:ahLst/>
              <a:cxnLst/>
              <a:rect l="l" t="t" r="r" b="b"/>
              <a:pathLst>
                <a:path w="219710" h="6858000">
                  <a:moveTo>
                    <a:pt x="0" y="6858000"/>
                  </a:moveTo>
                  <a:lnTo>
                    <a:pt x="219456" y="6858000"/>
                  </a:lnTo>
                  <a:lnTo>
                    <a:pt x="21945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736" y="0"/>
              <a:ext cx="5139055" cy="6858000"/>
            </a:xfrm>
            <a:custGeom>
              <a:avLst/>
              <a:gdLst/>
              <a:ahLst/>
              <a:cxnLst/>
              <a:rect l="l" t="t" r="r" b="b"/>
              <a:pathLst>
                <a:path w="5139055" h="6858000">
                  <a:moveTo>
                    <a:pt x="51389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138928" y="6858000"/>
                  </a:lnTo>
                  <a:lnTo>
                    <a:pt x="5138928" y="0"/>
                  </a:lnTo>
                  <a:close/>
                </a:path>
              </a:pathLst>
            </a:custGeom>
            <a:solidFill>
              <a:srgbClr val="F8D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23635" y="456945"/>
            <a:ext cx="6071870" cy="7956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2940"/>
              </a:lnSpc>
              <a:spcBef>
                <a:spcPts val="350"/>
              </a:spcBef>
            </a:pPr>
            <a:r>
              <a:rPr sz="2600" dirty="0">
                <a:latin typeface="Arial MT"/>
                <a:cs typeface="Arial MT"/>
              </a:rPr>
              <a:t>Así,</a:t>
            </a:r>
            <a:r>
              <a:rPr sz="2600" spc="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clasifica</a:t>
            </a:r>
            <a:r>
              <a:rPr sz="2600" spc="8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los</a:t>
            </a:r>
            <a:r>
              <a:rPr sz="2600" spc="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departamentos</a:t>
            </a:r>
            <a:r>
              <a:rPr sz="2600" spc="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del</a:t>
            </a:r>
            <a:r>
              <a:rPr sz="2600" spc="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hotel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en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dos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grupos: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3635" y="1354582"/>
            <a:ext cx="6071235" cy="460565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96240" marR="5080" indent="-384175" algn="just">
              <a:lnSpc>
                <a:spcPts val="2930"/>
              </a:lnSpc>
              <a:spcBef>
                <a:spcPts val="360"/>
              </a:spcBef>
              <a:buFont typeface="Arial MT"/>
              <a:buChar char="-"/>
              <a:tabLst>
                <a:tab pos="396875" algn="l"/>
              </a:tabLst>
            </a:pPr>
            <a:r>
              <a:rPr sz="2600" b="1" dirty="0">
                <a:latin typeface="Arial"/>
                <a:cs typeface="Arial"/>
              </a:rPr>
              <a:t>Operativos</a:t>
            </a:r>
            <a:r>
              <a:rPr sz="2600" dirty="0">
                <a:latin typeface="Arial MT"/>
                <a:cs typeface="Arial MT"/>
              </a:rPr>
              <a:t>: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generan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ingresos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para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sostener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el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negocio.</a:t>
            </a:r>
            <a:endParaRPr sz="2600">
              <a:latin typeface="Arial MT"/>
              <a:cs typeface="Arial MT"/>
            </a:endParaRPr>
          </a:p>
          <a:p>
            <a:pPr marL="396240" marR="5080" indent="-384175" algn="just">
              <a:lnSpc>
                <a:spcPct val="94000"/>
              </a:lnSpc>
              <a:spcBef>
                <a:spcPts val="1140"/>
              </a:spcBef>
              <a:buFont typeface="Arial MT"/>
              <a:buChar char="-"/>
              <a:tabLst>
                <a:tab pos="396875" algn="l"/>
                <a:tab pos="3575685" algn="l"/>
                <a:tab pos="5450840" algn="l"/>
              </a:tabLst>
            </a:pPr>
            <a:r>
              <a:rPr sz="2600" b="1" dirty="0">
                <a:latin typeface="Arial"/>
                <a:cs typeface="Arial"/>
              </a:rPr>
              <a:t>No operativos: </a:t>
            </a:r>
            <a:r>
              <a:rPr sz="2600" dirty="0">
                <a:latin typeface="Arial MT"/>
                <a:cs typeface="Arial MT"/>
              </a:rPr>
              <a:t>generan costos a </a:t>
            </a:r>
            <a:r>
              <a:rPr sz="2600" spc="-5" dirty="0">
                <a:latin typeface="Arial MT"/>
                <a:cs typeface="Arial MT"/>
              </a:rPr>
              <a:t>la </a:t>
            </a:r>
            <a:r>
              <a:rPr sz="2600" dirty="0">
                <a:latin typeface="Arial MT"/>
                <a:cs typeface="Arial MT"/>
              </a:rPr>
              <a:t> org</a:t>
            </a:r>
            <a:r>
              <a:rPr sz="2600" spc="5" dirty="0">
                <a:latin typeface="Arial MT"/>
                <a:cs typeface="Arial MT"/>
              </a:rPr>
              <a:t>a</a:t>
            </a:r>
            <a:r>
              <a:rPr sz="2600" dirty="0">
                <a:latin typeface="Arial MT"/>
                <a:cs typeface="Arial MT"/>
              </a:rPr>
              <a:t>n</a:t>
            </a:r>
            <a:r>
              <a:rPr sz="2600" spc="-15" dirty="0">
                <a:latin typeface="Arial MT"/>
                <a:cs typeface="Arial MT"/>
              </a:rPr>
              <a:t>i</a:t>
            </a:r>
            <a:r>
              <a:rPr sz="2600" dirty="0">
                <a:latin typeface="Arial MT"/>
                <a:cs typeface="Arial MT"/>
              </a:rPr>
              <a:t>z</a:t>
            </a:r>
            <a:r>
              <a:rPr sz="2600" spc="5" dirty="0">
                <a:latin typeface="Arial MT"/>
                <a:cs typeface="Arial MT"/>
              </a:rPr>
              <a:t>a</a:t>
            </a:r>
            <a:r>
              <a:rPr sz="2600" dirty="0">
                <a:latin typeface="Arial MT"/>
                <a:cs typeface="Arial MT"/>
              </a:rPr>
              <a:t>c</a:t>
            </a:r>
            <a:r>
              <a:rPr sz="2600" spc="-10" dirty="0">
                <a:latin typeface="Arial MT"/>
                <a:cs typeface="Arial MT"/>
              </a:rPr>
              <a:t>i</a:t>
            </a:r>
            <a:r>
              <a:rPr sz="2600" dirty="0">
                <a:latin typeface="Arial MT"/>
                <a:cs typeface="Arial MT"/>
              </a:rPr>
              <a:t>ó</a:t>
            </a:r>
            <a:r>
              <a:rPr sz="2600" spc="5" dirty="0">
                <a:latin typeface="Arial MT"/>
                <a:cs typeface="Arial MT"/>
              </a:rPr>
              <a:t>n</a:t>
            </a:r>
            <a:r>
              <a:rPr sz="2600" dirty="0">
                <a:latin typeface="Arial MT"/>
                <a:cs typeface="Arial MT"/>
              </a:rPr>
              <a:t>,	p</a:t>
            </a:r>
            <a:r>
              <a:rPr sz="2600" spc="5" dirty="0">
                <a:latin typeface="Arial MT"/>
                <a:cs typeface="Arial MT"/>
              </a:rPr>
              <a:t>e</a:t>
            </a:r>
            <a:r>
              <a:rPr sz="2600" dirty="0">
                <a:latin typeface="Arial MT"/>
                <a:cs typeface="Arial MT"/>
              </a:rPr>
              <a:t>ro	s</a:t>
            </a:r>
            <a:r>
              <a:rPr sz="2600" spc="5" dirty="0">
                <a:latin typeface="Arial MT"/>
                <a:cs typeface="Arial MT"/>
              </a:rPr>
              <a:t>ó</a:t>
            </a:r>
            <a:r>
              <a:rPr sz="2600" dirty="0">
                <a:latin typeface="Arial MT"/>
                <a:cs typeface="Arial MT"/>
              </a:rPr>
              <a:t>lo  indirectamente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añaden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beneficios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utilidad (centro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coste).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900">
              <a:latin typeface="Arial MT"/>
              <a:cs typeface="Arial MT"/>
            </a:endParaRPr>
          </a:p>
          <a:p>
            <a:pPr marL="12700" marR="5080" algn="just">
              <a:lnSpc>
                <a:spcPct val="94000"/>
              </a:lnSpc>
              <a:spcBef>
                <a:spcPts val="2005"/>
              </a:spcBef>
            </a:pPr>
            <a:r>
              <a:rPr sz="2600" dirty="0">
                <a:latin typeface="Arial MT"/>
                <a:cs typeface="Arial MT"/>
              </a:rPr>
              <a:t>Establece una </a:t>
            </a:r>
            <a:r>
              <a:rPr sz="2600" spc="-5" dirty="0">
                <a:latin typeface="Arial MT"/>
                <a:cs typeface="Arial MT"/>
              </a:rPr>
              <a:t>cuenta </a:t>
            </a:r>
            <a:r>
              <a:rPr sz="2600" dirty="0">
                <a:latin typeface="Arial MT"/>
                <a:cs typeface="Arial MT"/>
              </a:rPr>
              <a:t>de resultado </a:t>
            </a:r>
            <a:r>
              <a:rPr sz="2600" spc="-5" dirty="0">
                <a:latin typeface="Arial MT"/>
                <a:cs typeface="Arial MT"/>
              </a:rPr>
              <a:t>por </a:t>
            </a:r>
            <a:r>
              <a:rPr sz="2600" dirty="0">
                <a:latin typeface="Arial MT"/>
                <a:cs typeface="Arial MT"/>
              </a:rPr>
              <a:t> departamento, que una vez agrupadas,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conforman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la</a:t>
            </a:r>
            <a:r>
              <a:rPr sz="2600" dirty="0">
                <a:latin typeface="Arial MT"/>
                <a:cs typeface="Arial MT"/>
              </a:rPr>
              <a:t> cuenta de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resultados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del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hotel.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97355" y="0"/>
            <a:ext cx="3091180" cy="126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025" marR="5080" indent="-568960">
              <a:lnSpc>
                <a:spcPct val="113100"/>
              </a:lnSpc>
              <a:spcBef>
                <a:spcPts val="100"/>
              </a:spcBef>
            </a:pPr>
            <a:r>
              <a:rPr sz="3600" u="heavy" spc="-10" dirty="0">
                <a:uFill>
                  <a:solidFill>
                    <a:srgbClr val="D13A55"/>
                  </a:solidFill>
                </a:uFill>
              </a:rPr>
              <a:t>METODOS</a:t>
            </a:r>
            <a:r>
              <a:rPr sz="3600" u="heavy" spc="-100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3600" u="heavy" dirty="0">
                <a:uFill>
                  <a:solidFill>
                    <a:srgbClr val="D13A55"/>
                  </a:solidFill>
                </a:uFill>
              </a:rPr>
              <a:t>DE </a:t>
            </a:r>
            <a:r>
              <a:rPr sz="3600" spc="-985" dirty="0"/>
              <a:t> </a:t>
            </a:r>
            <a:r>
              <a:rPr sz="3600" u="heavy" spc="-5" dirty="0">
                <a:uFill>
                  <a:solidFill>
                    <a:srgbClr val="D13A55"/>
                  </a:solidFill>
                </a:uFill>
              </a:rPr>
              <a:t>COSTEO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252171" y="2085873"/>
            <a:ext cx="4982845" cy="2919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2999"/>
              </a:lnSpc>
              <a:spcBef>
                <a:spcPts val="105"/>
              </a:spcBef>
            </a:pPr>
            <a:r>
              <a:rPr sz="2800" spc="-5" dirty="0">
                <a:latin typeface="Arial MT"/>
                <a:cs typeface="Arial MT"/>
              </a:rPr>
              <a:t>Bajo </a:t>
            </a:r>
            <a:r>
              <a:rPr sz="2800" dirty="0">
                <a:latin typeface="Arial MT"/>
                <a:cs typeface="Arial MT"/>
              </a:rPr>
              <a:t>este </a:t>
            </a:r>
            <a:r>
              <a:rPr sz="2800" spc="-5" dirty="0">
                <a:latin typeface="Arial MT"/>
                <a:cs typeface="Arial MT"/>
              </a:rPr>
              <a:t>sistema (SUCH), lo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mas </a:t>
            </a:r>
            <a:r>
              <a:rPr sz="2800" dirty="0">
                <a:latin typeface="Arial MT"/>
                <a:cs typeface="Arial MT"/>
              </a:rPr>
              <a:t>importante es </a:t>
            </a:r>
            <a:r>
              <a:rPr sz="2800" b="1" dirty="0">
                <a:latin typeface="Arial"/>
                <a:cs typeface="Arial"/>
              </a:rPr>
              <a:t>el </a:t>
            </a:r>
            <a:r>
              <a:rPr sz="2800" b="1" spc="-5" dirty="0">
                <a:latin typeface="Arial"/>
                <a:cs typeface="Arial"/>
              </a:rPr>
              <a:t>principio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del</a:t>
            </a:r>
            <a:r>
              <a:rPr sz="2800" b="1" dirty="0">
                <a:latin typeface="Arial"/>
                <a:cs typeface="Arial"/>
              </a:rPr>
              <a:t> coste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directo</a:t>
            </a:r>
            <a:r>
              <a:rPr sz="2800" dirty="0">
                <a:latin typeface="Arial MT"/>
                <a:cs typeface="Arial MT"/>
              </a:rPr>
              <a:t>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el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cual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imputa </a:t>
            </a:r>
            <a:r>
              <a:rPr sz="2800" dirty="0">
                <a:latin typeface="Arial MT"/>
                <a:cs typeface="Arial MT"/>
              </a:rPr>
              <a:t>los </a:t>
            </a:r>
            <a:r>
              <a:rPr sz="2800" spc="-5" dirty="0">
                <a:latin typeface="Arial MT"/>
                <a:cs typeface="Arial MT"/>
              </a:rPr>
              <a:t>gastos </a:t>
            </a:r>
            <a:r>
              <a:rPr sz="2800" dirty="0">
                <a:latin typeface="Arial MT"/>
                <a:cs typeface="Arial MT"/>
              </a:rPr>
              <a:t>incurridos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los</a:t>
            </a:r>
            <a:r>
              <a:rPr sz="2800" dirty="0">
                <a:latin typeface="Arial MT"/>
                <a:cs typeface="Arial MT"/>
              </a:rPr>
              <a:t> departamentos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que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los </a:t>
            </a:r>
            <a:r>
              <a:rPr sz="2800" dirty="0">
                <a:latin typeface="Arial MT"/>
                <a:cs typeface="Arial MT"/>
              </a:rPr>
              <a:t> originan.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F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896" y="207263"/>
            <a:ext cx="10585704" cy="64145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C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80" y="0"/>
            <a:ext cx="10948416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3364" y="315925"/>
            <a:ext cx="82270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65" dirty="0">
                <a:uFill>
                  <a:solidFill>
                    <a:srgbClr val="D13A55"/>
                  </a:solidFill>
                </a:uFill>
              </a:rPr>
              <a:t>RESULTADOS</a:t>
            </a:r>
            <a:r>
              <a:rPr sz="4400" u="heavy" spc="-5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4400" u="heavy" dirty="0">
                <a:uFill>
                  <a:solidFill>
                    <a:srgbClr val="D13A55"/>
                  </a:solidFill>
                </a:uFill>
              </a:rPr>
              <a:t>DEL</a:t>
            </a:r>
            <a:r>
              <a:rPr sz="4400" u="heavy" spc="-10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4400" u="heavy" dirty="0">
                <a:uFill>
                  <a:solidFill>
                    <a:srgbClr val="D13A55"/>
                  </a:solidFill>
                </a:uFill>
              </a:rPr>
              <a:t>EJERCICIO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55191" y="1612391"/>
            <a:ext cx="9962515" cy="4525010"/>
          </a:xfrm>
          <a:custGeom>
            <a:avLst/>
            <a:gdLst/>
            <a:ahLst/>
            <a:cxnLst/>
            <a:rect l="l" t="t" r="r" b="b"/>
            <a:pathLst>
              <a:path w="9962515" h="4525010">
                <a:moveTo>
                  <a:pt x="9962388" y="0"/>
                </a:moveTo>
                <a:lnTo>
                  <a:pt x="0" y="0"/>
                </a:lnTo>
                <a:lnTo>
                  <a:pt x="0" y="4524756"/>
                </a:lnTo>
                <a:lnTo>
                  <a:pt x="9962388" y="4524756"/>
                </a:lnTo>
                <a:lnTo>
                  <a:pt x="9962388" y="0"/>
                </a:lnTo>
                <a:close/>
              </a:path>
            </a:pathLst>
          </a:custGeom>
          <a:solidFill>
            <a:srgbClr val="F9F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3932" y="1638046"/>
            <a:ext cx="980694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la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utilidad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neta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pone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 disposición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los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socios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 accionistas.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Si los </a:t>
            </a:r>
            <a:r>
              <a:rPr sz="2400" dirty="0">
                <a:latin typeface="Arial MT"/>
                <a:cs typeface="Arial MT"/>
              </a:rPr>
              <a:t>accionistas </a:t>
            </a:r>
            <a:r>
              <a:rPr sz="2400" spc="-5" dirty="0">
                <a:latin typeface="Arial MT"/>
                <a:cs typeface="Arial MT"/>
              </a:rPr>
              <a:t>deciden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distribuir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las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utilidades</a:t>
            </a:r>
            <a:r>
              <a:rPr sz="2400" dirty="0">
                <a:latin typeface="Arial MT"/>
                <a:cs typeface="Arial MT"/>
              </a:rPr>
              <a:t>, </a:t>
            </a:r>
            <a:r>
              <a:rPr sz="2400" spc="-5" dirty="0">
                <a:latin typeface="Arial MT"/>
                <a:cs typeface="Arial MT"/>
              </a:rPr>
              <a:t>una parte entrará </a:t>
            </a:r>
            <a:r>
              <a:rPr sz="2400" dirty="0">
                <a:latin typeface="Arial MT"/>
                <a:cs typeface="Arial MT"/>
              </a:rPr>
              <a:t>al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patrimonio </a:t>
            </a:r>
            <a:r>
              <a:rPr sz="2400" spc="-5" dirty="0">
                <a:latin typeface="Arial MT"/>
                <a:cs typeface="Arial MT"/>
              </a:rPr>
              <a:t>bajo el rubro de </a:t>
            </a:r>
            <a:r>
              <a:rPr sz="2400" b="1" spc="-5" dirty="0">
                <a:latin typeface="Arial"/>
                <a:cs typeface="Arial"/>
              </a:rPr>
              <a:t>“Reservas</a:t>
            </a:r>
            <a:r>
              <a:rPr sz="2400" spc="-5" dirty="0">
                <a:latin typeface="Arial MT"/>
                <a:cs typeface="Arial MT"/>
              </a:rPr>
              <a:t>”, según lo </a:t>
            </a:r>
            <a:r>
              <a:rPr sz="2400" dirty="0">
                <a:latin typeface="Arial MT"/>
                <a:cs typeface="Arial MT"/>
              </a:rPr>
              <a:t>estipulado </a:t>
            </a:r>
            <a:r>
              <a:rPr sz="2400" spc="-5" dirty="0">
                <a:latin typeface="Arial MT"/>
                <a:cs typeface="Arial MT"/>
              </a:rPr>
              <a:t>en los </a:t>
            </a:r>
            <a:r>
              <a:rPr sz="2400" dirty="0">
                <a:latin typeface="Arial MT"/>
                <a:cs typeface="Arial MT"/>
              </a:rPr>
              <a:t> estatutos </a:t>
            </a:r>
            <a:r>
              <a:rPr sz="2400" spc="-5" dirty="0">
                <a:latin typeface="Arial MT"/>
                <a:cs typeface="Arial MT"/>
              </a:rPr>
              <a:t>o en </a:t>
            </a:r>
            <a:r>
              <a:rPr sz="2400" dirty="0">
                <a:latin typeface="Arial MT"/>
                <a:cs typeface="Arial MT"/>
              </a:rPr>
              <a:t>la </a:t>
            </a:r>
            <a:r>
              <a:rPr sz="2400" spc="-50" dirty="0">
                <a:latin typeface="Arial MT"/>
                <a:cs typeface="Arial MT"/>
              </a:rPr>
              <a:t>ley.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Otra </a:t>
            </a:r>
            <a:r>
              <a:rPr sz="2400" spc="-5" dirty="0">
                <a:latin typeface="Arial MT"/>
                <a:cs typeface="Arial MT"/>
              </a:rPr>
              <a:t>porción </a:t>
            </a:r>
            <a:r>
              <a:rPr sz="2400" dirty="0">
                <a:latin typeface="Arial MT"/>
                <a:cs typeface="Arial MT"/>
              </a:rPr>
              <a:t>de </a:t>
            </a:r>
            <a:r>
              <a:rPr sz="2400" spc="-5" dirty="0">
                <a:latin typeface="Arial MT"/>
                <a:cs typeface="Arial MT"/>
              </a:rPr>
              <a:t>las </a:t>
            </a:r>
            <a:r>
              <a:rPr sz="2400" dirty="0">
                <a:latin typeface="Arial MT"/>
                <a:cs typeface="Arial MT"/>
              </a:rPr>
              <a:t>utilidades, </a:t>
            </a:r>
            <a:r>
              <a:rPr sz="2400" spc="-5" dirty="0">
                <a:latin typeface="Arial MT"/>
                <a:cs typeface="Arial MT"/>
              </a:rPr>
              <a:t>hará parte del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pasivo</a:t>
            </a:r>
            <a:r>
              <a:rPr sz="2400" spc="-5" dirty="0">
                <a:latin typeface="Arial MT"/>
                <a:cs typeface="Arial MT"/>
              </a:rPr>
              <a:t>,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bajo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denominación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“Dividendos por Pagar</a:t>
            </a:r>
            <a:r>
              <a:rPr sz="2400" spc="-5" dirty="0">
                <a:latin typeface="Arial MT"/>
                <a:cs typeface="Arial MT"/>
              </a:rPr>
              <a:t>”.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Si la </a:t>
            </a:r>
            <a:r>
              <a:rPr sz="2400" dirty="0">
                <a:latin typeface="Arial MT"/>
                <a:cs typeface="Arial MT"/>
              </a:rPr>
              <a:t>decisión </a:t>
            </a:r>
            <a:r>
              <a:rPr sz="2400" spc="-5" dirty="0">
                <a:latin typeface="Arial MT"/>
                <a:cs typeface="Arial MT"/>
              </a:rPr>
              <a:t>de los accionistas es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 las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utilidades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 retengan </a:t>
            </a:r>
            <a:r>
              <a:rPr sz="2400" dirty="0">
                <a:latin typeface="Arial MT"/>
                <a:cs typeface="Arial MT"/>
              </a:rPr>
              <a:t>y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entren a fortalecer el </a:t>
            </a:r>
            <a:r>
              <a:rPr sz="2400" b="1" spc="-5" dirty="0">
                <a:latin typeface="Arial"/>
                <a:cs typeface="Arial"/>
              </a:rPr>
              <a:t>patrimonio </a:t>
            </a:r>
            <a:r>
              <a:rPr sz="2400" spc="-5" dirty="0">
                <a:latin typeface="Arial MT"/>
                <a:cs typeface="Arial MT"/>
              </a:rPr>
              <a:t>de la </a:t>
            </a:r>
            <a:r>
              <a:rPr sz="2400" dirty="0">
                <a:latin typeface="Arial MT"/>
                <a:cs typeface="Arial MT"/>
              </a:rPr>
              <a:t>empresa, </a:t>
            </a:r>
            <a:r>
              <a:rPr sz="2400" spc="-5" dirty="0">
                <a:latin typeface="Arial MT"/>
                <a:cs typeface="Arial MT"/>
              </a:rPr>
              <a:t>entonces las utilidades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del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ejercicio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pasarán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 convertirse,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una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“Reservas”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(estatutarias o legales) </a:t>
            </a:r>
            <a:r>
              <a:rPr sz="2400" dirty="0">
                <a:latin typeface="Arial MT"/>
                <a:cs typeface="Arial MT"/>
              </a:rPr>
              <a:t>y </a:t>
            </a:r>
            <a:r>
              <a:rPr sz="2400" spc="-5" dirty="0">
                <a:latin typeface="Arial MT"/>
                <a:cs typeface="Arial MT"/>
              </a:rPr>
              <a:t>la otra será parte </a:t>
            </a:r>
            <a:r>
              <a:rPr sz="2400" dirty="0">
                <a:latin typeface="Arial MT"/>
                <a:cs typeface="Arial MT"/>
              </a:rPr>
              <a:t>del </a:t>
            </a:r>
            <a:r>
              <a:rPr sz="2400" b="1" dirty="0">
                <a:latin typeface="Arial"/>
                <a:cs typeface="Arial"/>
              </a:rPr>
              <a:t>patrimonio </a:t>
            </a:r>
            <a:r>
              <a:rPr sz="2400" spc="-5" dirty="0">
                <a:latin typeface="Arial MT"/>
                <a:cs typeface="Arial MT"/>
              </a:rPr>
              <a:t>bajo el </a:t>
            </a:r>
            <a:r>
              <a:rPr sz="2400" dirty="0">
                <a:latin typeface="Arial MT"/>
                <a:cs typeface="Arial MT"/>
              </a:rPr>
              <a:t>rubro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“Utilidades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Retenidas”.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9972" y="288036"/>
            <a:ext cx="10201910" cy="6231890"/>
            <a:chOff x="1299972" y="288036"/>
            <a:chExt cx="10201910" cy="62318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9116" y="1673352"/>
              <a:ext cx="10183368" cy="48371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04544" y="1668780"/>
              <a:ext cx="10193020" cy="4846320"/>
            </a:xfrm>
            <a:custGeom>
              <a:avLst/>
              <a:gdLst/>
              <a:ahLst/>
              <a:cxnLst/>
              <a:rect l="l" t="t" r="r" b="b"/>
              <a:pathLst>
                <a:path w="10193020" h="4846320">
                  <a:moveTo>
                    <a:pt x="0" y="4846320"/>
                  </a:moveTo>
                  <a:lnTo>
                    <a:pt x="10192512" y="4846320"/>
                  </a:lnTo>
                  <a:lnTo>
                    <a:pt x="10192512" y="0"/>
                  </a:lnTo>
                  <a:lnTo>
                    <a:pt x="0" y="0"/>
                  </a:lnTo>
                  <a:lnTo>
                    <a:pt x="0" y="4846320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09116" y="288036"/>
              <a:ext cx="10183495" cy="1385570"/>
            </a:xfrm>
            <a:custGeom>
              <a:avLst/>
              <a:gdLst/>
              <a:ahLst/>
              <a:cxnLst/>
              <a:rect l="l" t="t" r="r" b="b"/>
              <a:pathLst>
                <a:path w="10183495" h="1385570">
                  <a:moveTo>
                    <a:pt x="10183368" y="0"/>
                  </a:moveTo>
                  <a:lnTo>
                    <a:pt x="0" y="0"/>
                  </a:lnTo>
                  <a:lnTo>
                    <a:pt x="0" y="1385316"/>
                  </a:lnTo>
                  <a:lnTo>
                    <a:pt x="10183368" y="1385316"/>
                  </a:lnTo>
                  <a:lnTo>
                    <a:pt x="1018336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46935" y="311861"/>
            <a:ext cx="950722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DIFERENCIAS QUE SE </a:t>
            </a:r>
            <a:r>
              <a:rPr sz="2800" spc="-10" dirty="0">
                <a:solidFill>
                  <a:srgbClr val="000000"/>
                </a:solidFill>
              </a:rPr>
              <a:t>PUEDEN </a:t>
            </a:r>
            <a:r>
              <a:rPr sz="2800" spc="-5" dirty="0">
                <a:solidFill>
                  <a:srgbClr val="000000"/>
                </a:solidFill>
              </a:rPr>
              <a:t>APRECIAR </a:t>
            </a:r>
            <a:r>
              <a:rPr sz="2800" spc="-10" dirty="0">
                <a:solidFill>
                  <a:srgbClr val="000000"/>
                </a:solidFill>
              </a:rPr>
              <a:t>ENTRE LAS </a:t>
            </a:r>
            <a:r>
              <a:rPr sz="2800" spc="-76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EMPRESAS</a:t>
            </a:r>
            <a:r>
              <a:rPr sz="2800" spc="2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COMERCIALES </a:t>
            </a:r>
            <a:r>
              <a:rPr sz="2800" spc="-5" dirty="0">
                <a:solidFill>
                  <a:srgbClr val="000000"/>
                </a:solidFill>
              </a:rPr>
              <a:t>Y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DE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SERVICIOS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EN </a:t>
            </a:r>
            <a:r>
              <a:rPr sz="2800" spc="-15" dirty="0">
                <a:solidFill>
                  <a:srgbClr val="000000"/>
                </a:solidFill>
              </a:rPr>
              <a:t>EL 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spc="-45" dirty="0">
                <a:solidFill>
                  <a:srgbClr val="000000"/>
                </a:solidFill>
              </a:rPr>
              <a:t>ESTADO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DE </a:t>
            </a:r>
            <a:r>
              <a:rPr sz="2800" spc="-50" dirty="0">
                <a:solidFill>
                  <a:srgbClr val="000000"/>
                </a:solidFill>
              </a:rPr>
              <a:t>RESULTADOS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8E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9508" y="340613"/>
            <a:ext cx="7734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dirty="0">
                <a:uFill>
                  <a:solidFill>
                    <a:srgbClr val="D13A55"/>
                  </a:solidFill>
                </a:uFill>
              </a:rPr>
              <a:t>ORGANIGRAMA</a:t>
            </a:r>
            <a:r>
              <a:rPr sz="3200" u="heavy" spc="-17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3200" u="heavy" dirty="0">
                <a:uFill>
                  <a:solidFill>
                    <a:srgbClr val="D13A55"/>
                  </a:solidFill>
                </a:uFill>
              </a:rPr>
              <a:t>BASICO</a:t>
            </a:r>
            <a:r>
              <a:rPr sz="3200" u="heavy" spc="-2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3200" u="heavy" dirty="0">
                <a:uFill>
                  <a:solidFill>
                    <a:srgbClr val="D13A55"/>
                  </a:solidFill>
                </a:uFill>
              </a:rPr>
              <a:t>DE</a:t>
            </a:r>
            <a:r>
              <a:rPr sz="3200" u="heavy" spc="-10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3200" u="heavy" dirty="0">
                <a:uFill>
                  <a:solidFill>
                    <a:srgbClr val="D13A55"/>
                  </a:solidFill>
                </a:uFill>
              </a:rPr>
              <a:t>UN</a:t>
            </a:r>
            <a:r>
              <a:rPr sz="3200" u="heavy" spc="-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3200" u="heavy" dirty="0">
                <a:uFill>
                  <a:solidFill>
                    <a:srgbClr val="D13A55"/>
                  </a:solidFill>
                </a:uFill>
              </a:rPr>
              <a:t>HOTEL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5983" y="1155191"/>
            <a:ext cx="10395204" cy="54147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644" y="330708"/>
            <a:ext cx="10751820" cy="61173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39" y="409955"/>
            <a:ext cx="10957560" cy="3091180"/>
          </a:xfrm>
          <a:custGeom>
            <a:avLst/>
            <a:gdLst/>
            <a:ahLst/>
            <a:cxnLst/>
            <a:rect l="l" t="t" r="r" b="b"/>
            <a:pathLst>
              <a:path w="10957560" h="3091179">
                <a:moveTo>
                  <a:pt x="10957560" y="0"/>
                </a:moveTo>
                <a:lnTo>
                  <a:pt x="0" y="0"/>
                </a:lnTo>
                <a:lnTo>
                  <a:pt x="0" y="3090672"/>
                </a:lnTo>
                <a:lnTo>
                  <a:pt x="10957560" y="3090672"/>
                </a:lnTo>
                <a:lnTo>
                  <a:pt x="10957560" y="0"/>
                </a:lnTo>
                <a:close/>
              </a:path>
            </a:pathLst>
          </a:custGeom>
          <a:solidFill>
            <a:srgbClr val="F9F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8530" y="396951"/>
            <a:ext cx="9401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dirty="0">
                <a:uFill>
                  <a:solidFill>
                    <a:srgbClr val="D13A55"/>
                  </a:solidFill>
                </a:uFill>
              </a:rPr>
              <a:t>Sistema</a:t>
            </a:r>
            <a:r>
              <a:rPr sz="3600" u="heavy" spc="-1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3600" u="heavy" dirty="0">
                <a:uFill>
                  <a:solidFill>
                    <a:srgbClr val="D13A55"/>
                  </a:solidFill>
                </a:uFill>
              </a:rPr>
              <a:t>de</a:t>
            </a:r>
            <a:r>
              <a:rPr sz="3600" u="heavy" spc="-10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3600" u="heavy" dirty="0">
                <a:uFill>
                  <a:solidFill>
                    <a:srgbClr val="D13A55"/>
                  </a:solidFill>
                </a:uFill>
              </a:rPr>
              <a:t>Registro</a:t>
            </a:r>
            <a:r>
              <a:rPr sz="3600" u="heavy" spc="-10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3600" u="heavy" dirty="0">
                <a:uFill>
                  <a:solidFill>
                    <a:srgbClr val="D13A55"/>
                  </a:solidFill>
                </a:uFill>
              </a:rPr>
              <a:t>Contable</a:t>
            </a:r>
            <a:r>
              <a:rPr sz="3600" u="heavy" spc="-10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3600" u="heavy" dirty="0">
                <a:uFill>
                  <a:solidFill>
                    <a:srgbClr val="D13A55"/>
                  </a:solidFill>
                </a:uFill>
              </a:rPr>
              <a:t>Para</a:t>
            </a:r>
            <a:r>
              <a:rPr sz="3600" u="heavy" spc="-6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3600" u="heavy" dirty="0">
                <a:uFill>
                  <a:solidFill>
                    <a:srgbClr val="D13A55"/>
                  </a:solidFill>
                </a:uFill>
              </a:rPr>
              <a:t>Hoteles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008989" y="1634997"/>
            <a:ext cx="10801985" cy="17665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ct val="94000"/>
              </a:lnSpc>
              <a:spcBef>
                <a:spcPts val="270"/>
              </a:spcBef>
            </a:pPr>
            <a:r>
              <a:rPr sz="2400" spc="-5" dirty="0">
                <a:latin typeface="Arial MT"/>
                <a:cs typeface="Arial MT"/>
              </a:rPr>
              <a:t>Soportado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los</a:t>
            </a:r>
            <a:r>
              <a:rPr sz="2400" dirty="0">
                <a:latin typeface="Arial MT"/>
                <a:cs typeface="Arial MT"/>
              </a:rPr>
              <a:t> diferentes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documentos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internos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y</a:t>
            </a:r>
            <a:r>
              <a:rPr sz="2400" b="1" spc="6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externos</a:t>
            </a:r>
            <a:r>
              <a:rPr sz="2400" b="1" spc="6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que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evidencian cada </a:t>
            </a:r>
            <a:r>
              <a:rPr sz="2400" b="1" spc="-15" dirty="0">
                <a:latin typeface="Arial"/>
                <a:cs typeface="Arial"/>
              </a:rPr>
              <a:t>una </a:t>
            </a:r>
            <a:r>
              <a:rPr sz="2400" b="1" spc="-5" dirty="0">
                <a:latin typeface="Arial"/>
                <a:cs typeface="Arial"/>
              </a:rPr>
              <a:t>de </a:t>
            </a:r>
            <a:r>
              <a:rPr sz="2400" b="1" dirty="0">
                <a:latin typeface="Arial"/>
                <a:cs typeface="Arial"/>
              </a:rPr>
              <a:t>las </a:t>
            </a:r>
            <a:r>
              <a:rPr sz="2400" b="1" spc="-5" dirty="0">
                <a:latin typeface="Arial"/>
                <a:cs typeface="Arial"/>
              </a:rPr>
              <a:t>operaciones realizadas por el hotel</a:t>
            </a:r>
            <a:r>
              <a:rPr sz="2400" spc="-5" dirty="0">
                <a:latin typeface="Arial MT"/>
                <a:cs typeface="Arial MT"/>
              </a:rPr>
              <a:t>. Una </a:t>
            </a:r>
            <a:r>
              <a:rPr sz="2400" dirty="0">
                <a:latin typeface="Arial MT"/>
                <a:cs typeface="Arial MT"/>
              </a:rPr>
              <a:t>vez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clasificada </a:t>
            </a:r>
            <a:r>
              <a:rPr sz="2400" dirty="0">
                <a:latin typeface="Arial MT"/>
                <a:cs typeface="Arial MT"/>
              </a:rPr>
              <a:t>y </a:t>
            </a:r>
            <a:r>
              <a:rPr sz="2400" spc="-5" dirty="0">
                <a:latin typeface="Arial MT"/>
                <a:cs typeface="Arial MT"/>
              </a:rPr>
              <a:t>procesada la información se estaría en condiciones de generar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informes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financieros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confiables</a:t>
            </a:r>
            <a:r>
              <a:rPr sz="2400" dirty="0">
                <a:latin typeface="Arial MT"/>
                <a:cs typeface="Arial MT"/>
              </a:rPr>
              <a:t> 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oportunos,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idóneos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toma</a:t>
            </a:r>
            <a:r>
              <a:rPr sz="2400" spc="6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decisiones.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6158" y="3665601"/>
            <a:ext cx="30416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Arial"/>
                <a:cs typeface="Arial"/>
              </a:rPr>
              <a:t>Documentos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externos</a:t>
            </a:r>
            <a:r>
              <a:rPr sz="2200" dirty="0">
                <a:latin typeface="Arial MT"/>
                <a:cs typeface="Arial MT"/>
              </a:rPr>
              <a:t>: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8997" y="4366640"/>
            <a:ext cx="485584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 MT"/>
                <a:cs typeface="Arial MT"/>
              </a:rPr>
              <a:t>-Facturas</a:t>
            </a:r>
            <a:r>
              <a:rPr sz="2200" spc="-5" dirty="0">
                <a:latin typeface="Arial MT"/>
                <a:cs typeface="Arial MT"/>
              </a:rPr>
              <a:t> de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compra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bienes.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 MT"/>
                <a:cs typeface="Arial MT"/>
              </a:rPr>
              <a:t>-Facturas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compra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activos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fijos.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Arial MT"/>
                <a:cs typeface="Arial MT"/>
              </a:rPr>
              <a:t>-Facturas</a:t>
            </a:r>
            <a:r>
              <a:rPr sz="2200" spc="-5" dirty="0">
                <a:latin typeface="Arial MT"/>
                <a:cs typeface="Arial MT"/>
              </a:rPr>
              <a:t> de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Servicios</a:t>
            </a:r>
            <a:r>
              <a:rPr sz="2200" dirty="0">
                <a:latin typeface="Arial MT"/>
                <a:cs typeface="Arial MT"/>
              </a:rPr>
              <a:t> públicos.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1520190" algn="l"/>
                <a:tab pos="3213100" algn="l"/>
                <a:tab pos="3676650" algn="l"/>
              </a:tabLst>
            </a:pPr>
            <a:r>
              <a:rPr sz="2200" spc="-5" dirty="0">
                <a:latin typeface="Arial MT"/>
                <a:cs typeface="Arial MT"/>
              </a:rPr>
              <a:t>-F</a:t>
            </a:r>
            <a:r>
              <a:rPr sz="2200" dirty="0">
                <a:latin typeface="Arial MT"/>
                <a:cs typeface="Arial MT"/>
              </a:rPr>
              <a:t>ac</a:t>
            </a:r>
            <a:r>
              <a:rPr sz="2200" spc="-5" dirty="0">
                <a:latin typeface="Arial MT"/>
                <a:cs typeface="Arial MT"/>
              </a:rPr>
              <a:t>t</a:t>
            </a:r>
            <a:r>
              <a:rPr sz="2200" dirty="0">
                <a:latin typeface="Arial MT"/>
                <a:cs typeface="Arial MT"/>
              </a:rPr>
              <a:t>u</a:t>
            </a:r>
            <a:r>
              <a:rPr sz="2200" spc="-5" dirty="0">
                <a:latin typeface="Arial MT"/>
                <a:cs typeface="Arial MT"/>
              </a:rPr>
              <a:t>r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5" dirty="0">
                <a:latin typeface="Arial MT"/>
                <a:cs typeface="Arial MT"/>
              </a:rPr>
              <a:t>s</a:t>
            </a:r>
            <a:r>
              <a:rPr sz="2200" dirty="0">
                <a:latin typeface="Arial MT"/>
                <a:cs typeface="Arial MT"/>
              </a:rPr>
              <a:t>	</a:t>
            </a:r>
            <a:r>
              <a:rPr sz="2200" spc="-5" dirty="0">
                <a:latin typeface="Arial MT"/>
                <a:cs typeface="Arial MT"/>
              </a:rPr>
              <a:t>Honor</a:t>
            </a:r>
            <a:r>
              <a:rPr sz="2200" spc="5" dirty="0">
                <a:latin typeface="Arial MT"/>
                <a:cs typeface="Arial MT"/>
              </a:rPr>
              <a:t>a</a:t>
            </a:r>
            <a:r>
              <a:rPr sz="2200" spc="-5" dirty="0">
                <a:latin typeface="Arial MT"/>
                <a:cs typeface="Arial MT"/>
              </a:rPr>
              <a:t>ri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-5" dirty="0">
                <a:latin typeface="Arial MT"/>
                <a:cs typeface="Arial MT"/>
              </a:rPr>
              <a:t>s</a:t>
            </a:r>
            <a:r>
              <a:rPr sz="2200" dirty="0">
                <a:latin typeface="Arial MT"/>
                <a:cs typeface="Arial MT"/>
              </a:rPr>
              <a:t>	</a:t>
            </a:r>
            <a:r>
              <a:rPr sz="2200" spc="-5" dirty="0">
                <a:latin typeface="Arial MT"/>
                <a:cs typeface="Arial MT"/>
              </a:rPr>
              <a:t>y</a:t>
            </a:r>
            <a:r>
              <a:rPr sz="2200" dirty="0">
                <a:latin typeface="Arial MT"/>
                <a:cs typeface="Arial MT"/>
              </a:rPr>
              <a:t>	</a:t>
            </a:r>
            <a:r>
              <a:rPr sz="2200" spc="-5" dirty="0">
                <a:latin typeface="Arial MT"/>
                <a:cs typeface="Arial MT"/>
              </a:rPr>
              <a:t>s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-5" dirty="0">
                <a:latin typeface="Arial MT"/>
                <a:cs typeface="Arial MT"/>
              </a:rPr>
              <a:t>rvic</a:t>
            </a:r>
            <a:r>
              <a:rPr sz="2200" dirty="0">
                <a:latin typeface="Arial MT"/>
                <a:cs typeface="Arial MT"/>
              </a:rPr>
              <a:t>i</a:t>
            </a:r>
            <a:r>
              <a:rPr sz="2200" spc="-5" dirty="0">
                <a:latin typeface="Arial MT"/>
                <a:cs typeface="Arial MT"/>
              </a:rPr>
              <a:t>o</a:t>
            </a:r>
            <a:r>
              <a:rPr sz="2200" spc="5" dirty="0">
                <a:latin typeface="Arial MT"/>
                <a:cs typeface="Arial MT"/>
              </a:rPr>
              <a:t>s</a:t>
            </a:r>
            <a:r>
              <a:rPr sz="2200" spc="-5" dirty="0"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 MT"/>
                <a:cs typeface="Arial MT"/>
              </a:rPr>
              <a:t>-Extractos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bancarios.…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7132" y="3665601"/>
            <a:ext cx="29921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Arial"/>
                <a:cs typeface="Arial"/>
              </a:rPr>
              <a:t>Documentos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Internos: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2197" y="4671136"/>
            <a:ext cx="16744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21460" algn="l"/>
              </a:tabLst>
            </a:pPr>
            <a:r>
              <a:rPr sz="2200" spc="-5" dirty="0">
                <a:latin typeface="Arial MT"/>
                <a:cs typeface="Arial MT"/>
              </a:rPr>
              <a:t>ho</a:t>
            </a:r>
            <a:r>
              <a:rPr sz="2200" dirty="0">
                <a:latin typeface="Arial MT"/>
                <a:cs typeface="Arial MT"/>
              </a:rPr>
              <a:t>s</a:t>
            </a:r>
            <a:r>
              <a:rPr sz="2200" spc="-5" dirty="0">
                <a:latin typeface="Arial MT"/>
                <a:cs typeface="Arial MT"/>
              </a:rPr>
              <a:t>ped</a:t>
            </a:r>
            <a:r>
              <a:rPr sz="2200" spc="10" dirty="0">
                <a:latin typeface="Arial MT"/>
                <a:cs typeface="Arial MT"/>
              </a:rPr>
              <a:t>a</a:t>
            </a:r>
            <a:r>
              <a:rPr sz="2200" spc="-5" dirty="0">
                <a:latin typeface="Arial MT"/>
                <a:cs typeface="Arial MT"/>
              </a:rPr>
              <a:t>je</a:t>
            </a:r>
            <a:r>
              <a:rPr sz="2200" dirty="0">
                <a:latin typeface="Arial MT"/>
                <a:cs typeface="Arial MT"/>
              </a:rPr>
              <a:t>	</a:t>
            </a:r>
            <a:r>
              <a:rPr sz="2200" spc="-5" dirty="0">
                <a:latin typeface="Arial MT"/>
                <a:cs typeface="Arial MT"/>
              </a:rPr>
              <a:t>y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3782" y="4336160"/>
            <a:ext cx="3338829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 MT"/>
                <a:cs typeface="Arial MT"/>
              </a:rPr>
              <a:t>-Nomina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empleados.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1477010" algn="l"/>
                <a:tab pos="2687320" algn="l"/>
              </a:tabLst>
            </a:pPr>
            <a:r>
              <a:rPr sz="2200" spc="-10" dirty="0">
                <a:latin typeface="Arial MT"/>
                <a:cs typeface="Arial MT"/>
              </a:rPr>
              <a:t>-</a:t>
            </a:r>
            <a:r>
              <a:rPr sz="2200" spc="-80" dirty="0">
                <a:latin typeface="Arial MT"/>
                <a:cs typeface="Arial MT"/>
              </a:rPr>
              <a:t>T</a:t>
            </a:r>
            <a:r>
              <a:rPr sz="2200" spc="-5" dirty="0">
                <a:latin typeface="Arial MT"/>
                <a:cs typeface="Arial MT"/>
              </a:rPr>
              <a:t>ras</a:t>
            </a:r>
            <a:r>
              <a:rPr sz="2200" dirty="0">
                <a:latin typeface="Arial MT"/>
                <a:cs typeface="Arial MT"/>
              </a:rPr>
              <a:t>p</a:t>
            </a:r>
            <a:r>
              <a:rPr sz="2200" spc="-5" dirty="0">
                <a:latin typeface="Arial MT"/>
                <a:cs typeface="Arial MT"/>
              </a:rPr>
              <a:t>aso</a:t>
            </a:r>
            <a:r>
              <a:rPr sz="2200" dirty="0">
                <a:latin typeface="Arial MT"/>
                <a:cs typeface="Arial MT"/>
              </a:rPr>
              <a:t>	</a:t>
            </a:r>
            <a:r>
              <a:rPr sz="2200" spc="-5" dirty="0">
                <a:latin typeface="Arial MT"/>
                <a:cs typeface="Arial MT"/>
              </a:rPr>
              <a:t>int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-5" dirty="0">
                <a:latin typeface="Arial MT"/>
                <a:cs typeface="Arial MT"/>
              </a:rPr>
              <a:t>rnos</a:t>
            </a:r>
            <a:r>
              <a:rPr sz="2200" dirty="0">
                <a:latin typeface="Arial MT"/>
                <a:cs typeface="Arial MT"/>
              </a:rPr>
              <a:t>	</a:t>
            </a:r>
            <a:r>
              <a:rPr sz="2200" spc="-5" dirty="0">
                <a:latin typeface="Arial MT"/>
                <a:cs typeface="Arial MT"/>
              </a:rPr>
              <a:t>en</a:t>
            </a:r>
            <a:r>
              <a:rPr sz="2200" spc="5" dirty="0">
                <a:latin typeface="Arial MT"/>
                <a:cs typeface="Arial MT"/>
              </a:rPr>
              <a:t>t</a:t>
            </a:r>
            <a:r>
              <a:rPr sz="2200" spc="-5" dirty="0">
                <a:latin typeface="Arial MT"/>
                <a:cs typeface="Arial MT"/>
              </a:rPr>
              <a:t>re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Arial MT"/>
                <a:cs typeface="Arial MT"/>
              </a:rPr>
              <a:t>cocina.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3782" y="5342331"/>
            <a:ext cx="46589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 MT"/>
                <a:cs typeface="Arial MT"/>
              </a:rPr>
              <a:t>-Planillas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 </a:t>
            </a:r>
            <a:r>
              <a:rPr sz="2200" spc="-25" dirty="0">
                <a:latin typeface="Arial MT"/>
                <a:cs typeface="Arial MT"/>
              </a:rPr>
              <a:t>Ventas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por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área.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 MT"/>
                <a:cs typeface="Arial MT"/>
              </a:rPr>
              <a:t>-Resumen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cargos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huéspedes….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1913" y="229057"/>
            <a:ext cx="8292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10" dirty="0">
                <a:uFill>
                  <a:solidFill>
                    <a:srgbClr val="D13A55"/>
                  </a:solidFill>
                </a:uFill>
              </a:rPr>
              <a:t>FUENTES</a:t>
            </a:r>
            <a:r>
              <a:rPr sz="2800" u="heavy" spc="2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2800" u="heavy" spc="-5" dirty="0">
                <a:uFill>
                  <a:solidFill>
                    <a:srgbClr val="D13A55"/>
                  </a:solidFill>
                </a:uFill>
              </a:rPr>
              <a:t>DE</a:t>
            </a:r>
            <a:r>
              <a:rPr sz="2800" u="heavy" spc="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2800" u="heavy" spc="-10" dirty="0">
                <a:uFill>
                  <a:solidFill>
                    <a:srgbClr val="D13A55"/>
                  </a:solidFill>
                </a:uFill>
              </a:rPr>
              <a:t>INGRESO</a:t>
            </a:r>
            <a:r>
              <a:rPr sz="2800" u="heavy" spc="-40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2800" u="heavy" spc="-5" dirty="0">
                <a:uFill>
                  <a:solidFill>
                    <a:srgbClr val="D13A55"/>
                  </a:solidFill>
                </a:uFill>
              </a:rPr>
              <a:t>Y</a:t>
            </a:r>
            <a:r>
              <a:rPr sz="2800" u="heavy" spc="-50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2800" u="heavy" spc="-5" dirty="0">
                <a:uFill>
                  <a:solidFill>
                    <a:srgbClr val="D13A55"/>
                  </a:solidFill>
                </a:uFill>
              </a:rPr>
              <a:t>SU</a:t>
            </a:r>
            <a:r>
              <a:rPr sz="2800" u="heavy" spc="-10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2800" u="heavy" spc="-20" dirty="0">
                <a:uFill>
                  <a:solidFill>
                    <a:srgbClr val="D13A55"/>
                  </a:solidFill>
                </a:uFill>
              </a:rPr>
              <a:t>CONTABILIZACIÓN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976883" y="1039367"/>
            <a:ext cx="10910570" cy="5171440"/>
          </a:xfrm>
          <a:custGeom>
            <a:avLst/>
            <a:gdLst/>
            <a:ahLst/>
            <a:cxnLst/>
            <a:rect l="l" t="t" r="r" b="b"/>
            <a:pathLst>
              <a:path w="10910570" h="5171440">
                <a:moveTo>
                  <a:pt x="10910316" y="0"/>
                </a:moveTo>
                <a:lnTo>
                  <a:pt x="0" y="0"/>
                </a:lnTo>
                <a:lnTo>
                  <a:pt x="0" y="5170932"/>
                </a:lnTo>
                <a:lnTo>
                  <a:pt x="10910316" y="5170932"/>
                </a:lnTo>
                <a:lnTo>
                  <a:pt x="10910316" y="0"/>
                </a:lnTo>
                <a:close/>
              </a:path>
            </a:pathLst>
          </a:custGeom>
          <a:solidFill>
            <a:srgbClr val="F9F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6233" y="1064767"/>
            <a:ext cx="10754995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715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720" algn="l"/>
              </a:tabLst>
            </a:pPr>
            <a:r>
              <a:rPr sz="2200" spc="-5" dirty="0">
                <a:latin typeface="Arial MT"/>
                <a:cs typeface="Arial MT"/>
              </a:rPr>
              <a:t>Para </a:t>
            </a:r>
            <a:r>
              <a:rPr sz="2200" dirty="0">
                <a:latin typeface="Arial MT"/>
                <a:cs typeface="Arial MT"/>
              </a:rPr>
              <a:t>contabilizar </a:t>
            </a:r>
            <a:r>
              <a:rPr sz="2200" spc="-5" dirty="0">
                <a:latin typeface="Arial MT"/>
                <a:cs typeface="Arial MT"/>
              </a:rPr>
              <a:t>los ingresos </a:t>
            </a:r>
            <a:r>
              <a:rPr sz="2200" dirty="0">
                <a:latin typeface="Arial MT"/>
                <a:cs typeface="Arial MT"/>
              </a:rPr>
              <a:t>que </a:t>
            </a:r>
            <a:r>
              <a:rPr sz="2200" spc="-5" dirty="0">
                <a:latin typeface="Arial MT"/>
                <a:cs typeface="Arial MT"/>
              </a:rPr>
              <a:t>percibe el hotel es </a:t>
            </a:r>
            <a:r>
              <a:rPr sz="2200" dirty="0">
                <a:latin typeface="Arial MT"/>
                <a:cs typeface="Arial MT"/>
              </a:rPr>
              <a:t>necesario </a:t>
            </a:r>
            <a:r>
              <a:rPr sz="2200" spc="-5" dirty="0">
                <a:latin typeface="Arial MT"/>
                <a:cs typeface="Arial MT"/>
              </a:rPr>
              <a:t>en </a:t>
            </a:r>
            <a:r>
              <a:rPr sz="2200" dirty="0">
                <a:latin typeface="Arial MT"/>
                <a:cs typeface="Arial MT"/>
              </a:rPr>
              <a:t>primer </a:t>
            </a:r>
            <a:r>
              <a:rPr sz="2200" spc="-5" dirty="0">
                <a:latin typeface="Arial MT"/>
                <a:cs typeface="Arial MT"/>
              </a:rPr>
              <a:t>lugar </a:t>
            </a:r>
            <a:r>
              <a:rPr sz="2200" dirty="0">
                <a:latin typeface="Arial MT"/>
                <a:cs typeface="Arial MT"/>
              </a:rPr>
              <a:t> diferenciarlos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por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áreas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principales,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facilitando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el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reconocimiento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cada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servicio.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2250">
              <a:latin typeface="Arial MT"/>
              <a:cs typeface="Arial MT"/>
            </a:endParaRPr>
          </a:p>
          <a:p>
            <a:pPr marL="299085" marR="6985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200" spc="-5" dirty="0">
                <a:latin typeface="Arial MT"/>
                <a:cs typeface="Arial MT"/>
              </a:rPr>
              <a:t>El alquiler de habitaciones constituye el rubro principal de los ingresos </a:t>
            </a:r>
            <a:r>
              <a:rPr sz="2200" spc="-10" dirty="0">
                <a:latin typeface="Arial MT"/>
                <a:cs typeface="Arial MT"/>
              </a:rPr>
              <a:t>de </a:t>
            </a:r>
            <a:r>
              <a:rPr sz="2200" spc="-5" dirty="0">
                <a:latin typeface="Arial MT"/>
                <a:cs typeface="Arial MT"/>
              </a:rPr>
              <a:t>un hotel,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entre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60%-70%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y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el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servicio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restaurante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entre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30%-40%.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250">
              <a:latin typeface="Arial MT"/>
              <a:cs typeface="Arial MT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200" spc="-5" dirty="0">
                <a:latin typeface="Arial MT"/>
                <a:cs typeface="Arial MT"/>
              </a:rPr>
              <a:t>La primera </a:t>
            </a:r>
            <a:r>
              <a:rPr sz="2200" dirty="0">
                <a:latin typeface="Arial MT"/>
                <a:cs typeface="Arial MT"/>
              </a:rPr>
              <a:t>información </a:t>
            </a:r>
            <a:r>
              <a:rPr sz="2200" spc="-5" dirty="0">
                <a:latin typeface="Arial MT"/>
                <a:cs typeface="Arial MT"/>
              </a:rPr>
              <a:t>que </a:t>
            </a:r>
            <a:r>
              <a:rPr sz="2200" dirty="0">
                <a:latin typeface="Arial MT"/>
                <a:cs typeface="Arial MT"/>
              </a:rPr>
              <a:t>se </a:t>
            </a:r>
            <a:r>
              <a:rPr sz="2200" spc="-5" dirty="0">
                <a:latin typeface="Arial MT"/>
                <a:cs typeface="Arial MT"/>
              </a:rPr>
              <a:t>toma a la llegada de los </a:t>
            </a:r>
            <a:r>
              <a:rPr sz="2200" dirty="0">
                <a:latin typeface="Arial MT"/>
                <a:cs typeface="Arial MT"/>
              </a:rPr>
              <a:t>huéspedes </a:t>
            </a:r>
            <a:r>
              <a:rPr sz="2200" spc="-5" dirty="0">
                <a:latin typeface="Arial MT"/>
                <a:cs typeface="Arial MT"/>
              </a:rPr>
              <a:t>es el registro de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huéspedes.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300">
              <a:latin typeface="Arial MT"/>
              <a:cs typeface="Arial MT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200" spc="-5" dirty="0">
                <a:latin typeface="Arial MT"/>
                <a:cs typeface="Arial MT"/>
              </a:rPr>
              <a:t>Es necesario mantener actualizadas las tarjetas de llegadas de clientes. </a:t>
            </a:r>
            <a:r>
              <a:rPr sz="2200" spc="-10" dirty="0">
                <a:latin typeface="Arial MT"/>
                <a:cs typeface="Arial MT"/>
              </a:rPr>
              <a:t>De </a:t>
            </a:r>
            <a:r>
              <a:rPr sz="2200" spc="-5" dirty="0">
                <a:latin typeface="Arial MT"/>
                <a:cs typeface="Arial MT"/>
              </a:rPr>
              <a:t>tal </a:t>
            </a:r>
            <a:r>
              <a:rPr sz="2200" dirty="0">
                <a:latin typeface="Arial MT"/>
                <a:cs typeface="Arial MT"/>
              </a:rPr>
              <a:t> manera </a:t>
            </a:r>
            <a:r>
              <a:rPr sz="2200" spc="-5" dirty="0">
                <a:latin typeface="Arial MT"/>
                <a:cs typeface="Arial MT"/>
              </a:rPr>
              <a:t>que cuando el huésped decide abandonar el hotel, esta información debe </a:t>
            </a:r>
            <a:r>
              <a:rPr sz="2200" dirty="0">
                <a:latin typeface="Arial MT"/>
                <a:cs typeface="Arial MT"/>
              </a:rPr>
              <a:t> estar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lista</a:t>
            </a:r>
            <a:r>
              <a:rPr sz="2200" spc="-5" dirty="0">
                <a:latin typeface="Arial MT"/>
                <a:cs typeface="Arial MT"/>
              </a:rPr>
              <a:t> para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emitir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cuenta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y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factura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correspondiente.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2250">
              <a:latin typeface="Arial MT"/>
              <a:cs typeface="Arial MT"/>
            </a:endParaRPr>
          </a:p>
          <a:p>
            <a:pPr marL="299085" marR="762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200" spc="-5" dirty="0">
                <a:latin typeface="Arial MT"/>
                <a:cs typeface="Arial MT"/>
              </a:rPr>
              <a:t>Es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necesario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llevar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un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orden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tal,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que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siempre</a:t>
            </a:r>
            <a:r>
              <a:rPr sz="2200" dirty="0">
                <a:latin typeface="Arial MT"/>
                <a:cs typeface="Arial MT"/>
              </a:rPr>
              <a:t> se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conozca</a:t>
            </a:r>
            <a:r>
              <a:rPr sz="2200" spc="6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las</a:t>
            </a:r>
            <a:r>
              <a:rPr sz="2200" spc="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habitaciones </a:t>
            </a:r>
            <a:r>
              <a:rPr sz="2200" dirty="0">
                <a:latin typeface="Arial MT"/>
                <a:cs typeface="Arial MT"/>
              </a:rPr>
              <a:t> ocupadas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y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vacantes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existentes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cuando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los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huéspedes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abandonan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el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hotel.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8E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03" y="141731"/>
            <a:ext cx="10988040" cy="65272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5621" y="237236"/>
            <a:ext cx="458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dirty="0">
                <a:uFill>
                  <a:solidFill>
                    <a:srgbClr val="D13A55"/>
                  </a:solidFill>
                </a:uFill>
              </a:rPr>
              <a:t>ACTIVIDAD</a:t>
            </a:r>
            <a:r>
              <a:rPr sz="3200" u="heavy" spc="-80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3200" u="heavy" dirty="0">
                <a:uFill>
                  <a:solidFill>
                    <a:srgbClr val="D13A55"/>
                  </a:solidFill>
                </a:uFill>
              </a:rPr>
              <a:t>HOTELERA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958078" y="912113"/>
            <a:ext cx="394970" cy="460375"/>
          </a:xfrm>
          <a:custGeom>
            <a:avLst/>
            <a:gdLst/>
            <a:ahLst/>
            <a:cxnLst/>
            <a:rect l="l" t="t" r="r" b="b"/>
            <a:pathLst>
              <a:path w="394970" h="460375">
                <a:moveTo>
                  <a:pt x="394716" y="262890"/>
                </a:moveTo>
                <a:lnTo>
                  <a:pt x="380199" y="262890"/>
                </a:lnTo>
                <a:lnTo>
                  <a:pt x="369951" y="238125"/>
                </a:lnTo>
                <a:lnTo>
                  <a:pt x="345186" y="262890"/>
                </a:lnTo>
                <a:lnTo>
                  <a:pt x="296037" y="262890"/>
                </a:lnTo>
                <a:lnTo>
                  <a:pt x="296037" y="35052"/>
                </a:lnTo>
                <a:lnTo>
                  <a:pt x="296037" y="0"/>
                </a:lnTo>
                <a:lnTo>
                  <a:pt x="260985" y="0"/>
                </a:lnTo>
                <a:lnTo>
                  <a:pt x="133731" y="0"/>
                </a:lnTo>
                <a:lnTo>
                  <a:pt x="98679" y="0"/>
                </a:lnTo>
                <a:lnTo>
                  <a:pt x="98679" y="35052"/>
                </a:lnTo>
                <a:lnTo>
                  <a:pt x="98679" y="262890"/>
                </a:lnTo>
                <a:lnTo>
                  <a:pt x="49530" y="262890"/>
                </a:lnTo>
                <a:lnTo>
                  <a:pt x="24765" y="238125"/>
                </a:lnTo>
                <a:lnTo>
                  <a:pt x="14503" y="262890"/>
                </a:lnTo>
                <a:lnTo>
                  <a:pt x="0" y="262890"/>
                </a:lnTo>
                <a:lnTo>
                  <a:pt x="10261" y="273164"/>
                </a:lnTo>
                <a:lnTo>
                  <a:pt x="0" y="297942"/>
                </a:lnTo>
                <a:lnTo>
                  <a:pt x="35039" y="297942"/>
                </a:lnTo>
                <a:lnTo>
                  <a:pt x="172593" y="435483"/>
                </a:lnTo>
                <a:lnTo>
                  <a:pt x="197358" y="460248"/>
                </a:lnTo>
                <a:lnTo>
                  <a:pt x="222123" y="435483"/>
                </a:lnTo>
                <a:lnTo>
                  <a:pt x="359664" y="297942"/>
                </a:lnTo>
                <a:lnTo>
                  <a:pt x="394716" y="297942"/>
                </a:lnTo>
                <a:lnTo>
                  <a:pt x="384441" y="273164"/>
                </a:lnTo>
                <a:lnTo>
                  <a:pt x="394716" y="262890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0922" y="1630807"/>
            <a:ext cx="106914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ACTIVIDAD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MERCANTIL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 </a:t>
            </a:r>
            <a:r>
              <a:rPr sz="2000" b="1" spc="-30" dirty="0">
                <a:latin typeface="Arial"/>
                <a:cs typeface="Arial"/>
              </a:rPr>
              <a:t>VENTA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</a:t>
            </a:r>
            <a:r>
              <a:rPr sz="2000" b="1" spc="-5" dirty="0">
                <a:latin typeface="Arial"/>
                <a:cs typeface="Arial"/>
              </a:rPr>
              <a:t>SERVICIOS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ALOJAMIENTO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GASTRONOMIA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Arial MT"/>
                <a:cs typeface="Arial MT"/>
              </a:rPr>
              <a:t>FUNDAMENTALMENTE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58078" y="2775965"/>
            <a:ext cx="394970" cy="440690"/>
          </a:xfrm>
          <a:custGeom>
            <a:avLst/>
            <a:gdLst/>
            <a:ahLst/>
            <a:cxnLst/>
            <a:rect l="l" t="t" r="r" b="b"/>
            <a:pathLst>
              <a:path w="394970" h="440689">
                <a:moveTo>
                  <a:pt x="394716" y="243078"/>
                </a:moveTo>
                <a:lnTo>
                  <a:pt x="380199" y="243078"/>
                </a:lnTo>
                <a:lnTo>
                  <a:pt x="369951" y="218313"/>
                </a:lnTo>
                <a:lnTo>
                  <a:pt x="345186" y="243078"/>
                </a:lnTo>
                <a:lnTo>
                  <a:pt x="296037" y="243078"/>
                </a:lnTo>
                <a:lnTo>
                  <a:pt x="296037" y="35052"/>
                </a:lnTo>
                <a:lnTo>
                  <a:pt x="296037" y="0"/>
                </a:lnTo>
                <a:lnTo>
                  <a:pt x="260985" y="0"/>
                </a:lnTo>
                <a:lnTo>
                  <a:pt x="133731" y="0"/>
                </a:lnTo>
                <a:lnTo>
                  <a:pt x="98679" y="0"/>
                </a:lnTo>
                <a:lnTo>
                  <a:pt x="98679" y="35052"/>
                </a:lnTo>
                <a:lnTo>
                  <a:pt x="98679" y="243078"/>
                </a:lnTo>
                <a:lnTo>
                  <a:pt x="49530" y="243078"/>
                </a:lnTo>
                <a:lnTo>
                  <a:pt x="24765" y="218313"/>
                </a:lnTo>
                <a:lnTo>
                  <a:pt x="14503" y="243078"/>
                </a:lnTo>
                <a:lnTo>
                  <a:pt x="0" y="243078"/>
                </a:lnTo>
                <a:lnTo>
                  <a:pt x="10261" y="253352"/>
                </a:lnTo>
                <a:lnTo>
                  <a:pt x="0" y="278130"/>
                </a:lnTo>
                <a:lnTo>
                  <a:pt x="35039" y="278130"/>
                </a:lnTo>
                <a:lnTo>
                  <a:pt x="172593" y="415671"/>
                </a:lnTo>
                <a:lnTo>
                  <a:pt x="197358" y="440436"/>
                </a:lnTo>
                <a:lnTo>
                  <a:pt x="222123" y="415671"/>
                </a:lnTo>
                <a:lnTo>
                  <a:pt x="359664" y="278130"/>
                </a:lnTo>
                <a:lnTo>
                  <a:pt x="394716" y="278130"/>
                </a:lnTo>
                <a:lnTo>
                  <a:pt x="384441" y="253352"/>
                </a:lnTo>
                <a:lnTo>
                  <a:pt x="394716" y="243078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41751" y="3520185"/>
            <a:ext cx="65551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solidFill>
                  <a:srgbClr val="D13A55"/>
                </a:solidFill>
                <a:uFill>
                  <a:solidFill>
                    <a:srgbClr val="D13A55"/>
                  </a:solidFill>
                </a:uFill>
                <a:latin typeface="Arial"/>
                <a:cs typeface="Arial"/>
              </a:rPr>
              <a:t>CARACTERISTICAS</a:t>
            </a:r>
            <a:r>
              <a:rPr sz="3200" b="1" u="heavy" spc="-75" dirty="0">
                <a:solidFill>
                  <a:srgbClr val="D13A55"/>
                </a:solidFill>
                <a:uFill>
                  <a:solidFill>
                    <a:srgbClr val="D13A55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D13A55"/>
                </a:solidFill>
                <a:uFill>
                  <a:solidFill>
                    <a:srgbClr val="D13A55"/>
                  </a:solidFill>
                </a:uFill>
                <a:latin typeface="Arial"/>
                <a:cs typeface="Arial"/>
              </a:rPr>
              <a:t>GENERALES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61210" y="4426457"/>
            <a:ext cx="257810" cy="291465"/>
          </a:xfrm>
          <a:custGeom>
            <a:avLst/>
            <a:gdLst/>
            <a:ahLst/>
            <a:cxnLst/>
            <a:rect l="l" t="t" r="r" b="b"/>
            <a:pathLst>
              <a:path w="257810" h="291464">
                <a:moveTo>
                  <a:pt x="257556" y="162306"/>
                </a:moveTo>
                <a:lnTo>
                  <a:pt x="243039" y="162306"/>
                </a:lnTo>
                <a:lnTo>
                  <a:pt x="232791" y="137541"/>
                </a:lnTo>
                <a:lnTo>
                  <a:pt x="208026" y="162306"/>
                </a:lnTo>
                <a:lnTo>
                  <a:pt x="193167" y="162306"/>
                </a:lnTo>
                <a:lnTo>
                  <a:pt x="193167" y="35052"/>
                </a:lnTo>
                <a:lnTo>
                  <a:pt x="193167" y="0"/>
                </a:lnTo>
                <a:lnTo>
                  <a:pt x="158115" y="0"/>
                </a:lnTo>
                <a:lnTo>
                  <a:pt x="99441" y="0"/>
                </a:lnTo>
                <a:lnTo>
                  <a:pt x="64389" y="0"/>
                </a:lnTo>
                <a:lnTo>
                  <a:pt x="64389" y="35052"/>
                </a:lnTo>
                <a:lnTo>
                  <a:pt x="64389" y="162306"/>
                </a:lnTo>
                <a:lnTo>
                  <a:pt x="49530" y="162306"/>
                </a:lnTo>
                <a:lnTo>
                  <a:pt x="24765" y="137541"/>
                </a:lnTo>
                <a:lnTo>
                  <a:pt x="14503" y="162306"/>
                </a:lnTo>
                <a:lnTo>
                  <a:pt x="0" y="162306"/>
                </a:lnTo>
                <a:lnTo>
                  <a:pt x="10261" y="172580"/>
                </a:lnTo>
                <a:lnTo>
                  <a:pt x="0" y="197358"/>
                </a:lnTo>
                <a:lnTo>
                  <a:pt x="35039" y="197358"/>
                </a:lnTo>
                <a:lnTo>
                  <a:pt x="104013" y="266331"/>
                </a:lnTo>
                <a:lnTo>
                  <a:pt x="128778" y="291084"/>
                </a:lnTo>
                <a:lnTo>
                  <a:pt x="153530" y="266331"/>
                </a:lnTo>
                <a:lnTo>
                  <a:pt x="222504" y="197358"/>
                </a:lnTo>
                <a:lnTo>
                  <a:pt x="257556" y="197358"/>
                </a:lnTo>
                <a:lnTo>
                  <a:pt x="247281" y="172580"/>
                </a:lnTo>
                <a:lnTo>
                  <a:pt x="257556" y="162306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06830" y="4970526"/>
            <a:ext cx="1941830" cy="1158240"/>
            <a:chOff x="1306830" y="4970526"/>
            <a:chExt cx="1941830" cy="1158240"/>
          </a:xfrm>
        </p:grpSpPr>
        <p:sp>
          <p:nvSpPr>
            <p:cNvPr id="9" name="object 9"/>
            <p:cNvSpPr/>
            <p:nvPr/>
          </p:nvSpPr>
          <p:spPr>
            <a:xfrm>
              <a:off x="1306830" y="4970526"/>
              <a:ext cx="1941830" cy="1158240"/>
            </a:xfrm>
            <a:custGeom>
              <a:avLst/>
              <a:gdLst/>
              <a:ahLst/>
              <a:cxnLst/>
              <a:rect l="l" t="t" r="r" b="b"/>
              <a:pathLst>
                <a:path w="1941830" h="1158239">
                  <a:moveTo>
                    <a:pt x="1748536" y="0"/>
                  </a:moveTo>
                  <a:lnTo>
                    <a:pt x="193039" y="0"/>
                  </a:lnTo>
                  <a:lnTo>
                    <a:pt x="148796" y="5101"/>
                  </a:lnTo>
                  <a:lnTo>
                    <a:pt x="108172" y="19631"/>
                  </a:lnTo>
                  <a:lnTo>
                    <a:pt x="72328" y="42427"/>
                  </a:lnTo>
                  <a:lnTo>
                    <a:pt x="42427" y="72328"/>
                  </a:lnTo>
                  <a:lnTo>
                    <a:pt x="19631" y="108172"/>
                  </a:lnTo>
                  <a:lnTo>
                    <a:pt x="5101" y="148796"/>
                  </a:lnTo>
                  <a:lnTo>
                    <a:pt x="0" y="193040"/>
                  </a:lnTo>
                  <a:lnTo>
                    <a:pt x="0" y="965200"/>
                  </a:lnTo>
                  <a:lnTo>
                    <a:pt x="5101" y="1009463"/>
                  </a:lnTo>
                  <a:lnTo>
                    <a:pt x="19631" y="1050095"/>
                  </a:lnTo>
                  <a:lnTo>
                    <a:pt x="42427" y="1085938"/>
                  </a:lnTo>
                  <a:lnTo>
                    <a:pt x="72328" y="1115832"/>
                  </a:lnTo>
                  <a:lnTo>
                    <a:pt x="108172" y="1138619"/>
                  </a:lnTo>
                  <a:lnTo>
                    <a:pt x="148796" y="1153141"/>
                  </a:lnTo>
                  <a:lnTo>
                    <a:pt x="193039" y="1158240"/>
                  </a:lnTo>
                  <a:lnTo>
                    <a:pt x="1748536" y="1158240"/>
                  </a:lnTo>
                  <a:lnTo>
                    <a:pt x="1792779" y="1153141"/>
                  </a:lnTo>
                  <a:lnTo>
                    <a:pt x="1833403" y="1138619"/>
                  </a:lnTo>
                  <a:lnTo>
                    <a:pt x="1869247" y="1115832"/>
                  </a:lnTo>
                  <a:lnTo>
                    <a:pt x="1899148" y="1085938"/>
                  </a:lnTo>
                  <a:lnTo>
                    <a:pt x="1921944" y="1050095"/>
                  </a:lnTo>
                  <a:lnTo>
                    <a:pt x="1936474" y="1009463"/>
                  </a:lnTo>
                  <a:lnTo>
                    <a:pt x="1941576" y="965200"/>
                  </a:lnTo>
                  <a:lnTo>
                    <a:pt x="1941576" y="193040"/>
                  </a:lnTo>
                  <a:lnTo>
                    <a:pt x="1936474" y="148796"/>
                  </a:lnTo>
                  <a:lnTo>
                    <a:pt x="1921944" y="108172"/>
                  </a:lnTo>
                  <a:lnTo>
                    <a:pt x="1899148" y="72328"/>
                  </a:lnTo>
                  <a:lnTo>
                    <a:pt x="1869247" y="42427"/>
                  </a:lnTo>
                  <a:lnTo>
                    <a:pt x="1833403" y="19631"/>
                  </a:lnTo>
                  <a:lnTo>
                    <a:pt x="1792779" y="5101"/>
                  </a:lnTo>
                  <a:lnTo>
                    <a:pt x="1748536" y="0"/>
                  </a:lnTo>
                  <a:close/>
                </a:path>
              </a:pathLst>
            </a:custGeom>
            <a:solidFill>
              <a:srgbClr val="F9F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6830" y="4970526"/>
              <a:ext cx="1941830" cy="1158240"/>
            </a:xfrm>
            <a:custGeom>
              <a:avLst/>
              <a:gdLst/>
              <a:ahLst/>
              <a:cxnLst/>
              <a:rect l="l" t="t" r="r" b="b"/>
              <a:pathLst>
                <a:path w="1941830" h="1158239">
                  <a:moveTo>
                    <a:pt x="1748536" y="0"/>
                  </a:moveTo>
                  <a:lnTo>
                    <a:pt x="193039" y="0"/>
                  </a:lnTo>
                  <a:lnTo>
                    <a:pt x="173354" y="888"/>
                  </a:lnTo>
                  <a:lnTo>
                    <a:pt x="135635" y="8636"/>
                  </a:lnTo>
                  <a:lnTo>
                    <a:pt x="85089" y="32893"/>
                  </a:lnTo>
                  <a:lnTo>
                    <a:pt x="44068" y="70231"/>
                  </a:lnTo>
                  <a:lnTo>
                    <a:pt x="15112" y="117856"/>
                  </a:lnTo>
                  <a:lnTo>
                    <a:pt x="888" y="173355"/>
                  </a:lnTo>
                  <a:lnTo>
                    <a:pt x="0" y="193040"/>
                  </a:lnTo>
                  <a:lnTo>
                    <a:pt x="0" y="965263"/>
                  </a:lnTo>
                  <a:lnTo>
                    <a:pt x="3936" y="1004125"/>
                  </a:lnTo>
                  <a:lnTo>
                    <a:pt x="23367" y="1057275"/>
                  </a:lnTo>
                  <a:lnTo>
                    <a:pt x="56514" y="1101750"/>
                  </a:lnTo>
                  <a:lnTo>
                    <a:pt x="101091" y="1134897"/>
                  </a:lnTo>
                  <a:lnTo>
                    <a:pt x="154178" y="1154328"/>
                  </a:lnTo>
                  <a:lnTo>
                    <a:pt x="193039" y="1158240"/>
                  </a:lnTo>
                  <a:lnTo>
                    <a:pt x="1748536" y="1158240"/>
                  </a:lnTo>
                  <a:lnTo>
                    <a:pt x="1787397" y="1154328"/>
                  </a:lnTo>
                  <a:lnTo>
                    <a:pt x="1840611" y="1134897"/>
                  </a:lnTo>
                  <a:lnTo>
                    <a:pt x="1859227" y="1123226"/>
                  </a:lnTo>
                  <a:lnTo>
                    <a:pt x="193039" y="1123188"/>
                  </a:lnTo>
                  <a:lnTo>
                    <a:pt x="175006" y="1122273"/>
                  </a:lnTo>
                  <a:lnTo>
                    <a:pt x="129920" y="1110170"/>
                  </a:lnTo>
                  <a:lnTo>
                    <a:pt x="91312" y="1086091"/>
                  </a:lnTo>
                  <a:lnTo>
                    <a:pt x="60959" y="1052144"/>
                  </a:lnTo>
                  <a:lnTo>
                    <a:pt x="41528" y="1010666"/>
                  </a:lnTo>
                  <a:lnTo>
                    <a:pt x="35105" y="965263"/>
                  </a:lnTo>
                  <a:lnTo>
                    <a:pt x="35051" y="193040"/>
                  </a:lnTo>
                  <a:lnTo>
                    <a:pt x="35940" y="175006"/>
                  </a:lnTo>
                  <a:lnTo>
                    <a:pt x="48006" y="129921"/>
                  </a:lnTo>
                  <a:lnTo>
                    <a:pt x="72135" y="91312"/>
                  </a:lnTo>
                  <a:lnTo>
                    <a:pt x="106172" y="60960"/>
                  </a:lnTo>
                  <a:lnTo>
                    <a:pt x="147700" y="41529"/>
                  </a:lnTo>
                  <a:lnTo>
                    <a:pt x="194817" y="35051"/>
                  </a:lnTo>
                  <a:lnTo>
                    <a:pt x="1859356" y="35051"/>
                  </a:lnTo>
                  <a:lnTo>
                    <a:pt x="1856486" y="32893"/>
                  </a:lnTo>
                  <a:lnTo>
                    <a:pt x="1805939" y="8636"/>
                  </a:lnTo>
                  <a:lnTo>
                    <a:pt x="1768347" y="888"/>
                  </a:lnTo>
                  <a:lnTo>
                    <a:pt x="1748536" y="0"/>
                  </a:lnTo>
                  <a:close/>
                </a:path>
                <a:path w="1941830" h="1158239">
                  <a:moveTo>
                    <a:pt x="1859356" y="35051"/>
                  </a:moveTo>
                  <a:lnTo>
                    <a:pt x="1748536" y="35051"/>
                  </a:lnTo>
                  <a:lnTo>
                    <a:pt x="1766570" y="35941"/>
                  </a:lnTo>
                  <a:lnTo>
                    <a:pt x="1782064" y="38607"/>
                  </a:lnTo>
                  <a:lnTo>
                    <a:pt x="1825244" y="54863"/>
                  </a:lnTo>
                  <a:lnTo>
                    <a:pt x="1861565" y="82550"/>
                  </a:lnTo>
                  <a:lnTo>
                    <a:pt x="1888236" y="119253"/>
                  </a:lnTo>
                  <a:lnTo>
                    <a:pt x="1903730" y="162941"/>
                  </a:lnTo>
                  <a:lnTo>
                    <a:pt x="1906524" y="965263"/>
                  </a:lnTo>
                  <a:lnTo>
                    <a:pt x="1905634" y="983284"/>
                  </a:lnTo>
                  <a:lnTo>
                    <a:pt x="1893443" y="1028433"/>
                  </a:lnTo>
                  <a:lnTo>
                    <a:pt x="1869439" y="1067003"/>
                  </a:lnTo>
                  <a:lnTo>
                    <a:pt x="1835531" y="1097241"/>
                  </a:lnTo>
                  <a:lnTo>
                    <a:pt x="1794002" y="1116647"/>
                  </a:lnTo>
                  <a:lnTo>
                    <a:pt x="1746884" y="1123226"/>
                  </a:lnTo>
                  <a:lnTo>
                    <a:pt x="1859227" y="1123226"/>
                  </a:lnTo>
                  <a:lnTo>
                    <a:pt x="1897507" y="1088034"/>
                  </a:lnTo>
                  <a:lnTo>
                    <a:pt x="1926463" y="1040409"/>
                  </a:lnTo>
                  <a:lnTo>
                    <a:pt x="1940559" y="984973"/>
                  </a:lnTo>
                  <a:lnTo>
                    <a:pt x="1941576" y="965263"/>
                  </a:lnTo>
                  <a:lnTo>
                    <a:pt x="1941576" y="193040"/>
                  </a:lnTo>
                  <a:lnTo>
                    <a:pt x="1937639" y="154178"/>
                  </a:lnTo>
                  <a:lnTo>
                    <a:pt x="1918208" y="101092"/>
                  </a:lnTo>
                  <a:lnTo>
                    <a:pt x="1885061" y="56515"/>
                  </a:lnTo>
                  <a:lnTo>
                    <a:pt x="1871345" y="44068"/>
                  </a:lnTo>
                  <a:lnTo>
                    <a:pt x="1859356" y="35051"/>
                  </a:lnTo>
                  <a:close/>
                </a:path>
              </a:pathLst>
            </a:custGeom>
            <a:solidFill>
              <a:srgbClr val="D13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28699" y="5289296"/>
            <a:ext cx="14947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DIVERSIDAD </a:t>
            </a:r>
            <a:r>
              <a:rPr sz="1600" b="1" spc="-5" dirty="0">
                <a:latin typeface="Arial"/>
                <a:cs typeface="Arial"/>
              </a:rPr>
              <a:t>Y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MPLEJID</a:t>
            </a: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09694" y="4426457"/>
            <a:ext cx="257810" cy="291465"/>
          </a:xfrm>
          <a:custGeom>
            <a:avLst/>
            <a:gdLst/>
            <a:ahLst/>
            <a:cxnLst/>
            <a:rect l="l" t="t" r="r" b="b"/>
            <a:pathLst>
              <a:path w="257810" h="291464">
                <a:moveTo>
                  <a:pt x="257556" y="162306"/>
                </a:moveTo>
                <a:lnTo>
                  <a:pt x="243039" y="162306"/>
                </a:lnTo>
                <a:lnTo>
                  <a:pt x="232791" y="137541"/>
                </a:lnTo>
                <a:lnTo>
                  <a:pt x="208026" y="162306"/>
                </a:lnTo>
                <a:lnTo>
                  <a:pt x="193167" y="162306"/>
                </a:lnTo>
                <a:lnTo>
                  <a:pt x="193167" y="35052"/>
                </a:lnTo>
                <a:lnTo>
                  <a:pt x="193167" y="0"/>
                </a:lnTo>
                <a:lnTo>
                  <a:pt x="158115" y="0"/>
                </a:lnTo>
                <a:lnTo>
                  <a:pt x="99441" y="0"/>
                </a:lnTo>
                <a:lnTo>
                  <a:pt x="64389" y="0"/>
                </a:lnTo>
                <a:lnTo>
                  <a:pt x="64389" y="35052"/>
                </a:lnTo>
                <a:lnTo>
                  <a:pt x="64389" y="162306"/>
                </a:lnTo>
                <a:lnTo>
                  <a:pt x="49530" y="162306"/>
                </a:lnTo>
                <a:lnTo>
                  <a:pt x="24765" y="137541"/>
                </a:lnTo>
                <a:lnTo>
                  <a:pt x="14503" y="162306"/>
                </a:lnTo>
                <a:lnTo>
                  <a:pt x="0" y="162306"/>
                </a:lnTo>
                <a:lnTo>
                  <a:pt x="10261" y="172580"/>
                </a:lnTo>
                <a:lnTo>
                  <a:pt x="0" y="197358"/>
                </a:lnTo>
                <a:lnTo>
                  <a:pt x="35039" y="197358"/>
                </a:lnTo>
                <a:lnTo>
                  <a:pt x="104013" y="266319"/>
                </a:lnTo>
                <a:lnTo>
                  <a:pt x="128778" y="291084"/>
                </a:lnTo>
                <a:lnTo>
                  <a:pt x="153543" y="266319"/>
                </a:lnTo>
                <a:lnTo>
                  <a:pt x="222504" y="197358"/>
                </a:lnTo>
                <a:lnTo>
                  <a:pt x="257556" y="197358"/>
                </a:lnTo>
                <a:lnTo>
                  <a:pt x="247281" y="172580"/>
                </a:lnTo>
                <a:lnTo>
                  <a:pt x="257556" y="162306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75126" y="4970526"/>
            <a:ext cx="1725295" cy="1158240"/>
          </a:xfrm>
          <a:custGeom>
            <a:avLst/>
            <a:gdLst/>
            <a:ahLst/>
            <a:cxnLst/>
            <a:rect l="l" t="t" r="r" b="b"/>
            <a:pathLst>
              <a:path w="1725295" h="1158239">
                <a:moveTo>
                  <a:pt x="1532127" y="0"/>
                </a:moveTo>
                <a:lnTo>
                  <a:pt x="193039" y="0"/>
                </a:lnTo>
                <a:lnTo>
                  <a:pt x="173354" y="888"/>
                </a:lnTo>
                <a:lnTo>
                  <a:pt x="135636" y="8636"/>
                </a:lnTo>
                <a:lnTo>
                  <a:pt x="85089" y="32893"/>
                </a:lnTo>
                <a:lnTo>
                  <a:pt x="44069" y="70231"/>
                </a:lnTo>
                <a:lnTo>
                  <a:pt x="15112" y="117856"/>
                </a:lnTo>
                <a:lnTo>
                  <a:pt x="888" y="173355"/>
                </a:lnTo>
                <a:lnTo>
                  <a:pt x="0" y="193040"/>
                </a:lnTo>
                <a:lnTo>
                  <a:pt x="0" y="965263"/>
                </a:lnTo>
                <a:lnTo>
                  <a:pt x="3937" y="1004125"/>
                </a:lnTo>
                <a:lnTo>
                  <a:pt x="23368" y="1057275"/>
                </a:lnTo>
                <a:lnTo>
                  <a:pt x="56514" y="1101750"/>
                </a:lnTo>
                <a:lnTo>
                  <a:pt x="101091" y="1134897"/>
                </a:lnTo>
                <a:lnTo>
                  <a:pt x="154177" y="1154328"/>
                </a:lnTo>
                <a:lnTo>
                  <a:pt x="193039" y="1158240"/>
                </a:lnTo>
                <a:lnTo>
                  <a:pt x="1532127" y="1158240"/>
                </a:lnTo>
                <a:lnTo>
                  <a:pt x="1570989" y="1154328"/>
                </a:lnTo>
                <a:lnTo>
                  <a:pt x="1624202" y="1134897"/>
                </a:lnTo>
                <a:lnTo>
                  <a:pt x="1642819" y="1123226"/>
                </a:lnTo>
                <a:lnTo>
                  <a:pt x="193039" y="1123188"/>
                </a:lnTo>
                <a:lnTo>
                  <a:pt x="175006" y="1122273"/>
                </a:lnTo>
                <a:lnTo>
                  <a:pt x="129921" y="1110170"/>
                </a:lnTo>
                <a:lnTo>
                  <a:pt x="91312" y="1086091"/>
                </a:lnTo>
                <a:lnTo>
                  <a:pt x="60960" y="1052144"/>
                </a:lnTo>
                <a:lnTo>
                  <a:pt x="41528" y="1010666"/>
                </a:lnTo>
                <a:lnTo>
                  <a:pt x="35105" y="965263"/>
                </a:lnTo>
                <a:lnTo>
                  <a:pt x="35051" y="193040"/>
                </a:lnTo>
                <a:lnTo>
                  <a:pt x="35940" y="175006"/>
                </a:lnTo>
                <a:lnTo>
                  <a:pt x="48006" y="129921"/>
                </a:lnTo>
                <a:lnTo>
                  <a:pt x="72136" y="91312"/>
                </a:lnTo>
                <a:lnTo>
                  <a:pt x="106172" y="60960"/>
                </a:lnTo>
                <a:lnTo>
                  <a:pt x="147700" y="41529"/>
                </a:lnTo>
                <a:lnTo>
                  <a:pt x="194818" y="35051"/>
                </a:lnTo>
                <a:lnTo>
                  <a:pt x="1642948" y="35051"/>
                </a:lnTo>
                <a:lnTo>
                  <a:pt x="1640077" y="32893"/>
                </a:lnTo>
                <a:lnTo>
                  <a:pt x="1589532" y="8636"/>
                </a:lnTo>
                <a:lnTo>
                  <a:pt x="1551939" y="888"/>
                </a:lnTo>
                <a:lnTo>
                  <a:pt x="1532127" y="0"/>
                </a:lnTo>
                <a:close/>
              </a:path>
              <a:path w="1725295" h="1158239">
                <a:moveTo>
                  <a:pt x="1642948" y="35051"/>
                </a:moveTo>
                <a:lnTo>
                  <a:pt x="1532127" y="35051"/>
                </a:lnTo>
                <a:lnTo>
                  <a:pt x="1550162" y="35941"/>
                </a:lnTo>
                <a:lnTo>
                  <a:pt x="1565656" y="38607"/>
                </a:lnTo>
                <a:lnTo>
                  <a:pt x="1608836" y="54863"/>
                </a:lnTo>
                <a:lnTo>
                  <a:pt x="1645158" y="82550"/>
                </a:lnTo>
                <a:lnTo>
                  <a:pt x="1671827" y="119253"/>
                </a:lnTo>
                <a:lnTo>
                  <a:pt x="1687322" y="162941"/>
                </a:lnTo>
                <a:lnTo>
                  <a:pt x="1690115" y="965263"/>
                </a:lnTo>
                <a:lnTo>
                  <a:pt x="1689227" y="983284"/>
                </a:lnTo>
                <a:lnTo>
                  <a:pt x="1677035" y="1028433"/>
                </a:lnTo>
                <a:lnTo>
                  <a:pt x="1653032" y="1067015"/>
                </a:lnTo>
                <a:lnTo>
                  <a:pt x="1619123" y="1097241"/>
                </a:lnTo>
                <a:lnTo>
                  <a:pt x="1577594" y="1116647"/>
                </a:lnTo>
                <a:lnTo>
                  <a:pt x="1530477" y="1123226"/>
                </a:lnTo>
                <a:lnTo>
                  <a:pt x="1642819" y="1123226"/>
                </a:lnTo>
                <a:lnTo>
                  <a:pt x="1681099" y="1088034"/>
                </a:lnTo>
                <a:lnTo>
                  <a:pt x="1710054" y="1040409"/>
                </a:lnTo>
                <a:lnTo>
                  <a:pt x="1724152" y="984973"/>
                </a:lnTo>
                <a:lnTo>
                  <a:pt x="1725168" y="965263"/>
                </a:lnTo>
                <a:lnTo>
                  <a:pt x="1725168" y="193040"/>
                </a:lnTo>
                <a:lnTo>
                  <a:pt x="1721231" y="154178"/>
                </a:lnTo>
                <a:lnTo>
                  <a:pt x="1701800" y="101092"/>
                </a:lnTo>
                <a:lnTo>
                  <a:pt x="1668652" y="56515"/>
                </a:lnTo>
                <a:lnTo>
                  <a:pt x="1654937" y="44068"/>
                </a:lnTo>
                <a:lnTo>
                  <a:pt x="1642948" y="35051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43350" y="5289296"/>
            <a:ext cx="11874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RIGIDEZ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LA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FER</a:t>
            </a:r>
            <a:r>
              <a:rPr sz="1600" b="1" spc="-13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94042" y="4426457"/>
            <a:ext cx="257810" cy="291465"/>
          </a:xfrm>
          <a:custGeom>
            <a:avLst/>
            <a:gdLst/>
            <a:ahLst/>
            <a:cxnLst/>
            <a:rect l="l" t="t" r="r" b="b"/>
            <a:pathLst>
              <a:path w="257809" h="291464">
                <a:moveTo>
                  <a:pt x="257556" y="162306"/>
                </a:moveTo>
                <a:lnTo>
                  <a:pt x="243039" y="162306"/>
                </a:lnTo>
                <a:lnTo>
                  <a:pt x="232791" y="137541"/>
                </a:lnTo>
                <a:lnTo>
                  <a:pt x="208026" y="162306"/>
                </a:lnTo>
                <a:lnTo>
                  <a:pt x="193167" y="162306"/>
                </a:lnTo>
                <a:lnTo>
                  <a:pt x="193167" y="35052"/>
                </a:lnTo>
                <a:lnTo>
                  <a:pt x="193167" y="0"/>
                </a:lnTo>
                <a:lnTo>
                  <a:pt x="158115" y="0"/>
                </a:lnTo>
                <a:lnTo>
                  <a:pt x="99441" y="0"/>
                </a:lnTo>
                <a:lnTo>
                  <a:pt x="64389" y="0"/>
                </a:lnTo>
                <a:lnTo>
                  <a:pt x="64389" y="35052"/>
                </a:lnTo>
                <a:lnTo>
                  <a:pt x="64389" y="162306"/>
                </a:lnTo>
                <a:lnTo>
                  <a:pt x="49517" y="162306"/>
                </a:lnTo>
                <a:lnTo>
                  <a:pt x="24765" y="137541"/>
                </a:lnTo>
                <a:lnTo>
                  <a:pt x="14503" y="162306"/>
                </a:lnTo>
                <a:lnTo>
                  <a:pt x="0" y="162306"/>
                </a:lnTo>
                <a:lnTo>
                  <a:pt x="10261" y="172580"/>
                </a:lnTo>
                <a:lnTo>
                  <a:pt x="0" y="197358"/>
                </a:lnTo>
                <a:lnTo>
                  <a:pt x="35039" y="197358"/>
                </a:lnTo>
                <a:lnTo>
                  <a:pt x="104013" y="266331"/>
                </a:lnTo>
                <a:lnTo>
                  <a:pt x="128778" y="291084"/>
                </a:lnTo>
                <a:lnTo>
                  <a:pt x="153543" y="266331"/>
                </a:lnTo>
                <a:lnTo>
                  <a:pt x="222504" y="197358"/>
                </a:lnTo>
                <a:lnTo>
                  <a:pt x="257556" y="197358"/>
                </a:lnTo>
                <a:lnTo>
                  <a:pt x="247281" y="172580"/>
                </a:lnTo>
                <a:lnTo>
                  <a:pt x="257556" y="162306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58078" y="4970526"/>
            <a:ext cx="2729865" cy="1158240"/>
          </a:xfrm>
          <a:custGeom>
            <a:avLst/>
            <a:gdLst/>
            <a:ahLst/>
            <a:cxnLst/>
            <a:rect l="l" t="t" r="r" b="b"/>
            <a:pathLst>
              <a:path w="2729865" h="1158239">
                <a:moveTo>
                  <a:pt x="2536444" y="0"/>
                </a:moveTo>
                <a:lnTo>
                  <a:pt x="193039" y="0"/>
                </a:lnTo>
                <a:lnTo>
                  <a:pt x="173355" y="888"/>
                </a:lnTo>
                <a:lnTo>
                  <a:pt x="135636" y="8636"/>
                </a:lnTo>
                <a:lnTo>
                  <a:pt x="85089" y="32893"/>
                </a:lnTo>
                <a:lnTo>
                  <a:pt x="44069" y="70231"/>
                </a:lnTo>
                <a:lnTo>
                  <a:pt x="15112" y="117856"/>
                </a:lnTo>
                <a:lnTo>
                  <a:pt x="888" y="173355"/>
                </a:lnTo>
                <a:lnTo>
                  <a:pt x="0" y="193040"/>
                </a:lnTo>
                <a:lnTo>
                  <a:pt x="0" y="965263"/>
                </a:lnTo>
                <a:lnTo>
                  <a:pt x="3937" y="1004125"/>
                </a:lnTo>
                <a:lnTo>
                  <a:pt x="23368" y="1057275"/>
                </a:lnTo>
                <a:lnTo>
                  <a:pt x="56514" y="1101750"/>
                </a:lnTo>
                <a:lnTo>
                  <a:pt x="101092" y="1134897"/>
                </a:lnTo>
                <a:lnTo>
                  <a:pt x="154177" y="1154328"/>
                </a:lnTo>
                <a:lnTo>
                  <a:pt x="193039" y="1158240"/>
                </a:lnTo>
                <a:lnTo>
                  <a:pt x="2536444" y="1158240"/>
                </a:lnTo>
                <a:lnTo>
                  <a:pt x="2575305" y="1154328"/>
                </a:lnTo>
                <a:lnTo>
                  <a:pt x="2628519" y="1134897"/>
                </a:lnTo>
                <a:lnTo>
                  <a:pt x="2647135" y="1123226"/>
                </a:lnTo>
                <a:lnTo>
                  <a:pt x="193039" y="1123188"/>
                </a:lnTo>
                <a:lnTo>
                  <a:pt x="175006" y="1122273"/>
                </a:lnTo>
                <a:lnTo>
                  <a:pt x="129921" y="1110170"/>
                </a:lnTo>
                <a:lnTo>
                  <a:pt x="91312" y="1086091"/>
                </a:lnTo>
                <a:lnTo>
                  <a:pt x="60960" y="1052144"/>
                </a:lnTo>
                <a:lnTo>
                  <a:pt x="41529" y="1010666"/>
                </a:lnTo>
                <a:lnTo>
                  <a:pt x="35105" y="965263"/>
                </a:lnTo>
                <a:lnTo>
                  <a:pt x="35051" y="193040"/>
                </a:lnTo>
                <a:lnTo>
                  <a:pt x="35941" y="175006"/>
                </a:lnTo>
                <a:lnTo>
                  <a:pt x="48006" y="129921"/>
                </a:lnTo>
                <a:lnTo>
                  <a:pt x="72136" y="91312"/>
                </a:lnTo>
                <a:lnTo>
                  <a:pt x="106172" y="60960"/>
                </a:lnTo>
                <a:lnTo>
                  <a:pt x="147700" y="41529"/>
                </a:lnTo>
                <a:lnTo>
                  <a:pt x="194818" y="35051"/>
                </a:lnTo>
                <a:lnTo>
                  <a:pt x="2647264" y="35051"/>
                </a:lnTo>
                <a:lnTo>
                  <a:pt x="2644394" y="32893"/>
                </a:lnTo>
                <a:lnTo>
                  <a:pt x="2593848" y="8636"/>
                </a:lnTo>
                <a:lnTo>
                  <a:pt x="2556255" y="888"/>
                </a:lnTo>
                <a:lnTo>
                  <a:pt x="2536444" y="0"/>
                </a:lnTo>
                <a:close/>
              </a:path>
              <a:path w="2729865" h="1158239">
                <a:moveTo>
                  <a:pt x="2647264" y="35051"/>
                </a:moveTo>
                <a:lnTo>
                  <a:pt x="2536444" y="35051"/>
                </a:lnTo>
                <a:lnTo>
                  <a:pt x="2554478" y="35941"/>
                </a:lnTo>
                <a:lnTo>
                  <a:pt x="2569972" y="38607"/>
                </a:lnTo>
                <a:lnTo>
                  <a:pt x="2613152" y="54863"/>
                </a:lnTo>
                <a:lnTo>
                  <a:pt x="2649474" y="82550"/>
                </a:lnTo>
                <a:lnTo>
                  <a:pt x="2676144" y="119253"/>
                </a:lnTo>
                <a:lnTo>
                  <a:pt x="2691638" y="162941"/>
                </a:lnTo>
                <a:lnTo>
                  <a:pt x="2694431" y="965263"/>
                </a:lnTo>
                <a:lnTo>
                  <a:pt x="2693543" y="983284"/>
                </a:lnTo>
                <a:lnTo>
                  <a:pt x="2681351" y="1028433"/>
                </a:lnTo>
                <a:lnTo>
                  <a:pt x="2657348" y="1067003"/>
                </a:lnTo>
                <a:lnTo>
                  <a:pt x="2623439" y="1097241"/>
                </a:lnTo>
                <a:lnTo>
                  <a:pt x="2581910" y="1116647"/>
                </a:lnTo>
                <a:lnTo>
                  <a:pt x="2534793" y="1123226"/>
                </a:lnTo>
                <a:lnTo>
                  <a:pt x="2647135" y="1123226"/>
                </a:lnTo>
                <a:lnTo>
                  <a:pt x="2685415" y="1088034"/>
                </a:lnTo>
                <a:lnTo>
                  <a:pt x="2714371" y="1040409"/>
                </a:lnTo>
                <a:lnTo>
                  <a:pt x="2728468" y="984973"/>
                </a:lnTo>
                <a:lnTo>
                  <a:pt x="2729483" y="965263"/>
                </a:lnTo>
                <a:lnTo>
                  <a:pt x="2729483" y="193040"/>
                </a:lnTo>
                <a:lnTo>
                  <a:pt x="2725547" y="154178"/>
                </a:lnTo>
                <a:lnTo>
                  <a:pt x="2706116" y="101092"/>
                </a:lnTo>
                <a:lnTo>
                  <a:pt x="2672969" y="56515"/>
                </a:lnTo>
                <a:lnTo>
                  <a:pt x="2659253" y="44068"/>
                </a:lnTo>
                <a:lnTo>
                  <a:pt x="2647264" y="35051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2134" y="5289296"/>
            <a:ext cx="2340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CONDICIONAMIENTO </a:t>
            </a:r>
            <a:r>
              <a:rPr sz="1600" b="1" spc="-5" dirty="0">
                <a:latin typeface="Arial"/>
                <a:cs typeface="Arial"/>
              </a:rPr>
              <a:t>A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FACTORES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EXÓGENOS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76510" y="4426457"/>
            <a:ext cx="257810" cy="291465"/>
          </a:xfrm>
          <a:custGeom>
            <a:avLst/>
            <a:gdLst/>
            <a:ahLst/>
            <a:cxnLst/>
            <a:rect l="l" t="t" r="r" b="b"/>
            <a:pathLst>
              <a:path w="257809" h="291464">
                <a:moveTo>
                  <a:pt x="257556" y="162306"/>
                </a:moveTo>
                <a:lnTo>
                  <a:pt x="243039" y="162306"/>
                </a:lnTo>
                <a:lnTo>
                  <a:pt x="232791" y="137541"/>
                </a:lnTo>
                <a:lnTo>
                  <a:pt x="208026" y="162306"/>
                </a:lnTo>
                <a:lnTo>
                  <a:pt x="193167" y="162306"/>
                </a:lnTo>
                <a:lnTo>
                  <a:pt x="193167" y="35052"/>
                </a:lnTo>
                <a:lnTo>
                  <a:pt x="193167" y="0"/>
                </a:lnTo>
                <a:lnTo>
                  <a:pt x="158115" y="0"/>
                </a:lnTo>
                <a:lnTo>
                  <a:pt x="99441" y="0"/>
                </a:lnTo>
                <a:lnTo>
                  <a:pt x="64389" y="0"/>
                </a:lnTo>
                <a:lnTo>
                  <a:pt x="64389" y="35052"/>
                </a:lnTo>
                <a:lnTo>
                  <a:pt x="64389" y="162306"/>
                </a:lnTo>
                <a:lnTo>
                  <a:pt x="49517" y="162306"/>
                </a:lnTo>
                <a:lnTo>
                  <a:pt x="24765" y="137541"/>
                </a:lnTo>
                <a:lnTo>
                  <a:pt x="14503" y="162306"/>
                </a:lnTo>
                <a:lnTo>
                  <a:pt x="0" y="162306"/>
                </a:lnTo>
                <a:lnTo>
                  <a:pt x="10261" y="172580"/>
                </a:lnTo>
                <a:lnTo>
                  <a:pt x="0" y="197358"/>
                </a:lnTo>
                <a:lnTo>
                  <a:pt x="35039" y="197358"/>
                </a:lnTo>
                <a:lnTo>
                  <a:pt x="104013" y="266331"/>
                </a:lnTo>
                <a:lnTo>
                  <a:pt x="128778" y="291084"/>
                </a:lnTo>
                <a:lnTo>
                  <a:pt x="153543" y="266331"/>
                </a:lnTo>
                <a:lnTo>
                  <a:pt x="222504" y="197358"/>
                </a:lnTo>
                <a:lnTo>
                  <a:pt x="257556" y="197358"/>
                </a:lnTo>
                <a:lnTo>
                  <a:pt x="247281" y="172580"/>
                </a:lnTo>
                <a:lnTo>
                  <a:pt x="257556" y="162306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28226" y="4970526"/>
            <a:ext cx="1752600" cy="1158240"/>
          </a:xfrm>
          <a:custGeom>
            <a:avLst/>
            <a:gdLst/>
            <a:ahLst/>
            <a:cxnLst/>
            <a:rect l="l" t="t" r="r" b="b"/>
            <a:pathLst>
              <a:path w="1752600" h="1158239">
                <a:moveTo>
                  <a:pt x="1559559" y="0"/>
                </a:moveTo>
                <a:lnTo>
                  <a:pt x="193040" y="0"/>
                </a:lnTo>
                <a:lnTo>
                  <a:pt x="173354" y="888"/>
                </a:lnTo>
                <a:lnTo>
                  <a:pt x="135635" y="8636"/>
                </a:lnTo>
                <a:lnTo>
                  <a:pt x="85090" y="32893"/>
                </a:lnTo>
                <a:lnTo>
                  <a:pt x="44069" y="70231"/>
                </a:lnTo>
                <a:lnTo>
                  <a:pt x="15113" y="117856"/>
                </a:lnTo>
                <a:lnTo>
                  <a:pt x="889" y="173355"/>
                </a:lnTo>
                <a:lnTo>
                  <a:pt x="0" y="193040"/>
                </a:lnTo>
                <a:lnTo>
                  <a:pt x="0" y="965263"/>
                </a:lnTo>
                <a:lnTo>
                  <a:pt x="3937" y="1004125"/>
                </a:lnTo>
                <a:lnTo>
                  <a:pt x="23368" y="1057275"/>
                </a:lnTo>
                <a:lnTo>
                  <a:pt x="56515" y="1101750"/>
                </a:lnTo>
                <a:lnTo>
                  <a:pt x="101092" y="1134897"/>
                </a:lnTo>
                <a:lnTo>
                  <a:pt x="154177" y="1154328"/>
                </a:lnTo>
                <a:lnTo>
                  <a:pt x="193040" y="1158240"/>
                </a:lnTo>
                <a:lnTo>
                  <a:pt x="1559559" y="1158240"/>
                </a:lnTo>
                <a:lnTo>
                  <a:pt x="1598422" y="1154328"/>
                </a:lnTo>
                <a:lnTo>
                  <a:pt x="1651634" y="1134897"/>
                </a:lnTo>
                <a:lnTo>
                  <a:pt x="1670251" y="1123226"/>
                </a:lnTo>
                <a:lnTo>
                  <a:pt x="193040" y="1123188"/>
                </a:lnTo>
                <a:lnTo>
                  <a:pt x="175005" y="1122273"/>
                </a:lnTo>
                <a:lnTo>
                  <a:pt x="129921" y="1110170"/>
                </a:lnTo>
                <a:lnTo>
                  <a:pt x="91313" y="1086091"/>
                </a:lnTo>
                <a:lnTo>
                  <a:pt x="60959" y="1052144"/>
                </a:lnTo>
                <a:lnTo>
                  <a:pt x="41528" y="1010666"/>
                </a:lnTo>
                <a:lnTo>
                  <a:pt x="35105" y="965263"/>
                </a:lnTo>
                <a:lnTo>
                  <a:pt x="35051" y="193040"/>
                </a:lnTo>
                <a:lnTo>
                  <a:pt x="35941" y="175006"/>
                </a:lnTo>
                <a:lnTo>
                  <a:pt x="48005" y="129921"/>
                </a:lnTo>
                <a:lnTo>
                  <a:pt x="72135" y="91312"/>
                </a:lnTo>
                <a:lnTo>
                  <a:pt x="106172" y="60960"/>
                </a:lnTo>
                <a:lnTo>
                  <a:pt x="147700" y="41529"/>
                </a:lnTo>
                <a:lnTo>
                  <a:pt x="194818" y="35051"/>
                </a:lnTo>
                <a:lnTo>
                  <a:pt x="1670380" y="35051"/>
                </a:lnTo>
                <a:lnTo>
                  <a:pt x="1667509" y="32893"/>
                </a:lnTo>
                <a:lnTo>
                  <a:pt x="1616964" y="8636"/>
                </a:lnTo>
                <a:lnTo>
                  <a:pt x="1579372" y="888"/>
                </a:lnTo>
                <a:lnTo>
                  <a:pt x="1559559" y="0"/>
                </a:lnTo>
                <a:close/>
              </a:path>
              <a:path w="1752600" h="1158239">
                <a:moveTo>
                  <a:pt x="1670380" y="35051"/>
                </a:moveTo>
                <a:lnTo>
                  <a:pt x="1559559" y="35051"/>
                </a:lnTo>
                <a:lnTo>
                  <a:pt x="1577594" y="35941"/>
                </a:lnTo>
                <a:lnTo>
                  <a:pt x="1593088" y="38607"/>
                </a:lnTo>
                <a:lnTo>
                  <a:pt x="1636268" y="54863"/>
                </a:lnTo>
                <a:lnTo>
                  <a:pt x="1672590" y="82550"/>
                </a:lnTo>
                <a:lnTo>
                  <a:pt x="1699259" y="119253"/>
                </a:lnTo>
                <a:lnTo>
                  <a:pt x="1714753" y="162941"/>
                </a:lnTo>
                <a:lnTo>
                  <a:pt x="1717548" y="965263"/>
                </a:lnTo>
                <a:lnTo>
                  <a:pt x="1716658" y="983284"/>
                </a:lnTo>
                <a:lnTo>
                  <a:pt x="1704467" y="1028433"/>
                </a:lnTo>
                <a:lnTo>
                  <a:pt x="1680464" y="1067015"/>
                </a:lnTo>
                <a:lnTo>
                  <a:pt x="1646554" y="1097241"/>
                </a:lnTo>
                <a:lnTo>
                  <a:pt x="1605026" y="1116647"/>
                </a:lnTo>
                <a:lnTo>
                  <a:pt x="1557908" y="1123226"/>
                </a:lnTo>
                <a:lnTo>
                  <a:pt x="1670251" y="1123226"/>
                </a:lnTo>
                <a:lnTo>
                  <a:pt x="1708530" y="1088034"/>
                </a:lnTo>
                <a:lnTo>
                  <a:pt x="1737487" y="1040409"/>
                </a:lnTo>
                <a:lnTo>
                  <a:pt x="1751583" y="984973"/>
                </a:lnTo>
                <a:lnTo>
                  <a:pt x="1752600" y="965263"/>
                </a:lnTo>
                <a:lnTo>
                  <a:pt x="1752600" y="193040"/>
                </a:lnTo>
                <a:lnTo>
                  <a:pt x="1748663" y="154178"/>
                </a:lnTo>
                <a:lnTo>
                  <a:pt x="1729231" y="101092"/>
                </a:lnTo>
                <a:lnTo>
                  <a:pt x="1696084" y="56515"/>
                </a:lnTo>
                <a:lnTo>
                  <a:pt x="1682369" y="44068"/>
                </a:lnTo>
                <a:lnTo>
                  <a:pt x="1670380" y="35051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782936" y="5289296"/>
            <a:ext cx="10572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DEM</a:t>
            </a: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A  </a:t>
            </a:r>
            <a:r>
              <a:rPr sz="1600" b="1" spc="-10" dirty="0">
                <a:latin typeface="Arial"/>
                <a:cs typeface="Arial"/>
              </a:rPr>
              <a:t>ELASTICA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97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PLAN</a:t>
            </a:r>
            <a:r>
              <a:rPr spc="-5" dirty="0"/>
              <a:t> DE</a:t>
            </a:r>
            <a:r>
              <a:rPr spc="-15" dirty="0"/>
              <a:t> </a:t>
            </a:r>
            <a:r>
              <a:rPr spc="-55" dirty="0"/>
              <a:t>CUENTAS</a:t>
            </a:r>
            <a:r>
              <a:rPr spc="25" dirty="0"/>
              <a:t> </a:t>
            </a:r>
            <a:r>
              <a:rPr spc="-10" dirty="0"/>
              <a:t>HOTELERO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057400"/>
            <a:ext cx="4953000" cy="42458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6571" y="1051686"/>
            <a:ext cx="104692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Los</a:t>
            </a:r>
            <a:r>
              <a:rPr sz="2400" spc="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Hoteleros</a:t>
            </a:r>
            <a:r>
              <a:rPr sz="2400" spc="1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</a:t>
            </a:r>
            <a:r>
              <a:rPr sz="2400" spc="1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ven</a:t>
            </a:r>
            <a:r>
              <a:rPr sz="2400" spc="1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</a:t>
            </a:r>
            <a:r>
              <a:rPr sz="2400" spc="114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</a:t>
            </a:r>
            <a:r>
              <a:rPr sz="2400" spc="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necesidad</a:t>
            </a:r>
            <a:r>
              <a:rPr sz="2400" spc="1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114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utilizar</a:t>
            </a:r>
            <a:r>
              <a:rPr sz="2400" spc="1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el</a:t>
            </a:r>
            <a:r>
              <a:rPr sz="2400" spc="11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PUC</a:t>
            </a:r>
            <a:r>
              <a:rPr sz="2400" b="1" spc="110" dirty="0">
                <a:latin typeface="Arial"/>
                <a:cs typeface="Arial"/>
              </a:rPr>
              <a:t> </a:t>
            </a:r>
            <a:r>
              <a:rPr lang="es-EC" sz="2400" spc="-5" dirty="0">
                <a:latin typeface="Arial MT"/>
                <a:cs typeface="Arial"/>
              </a:rPr>
              <a:t>de la siguiente manera: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8C7D79-FDA8-49F0-82F4-970A05C00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076449"/>
            <a:ext cx="4876800" cy="422681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332" y="261874"/>
            <a:ext cx="7318375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spc="-5" dirty="0"/>
              <a:t>Cuentas</a:t>
            </a:r>
            <a:r>
              <a:rPr sz="6500" spc="-30" dirty="0"/>
              <a:t> </a:t>
            </a:r>
            <a:r>
              <a:rPr sz="6500" dirty="0"/>
              <a:t>del</a:t>
            </a:r>
            <a:r>
              <a:rPr sz="6500" spc="-30" dirty="0"/>
              <a:t> </a:t>
            </a:r>
            <a:r>
              <a:rPr sz="6500" spc="-5" dirty="0"/>
              <a:t>activo</a:t>
            </a:r>
            <a:endParaRPr sz="6500"/>
          </a:p>
        </p:txBody>
      </p:sp>
      <p:sp>
        <p:nvSpPr>
          <p:cNvPr id="3" name="object 3"/>
          <p:cNvSpPr/>
          <p:nvPr/>
        </p:nvSpPr>
        <p:spPr>
          <a:xfrm>
            <a:off x="2541651" y="1187196"/>
            <a:ext cx="7292340" cy="86995"/>
          </a:xfrm>
          <a:custGeom>
            <a:avLst/>
            <a:gdLst/>
            <a:ahLst/>
            <a:cxnLst/>
            <a:rect l="l" t="t" r="r" b="b"/>
            <a:pathLst>
              <a:path w="7292340" h="86994">
                <a:moveTo>
                  <a:pt x="7292340" y="0"/>
                </a:moveTo>
                <a:lnTo>
                  <a:pt x="0" y="0"/>
                </a:lnTo>
                <a:lnTo>
                  <a:pt x="0" y="86867"/>
                </a:lnTo>
                <a:lnTo>
                  <a:pt x="7292340" y="86867"/>
                </a:lnTo>
                <a:lnTo>
                  <a:pt x="7292340" y="0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0594" y="1555295"/>
            <a:ext cx="3547745" cy="492823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630"/>
              </a:spcBef>
            </a:pPr>
            <a:r>
              <a:rPr sz="3300" b="1" dirty="0">
                <a:solidFill>
                  <a:srgbClr val="D13A55"/>
                </a:solidFill>
                <a:latin typeface="Arial"/>
                <a:cs typeface="Arial"/>
              </a:rPr>
              <a:t>Cooperativo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1</a:t>
            </a:r>
            <a:r>
              <a:rPr sz="1900" spc="-9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ACTIVO</a:t>
            </a:r>
            <a:endParaRPr sz="1900">
              <a:latin typeface="Arial MT"/>
              <a:cs typeface="Arial MT"/>
            </a:endParaRPr>
          </a:p>
          <a:p>
            <a:pPr marL="330835" indent="-318770">
              <a:lnSpc>
                <a:spcPct val="100000"/>
              </a:lnSpc>
              <a:spcBef>
                <a:spcPts val="830"/>
              </a:spcBef>
              <a:buAutoNum type="arabicPlain" startAt="11"/>
              <a:tabLst>
                <a:tab pos="331470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Disponible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840"/>
              </a:spcBef>
              <a:buAutoNum type="arabicPlain" startAt="1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Inversiones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840"/>
              </a:spcBef>
              <a:buAutoNum type="arabicPlain" startAt="1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Inventarios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830"/>
              </a:spcBef>
              <a:buAutoNum type="arabicPlain" startAt="1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Cartera</a:t>
            </a:r>
            <a:r>
              <a:rPr sz="19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de créditos</a:t>
            </a:r>
            <a:endParaRPr sz="1900">
              <a:latin typeface="Arial MT"/>
              <a:cs typeface="Arial MT"/>
            </a:endParaRPr>
          </a:p>
          <a:p>
            <a:pPr marL="12700" marR="5080">
              <a:lnSpc>
                <a:spcPts val="1910"/>
              </a:lnSpc>
              <a:spcBef>
                <a:spcPts val="1210"/>
              </a:spcBef>
              <a:buAutoNum type="arabicPlain" startAt="1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Cartera</a:t>
            </a:r>
            <a:r>
              <a:rPr sz="1900" spc="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por</a:t>
            </a:r>
            <a:r>
              <a:rPr sz="1900" spc="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venta</a:t>
            </a:r>
            <a:r>
              <a:rPr sz="1900" spc="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r>
              <a:rPr sz="1900" spc="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bienes</a:t>
            </a:r>
            <a:r>
              <a:rPr sz="1900" spc="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y </a:t>
            </a:r>
            <a:r>
              <a:rPr sz="1900" spc="-509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servicios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835"/>
              </a:spcBef>
              <a:buAutoNum type="arabicPlain" startAt="1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Cuentas</a:t>
            </a:r>
            <a:r>
              <a:rPr sz="1900" spc="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por</a:t>
            </a:r>
            <a:r>
              <a:rPr sz="19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cobrar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830"/>
              </a:spcBef>
              <a:buAutoNum type="arabicPlain" startAt="1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Propiedades,</a:t>
            </a:r>
            <a:r>
              <a:rPr sz="1900" spc="4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planta</a:t>
            </a:r>
            <a:r>
              <a:rPr sz="1900" spc="2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y</a:t>
            </a:r>
            <a:r>
              <a:rPr sz="19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equipo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840"/>
              </a:spcBef>
              <a:buAutoNum type="arabicPlain" startAt="1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Diferidos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840"/>
              </a:spcBef>
              <a:buAutoNum type="arabicPlain" startAt="1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Otros</a:t>
            </a:r>
            <a:r>
              <a:rPr sz="1900" spc="-3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activos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5143" y="1555295"/>
            <a:ext cx="3308350" cy="468439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630"/>
              </a:spcBef>
            </a:pPr>
            <a:r>
              <a:rPr sz="3300" b="1" dirty="0">
                <a:solidFill>
                  <a:srgbClr val="D13A55"/>
                </a:solidFill>
                <a:latin typeface="Arial"/>
                <a:cs typeface="Arial"/>
              </a:rPr>
              <a:t>Hotelero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900" spc="-5" dirty="0">
                <a:latin typeface="Arial MT"/>
                <a:cs typeface="Arial MT"/>
              </a:rPr>
              <a:t>1</a:t>
            </a:r>
            <a:r>
              <a:rPr sz="1900" spc="-9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ACTIVO</a:t>
            </a:r>
            <a:endParaRPr sz="1900">
              <a:latin typeface="Arial MT"/>
              <a:cs typeface="Arial MT"/>
            </a:endParaRPr>
          </a:p>
          <a:p>
            <a:pPr marL="330835" indent="-318770">
              <a:lnSpc>
                <a:spcPct val="100000"/>
              </a:lnSpc>
              <a:spcBef>
                <a:spcPts val="830"/>
              </a:spcBef>
              <a:buAutoNum type="arabicPlain" startAt="11"/>
              <a:tabLst>
                <a:tab pos="331470" algn="l"/>
              </a:tabLst>
            </a:pPr>
            <a:r>
              <a:rPr sz="1900" spc="-5" dirty="0">
                <a:latin typeface="Arial MT"/>
                <a:cs typeface="Arial MT"/>
              </a:rPr>
              <a:t>Disponible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840"/>
              </a:spcBef>
              <a:buAutoNum type="arabicPlain" startAt="11"/>
              <a:tabLst>
                <a:tab pos="349885" algn="l"/>
              </a:tabLst>
            </a:pPr>
            <a:r>
              <a:rPr sz="1900" spc="-5" dirty="0">
                <a:latin typeface="Arial MT"/>
                <a:cs typeface="Arial MT"/>
              </a:rPr>
              <a:t>Inversiones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840"/>
              </a:spcBef>
              <a:buAutoNum type="arabicPlain" startAt="11"/>
              <a:tabLst>
                <a:tab pos="349885" algn="l"/>
              </a:tabLst>
            </a:pPr>
            <a:r>
              <a:rPr sz="1900" spc="-5" dirty="0">
                <a:latin typeface="Arial MT"/>
                <a:cs typeface="Arial MT"/>
              </a:rPr>
              <a:t>Deudores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830"/>
              </a:spcBef>
              <a:buAutoNum type="arabicPlain" startAt="11"/>
              <a:tabLst>
                <a:tab pos="349885" algn="l"/>
              </a:tabLst>
            </a:pPr>
            <a:r>
              <a:rPr sz="1900" spc="-5" dirty="0">
                <a:latin typeface="Arial MT"/>
                <a:cs typeface="Arial MT"/>
              </a:rPr>
              <a:t>Inventarios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Font typeface="Arial MT"/>
              <a:buAutoNum type="arabicPlain" startAt="11"/>
              <a:tabLst>
                <a:tab pos="349885" algn="l"/>
              </a:tabLst>
            </a:pPr>
            <a:r>
              <a:rPr sz="1900" spc="-20" dirty="0">
                <a:solidFill>
                  <a:srgbClr val="181B0D"/>
                </a:solidFill>
                <a:latin typeface="Franklin Gothic Medium"/>
                <a:cs typeface="Franklin Gothic Medium"/>
              </a:rPr>
              <a:t>Propiedades,</a:t>
            </a:r>
            <a:r>
              <a:rPr sz="1900" spc="20" dirty="0">
                <a:solidFill>
                  <a:srgbClr val="181B0D"/>
                </a:solidFill>
                <a:latin typeface="Franklin Gothic Medium"/>
                <a:cs typeface="Franklin Gothic Medium"/>
              </a:rPr>
              <a:t> </a:t>
            </a:r>
            <a:r>
              <a:rPr sz="1900" spc="-25" dirty="0">
                <a:solidFill>
                  <a:srgbClr val="181B0D"/>
                </a:solidFill>
                <a:latin typeface="Franklin Gothic Medium"/>
                <a:cs typeface="Franklin Gothic Medium"/>
              </a:rPr>
              <a:t>planta </a:t>
            </a:r>
            <a:r>
              <a:rPr sz="1900" spc="-55" dirty="0">
                <a:solidFill>
                  <a:srgbClr val="181B0D"/>
                </a:solidFill>
                <a:latin typeface="Franklin Gothic Medium"/>
                <a:cs typeface="Franklin Gothic Medium"/>
              </a:rPr>
              <a:t>y</a:t>
            </a:r>
            <a:r>
              <a:rPr sz="1900" spc="-10" dirty="0">
                <a:solidFill>
                  <a:srgbClr val="181B0D"/>
                </a:solidFill>
                <a:latin typeface="Franklin Gothic Medium"/>
                <a:cs typeface="Franklin Gothic Medium"/>
              </a:rPr>
              <a:t> </a:t>
            </a:r>
            <a:r>
              <a:rPr sz="1900" spc="-20" dirty="0">
                <a:solidFill>
                  <a:srgbClr val="181B0D"/>
                </a:solidFill>
                <a:latin typeface="Franklin Gothic Medium"/>
                <a:cs typeface="Franklin Gothic Medium"/>
              </a:rPr>
              <a:t>equipo</a:t>
            </a:r>
            <a:endParaRPr sz="1900">
              <a:latin typeface="Franklin Gothic Medium"/>
              <a:cs typeface="Franklin Gothic Medium"/>
            </a:endParaRPr>
          </a:p>
          <a:p>
            <a:pPr marL="349250" indent="-33718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Arial MT"/>
              <a:buAutoNum type="arabicPlain" startAt="11"/>
              <a:tabLst>
                <a:tab pos="349885" algn="l"/>
              </a:tabLst>
            </a:pPr>
            <a:r>
              <a:rPr sz="1900" spc="-20" dirty="0">
                <a:solidFill>
                  <a:srgbClr val="181B0D"/>
                </a:solidFill>
                <a:latin typeface="Franklin Gothic Medium"/>
                <a:cs typeface="Franklin Gothic Medium"/>
              </a:rPr>
              <a:t>Intangibles</a:t>
            </a:r>
            <a:endParaRPr sz="1900">
              <a:latin typeface="Franklin Gothic Medium"/>
              <a:cs typeface="Franklin Gothic Medium"/>
            </a:endParaRPr>
          </a:p>
          <a:p>
            <a:pPr marL="349250" indent="-33718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Arial MT"/>
              <a:buAutoNum type="arabicPlain" startAt="11"/>
              <a:tabLst>
                <a:tab pos="349885" algn="l"/>
              </a:tabLst>
            </a:pPr>
            <a:r>
              <a:rPr sz="1900" spc="-25" dirty="0">
                <a:solidFill>
                  <a:srgbClr val="181B0D"/>
                </a:solidFill>
                <a:latin typeface="Franklin Gothic Medium"/>
                <a:cs typeface="Franklin Gothic Medium"/>
              </a:rPr>
              <a:t>Diferidos</a:t>
            </a:r>
            <a:endParaRPr sz="1900">
              <a:latin typeface="Franklin Gothic Medium"/>
              <a:cs typeface="Franklin Gothic Medium"/>
            </a:endParaRPr>
          </a:p>
          <a:p>
            <a:pPr marL="408940" indent="-396240">
              <a:lnSpc>
                <a:spcPct val="100000"/>
              </a:lnSpc>
              <a:spcBef>
                <a:spcPts val="830"/>
              </a:spcBef>
              <a:buClr>
                <a:srgbClr val="000000"/>
              </a:buClr>
              <a:buFont typeface="Arial MT"/>
              <a:buAutoNum type="arabicPlain" startAt="11"/>
              <a:tabLst>
                <a:tab pos="408305" algn="l"/>
                <a:tab pos="408940" algn="l"/>
              </a:tabLst>
            </a:pPr>
            <a:r>
              <a:rPr sz="1900" spc="-20" dirty="0">
                <a:solidFill>
                  <a:srgbClr val="181B0D"/>
                </a:solidFill>
                <a:latin typeface="Franklin Gothic Medium"/>
                <a:cs typeface="Franklin Gothic Medium"/>
              </a:rPr>
              <a:t>Otros</a:t>
            </a:r>
            <a:r>
              <a:rPr sz="1900" spc="-85" dirty="0">
                <a:solidFill>
                  <a:srgbClr val="181B0D"/>
                </a:solidFill>
                <a:latin typeface="Franklin Gothic Medium"/>
                <a:cs typeface="Franklin Gothic Medium"/>
              </a:rPr>
              <a:t> </a:t>
            </a:r>
            <a:r>
              <a:rPr sz="1900" spc="-15" dirty="0">
                <a:solidFill>
                  <a:srgbClr val="181B0D"/>
                </a:solidFill>
                <a:latin typeface="Franklin Gothic Medium"/>
                <a:cs typeface="Franklin Gothic Medium"/>
              </a:rPr>
              <a:t>activos</a:t>
            </a:r>
            <a:endParaRPr sz="1900">
              <a:latin typeface="Franklin Gothic Medium"/>
              <a:cs typeface="Franklin Gothic Medium"/>
            </a:endParaRPr>
          </a:p>
          <a:p>
            <a:pPr marL="349250" indent="-33718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Arial MT"/>
              <a:buAutoNum type="arabicPlain" startAt="11"/>
              <a:tabLst>
                <a:tab pos="349885" algn="l"/>
              </a:tabLst>
            </a:pPr>
            <a:r>
              <a:rPr sz="1900" spc="-20" dirty="0">
                <a:solidFill>
                  <a:srgbClr val="181B0D"/>
                </a:solidFill>
                <a:latin typeface="Franklin Gothic Medium"/>
                <a:cs typeface="Franklin Gothic Medium"/>
              </a:rPr>
              <a:t>Valorizaciones</a:t>
            </a:r>
            <a:endParaRPr sz="19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0947" y="242138"/>
            <a:ext cx="7550784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-5" dirty="0"/>
              <a:t>Cuentas</a:t>
            </a:r>
            <a:r>
              <a:rPr sz="6500" spc="-25" dirty="0"/>
              <a:t> </a:t>
            </a:r>
            <a:r>
              <a:rPr sz="6500" dirty="0"/>
              <a:t>del</a:t>
            </a:r>
            <a:r>
              <a:rPr sz="6500" spc="-45" dirty="0"/>
              <a:t> </a:t>
            </a:r>
            <a:r>
              <a:rPr sz="6500" dirty="0"/>
              <a:t>pasivo</a:t>
            </a:r>
            <a:endParaRPr sz="6500"/>
          </a:p>
        </p:txBody>
      </p:sp>
      <p:sp>
        <p:nvSpPr>
          <p:cNvPr id="3" name="object 3"/>
          <p:cNvSpPr/>
          <p:nvPr/>
        </p:nvSpPr>
        <p:spPr>
          <a:xfrm>
            <a:off x="2763266" y="1167891"/>
            <a:ext cx="7522845" cy="86995"/>
          </a:xfrm>
          <a:custGeom>
            <a:avLst/>
            <a:gdLst/>
            <a:ahLst/>
            <a:cxnLst/>
            <a:rect l="l" t="t" r="r" b="b"/>
            <a:pathLst>
              <a:path w="7522845" h="86994">
                <a:moveTo>
                  <a:pt x="7522463" y="0"/>
                </a:moveTo>
                <a:lnTo>
                  <a:pt x="0" y="0"/>
                </a:lnTo>
                <a:lnTo>
                  <a:pt x="0" y="86868"/>
                </a:lnTo>
                <a:lnTo>
                  <a:pt x="7522463" y="86868"/>
                </a:lnTo>
                <a:lnTo>
                  <a:pt x="7522463" y="0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0594" y="1451487"/>
            <a:ext cx="4017010" cy="4871720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3300" b="1" dirty="0">
                <a:solidFill>
                  <a:srgbClr val="D13A55"/>
                </a:solidFill>
                <a:latin typeface="Arial"/>
                <a:cs typeface="Arial"/>
              </a:rPr>
              <a:t>Cooperativo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2</a:t>
            </a:r>
            <a:r>
              <a:rPr sz="1900" spc="-4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30" dirty="0">
                <a:solidFill>
                  <a:srgbClr val="181B0D"/>
                </a:solidFill>
                <a:latin typeface="Arial MT"/>
                <a:cs typeface="Arial MT"/>
              </a:rPr>
              <a:t>PASIVO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1055"/>
              </a:spcBef>
              <a:buAutoNum type="arabicPlain" startAt="2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Depósitos</a:t>
            </a:r>
            <a:endParaRPr sz="1900">
              <a:latin typeface="Arial MT"/>
              <a:cs typeface="Arial MT"/>
            </a:endParaRPr>
          </a:p>
          <a:p>
            <a:pPr marL="12700" marR="1499870">
              <a:lnSpc>
                <a:spcPct val="146600"/>
              </a:lnSpc>
              <a:spcBef>
                <a:spcPts val="5"/>
              </a:spcBef>
              <a:buAutoNum type="arabicPlain" startAt="2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Pactos</a:t>
            </a:r>
            <a:r>
              <a:rPr sz="1900" spc="-2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r>
              <a:rPr sz="1900" spc="-1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recompra </a:t>
            </a:r>
            <a:r>
              <a:rPr sz="1900" spc="-51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23</a:t>
            </a:r>
            <a:r>
              <a:rPr sz="19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Créditos</a:t>
            </a:r>
            <a:r>
              <a:rPr sz="1900" spc="1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r>
              <a:rPr sz="19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bancos </a:t>
            </a:r>
            <a:r>
              <a:rPr sz="19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24</a:t>
            </a:r>
            <a:r>
              <a:rPr sz="19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Cuentas</a:t>
            </a:r>
            <a:r>
              <a:rPr sz="1900" spc="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por</a:t>
            </a:r>
            <a:r>
              <a:rPr sz="1900" spc="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pagar</a:t>
            </a:r>
            <a:endParaRPr sz="1900">
              <a:latin typeface="Arial MT"/>
              <a:cs typeface="Arial MT"/>
            </a:endParaRPr>
          </a:p>
          <a:p>
            <a:pPr marL="12700" marR="5080">
              <a:lnSpc>
                <a:spcPct val="146300"/>
              </a:lnSpc>
              <a:spcBef>
                <a:spcPts val="10"/>
              </a:spcBef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25</a:t>
            </a:r>
            <a:r>
              <a:rPr sz="1900" spc="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Impuestos,</a:t>
            </a:r>
            <a:r>
              <a:rPr sz="1900" spc="2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gravámenes</a:t>
            </a:r>
            <a:r>
              <a:rPr sz="1900" spc="3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y</a:t>
            </a:r>
            <a:r>
              <a:rPr sz="19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tasas </a:t>
            </a:r>
            <a:r>
              <a:rPr sz="19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26</a:t>
            </a:r>
            <a:r>
              <a:rPr sz="1900" spc="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Fondos</a:t>
            </a:r>
            <a:r>
              <a:rPr sz="1900" spc="2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sociales,</a:t>
            </a:r>
            <a:r>
              <a:rPr sz="1900" spc="2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mutuales</a:t>
            </a:r>
            <a:r>
              <a:rPr sz="1900" spc="3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y otros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ts val="2150"/>
              </a:lnSpc>
              <a:buAutoNum type="arabicPlain" startAt="27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Otros</a:t>
            </a:r>
            <a:r>
              <a:rPr sz="1900" spc="-3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pasivos</a:t>
            </a:r>
            <a:endParaRPr sz="1900">
              <a:latin typeface="Arial MT"/>
              <a:cs typeface="Arial MT"/>
            </a:endParaRPr>
          </a:p>
          <a:p>
            <a:pPr marL="12700" marR="24765">
              <a:lnSpc>
                <a:spcPts val="3350"/>
              </a:lnSpc>
              <a:spcBef>
                <a:spcPts val="90"/>
              </a:spcBef>
              <a:buAutoNum type="arabicPlain" startAt="27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Pasivos</a:t>
            </a:r>
            <a:r>
              <a:rPr sz="1900" spc="1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estimados</a:t>
            </a:r>
            <a:r>
              <a:rPr sz="1900" spc="3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y</a:t>
            </a:r>
            <a:r>
              <a:rPr sz="1900" spc="-2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provisiones </a:t>
            </a:r>
            <a:r>
              <a:rPr sz="19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29</a:t>
            </a:r>
            <a:r>
              <a:rPr sz="1900" spc="-2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Títulos</a:t>
            </a:r>
            <a:r>
              <a:rPr sz="1900" spc="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r>
              <a:rPr sz="1900" spc="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inversión</a:t>
            </a:r>
            <a:r>
              <a:rPr sz="1900" spc="3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en</a:t>
            </a:r>
            <a:r>
              <a:rPr sz="1900" spc="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circulación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5143" y="1447309"/>
            <a:ext cx="3850004" cy="4603115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3300" b="1" dirty="0">
                <a:solidFill>
                  <a:srgbClr val="D13A55"/>
                </a:solidFill>
                <a:latin typeface="Arial"/>
                <a:cs typeface="Arial"/>
              </a:rPr>
              <a:t>Hotelero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900" spc="-5" dirty="0">
                <a:latin typeface="Arial MT"/>
                <a:cs typeface="Arial MT"/>
              </a:rPr>
              <a:t>2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spc="-30" dirty="0">
                <a:latin typeface="Arial MT"/>
                <a:cs typeface="Arial MT"/>
              </a:rPr>
              <a:t>PASIVO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1055"/>
              </a:spcBef>
              <a:buAutoNum type="arabicPlain" startAt="2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Obligaciones</a:t>
            </a:r>
            <a:r>
              <a:rPr sz="1900" spc="3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financieras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1070"/>
              </a:spcBef>
              <a:buAutoNum type="arabicPlain" startAt="2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Proveedores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1070"/>
              </a:spcBef>
              <a:buAutoNum type="arabicPlain" startAt="2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Cuentas</a:t>
            </a:r>
            <a:r>
              <a:rPr sz="1900" spc="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por</a:t>
            </a:r>
            <a:r>
              <a:rPr sz="1900" spc="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pagar</a:t>
            </a:r>
            <a:endParaRPr sz="1900">
              <a:latin typeface="Arial MT"/>
              <a:cs typeface="Arial MT"/>
            </a:endParaRPr>
          </a:p>
          <a:p>
            <a:pPr marL="12700" marR="80010">
              <a:lnSpc>
                <a:spcPts val="3350"/>
              </a:lnSpc>
              <a:spcBef>
                <a:spcPts val="275"/>
              </a:spcBef>
              <a:buAutoNum type="arabicPlain" startAt="21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Impuestos,</a:t>
            </a:r>
            <a:r>
              <a:rPr sz="1900" spc="1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gravámenes</a:t>
            </a:r>
            <a:r>
              <a:rPr sz="1900" spc="2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y</a:t>
            </a:r>
            <a:r>
              <a:rPr sz="1900" spc="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tasas </a:t>
            </a:r>
            <a:r>
              <a:rPr sz="1900" spc="-509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25</a:t>
            </a:r>
            <a:r>
              <a:rPr sz="1900" spc="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Obligaciones</a:t>
            </a:r>
            <a:r>
              <a:rPr sz="1900" spc="5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laborales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765"/>
              </a:spcBef>
              <a:buAutoNum type="arabicPlain" startAt="26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Pasivos</a:t>
            </a:r>
            <a:r>
              <a:rPr sz="1900" spc="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estimados</a:t>
            </a:r>
            <a:r>
              <a:rPr sz="1900" spc="3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y</a:t>
            </a:r>
            <a:r>
              <a:rPr sz="19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provisiones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1070"/>
              </a:spcBef>
              <a:buAutoNum type="arabicPlain" startAt="26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Diferidos</a:t>
            </a:r>
            <a:endParaRPr sz="1900">
              <a:latin typeface="Arial MT"/>
              <a:cs typeface="Arial MT"/>
            </a:endParaRPr>
          </a:p>
          <a:p>
            <a:pPr marL="349250" indent="-337185">
              <a:lnSpc>
                <a:spcPct val="100000"/>
              </a:lnSpc>
              <a:spcBef>
                <a:spcPts val="1055"/>
              </a:spcBef>
              <a:buAutoNum type="arabicPlain" startAt="26"/>
              <a:tabLst>
                <a:tab pos="349885" algn="l"/>
              </a:tabLst>
            </a:pP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Otros</a:t>
            </a:r>
            <a:r>
              <a:rPr sz="1900" spc="-2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81B0D"/>
                </a:solidFill>
                <a:latin typeface="Arial MT"/>
                <a:cs typeface="Arial MT"/>
              </a:rPr>
              <a:t>pasivos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6214" y="397586"/>
            <a:ext cx="9204960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dirty="0"/>
              <a:t>Cuentas</a:t>
            </a:r>
            <a:r>
              <a:rPr sz="6500" spc="-35" dirty="0"/>
              <a:t> </a:t>
            </a:r>
            <a:r>
              <a:rPr sz="6500" dirty="0"/>
              <a:t>del</a:t>
            </a:r>
            <a:r>
              <a:rPr sz="6500" spc="-30" dirty="0"/>
              <a:t> </a:t>
            </a:r>
            <a:r>
              <a:rPr sz="6500" dirty="0"/>
              <a:t>patrimonio</a:t>
            </a:r>
            <a:endParaRPr sz="6500"/>
          </a:p>
        </p:txBody>
      </p:sp>
      <p:sp>
        <p:nvSpPr>
          <p:cNvPr id="3" name="object 3"/>
          <p:cNvSpPr/>
          <p:nvPr/>
        </p:nvSpPr>
        <p:spPr>
          <a:xfrm>
            <a:off x="1478788" y="1323339"/>
            <a:ext cx="9174480" cy="86995"/>
          </a:xfrm>
          <a:custGeom>
            <a:avLst/>
            <a:gdLst/>
            <a:ahLst/>
            <a:cxnLst/>
            <a:rect l="l" t="t" r="r" b="b"/>
            <a:pathLst>
              <a:path w="9174480" h="86994">
                <a:moveTo>
                  <a:pt x="9174480" y="0"/>
                </a:moveTo>
                <a:lnTo>
                  <a:pt x="0" y="0"/>
                </a:lnTo>
                <a:lnTo>
                  <a:pt x="0" y="86868"/>
                </a:lnTo>
                <a:lnTo>
                  <a:pt x="9174480" y="86868"/>
                </a:lnTo>
                <a:lnTo>
                  <a:pt x="9174480" y="0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0594" y="2091045"/>
            <a:ext cx="3442970" cy="38982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100" b="1" spc="-5" dirty="0">
                <a:solidFill>
                  <a:srgbClr val="D13A55"/>
                </a:solidFill>
                <a:latin typeface="Arial"/>
                <a:cs typeface="Arial"/>
              </a:rPr>
              <a:t>Cooperativo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3</a:t>
            </a:r>
            <a:r>
              <a:rPr sz="2200" spc="-40" dirty="0">
                <a:solidFill>
                  <a:srgbClr val="181B0D"/>
                </a:solidFill>
                <a:latin typeface="Arial MT"/>
                <a:cs typeface="Arial MT"/>
              </a:rPr>
              <a:t> PATRIMONIO</a:t>
            </a:r>
            <a:endParaRPr sz="2200">
              <a:latin typeface="Arial MT"/>
              <a:cs typeface="Arial MT"/>
            </a:endParaRPr>
          </a:p>
          <a:p>
            <a:pPr marL="401320" indent="-388620">
              <a:lnSpc>
                <a:spcPct val="100000"/>
              </a:lnSpc>
              <a:spcBef>
                <a:spcPts val="500"/>
              </a:spcBef>
              <a:buAutoNum type="arabicPlain" startAt="3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Capital</a:t>
            </a:r>
            <a:r>
              <a:rPr sz="2200" spc="-2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social</a:t>
            </a:r>
            <a:endParaRPr sz="2200">
              <a:latin typeface="Arial MT"/>
              <a:cs typeface="Arial MT"/>
            </a:endParaRPr>
          </a:p>
          <a:p>
            <a:pPr marL="401320" indent="-388620">
              <a:lnSpc>
                <a:spcPct val="100000"/>
              </a:lnSpc>
              <a:spcBef>
                <a:spcPts val="520"/>
              </a:spcBef>
              <a:buAutoNum type="arabicPlain" startAt="3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Reservas</a:t>
            </a:r>
            <a:endParaRPr sz="2200">
              <a:latin typeface="Arial MT"/>
              <a:cs typeface="Arial MT"/>
            </a:endParaRPr>
          </a:p>
          <a:p>
            <a:pPr marL="12700" marR="220345">
              <a:lnSpc>
                <a:spcPct val="74100"/>
              </a:lnSpc>
              <a:spcBef>
                <a:spcPts val="1200"/>
              </a:spcBef>
              <a:buAutoNum type="arabicPlain" startAt="3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Fondos de destinación </a:t>
            </a:r>
            <a:r>
              <a:rPr sz="2200" spc="-6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específica</a:t>
            </a:r>
            <a:endParaRPr sz="2200">
              <a:latin typeface="Arial MT"/>
              <a:cs typeface="Arial MT"/>
            </a:endParaRPr>
          </a:p>
          <a:p>
            <a:pPr marL="401320" indent="-388620">
              <a:lnSpc>
                <a:spcPct val="100000"/>
              </a:lnSpc>
              <a:spcBef>
                <a:spcPts val="515"/>
              </a:spcBef>
              <a:buAutoNum type="arabicPlain" startAt="3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Superávit</a:t>
            </a:r>
            <a:endParaRPr sz="2200">
              <a:latin typeface="Arial MT"/>
              <a:cs typeface="Arial MT"/>
            </a:endParaRPr>
          </a:p>
          <a:p>
            <a:pPr marL="401320" indent="-388620">
              <a:lnSpc>
                <a:spcPct val="100000"/>
              </a:lnSpc>
              <a:spcBef>
                <a:spcPts val="505"/>
              </a:spcBef>
              <a:buAutoNum type="arabicPlain" startAt="3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Resultados</a:t>
            </a:r>
            <a:r>
              <a:rPr sz="22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del</a:t>
            </a:r>
            <a:r>
              <a:rPr sz="2200" dirty="0">
                <a:solidFill>
                  <a:srgbClr val="181B0D"/>
                </a:solidFill>
                <a:latin typeface="Arial MT"/>
                <a:cs typeface="Arial MT"/>
              </a:rPr>
              <a:t> ejercicio</a:t>
            </a:r>
            <a:endParaRPr sz="2200">
              <a:latin typeface="Arial MT"/>
              <a:cs typeface="Arial MT"/>
            </a:endParaRPr>
          </a:p>
          <a:p>
            <a:pPr marL="12700" marR="5080">
              <a:lnSpc>
                <a:spcPct val="74100"/>
              </a:lnSpc>
              <a:spcBef>
                <a:spcPts val="1200"/>
              </a:spcBef>
              <a:buAutoNum type="arabicPlain" startAt="3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Resultados de ejercicios </a:t>
            </a:r>
            <a:r>
              <a:rPr sz="2200" spc="-6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anteriores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5143" y="2091045"/>
            <a:ext cx="3924935" cy="364997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100" b="1" spc="-5" dirty="0">
                <a:solidFill>
                  <a:srgbClr val="D13A55"/>
                </a:solidFill>
                <a:latin typeface="Arial"/>
                <a:cs typeface="Arial"/>
              </a:rPr>
              <a:t>Hotelero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3</a:t>
            </a:r>
            <a:r>
              <a:rPr sz="2200" spc="-40" dirty="0">
                <a:solidFill>
                  <a:srgbClr val="181B0D"/>
                </a:solidFill>
                <a:latin typeface="Arial MT"/>
                <a:cs typeface="Arial MT"/>
              </a:rPr>
              <a:t> PATRIMONIO</a:t>
            </a:r>
            <a:endParaRPr sz="2200">
              <a:latin typeface="Arial MT"/>
              <a:cs typeface="Arial MT"/>
            </a:endParaRPr>
          </a:p>
          <a:p>
            <a:pPr marL="400685" indent="-388620">
              <a:lnSpc>
                <a:spcPct val="100000"/>
              </a:lnSpc>
              <a:spcBef>
                <a:spcPts val="500"/>
              </a:spcBef>
              <a:buAutoNum type="arabicPlain" startAt="3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Capital</a:t>
            </a:r>
            <a:r>
              <a:rPr sz="2200" spc="-2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social</a:t>
            </a:r>
            <a:endParaRPr sz="2200">
              <a:latin typeface="Arial MT"/>
              <a:cs typeface="Arial MT"/>
            </a:endParaRPr>
          </a:p>
          <a:p>
            <a:pPr marL="400685" indent="-388620">
              <a:lnSpc>
                <a:spcPct val="100000"/>
              </a:lnSpc>
              <a:spcBef>
                <a:spcPts val="520"/>
              </a:spcBef>
              <a:buAutoNum type="arabicPlain" startAt="3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Superávit de</a:t>
            </a:r>
            <a:r>
              <a:rPr sz="22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capital</a:t>
            </a:r>
            <a:endParaRPr sz="2200">
              <a:latin typeface="Arial MT"/>
              <a:cs typeface="Arial MT"/>
            </a:endParaRPr>
          </a:p>
          <a:p>
            <a:pPr marL="400685" indent="-388620">
              <a:lnSpc>
                <a:spcPct val="100000"/>
              </a:lnSpc>
              <a:spcBef>
                <a:spcPts val="515"/>
              </a:spcBef>
              <a:buAutoNum type="arabicPlain" startAt="3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Reservas</a:t>
            </a:r>
            <a:endParaRPr sz="2200">
              <a:latin typeface="Arial MT"/>
              <a:cs typeface="Arial MT"/>
            </a:endParaRPr>
          </a:p>
          <a:p>
            <a:pPr marL="12700" marR="487045">
              <a:lnSpc>
                <a:spcPct val="119500"/>
              </a:lnSpc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36 Resultados</a:t>
            </a:r>
            <a:r>
              <a:rPr sz="22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del</a:t>
            </a:r>
            <a:r>
              <a:rPr sz="22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ejercicio </a:t>
            </a:r>
            <a:r>
              <a:rPr sz="22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37</a:t>
            </a:r>
            <a:r>
              <a:rPr sz="22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Resultados</a:t>
            </a:r>
            <a:r>
              <a:rPr sz="22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de ejercicios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1945"/>
              </a:lnSpc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anteriores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38</a:t>
            </a:r>
            <a:r>
              <a:rPr sz="22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Superávit</a:t>
            </a:r>
            <a:r>
              <a:rPr sz="2200" spc="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por</a:t>
            </a:r>
            <a:r>
              <a:rPr sz="2200" spc="1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valorizaciones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7933" y="617677"/>
            <a:ext cx="88315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Cuentas</a:t>
            </a:r>
            <a:r>
              <a:rPr sz="6000" spc="-20" dirty="0"/>
              <a:t> </a:t>
            </a:r>
            <a:r>
              <a:rPr sz="6000" spc="-15" dirty="0"/>
              <a:t>de</a:t>
            </a:r>
            <a:r>
              <a:rPr sz="6000" spc="-20" dirty="0"/>
              <a:t> </a:t>
            </a:r>
            <a:r>
              <a:rPr sz="6000" dirty="0"/>
              <a:t>los</a:t>
            </a:r>
            <a:r>
              <a:rPr sz="6000" spc="-20" dirty="0"/>
              <a:t> </a:t>
            </a:r>
            <a:r>
              <a:rPr sz="6000" spc="-5" dirty="0"/>
              <a:t>ingresos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1770379" y="1473200"/>
            <a:ext cx="8804275" cy="79375"/>
          </a:xfrm>
          <a:custGeom>
            <a:avLst/>
            <a:gdLst/>
            <a:ahLst/>
            <a:cxnLst/>
            <a:rect l="l" t="t" r="r" b="b"/>
            <a:pathLst>
              <a:path w="8804275" h="79375">
                <a:moveTo>
                  <a:pt x="8804148" y="0"/>
                </a:moveTo>
                <a:lnTo>
                  <a:pt x="0" y="0"/>
                </a:lnTo>
                <a:lnTo>
                  <a:pt x="0" y="79248"/>
                </a:lnTo>
                <a:lnTo>
                  <a:pt x="8804148" y="79248"/>
                </a:lnTo>
                <a:lnTo>
                  <a:pt x="8804148" y="0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0594" y="1884352"/>
            <a:ext cx="3118485" cy="2924175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4"/>
              </a:spcBef>
            </a:pPr>
            <a:r>
              <a:rPr sz="3300" b="1" dirty="0">
                <a:solidFill>
                  <a:srgbClr val="D13A55"/>
                </a:solidFill>
                <a:latin typeface="Arial"/>
                <a:cs typeface="Arial"/>
              </a:rPr>
              <a:t>Cooperativo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4</a:t>
            </a:r>
            <a:r>
              <a:rPr sz="2200" spc="-5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INGRESOS</a:t>
            </a:r>
            <a:endParaRPr sz="2200">
              <a:latin typeface="Arial MT"/>
              <a:cs typeface="Arial MT"/>
            </a:endParaRPr>
          </a:p>
          <a:p>
            <a:pPr marL="401320" indent="-388620">
              <a:lnSpc>
                <a:spcPct val="100000"/>
              </a:lnSpc>
              <a:spcBef>
                <a:spcPts val="1050"/>
              </a:spcBef>
              <a:buAutoNum type="arabicPlain" startAt="4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Operacionales</a:t>
            </a:r>
            <a:endParaRPr sz="2200">
              <a:latin typeface="Arial MT"/>
              <a:cs typeface="Arial MT"/>
            </a:endParaRPr>
          </a:p>
          <a:p>
            <a:pPr marL="401320" indent="-388620">
              <a:lnSpc>
                <a:spcPct val="100000"/>
              </a:lnSpc>
              <a:spcBef>
                <a:spcPts val="1045"/>
              </a:spcBef>
              <a:buAutoNum type="arabicPlain" startAt="4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No</a:t>
            </a:r>
            <a:r>
              <a:rPr sz="2200" spc="-1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operacionales</a:t>
            </a:r>
            <a:endParaRPr sz="2200">
              <a:latin typeface="Arial MT"/>
              <a:cs typeface="Arial MT"/>
            </a:endParaRPr>
          </a:p>
          <a:p>
            <a:pPr marL="401320" indent="-388620">
              <a:lnSpc>
                <a:spcPts val="2555"/>
              </a:lnSpc>
              <a:spcBef>
                <a:spcPts val="1040"/>
              </a:spcBef>
              <a:buAutoNum type="arabicPlain" startAt="4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Ingresos</a:t>
            </a:r>
            <a:r>
              <a:rPr sz="22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r>
              <a:rPr sz="22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ejercicios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555"/>
              </a:lnSpc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anteriores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5143" y="1888164"/>
            <a:ext cx="2589530" cy="2138045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3300" b="1" dirty="0">
                <a:solidFill>
                  <a:srgbClr val="D13A55"/>
                </a:solidFill>
                <a:latin typeface="Arial"/>
                <a:cs typeface="Arial"/>
              </a:rPr>
              <a:t>Hotelero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4</a:t>
            </a:r>
            <a:r>
              <a:rPr sz="2200" spc="-9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INGRESOS</a:t>
            </a:r>
            <a:endParaRPr sz="2200">
              <a:latin typeface="Arial MT"/>
              <a:cs typeface="Arial MT"/>
            </a:endParaRPr>
          </a:p>
          <a:p>
            <a:pPr marL="400685" indent="-388620">
              <a:lnSpc>
                <a:spcPct val="100000"/>
              </a:lnSpc>
              <a:spcBef>
                <a:spcPts val="1050"/>
              </a:spcBef>
              <a:buAutoNum type="arabicPlain" startAt="4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Operacionales</a:t>
            </a:r>
            <a:endParaRPr sz="2200">
              <a:latin typeface="Arial MT"/>
              <a:cs typeface="Arial MT"/>
            </a:endParaRPr>
          </a:p>
          <a:p>
            <a:pPr marL="400685" indent="-388620">
              <a:lnSpc>
                <a:spcPct val="100000"/>
              </a:lnSpc>
              <a:spcBef>
                <a:spcPts val="1045"/>
              </a:spcBef>
              <a:buAutoNum type="arabicPlain" startAt="41"/>
              <a:tabLst>
                <a:tab pos="401320" algn="l"/>
              </a:tabLst>
            </a:pP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No</a:t>
            </a:r>
            <a:r>
              <a:rPr sz="2200" spc="-2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181B0D"/>
                </a:solidFill>
                <a:latin typeface="Arial MT"/>
                <a:cs typeface="Arial MT"/>
              </a:rPr>
              <a:t>operacionales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0413" y="586486"/>
            <a:ext cx="8787130" cy="1016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-5" dirty="0"/>
              <a:t>Cuentas</a:t>
            </a:r>
            <a:r>
              <a:rPr sz="6500" spc="-20" dirty="0"/>
              <a:t> </a:t>
            </a:r>
            <a:r>
              <a:rPr sz="6500" dirty="0"/>
              <a:t>de</a:t>
            </a:r>
            <a:r>
              <a:rPr sz="6500" spc="-20" dirty="0"/>
              <a:t> </a:t>
            </a:r>
            <a:r>
              <a:rPr sz="6500" dirty="0"/>
              <a:t>los</a:t>
            </a:r>
            <a:r>
              <a:rPr sz="6500" spc="-40" dirty="0"/>
              <a:t> </a:t>
            </a:r>
            <a:r>
              <a:rPr sz="6500" dirty="0"/>
              <a:t>gastos</a:t>
            </a:r>
            <a:endParaRPr sz="6500"/>
          </a:p>
        </p:txBody>
      </p:sp>
      <p:sp>
        <p:nvSpPr>
          <p:cNvPr id="3" name="object 3"/>
          <p:cNvSpPr/>
          <p:nvPr/>
        </p:nvSpPr>
        <p:spPr>
          <a:xfrm>
            <a:off x="1792858" y="1511808"/>
            <a:ext cx="8758555" cy="86995"/>
          </a:xfrm>
          <a:custGeom>
            <a:avLst/>
            <a:gdLst/>
            <a:ahLst/>
            <a:cxnLst/>
            <a:rect l="l" t="t" r="r" b="b"/>
            <a:pathLst>
              <a:path w="8758555" h="86994">
                <a:moveTo>
                  <a:pt x="8758428" y="0"/>
                </a:moveTo>
                <a:lnTo>
                  <a:pt x="0" y="0"/>
                </a:lnTo>
                <a:lnTo>
                  <a:pt x="0" y="86867"/>
                </a:lnTo>
                <a:lnTo>
                  <a:pt x="8758428" y="86867"/>
                </a:lnTo>
                <a:lnTo>
                  <a:pt x="8758428" y="0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0594" y="2044420"/>
            <a:ext cx="4219575" cy="373443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600" b="1" dirty="0">
                <a:solidFill>
                  <a:srgbClr val="D13A55"/>
                </a:solidFill>
                <a:latin typeface="Arial"/>
                <a:cs typeface="Arial"/>
              </a:rPr>
              <a:t>Cooperativo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5</a:t>
            </a:r>
            <a:r>
              <a:rPr sz="2600" spc="-4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spc="-5" dirty="0">
                <a:solidFill>
                  <a:srgbClr val="181B0D"/>
                </a:solidFill>
                <a:latin typeface="Arial MT"/>
                <a:cs typeface="Arial MT"/>
              </a:rPr>
              <a:t>GASTOS</a:t>
            </a:r>
            <a:endParaRPr sz="2600">
              <a:latin typeface="Arial MT"/>
              <a:cs typeface="Arial MT"/>
            </a:endParaRPr>
          </a:p>
          <a:p>
            <a:pPr marL="12700" marR="5080">
              <a:lnSpc>
                <a:spcPts val="3520"/>
              </a:lnSpc>
              <a:spcBef>
                <a:spcPts val="170"/>
              </a:spcBef>
            </a:pP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51</a:t>
            </a:r>
            <a:r>
              <a:rPr sz="2600" spc="-1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Gastos</a:t>
            </a:r>
            <a:r>
              <a:rPr sz="2600" spc="-2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r>
              <a:rPr sz="2600" spc="-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administración </a:t>
            </a:r>
            <a:r>
              <a:rPr sz="2600" spc="-70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52</a:t>
            </a:r>
            <a:r>
              <a:rPr sz="2600" spc="-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Gastos</a:t>
            </a:r>
            <a:r>
              <a:rPr sz="2600" spc="-1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r>
              <a:rPr sz="2600" spc="-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ventas</a:t>
            </a:r>
            <a:endParaRPr sz="2600">
              <a:latin typeface="Arial MT"/>
              <a:cs typeface="Arial MT"/>
            </a:endParaRPr>
          </a:p>
          <a:p>
            <a:pPr marL="472440" indent="-460375">
              <a:lnSpc>
                <a:spcPct val="100000"/>
              </a:lnSpc>
              <a:spcBef>
                <a:spcPts val="195"/>
              </a:spcBef>
              <a:buAutoNum type="arabicPlain" startAt="53"/>
              <a:tabLst>
                <a:tab pos="473075" algn="l"/>
              </a:tabLst>
            </a:pP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Gastos</a:t>
            </a:r>
            <a:r>
              <a:rPr sz="2600" spc="-2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no</a:t>
            </a:r>
            <a:r>
              <a:rPr sz="26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operacionales</a:t>
            </a:r>
            <a:endParaRPr sz="2600">
              <a:latin typeface="Arial MT"/>
              <a:cs typeface="Arial MT"/>
            </a:endParaRPr>
          </a:p>
          <a:p>
            <a:pPr marL="12700" marR="759460">
              <a:lnSpc>
                <a:spcPct val="74200"/>
              </a:lnSpc>
              <a:spcBef>
                <a:spcPts val="1190"/>
              </a:spcBef>
              <a:buAutoNum type="arabicPlain" startAt="53"/>
              <a:tabLst>
                <a:tab pos="473075" algn="l"/>
              </a:tabLst>
            </a:pP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Gastos</a:t>
            </a:r>
            <a:r>
              <a:rPr sz="2600" spc="-4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r>
              <a:rPr sz="2600" spc="-2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ejercicios </a:t>
            </a:r>
            <a:r>
              <a:rPr sz="2600" spc="-7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anteriores</a:t>
            </a:r>
            <a:endParaRPr sz="2600">
              <a:latin typeface="Arial MT"/>
              <a:cs typeface="Arial MT"/>
            </a:endParaRPr>
          </a:p>
          <a:p>
            <a:pPr marL="12700" marR="814069">
              <a:lnSpc>
                <a:spcPct val="74200"/>
              </a:lnSpc>
              <a:spcBef>
                <a:spcPts val="1190"/>
              </a:spcBef>
            </a:pP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58</a:t>
            </a:r>
            <a:r>
              <a:rPr sz="2600" spc="-2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Impuesto</a:t>
            </a:r>
            <a:r>
              <a:rPr sz="2600" spc="-2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r>
              <a:rPr sz="26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renta</a:t>
            </a:r>
            <a:r>
              <a:rPr sz="26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y </a:t>
            </a:r>
            <a:r>
              <a:rPr sz="2600" spc="-70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181B0D"/>
                </a:solidFill>
                <a:latin typeface="Arial MT"/>
                <a:cs typeface="Arial MT"/>
              </a:rPr>
              <a:t>complementario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/>
              <a:t>Hotelero</a:t>
            </a: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5</a:t>
            </a:r>
            <a:r>
              <a:rPr sz="2400" b="0" spc="-3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b="0" spc="-15" dirty="0">
                <a:solidFill>
                  <a:srgbClr val="181B0D"/>
                </a:solidFill>
                <a:latin typeface="Arial MT"/>
                <a:cs typeface="Arial MT"/>
              </a:rPr>
              <a:t>GASTOS</a:t>
            </a:r>
            <a:endParaRPr sz="2400">
              <a:latin typeface="Arial MT"/>
              <a:cs typeface="Arial MT"/>
            </a:endParaRPr>
          </a:p>
          <a:p>
            <a:pPr marL="12700" marR="1327150">
              <a:lnSpc>
                <a:spcPct val="74200"/>
              </a:lnSpc>
              <a:spcBef>
                <a:spcPts val="1185"/>
              </a:spcBef>
              <a:buAutoNum type="arabicPlain" startAt="51"/>
              <a:tabLst>
                <a:tab pos="436880" algn="l"/>
              </a:tabLst>
            </a:pP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Operacionales de </a:t>
            </a:r>
            <a:r>
              <a:rPr sz="2400" b="0" spc="-66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administración</a:t>
            </a: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ts val="3340"/>
              </a:lnSpc>
              <a:spcBef>
                <a:spcPts val="175"/>
              </a:spcBef>
              <a:buAutoNum type="arabicPlain" startAt="51"/>
              <a:tabLst>
                <a:tab pos="436880" algn="l"/>
              </a:tabLst>
            </a:pP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Operacionales</a:t>
            </a:r>
            <a:r>
              <a:rPr sz="2400" b="0" spc="2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r>
              <a:rPr sz="2400" b="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ventas67 </a:t>
            </a:r>
            <a:r>
              <a:rPr sz="2400" b="0" spc="-65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53 No</a:t>
            </a:r>
            <a:r>
              <a:rPr sz="2400" b="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operacionales</a:t>
            </a:r>
            <a:endParaRPr sz="2400">
              <a:latin typeface="Arial MT"/>
              <a:cs typeface="Arial MT"/>
            </a:endParaRPr>
          </a:p>
          <a:p>
            <a:pPr marL="12700" marR="1024890">
              <a:lnSpc>
                <a:spcPct val="73700"/>
              </a:lnSpc>
              <a:spcBef>
                <a:spcPts val="1019"/>
              </a:spcBef>
            </a:pP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54</a:t>
            </a:r>
            <a:r>
              <a:rPr sz="2400" b="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Impuesto </a:t>
            </a:r>
            <a:r>
              <a:rPr sz="2400" b="0" spc="-10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 renta </a:t>
            </a:r>
            <a:r>
              <a:rPr sz="2400" b="0" dirty="0">
                <a:solidFill>
                  <a:srgbClr val="181B0D"/>
                </a:solidFill>
                <a:latin typeface="Arial MT"/>
                <a:cs typeface="Arial MT"/>
              </a:rPr>
              <a:t>y </a:t>
            </a:r>
            <a:r>
              <a:rPr sz="2400" b="0" spc="-65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complementarios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59</a:t>
            </a:r>
            <a:r>
              <a:rPr sz="2400" b="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Ganancias</a:t>
            </a:r>
            <a:r>
              <a:rPr sz="2400" b="0" spc="1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b="0" dirty="0">
                <a:solidFill>
                  <a:srgbClr val="181B0D"/>
                </a:solidFill>
                <a:latin typeface="Arial MT"/>
                <a:cs typeface="Arial MT"/>
              </a:rPr>
              <a:t>y</a:t>
            </a:r>
            <a:r>
              <a:rPr sz="2400" b="0" spc="-2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181B0D"/>
                </a:solidFill>
                <a:latin typeface="Arial MT"/>
                <a:cs typeface="Arial MT"/>
              </a:rPr>
              <a:t>pérdidas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477" y="609346"/>
            <a:ext cx="92843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Cuentas del costo de ventas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1542922" y="1380744"/>
            <a:ext cx="9258300" cy="71755"/>
          </a:xfrm>
          <a:custGeom>
            <a:avLst/>
            <a:gdLst/>
            <a:ahLst/>
            <a:cxnLst/>
            <a:rect l="l" t="t" r="r" b="b"/>
            <a:pathLst>
              <a:path w="9258300" h="71755">
                <a:moveTo>
                  <a:pt x="9258300" y="0"/>
                </a:moveTo>
                <a:lnTo>
                  <a:pt x="0" y="0"/>
                </a:lnTo>
                <a:lnTo>
                  <a:pt x="0" y="71627"/>
                </a:lnTo>
                <a:lnTo>
                  <a:pt x="9258300" y="71627"/>
                </a:lnTo>
                <a:lnTo>
                  <a:pt x="9258300" y="0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0594" y="1919097"/>
            <a:ext cx="3312160" cy="254952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3300" b="1" dirty="0">
                <a:solidFill>
                  <a:srgbClr val="D13A55"/>
                </a:solidFill>
                <a:latin typeface="Arial"/>
                <a:cs typeface="Arial"/>
              </a:rPr>
              <a:t>Cooperativo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400" spc="-5" dirty="0">
                <a:solidFill>
                  <a:srgbClr val="181B0D"/>
                </a:solidFill>
                <a:latin typeface="Arial MT"/>
                <a:cs typeface="Arial MT"/>
              </a:rPr>
              <a:t>6</a:t>
            </a:r>
            <a:r>
              <a:rPr sz="2400" spc="-15" dirty="0">
                <a:solidFill>
                  <a:srgbClr val="181B0D"/>
                </a:solidFill>
                <a:latin typeface="Arial MT"/>
                <a:cs typeface="Arial MT"/>
              </a:rPr>
              <a:t> COSTO </a:t>
            </a:r>
            <a:r>
              <a:rPr sz="2400" spc="-10" dirty="0">
                <a:solidFill>
                  <a:srgbClr val="181B0D"/>
                </a:solidFill>
                <a:latin typeface="Arial MT"/>
                <a:cs typeface="Arial MT"/>
              </a:rPr>
              <a:t>DE </a:t>
            </a:r>
            <a:r>
              <a:rPr sz="2400" spc="-35" dirty="0">
                <a:solidFill>
                  <a:srgbClr val="181B0D"/>
                </a:solidFill>
                <a:latin typeface="Arial MT"/>
                <a:cs typeface="Arial MT"/>
              </a:rPr>
              <a:t>VENTAS</a:t>
            </a:r>
            <a:endParaRPr sz="2400">
              <a:latin typeface="Arial MT"/>
              <a:cs typeface="Arial MT"/>
            </a:endParaRPr>
          </a:p>
          <a:p>
            <a:pPr marL="436245" indent="-424180">
              <a:lnSpc>
                <a:spcPts val="2790"/>
              </a:lnSpc>
              <a:spcBef>
                <a:spcPts val="1035"/>
              </a:spcBef>
              <a:buAutoNum type="arabicPlain" startAt="61"/>
              <a:tabLst>
                <a:tab pos="436880" algn="l"/>
              </a:tabLst>
            </a:pPr>
            <a:r>
              <a:rPr sz="2400" spc="-5" dirty="0">
                <a:solidFill>
                  <a:srgbClr val="181B0D"/>
                </a:solidFill>
                <a:latin typeface="Arial MT"/>
                <a:cs typeface="Arial MT"/>
              </a:rPr>
              <a:t>Costo</a:t>
            </a:r>
            <a:r>
              <a:rPr sz="2400" spc="-1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r>
              <a:rPr sz="24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81B0D"/>
                </a:solidFill>
                <a:latin typeface="Arial MT"/>
                <a:cs typeface="Arial MT"/>
              </a:rPr>
              <a:t>ventas</a:t>
            </a:r>
            <a:r>
              <a:rPr sz="24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181B0D"/>
                </a:solidFill>
                <a:latin typeface="Arial MT"/>
                <a:cs typeface="Arial MT"/>
              </a:rPr>
              <a:t>y</a:t>
            </a:r>
            <a:r>
              <a:rPr sz="2400" spc="-15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2790"/>
              </a:lnSpc>
            </a:pPr>
            <a:r>
              <a:rPr sz="2400" spc="-5" dirty="0">
                <a:solidFill>
                  <a:srgbClr val="181B0D"/>
                </a:solidFill>
                <a:latin typeface="Arial MT"/>
                <a:cs typeface="Arial MT"/>
              </a:rPr>
              <a:t>prestación</a:t>
            </a:r>
            <a:r>
              <a:rPr sz="24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81B0D"/>
                </a:solidFill>
                <a:latin typeface="Arial MT"/>
                <a:cs typeface="Arial MT"/>
              </a:rPr>
              <a:t>de servicios</a:t>
            </a:r>
            <a:endParaRPr sz="2400">
              <a:latin typeface="Arial MT"/>
              <a:cs typeface="Arial MT"/>
            </a:endParaRPr>
          </a:p>
          <a:p>
            <a:pPr marL="436245" indent="-424180">
              <a:lnSpc>
                <a:spcPct val="100000"/>
              </a:lnSpc>
              <a:spcBef>
                <a:spcPts val="1030"/>
              </a:spcBef>
              <a:buAutoNum type="arabicPlain" startAt="62"/>
              <a:tabLst>
                <a:tab pos="436880" algn="l"/>
              </a:tabLst>
            </a:pPr>
            <a:r>
              <a:rPr sz="2400" spc="-5" dirty="0">
                <a:solidFill>
                  <a:srgbClr val="181B0D"/>
                </a:solidFill>
                <a:latin typeface="Arial MT"/>
                <a:cs typeface="Arial MT"/>
              </a:rPr>
              <a:t>Compras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5143" y="1922716"/>
            <a:ext cx="3312160" cy="204914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3300" b="1" dirty="0">
                <a:solidFill>
                  <a:srgbClr val="D13A55"/>
                </a:solidFill>
                <a:latin typeface="Arial"/>
                <a:cs typeface="Arial"/>
              </a:rPr>
              <a:t>Hotelero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400" spc="-5" dirty="0">
                <a:solidFill>
                  <a:srgbClr val="181B0D"/>
                </a:solidFill>
                <a:latin typeface="Arial MT"/>
                <a:cs typeface="Arial MT"/>
              </a:rPr>
              <a:t>6</a:t>
            </a:r>
            <a:r>
              <a:rPr sz="2400" spc="-15" dirty="0">
                <a:solidFill>
                  <a:srgbClr val="181B0D"/>
                </a:solidFill>
                <a:latin typeface="Arial MT"/>
                <a:cs typeface="Arial MT"/>
              </a:rPr>
              <a:t> COSTO </a:t>
            </a:r>
            <a:r>
              <a:rPr sz="2400" spc="-10" dirty="0">
                <a:solidFill>
                  <a:srgbClr val="181B0D"/>
                </a:solidFill>
                <a:latin typeface="Arial MT"/>
                <a:cs typeface="Arial MT"/>
              </a:rPr>
              <a:t>DE </a:t>
            </a:r>
            <a:r>
              <a:rPr sz="2400" spc="-35" dirty="0">
                <a:solidFill>
                  <a:srgbClr val="181B0D"/>
                </a:solidFill>
                <a:latin typeface="Arial MT"/>
                <a:cs typeface="Arial MT"/>
              </a:rPr>
              <a:t>VENTAS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2790"/>
              </a:lnSpc>
              <a:spcBef>
                <a:spcPts val="1030"/>
              </a:spcBef>
            </a:pPr>
            <a:r>
              <a:rPr sz="2400" dirty="0">
                <a:solidFill>
                  <a:srgbClr val="181B0D"/>
                </a:solidFill>
                <a:latin typeface="Arial MT"/>
                <a:cs typeface="Arial MT"/>
              </a:rPr>
              <a:t>61</a:t>
            </a:r>
            <a:r>
              <a:rPr sz="2400" spc="-2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81B0D"/>
                </a:solidFill>
                <a:latin typeface="Arial MT"/>
                <a:cs typeface="Arial MT"/>
              </a:rPr>
              <a:t>Costo</a:t>
            </a:r>
            <a:r>
              <a:rPr sz="24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181B0D"/>
                </a:solidFill>
                <a:latin typeface="Arial MT"/>
                <a:cs typeface="Arial MT"/>
              </a:rPr>
              <a:t>de</a:t>
            </a:r>
            <a:r>
              <a:rPr sz="24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81B0D"/>
                </a:solidFill>
                <a:latin typeface="Arial MT"/>
                <a:cs typeface="Arial MT"/>
              </a:rPr>
              <a:t>ventas</a:t>
            </a:r>
            <a:r>
              <a:rPr sz="2400" spc="-1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181B0D"/>
                </a:solidFill>
                <a:latin typeface="Arial MT"/>
                <a:cs typeface="Arial MT"/>
              </a:rPr>
              <a:t>y</a:t>
            </a:r>
            <a:r>
              <a:rPr sz="2400" spc="-5" dirty="0">
                <a:solidFill>
                  <a:srgbClr val="181B0D"/>
                </a:solidFill>
                <a:latin typeface="Arial MT"/>
                <a:cs typeface="Arial MT"/>
              </a:rPr>
              <a:t> de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2790"/>
              </a:lnSpc>
            </a:pPr>
            <a:r>
              <a:rPr sz="2400" spc="-5" dirty="0">
                <a:solidFill>
                  <a:srgbClr val="181B0D"/>
                </a:solidFill>
                <a:latin typeface="Arial MT"/>
                <a:cs typeface="Arial MT"/>
              </a:rPr>
              <a:t>prestación</a:t>
            </a:r>
            <a:r>
              <a:rPr sz="2400" dirty="0">
                <a:solidFill>
                  <a:srgbClr val="181B0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81B0D"/>
                </a:solidFill>
                <a:latin typeface="Arial MT"/>
                <a:cs typeface="Arial MT"/>
              </a:rPr>
              <a:t>de servicios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04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Tipos</a:t>
            </a:r>
            <a:r>
              <a:rPr spc="30" dirty="0"/>
              <a:t> </a:t>
            </a:r>
            <a:r>
              <a:rPr dirty="0"/>
              <a:t>de</a:t>
            </a:r>
            <a:r>
              <a:rPr spc="-5" dirty="0"/>
              <a:t> estados</a:t>
            </a:r>
            <a:r>
              <a:rPr spc="50" dirty="0"/>
              <a:t> </a:t>
            </a:r>
            <a:r>
              <a:rPr spc="-5" dirty="0"/>
              <a:t>financieros</a:t>
            </a:r>
          </a:p>
        </p:txBody>
      </p:sp>
      <p:sp>
        <p:nvSpPr>
          <p:cNvPr id="3" name="object 3"/>
          <p:cNvSpPr/>
          <p:nvPr/>
        </p:nvSpPr>
        <p:spPr>
          <a:xfrm>
            <a:off x="2367533" y="1221486"/>
            <a:ext cx="8399145" cy="64135"/>
          </a:xfrm>
          <a:custGeom>
            <a:avLst/>
            <a:gdLst/>
            <a:ahLst/>
            <a:cxnLst/>
            <a:rect l="l" t="t" r="r" b="b"/>
            <a:pathLst>
              <a:path w="8399145" h="64134">
                <a:moveTo>
                  <a:pt x="8398764" y="0"/>
                </a:moveTo>
                <a:lnTo>
                  <a:pt x="0" y="0"/>
                </a:lnTo>
                <a:lnTo>
                  <a:pt x="0" y="64008"/>
                </a:lnTo>
                <a:lnTo>
                  <a:pt x="8398764" y="64008"/>
                </a:lnTo>
                <a:lnTo>
                  <a:pt x="8398764" y="0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909379" y="2704261"/>
            <a:ext cx="4651375" cy="4011295"/>
            <a:chOff x="1655826" y="2535173"/>
            <a:chExt cx="4651375" cy="4011295"/>
          </a:xfrm>
        </p:grpSpPr>
        <p:sp>
          <p:nvSpPr>
            <p:cNvPr id="9" name="object 9"/>
            <p:cNvSpPr/>
            <p:nvPr/>
          </p:nvSpPr>
          <p:spPr>
            <a:xfrm>
              <a:off x="1655826" y="2535173"/>
              <a:ext cx="4651375" cy="4011295"/>
            </a:xfrm>
            <a:custGeom>
              <a:avLst/>
              <a:gdLst/>
              <a:ahLst/>
              <a:cxnLst/>
              <a:rect l="l" t="t" r="r" b="b"/>
              <a:pathLst>
                <a:path w="4651375" h="4011295">
                  <a:moveTo>
                    <a:pt x="3982720" y="0"/>
                  </a:moveTo>
                  <a:lnTo>
                    <a:pt x="668528" y="0"/>
                  </a:lnTo>
                  <a:lnTo>
                    <a:pt x="620787" y="1678"/>
                  </a:lnTo>
                  <a:lnTo>
                    <a:pt x="573953" y="6639"/>
                  </a:lnTo>
                  <a:lnTo>
                    <a:pt x="528137" y="14768"/>
                  </a:lnTo>
                  <a:lnTo>
                    <a:pt x="483452" y="25954"/>
                  </a:lnTo>
                  <a:lnTo>
                    <a:pt x="440013" y="40081"/>
                  </a:lnTo>
                  <a:lnTo>
                    <a:pt x="397932" y="57038"/>
                  </a:lnTo>
                  <a:lnTo>
                    <a:pt x="357322" y="76711"/>
                  </a:lnTo>
                  <a:lnTo>
                    <a:pt x="318296" y="98987"/>
                  </a:lnTo>
                  <a:lnTo>
                    <a:pt x="280968" y="123753"/>
                  </a:lnTo>
                  <a:lnTo>
                    <a:pt x="245451" y="150895"/>
                  </a:lnTo>
                  <a:lnTo>
                    <a:pt x="211857" y="180301"/>
                  </a:lnTo>
                  <a:lnTo>
                    <a:pt x="180301" y="211857"/>
                  </a:lnTo>
                  <a:lnTo>
                    <a:pt x="150895" y="245451"/>
                  </a:lnTo>
                  <a:lnTo>
                    <a:pt x="123753" y="280968"/>
                  </a:lnTo>
                  <a:lnTo>
                    <a:pt x="98987" y="318296"/>
                  </a:lnTo>
                  <a:lnTo>
                    <a:pt x="76711" y="357322"/>
                  </a:lnTo>
                  <a:lnTo>
                    <a:pt x="57038" y="397932"/>
                  </a:lnTo>
                  <a:lnTo>
                    <a:pt x="40081" y="440013"/>
                  </a:lnTo>
                  <a:lnTo>
                    <a:pt x="25954" y="483452"/>
                  </a:lnTo>
                  <a:lnTo>
                    <a:pt x="14768" y="528137"/>
                  </a:lnTo>
                  <a:lnTo>
                    <a:pt x="6639" y="573953"/>
                  </a:lnTo>
                  <a:lnTo>
                    <a:pt x="1678" y="620787"/>
                  </a:lnTo>
                  <a:lnTo>
                    <a:pt x="0" y="668527"/>
                  </a:lnTo>
                  <a:lnTo>
                    <a:pt x="0" y="3342627"/>
                  </a:lnTo>
                  <a:lnTo>
                    <a:pt x="1678" y="3390372"/>
                  </a:lnTo>
                  <a:lnTo>
                    <a:pt x="6639" y="3437210"/>
                  </a:lnTo>
                  <a:lnTo>
                    <a:pt x="14768" y="3483030"/>
                  </a:lnTo>
                  <a:lnTo>
                    <a:pt x="25954" y="3527717"/>
                  </a:lnTo>
                  <a:lnTo>
                    <a:pt x="40081" y="3571158"/>
                  </a:lnTo>
                  <a:lnTo>
                    <a:pt x="57038" y="3613241"/>
                  </a:lnTo>
                  <a:lnTo>
                    <a:pt x="76711" y="3653852"/>
                  </a:lnTo>
                  <a:lnTo>
                    <a:pt x="98987" y="3692879"/>
                  </a:lnTo>
                  <a:lnTo>
                    <a:pt x="123753" y="3730207"/>
                  </a:lnTo>
                  <a:lnTo>
                    <a:pt x="150895" y="3765725"/>
                  </a:lnTo>
                  <a:lnTo>
                    <a:pt x="180301" y="3799318"/>
                  </a:lnTo>
                  <a:lnTo>
                    <a:pt x="211857" y="3830873"/>
                  </a:lnTo>
                  <a:lnTo>
                    <a:pt x="245451" y="3860279"/>
                  </a:lnTo>
                  <a:lnTo>
                    <a:pt x="280968" y="3887420"/>
                  </a:lnTo>
                  <a:lnTo>
                    <a:pt x="318296" y="3912185"/>
                  </a:lnTo>
                  <a:lnTo>
                    <a:pt x="357322" y="3934460"/>
                  </a:lnTo>
                  <a:lnTo>
                    <a:pt x="397932" y="3954133"/>
                  </a:lnTo>
                  <a:lnTo>
                    <a:pt x="440013" y="3971089"/>
                  </a:lnTo>
                  <a:lnTo>
                    <a:pt x="483452" y="3985215"/>
                  </a:lnTo>
                  <a:lnTo>
                    <a:pt x="528137" y="3996400"/>
                  </a:lnTo>
                  <a:lnTo>
                    <a:pt x="573953" y="4004529"/>
                  </a:lnTo>
                  <a:lnTo>
                    <a:pt x="620787" y="4009489"/>
                  </a:lnTo>
                  <a:lnTo>
                    <a:pt x="668528" y="4011167"/>
                  </a:lnTo>
                  <a:lnTo>
                    <a:pt x="3982720" y="4011167"/>
                  </a:lnTo>
                  <a:lnTo>
                    <a:pt x="4030460" y="4009489"/>
                  </a:lnTo>
                  <a:lnTo>
                    <a:pt x="4077294" y="4004529"/>
                  </a:lnTo>
                  <a:lnTo>
                    <a:pt x="4123110" y="3996400"/>
                  </a:lnTo>
                  <a:lnTo>
                    <a:pt x="4167795" y="3985215"/>
                  </a:lnTo>
                  <a:lnTo>
                    <a:pt x="4211234" y="3971089"/>
                  </a:lnTo>
                  <a:lnTo>
                    <a:pt x="4253315" y="3954133"/>
                  </a:lnTo>
                  <a:lnTo>
                    <a:pt x="4293925" y="3934460"/>
                  </a:lnTo>
                  <a:lnTo>
                    <a:pt x="4332951" y="3912185"/>
                  </a:lnTo>
                  <a:lnTo>
                    <a:pt x="4370279" y="3887420"/>
                  </a:lnTo>
                  <a:lnTo>
                    <a:pt x="4405796" y="3860279"/>
                  </a:lnTo>
                  <a:lnTo>
                    <a:pt x="4439390" y="3830873"/>
                  </a:lnTo>
                  <a:lnTo>
                    <a:pt x="4470946" y="3799318"/>
                  </a:lnTo>
                  <a:lnTo>
                    <a:pt x="4500352" y="3765725"/>
                  </a:lnTo>
                  <a:lnTo>
                    <a:pt x="4527494" y="3730207"/>
                  </a:lnTo>
                  <a:lnTo>
                    <a:pt x="4552260" y="3692879"/>
                  </a:lnTo>
                  <a:lnTo>
                    <a:pt x="4574536" y="3653852"/>
                  </a:lnTo>
                  <a:lnTo>
                    <a:pt x="4594209" y="3613241"/>
                  </a:lnTo>
                  <a:lnTo>
                    <a:pt x="4611166" y="3571158"/>
                  </a:lnTo>
                  <a:lnTo>
                    <a:pt x="4625293" y="3527717"/>
                  </a:lnTo>
                  <a:lnTo>
                    <a:pt x="4636479" y="3483030"/>
                  </a:lnTo>
                  <a:lnTo>
                    <a:pt x="4644608" y="3437210"/>
                  </a:lnTo>
                  <a:lnTo>
                    <a:pt x="4649569" y="3390372"/>
                  </a:lnTo>
                  <a:lnTo>
                    <a:pt x="4651248" y="3342627"/>
                  </a:lnTo>
                  <a:lnTo>
                    <a:pt x="4651248" y="668527"/>
                  </a:lnTo>
                  <a:lnTo>
                    <a:pt x="4649569" y="620787"/>
                  </a:lnTo>
                  <a:lnTo>
                    <a:pt x="4644608" y="573953"/>
                  </a:lnTo>
                  <a:lnTo>
                    <a:pt x="4636479" y="528137"/>
                  </a:lnTo>
                  <a:lnTo>
                    <a:pt x="4625293" y="483452"/>
                  </a:lnTo>
                  <a:lnTo>
                    <a:pt x="4611166" y="440013"/>
                  </a:lnTo>
                  <a:lnTo>
                    <a:pt x="4594209" y="397932"/>
                  </a:lnTo>
                  <a:lnTo>
                    <a:pt x="4574536" y="357322"/>
                  </a:lnTo>
                  <a:lnTo>
                    <a:pt x="4552260" y="318296"/>
                  </a:lnTo>
                  <a:lnTo>
                    <a:pt x="4527494" y="280968"/>
                  </a:lnTo>
                  <a:lnTo>
                    <a:pt x="4500352" y="245451"/>
                  </a:lnTo>
                  <a:lnTo>
                    <a:pt x="4470946" y="211857"/>
                  </a:lnTo>
                  <a:lnTo>
                    <a:pt x="4439390" y="180301"/>
                  </a:lnTo>
                  <a:lnTo>
                    <a:pt x="4405796" y="150895"/>
                  </a:lnTo>
                  <a:lnTo>
                    <a:pt x="4370279" y="123753"/>
                  </a:lnTo>
                  <a:lnTo>
                    <a:pt x="4332951" y="98987"/>
                  </a:lnTo>
                  <a:lnTo>
                    <a:pt x="4293925" y="76711"/>
                  </a:lnTo>
                  <a:lnTo>
                    <a:pt x="4253315" y="57038"/>
                  </a:lnTo>
                  <a:lnTo>
                    <a:pt x="4211234" y="40081"/>
                  </a:lnTo>
                  <a:lnTo>
                    <a:pt x="4167795" y="25954"/>
                  </a:lnTo>
                  <a:lnTo>
                    <a:pt x="4123110" y="14768"/>
                  </a:lnTo>
                  <a:lnTo>
                    <a:pt x="4077294" y="6639"/>
                  </a:lnTo>
                  <a:lnTo>
                    <a:pt x="4030460" y="1678"/>
                  </a:lnTo>
                  <a:lnTo>
                    <a:pt x="3982720" y="0"/>
                  </a:lnTo>
                  <a:close/>
                </a:path>
              </a:pathLst>
            </a:custGeom>
            <a:solidFill>
              <a:srgbClr val="F8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5826" y="2545841"/>
              <a:ext cx="4651375" cy="4000500"/>
            </a:xfrm>
            <a:custGeom>
              <a:avLst/>
              <a:gdLst/>
              <a:ahLst/>
              <a:cxnLst/>
              <a:rect l="l" t="t" r="r" b="b"/>
              <a:pathLst>
                <a:path w="4651375" h="4000500">
                  <a:moveTo>
                    <a:pt x="4117466" y="3987800"/>
                  </a:moveTo>
                  <a:lnTo>
                    <a:pt x="533907" y="3987800"/>
                  </a:lnTo>
                  <a:lnTo>
                    <a:pt x="566674" y="4000500"/>
                  </a:lnTo>
                  <a:lnTo>
                    <a:pt x="4084574" y="4000500"/>
                  </a:lnTo>
                  <a:lnTo>
                    <a:pt x="4117466" y="3987800"/>
                  </a:lnTo>
                  <a:close/>
                </a:path>
                <a:path w="4651375" h="4000500">
                  <a:moveTo>
                    <a:pt x="4149852" y="12700"/>
                  </a:moveTo>
                  <a:lnTo>
                    <a:pt x="501523" y="12700"/>
                  </a:lnTo>
                  <a:lnTo>
                    <a:pt x="438657" y="38100"/>
                  </a:lnTo>
                  <a:lnTo>
                    <a:pt x="378713" y="63500"/>
                  </a:lnTo>
                  <a:lnTo>
                    <a:pt x="321944" y="88900"/>
                  </a:lnTo>
                  <a:lnTo>
                    <a:pt x="294767" y="114300"/>
                  </a:lnTo>
                  <a:lnTo>
                    <a:pt x="268605" y="127000"/>
                  </a:lnTo>
                  <a:lnTo>
                    <a:pt x="243205" y="152400"/>
                  </a:lnTo>
                  <a:lnTo>
                    <a:pt x="219075" y="165100"/>
                  </a:lnTo>
                  <a:lnTo>
                    <a:pt x="195834" y="190500"/>
                  </a:lnTo>
                  <a:lnTo>
                    <a:pt x="152654" y="241300"/>
                  </a:lnTo>
                  <a:lnTo>
                    <a:pt x="114173" y="292100"/>
                  </a:lnTo>
                  <a:lnTo>
                    <a:pt x="80644" y="342900"/>
                  </a:lnTo>
                  <a:lnTo>
                    <a:pt x="52578" y="406400"/>
                  </a:lnTo>
                  <a:lnTo>
                    <a:pt x="40640" y="431800"/>
                  </a:lnTo>
                  <a:lnTo>
                    <a:pt x="30099" y="469900"/>
                  </a:lnTo>
                  <a:lnTo>
                    <a:pt x="21081" y="495300"/>
                  </a:lnTo>
                  <a:lnTo>
                    <a:pt x="13588" y="533400"/>
                  </a:lnTo>
                  <a:lnTo>
                    <a:pt x="7747" y="558800"/>
                  </a:lnTo>
                  <a:lnTo>
                    <a:pt x="3429" y="596900"/>
                  </a:lnTo>
                  <a:lnTo>
                    <a:pt x="888" y="635000"/>
                  </a:lnTo>
                  <a:lnTo>
                    <a:pt x="0" y="660400"/>
                  </a:lnTo>
                  <a:lnTo>
                    <a:pt x="0" y="3340100"/>
                  </a:lnTo>
                  <a:lnTo>
                    <a:pt x="888" y="3378200"/>
                  </a:lnTo>
                  <a:lnTo>
                    <a:pt x="3429" y="3403600"/>
                  </a:lnTo>
                  <a:lnTo>
                    <a:pt x="7747" y="3441700"/>
                  </a:lnTo>
                  <a:lnTo>
                    <a:pt x="13588" y="3467100"/>
                  </a:lnTo>
                  <a:lnTo>
                    <a:pt x="21081" y="3505200"/>
                  </a:lnTo>
                  <a:lnTo>
                    <a:pt x="30099" y="3543300"/>
                  </a:lnTo>
                  <a:lnTo>
                    <a:pt x="40640" y="3568700"/>
                  </a:lnTo>
                  <a:lnTo>
                    <a:pt x="52578" y="3594100"/>
                  </a:lnTo>
                  <a:lnTo>
                    <a:pt x="65912" y="3632200"/>
                  </a:lnTo>
                  <a:lnTo>
                    <a:pt x="96774" y="3683000"/>
                  </a:lnTo>
                  <a:lnTo>
                    <a:pt x="132842" y="3733800"/>
                  </a:lnTo>
                  <a:lnTo>
                    <a:pt x="173736" y="3784600"/>
                  </a:lnTo>
                  <a:lnTo>
                    <a:pt x="219075" y="3835400"/>
                  </a:lnTo>
                  <a:lnTo>
                    <a:pt x="243205" y="3848100"/>
                  </a:lnTo>
                  <a:lnTo>
                    <a:pt x="268605" y="3873500"/>
                  </a:lnTo>
                  <a:lnTo>
                    <a:pt x="321944" y="3911600"/>
                  </a:lnTo>
                  <a:lnTo>
                    <a:pt x="378713" y="3937000"/>
                  </a:lnTo>
                  <a:lnTo>
                    <a:pt x="438657" y="3962400"/>
                  </a:lnTo>
                  <a:lnTo>
                    <a:pt x="501523" y="3987800"/>
                  </a:lnTo>
                  <a:lnTo>
                    <a:pt x="4149852" y="3987800"/>
                  </a:lnTo>
                  <a:lnTo>
                    <a:pt x="4181602" y="3975100"/>
                  </a:lnTo>
                  <a:lnTo>
                    <a:pt x="635000" y="3975100"/>
                  </a:lnTo>
                  <a:lnTo>
                    <a:pt x="602869" y="3962400"/>
                  </a:lnTo>
                  <a:lnTo>
                    <a:pt x="540131" y="3962400"/>
                  </a:lnTo>
                  <a:lnTo>
                    <a:pt x="509269" y="3949700"/>
                  </a:lnTo>
                  <a:lnTo>
                    <a:pt x="479425" y="3937000"/>
                  </a:lnTo>
                  <a:lnTo>
                    <a:pt x="449961" y="3937000"/>
                  </a:lnTo>
                  <a:lnTo>
                    <a:pt x="393065" y="3911600"/>
                  </a:lnTo>
                  <a:lnTo>
                    <a:pt x="366013" y="3898900"/>
                  </a:lnTo>
                  <a:lnTo>
                    <a:pt x="339471" y="3873500"/>
                  </a:lnTo>
                  <a:lnTo>
                    <a:pt x="313690" y="3860800"/>
                  </a:lnTo>
                  <a:lnTo>
                    <a:pt x="288925" y="3848100"/>
                  </a:lnTo>
                  <a:lnTo>
                    <a:pt x="264922" y="3822700"/>
                  </a:lnTo>
                  <a:lnTo>
                    <a:pt x="242062" y="3810000"/>
                  </a:lnTo>
                  <a:lnTo>
                    <a:pt x="220091" y="3784600"/>
                  </a:lnTo>
                  <a:lnTo>
                    <a:pt x="199136" y="3759200"/>
                  </a:lnTo>
                  <a:lnTo>
                    <a:pt x="179197" y="3746500"/>
                  </a:lnTo>
                  <a:lnTo>
                    <a:pt x="142748" y="3695700"/>
                  </a:lnTo>
                  <a:lnTo>
                    <a:pt x="111125" y="3644900"/>
                  </a:lnTo>
                  <a:lnTo>
                    <a:pt x="97155" y="3606800"/>
                  </a:lnTo>
                  <a:lnTo>
                    <a:pt x="84581" y="3581400"/>
                  </a:lnTo>
                  <a:lnTo>
                    <a:pt x="73151" y="3556000"/>
                  </a:lnTo>
                  <a:lnTo>
                    <a:pt x="63373" y="3530600"/>
                  </a:lnTo>
                  <a:lnTo>
                    <a:pt x="54737" y="3492500"/>
                  </a:lnTo>
                  <a:lnTo>
                    <a:pt x="47751" y="3467100"/>
                  </a:lnTo>
                  <a:lnTo>
                    <a:pt x="42163" y="3429000"/>
                  </a:lnTo>
                  <a:lnTo>
                    <a:pt x="38226" y="3403600"/>
                  </a:lnTo>
                  <a:lnTo>
                    <a:pt x="35813" y="3365500"/>
                  </a:lnTo>
                  <a:lnTo>
                    <a:pt x="35051" y="3340100"/>
                  </a:lnTo>
                  <a:lnTo>
                    <a:pt x="35051" y="660400"/>
                  </a:lnTo>
                  <a:lnTo>
                    <a:pt x="35941" y="635000"/>
                  </a:lnTo>
                  <a:lnTo>
                    <a:pt x="38354" y="596900"/>
                  </a:lnTo>
                  <a:lnTo>
                    <a:pt x="42544" y="571500"/>
                  </a:lnTo>
                  <a:lnTo>
                    <a:pt x="48132" y="533400"/>
                  </a:lnTo>
                  <a:lnTo>
                    <a:pt x="55244" y="508000"/>
                  </a:lnTo>
                  <a:lnTo>
                    <a:pt x="63754" y="469900"/>
                  </a:lnTo>
                  <a:lnTo>
                    <a:pt x="73787" y="444500"/>
                  </a:lnTo>
                  <a:lnTo>
                    <a:pt x="85217" y="419100"/>
                  </a:lnTo>
                  <a:lnTo>
                    <a:pt x="97917" y="393700"/>
                  </a:lnTo>
                  <a:lnTo>
                    <a:pt x="111887" y="355600"/>
                  </a:lnTo>
                  <a:lnTo>
                    <a:pt x="127126" y="330200"/>
                  </a:lnTo>
                  <a:lnTo>
                    <a:pt x="143637" y="304800"/>
                  </a:lnTo>
                  <a:lnTo>
                    <a:pt x="161417" y="279400"/>
                  </a:lnTo>
                  <a:lnTo>
                    <a:pt x="180340" y="266700"/>
                  </a:lnTo>
                  <a:lnTo>
                    <a:pt x="200151" y="241300"/>
                  </a:lnTo>
                  <a:lnTo>
                    <a:pt x="221234" y="215900"/>
                  </a:lnTo>
                  <a:lnTo>
                    <a:pt x="243205" y="190500"/>
                  </a:lnTo>
                  <a:lnTo>
                    <a:pt x="266319" y="177800"/>
                  </a:lnTo>
                  <a:lnTo>
                    <a:pt x="290194" y="152400"/>
                  </a:lnTo>
                  <a:lnTo>
                    <a:pt x="315087" y="139700"/>
                  </a:lnTo>
                  <a:lnTo>
                    <a:pt x="340868" y="127000"/>
                  </a:lnTo>
                  <a:lnTo>
                    <a:pt x="367411" y="101600"/>
                  </a:lnTo>
                  <a:lnTo>
                    <a:pt x="394716" y="88900"/>
                  </a:lnTo>
                  <a:lnTo>
                    <a:pt x="422782" y="76200"/>
                  </a:lnTo>
                  <a:lnTo>
                    <a:pt x="451612" y="63500"/>
                  </a:lnTo>
                  <a:lnTo>
                    <a:pt x="480949" y="63500"/>
                  </a:lnTo>
                  <a:lnTo>
                    <a:pt x="541655" y="38100"/>
                  </a:lnTo>
                  <a:lnTo>
                    <a:pt x="604647" y="38100"/>
                  </a:lnTo>
                  <a:lnTo>
                    <a:pt x="636778" y="25400"/>
                  </a:lnTo>
                  <a:lnTo>
                    <a:pt x="4181602" y="25400"/>
                  </a:lnTo>
                  <a:lnTo>
                    <a:pt x="4149852" y="12700"/>
                  </a:lnTo>
                  <a:close/>
                </a:path>
                <a:path w="4651375" h="4000500">
                  <a:moveTo>
                    <a:pt x="4181602" y="25400"/>
                  </a:moveTo>
                  <a:lnTo>
                    <a:pt x="4016248" y="25400"/>
                  </a:lnTo>
                  <a:lnTo>
                    <a:pt x="4048506" y="38100"/>
                  </a:lnTo>
                  <a:lnTo>
                    <a:pt x="4111244" y="38100"/>
                  </a:lnTo>
                  <a:lnTo>
                    <a:pt x="4141978" y="50800"/>
                  </a:lnTo>
                  <a:lnTo>
                    <a:pt x="4171950" y="63500"/>
                  </a:lnTo>
                  <a:lnTo>
                    <a:pt x="4201414" y="63500"/>
                  </a:lnTo>
                  <a:lnTo>
                    <a:pt x="4230116" y="76200"/>
                  </a:lnTo>
                  <a:lnTo>
                    <a:pt x="4258183" y="88900"/>
                  </a:lnTo>
                  <a:lnTo>
                    <a:pt x="4285361" y="101600"/>
                  </a:lnTo>
                  <a:lnTo>
                    <a:pt x="4311904" y="127000"/>
                  </a:lnTo>
                  <a:lnTo>
                    <a:pt x="4337558" y="139700"/>
                  </a:lnTo>
                  <a:lnTo>
                    <a:pt x="4362450" y="152400"/>
                  </a:lnTo>
                  <a:lnTo>
                    <a:pt x="4386326" y="177800"/>
                  </a:lnTo>
                  <a:lnTo>
                    <a:pt x="4409313" y="190500"/>
                  </a:lnTo>
                  <a:lnTo>
                    <a:pt x="4431411" y="215900"/>
                  </a:lnTo>
                  <a:lnTo>
                    <a:pt x="4452239" y="241300"/>
                  </a:lnTo>
                  <a:lnTo>
                    <a:pt x="4472051" y="266700"/>
                  </a:lnTo>
                  <a:lnTo>
                    <a:pt x="4490847" y="292100"/>
                  </a:lnTo>
                  <a:lnTo>
                    <a:pt x="4508500" y="304800"/>
                  </a:lnTo>
                  <a:lnTo>
                    <a:pt x="4525010" y="330200"/>
                  </a:lnTo>
                  <a:lnTo>
                    <a:pt x="4540123" y="368300"/>
                  </a:lnTo>
                  <a:lnTo>
                    <a:pt x="4554093" y="393700"/>
                  </a:lnTo>
                  <a:lnTo>
                    <a:pt x="4566793" y="419100"/>
                  </a:lnTo>
                  <a:lnTo>
                    <a:pt x="4578096" y="444500"/>
                  </a:lnTo>
                  <a:lnTo>
                    <a:pt x="4587875" y="482600"/>
                  </a:lnTo>
                  <a:lnTo>
                    <a:pt x="4596511" y="508000"/>
                  </a:lnTo>
                  <a:lnTo>
                    <a:pt x="4603496" y="533400"/>
                  </a:lnTo>
                  <a:lnTo>
                    <a:pt x="4609084" y="571500"/>
                  </a:lnTo>
                  <a:lnTo>
                    <a:pt x="4613021" y="596900"/>
                  </a:lnTo>
                  <a:lnTo>
                    <a:pt x="4615434" y="635000"/>
                  </a:lnTo>
                  <a:lnTo>
                    <a:pt x="4616196" y="660400"/>
                  </a:lnTo>
                  <a:lnTo>
                    <a:pt x="4616196" y="3340100"/>
                  </a:lnTo>
                  <a:lnTo>
                    <a:pt x="4615307" y="3378200"/>
                  </a:lnTo>
                  <a:lnTo>
                    <a:pt x="4608703" y="3441700"/>
                  </a:lnTo>
                  <a:lnTo>
                    <a:pt x="4596003" y="3492500"/>
                  </a:lnTo>
                  <a:lnTo>
                    <a:pt x="4587494" y="3530600"/>
                  </a:lnTo>
                  <a:lnTo>
                    <a:pt x="4577461" y="3556000"/>
                  </a:lnTo>
                  <a:lnTo>
                    <a:pt x="4566031" y="3581400"/>
                  </a:lnTo>
                  <a:lnTo>
                    <a:pt x="4553331" y="3619500"/>
                  </a:lnTo>
                  <a:lnTo>
                    <a:pt x="4524121" y="3670300"/>
                  </a:lnTo>
                  <a:lnTo>
                    <a:pt x="4489831" y="3721100"/>
                  </a:lnTo>
                  <a:lnTo>
                    <a:pt x="4451096" y="3759200"/>
                  </a:lnTo>
                  <a:lnTo>
                    <a:pt x="4430014" y="3784600"/>
                  </a:lnTo>
                  <a:lnTo>
                    <a:pt x="4408043" y="3810000"/>
                  </a:lnTo>
                  <a:lnTo>
                    <a:pt x="4385056" y="3822700"/>
                  </a:lnTo>
                  <a:lnTo>
                    <a:pt x="4361053" y="3848100"/>
                  </a:lnTo>
                  <a:lnTo>
                    <a:pt x="4336288" y="3860800"/>
                  </a:lnTo>
                  <a:lnTo>
                    <a:pt x="4310507" y="3886200"/>
                  </a:lnTo>
                  <a:lnTo>
                    <a:pt x="4283964" y="3898900"/>
                  </a:lnTo>
                  <a:lnTo>
                    <a:pt x="4256659" y="3911600"/>
                  </a:lnTo>
                  <a:lnTo>
                    <a:pt x="4228592" y="3924300"/>
                  </a:lnTo>
                  <a:lnTo>
                    <a:pt x="4199890" y="3937000"/>
                  </a:lnTo>
                  <a:lnTo>
                    <a:pt x="4170426" y="3949700"/>
                  </a:lnTo>
                  <a:lnTo>
                    <a:pt x="4140200" y="3949700"/>
                  </a:lnTo>
                  <a:lnTo>
                    <a:pt x="4109593" y="3962400"/>
                  </a:lnTo>
                  <a:lnTo>
                    <a:pt x="4046728" y="3962400"/>
                  </a:lnTo>
                  <a:lnTo>
                    <a:pt x="4014470" y="3975100"/>
                  </a:lnTo>
                  <a:lnTo>
                    <a:pt x="4181602" y="3975100"/>
                  </a:lnTo>
                  <a:lnTo>
                    <a:pt x="4242943" y="3949700"/>
                  </a:lnTo>
                  <a:lnTo>
                    <a:pt x="4301363" y="3924300"/>
                  </a:lnTo>
                  <a:lnTo>
                    <a:pt x="4356481" y="3898900"/>
                  </a:lnTo>
                  <a:lnTo>
                    <a:pt x="4407916" y="3848100"/>
                  </a:lnTo>
                  <a:lnTo>
                    <a:pt x="4432300" y="3835400"/>
                  </a:lnTo>
                  <a:lnTo>
                    <a:pt x="4477639" y="3784600"/>
                  </a:lnTo>
                  <a:lnTo>
                    <a:pt x="4518406" y="3733800"/>
                  </a:lnTo>
                  <a:lnTo>
                    <a:pt x="4554474" y="3683000"/>
                  </a:lnTo>
                  <a:lnTo>
                    <a:pt x="4585335" y="3632200"/>
                  </a:lnTo>
                  <a:lnTo>
                    <a:pt x="4598670" y="3594100"/>
                  </a:lnTo>
                  <a:lnTo>
                    <a:pt x="4610608" y="3568700"/>
                  </a:lnTo>
                  <a:lnTo>
                    <a:pt x="4621149" y="3543300"/>
                  </a:lnTo>
                  <a:lnTo>
                    <a:pt x="4630166" y="3505200"/>
                  </a:lnTo>
                  <a:lnTo>
                    <a:pt x="4637659" y="3467100"/>
                  </a:lnTo>
                  <a:lnTo>
                    <a:pt x="4643501" y="3441700"/>
                  </a:lnTo>
                  <a:lnTo>
                    <a:pt x="4647819" y="3403600"/>
                  </a:lnTo>
                  <a:lnTo>
                    <a:pt x="4650359" y="3378200"/>
                  </a:lnTo>
                  <a:lnTo>
                    <a:pt x="4651248" y="3340100"/>
                  </a:lnTo>
                  <a:lnTo>
                    <a:pt x="4651248" y="660400"/>
                  </a:lnTo>
                  <a:lnTo>
                    <a:pt x="4650359" y="635000"/>
                  </a:lnTo>
                  <a:lnTo>
                    <a:pt x="4647819" y="596900"/>
                  </a:lnTo>
                  <a:lnTo>
                    <a:pt x="4643501" y="558800"/>
                  </a:lnTo>
                  <a:lnTo>
                    <a:pt x="4637659" y="533400"/>
                  </a:lnTo>
                  <a:lnTo>
                    <a:pt x="4630166" y="495300"/>
                  </a:lnTo>
                  <a:lnTo>
                    <a:pt x="4621149" y="469900"/>
                  </a:lnTo>
                  <a:lnTo>
                    <a:pt x="4610608" y="431800"/>
                  </a:lnTo>
                  <a:lnTo>
                    <a:pt x="4598797" y="406400"/>
                  </a:lnTo>
                  <a:lnTo>
                    <a:pt x="4585335" y="368300"/>
                  </a:lnTo>
                  <a:lnTo>
                    <a:pt x="4554474" y="317500"/>
                  </a:lnTo>
                  <a:lnTo>
                    <a:pt x="4518406" y="266700"/>
                  </a:lnTo>
                  <a:lnTo>
                    <a:pt x="4477639" y="215900"/>
                  </a:lnTo>
                  <a:lnTo>
                    <a:pt x="4432300" y="165100"/>
                  </a:lnTo>
                  <a:lnTo>
                    <a:pt x="4407916" y="152400"/>
                  </a:lnTo>
                  <a:lnTo>
                    <a:pt x="4382770" y="127000"/>
                  </a:lnTo>
                  <a:lnTo>
                    <a:pt x="4356481" y="114300"/>
                  </a:lnTo>
                  <a:lnTo>
                    <a:pt x="4329430" y="88900"/>
                  </a:lnTo>
                  <a:lnTo>
                    <a:pt x="4301363" y="76200"/>
                  </a:lnTo>
                  <a:lnTo>
                    <a:pt x="4272661" y="63500"/>
                  </a:lnTo>
                  <a:lnTo>
                    <a:pt x="4212590" y="38100"/>
                  </a:lnTo>
                  <a:lnTo>
                    <a:pt x="4181602" y="25400"/>
                  </a:lnTo>
                  <a:close/>
                </a:path>
                <a:path w="4651375" h="4000500">
                  <a:moveTo>
                    <a:pt x="4084574" y="0"/>
                  </a:moveTo>
                  <a:lnTo>
                    <a:pt x="566674" y="0"/>
                  </a:lnTo>
                  <a:lnTo>
                    <a:pt x="533907" y="12700"/>
                  </a:lnTo>
                  <a:lnTo>
                    <a:pt x="4117466" y="12700"/>
                  </a:lnTo>
                  <a:lnTo>
                    <a:pt x="4084574" y="0"/>
                  </a:lnTo>
                  <a:close/>
                </a:path>
              </a:pathLst>
            </a:custGeom>
            <a:solidFill>
              <a:srgbClr val="D13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sz="half" idx="2"/>
          </p:nvPr>
        </p:nvSpPr>
        <p:spPr>
          <a:xfrm>
            <a:off x="4183698" y="1948942"/>
            <a:ext cx="3824604" cy="4676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s-EC" sz="1950" dirty="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/>
          </a:p>
          <a:p>
            <a:pPr marL="355600" indent="-342900">
              <a:lnSpc>
                <a:spcPct val="100000"/>
              </a:lnSpc>
              <a:buFont typeface="Arial MT"/>
              <a:buChar char="-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000000"/>
                </a:solidFill>
              </a:rPr>
              <a:t>Balance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general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-"/>
            </a:pPr>
            <a:endParaRPr sz="2050" dirty="0"/>
          </a:p>
          <a:p>
            <a:pPr marL="355600" marR="368300" indent="-342900">
              <a:lnSpc>
                <a:spcPct val="100000"/>
              </a:lnSpc>
              <a:buFont typeface="Arial MT"/>
              <a:buChar char="-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000000"/>
                </a:solidFill>
              </a:rPr>
              <a:t>Estado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Resultados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del </a:t>
            </a:r>
            <a:r>
              <a:rPr spc="-5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Ejercicio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-"/>
            </a:pPr>
            <a:endParaRPr sz="2050" dirty="0"/>
          </a:p>
          <a:p>
            <a:pPr marL="355600" indent="-342900">
              <a:lnSpc>
                <a:spcPct val="100000"/>
              </a:lnSpc>
              <a:buFont typeface="Arial MT"/>
              <a:buChar char="-"/>
              <a:tabLst>
                <a:tab pos="354965" algn="l"/>
                <a:tab pos="355600" algn="l"/>
              </a:tabLst>
            </a:pPr>
            <a:r>
              <a:rPr lang="es-EC" dirty="0">
                <a:solidFill>
                  <a:srgbClr val="000000"/>
                </a:solidFill>
              </a:rPr>
              <a:t>Estado</a:t>
            </a:r>
            <a:r>
              <a:rPr lang="es-EC" spc="-30" dirty="0">
                <a:solidFill>
                  <a:srgbClr val="000000"/>
                </a:solidFill>
              </a:rPr>
              <a:t> </a:t>
            </a:r>
            <a:r>
              <a:rPr lang="es-EC" dirty="0">
                <a:solidFill>
                  <a:srgbClr val="000000"/>
                </a:solidFill>
              </a:rPr>
              <a:t>de</a:t>
            </a:r>
            <a:r>
              <a:rPr lang="es-EC" spc="-15" dirty="0">
                <a:solidFill>
                  <a:srgbClr val="000000"/>
                </a:solidFill>
              </a:rPr>
              <a:t> </a:t>
            </a:r>
            <a:r>
              <a:rPr lang="es-EC" dirty="0">
                <a:solidFill>
                  <a:srgbClr val="000000"/>
                </a:solidFill>
              </a:rPr>
              <a:t>Flujos</a:t>
            </a:r>
            <a:r>
              <a:rPr lang="es-EC" spc="-40" dirty="0">
                <a:solidFill>
                  <a:srgbClr val="000000"/>
                </a:solidFill>
              </a:rPr>
              <a:t> </a:t>
            </a:r>
            <a:r>
              <a:rPr lang="es-EC" dirty="0">
                <a:solidFill>
                  <a:srgbClr val="000000"/>
                </a:solidFill>
              </a:rPr>
              <a:t>de</a:t>
            </a:r>
            <a:r>
              <a:rPr lang="es-EC" spc="-15" dirty="0">
                <a:solidFill>
                  <a:srgbClr val="000000"/>
                </a:solidFill>
              </a:rPr>
              <a:t> </a:t>
            </a:r>
            <a:r>
              <a:rPr lang="es-EC" spc="-5" dirty="0">
                <a:solidFill>
                  <a:srgbClr val="000000"/>
                </a:solidFill>
              </a:rPr>
              <a:t>Efectivo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-"/>
            </a:pPr>
            <a:endParaRPr sz="2050" dirty="0"/>
          </a:p>
          <a:p>
            <a:pPr marL="355600" indent="-342900">
              <a:lnSpc>
                <a:spcPct val="100000"/>
              </a:lnSpc>
              <a:buFont typeface="Arial MT"/>
              <a:buChar char="-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000000"/>
                </a:solidFill>
              </a:rPr>
              <a:t>Estado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Cambios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en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el</a:t>
            </a:r>
          </a:p>
          <a:p>
            <a:pPr marL="3556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Patrimonio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Neto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/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lang="es-EC" sz="2000" b="1" dirty="0">
                <a:solidFill>
                  <a:schemeClr val="tx1"/>
                </a:solidFill>
                <a:latin typeface="Arial"/>
                <a:cs typeface="Arial"/>
              </a:rPr>
              <a:t>Las</a:t>
            </a:r>
            <a:r>
              <a:rPr lang="es-EC" sz="2000" b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C" sz="2000" b="1" dirty="0">
                <a:solidFill>
                  <a:schemeClr val="tx1"/>
                </a:solidFill>
                <a:latin typeface="Arial"/>
                <a:cs typeface="Arial"/>
              </a:rPr>
              <a:t>notas</a:t>
            </a:r>
            <a:r>
              <a:rPr lang="es-EC" sz="2000" b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C" sz="2000" b="1" dirty="0">
                <a:solidFill>
                  <a:schemeClr val="tx1"/>
                </a:solidFill>
                <a:latin typeface="Arial"/>
                <a:cs typeface="Arial"/>
              </a:rPr>
              <a:t>respectivas</a:t>
            </a:r>
            <a:r>
              <a:rPr lang="es-EC" sz="2000" b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C" sz="2000" b="1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s-EC" sz="2000" b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C" sz="2000" b="1" dirty="0">
                <a:solidFill>
                  <a:schemeClr val="tx1"/>
                </a:solidFill>
                <a:latin typeface="Arial"/>
                <a:cs typeface="Arial"/>
              </a:rPr>
              <a:t>los</a:t>
            </a:r>
            <a:r>
              <a:rPr lang="es-EC" sz="2000" b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C" sz="2000" b="1" spc="-60" dirty="0">
                <a:solidFill>
                  <a:schemeClr val="tx1"/>
                </a:solidFill>
                <a:latin typeface="Arial"/>
                <a:cs typeface="Arial"/>
              </a:rPr>
              <a:t>E.F.</a:t>
            </a:r>
            <a:endParaRPr lang="es-EC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105400" y="1775904"/>
            <a:ext cx="2696210" cy="441959"/>
            <a:chOff x="7876793" y="1732026"/>
            <a:chExt cx="2696210" cy="441959"/>
          </a:xfrm>
        </p:grpSpPr>
        <p:sp>
          <p:nvSpPr>
            <p:cNvPr id="16" name="object 16"/>
            <p:cNvSpPr/>
            <p:nvPr/>
          </p:nvSpPr>
          <p:spPr>
            <a:xfrm>
              <a:off x="7876793" y="1732026"/>
              <a:ext cx="2696210" cy="441959"/>
            </a:xfrm>
            <a:custGeom>
              <a:avLst/>
              <a:gdLst/>
              <a:ahLst/>
              <a:cxnLst/>
              <a:rect l="l" t="t" r="r" b="b"/>
              <a:pathLst>
                <a:path w="2696209" h="441960">
                  <a:moveTo>
                    <a:pt x="2622296" y="0"/>
                  </a:moveTo>
                  <a:lnTo>
                    <a:pt x="73659" y="0"/>
                  </a:lnTo>
                  <a:lnTo>
                    <a:pt x="45005" y="5794"/>
                  </a:lnTo>
                  <a:lnTo>
                    <a:pt x="21589" y="21589"/>
                  </a:lnTo>
                  <a:lnTo>
                    <a:pt x="5794" y="45005"/>
                  </a:lnTo>
                  <a:lnTo>
                    <a:pt x="0" y="73660"/>
                  </a:lnTo>
                  <a:lnTo>
                    <a:pt x="0" y="368300"/>
                  </a:lnTo>
                  <a:lnTo>
                    <a:pt x="5794" y="396954"/>
                  </a:lnTo>
                  <a:lnTo>
                    <a:pt x="21590" y="420369"/>
                  </a:lnTo>
                  <a:lnTo>
                    <a:pt x="45005" y="436165"/>
                  </a:lnTo>
                  <a:lnTo>
                    <a:pt x="73659" y="441960"/>
                  </a:lnTo>
                  <a:lnTo>
                    <a:pt x="2622296" y="441960"/>
                  </a:lnTo>
                  <a:lnTo>
                    <a:pt x="2650950" y="436165"/>
                  </a:lnTo>
                  <a:lnTo>
                    <a:pt x="2674366" y="420370"/>
                  </a:lnTo>
                  <a:lnTo>
                    <a:pt x="2690161" y="396954"/>
                  </a:lnTo>
                  <a:lnTo>
                    <a:pt x="2695955" y="368300"/>
                  </a:lnTo>
                  <a:lnTo>
                    <a:pt x="2695955" y="73660"/>
                  </a:lnTo>
                  <a:lnTo>
                    <a:pt x="2690161" y="45005"/>
                  </a:lnTo>
                  <a:lnTo>
                    <a:pt x="2674365" y="21590"/>
                  </a:lnTo>
                  <a:lnTo>
                    <a:pt x="2650950" y="5794"/>
                  </a:lnTo>
                  <a:lnTo>
                    <a:pt x="2622296" y="0"/>
                  </a:lnTo>
                  <a:close/>
                </a:path>
              </a:pathLst>
            </a:custGeom>
            <a:solidFill>
              <a:srgbClr val="F8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76896" y="1732026"/>
              <a:ext cx="2696210" cy="441959"/>
            </a:xfrm>
            <a:custGeom>
              <a:avLst/>
              <a:gdLst/>
              <a:ahLst/>
              <a:cxnLst/>
              <a:rect l="l" t="t" r="r" b="b"/>
              <a:pathLst>
                <a:path w="2696209" h="441960">
                  <a:moveTo>
                    <a:pt x="2622192" y="0"/>
                  </a:moveTo>
                  <a:lnTo>
                    <a:pt x="73556" y="0"/>
                  </a:lnTo>
                  <a:lnTo>
                    <a:pt x="66063" y="381"/>
                  </a:lnTo>
                  <a:lnTo>
                    <a:pt x="21486" y="21589"/>
                  </a:lnTo>
                  <a:lnTo>
                    <a:pt x="1420" y="58800"/>
                  </a:lnTo>
                  <a:lnTo>
                    <a:pt x="0" y="71627"/>
                  </a:lnTo>
                  <a:lnTo>
                    <a:pt x="6" y="370459"/>
                  </a:lnTo>
                  <a:lnTo>
                    <a:pt x="12469" y="409448"/>
                  </a:lnTo>
                  <a:lnTo>
                    <a:pt x="44981" y="436118"/>
                  </a:lnTo>
                  <a:lnTo>
                    <a:pt x="73556" y="441960"/>
                  </a:lnTo>
                  <a:lnTo>
                    <a:pt x="2622192" y="441960"/>
                  </a:lnTo>
                  <a:lnTo>
                    <a:pt x="2663340" y="429387"/>
                  </a:lnTo>
                  <a:lnTo>
                    <a:pt x="2684814" y="406908"/>
                  </a:lnTo>
                  <a:lnTo>
                    <a:pt x="73556" y="406908"/>
                  </a:lnTo>
                  <a:lnTo>
                    <a:pt x="67841" y="406526"/>
                  </a:lnTo>
                  <a:lnTo>
                    <a:pt x="64158" y="405764"/>
                  </a:lnTo>
                  <a:lnTo>
                    <a:pt x="60475" y="404622"/>
                  </a:lnTo>
                  <a:lnTo>
                    <a:pt x="57046" y="403225"/>
                  </a:lnTo>
                  <a:lnTo>
                    <a:pt x="55205" y="402336"/>
                  </a:lnTo>
                  <a:lnTo>
                    <a:pt x="54633" y="402336"/>
                  </a:lnTo>
                  <a:lnTo>
                    <a:pt x="53464" y="401495"/>
                  </a:lnTo>
                  <a:lnTo>
                    <a:pt x="50569" y="399414"/>
                  </a:lnTo>
                  <a:lnTo>
                    <a:pt x="51086" y="399414"/>
                  </a:lnTo>
                  <a:lnTo>
                    <a:pt x="49544" y="398145"/>
                  </a:lnTo>
                  <a:lnTo>
                    <a:pt x="48537" y="398145"/>
                  </a:lnTo>
                  <a:lnTo>
                    <a:pt x="43838" y="393446"/>
                  </a:lnTo>
                  <a:lnTo>
                    <a:pt x="44702" y="393446"/>
                  </a:lnTo>
                  <a:lnTo>
                    <a:pt x="43148" y="391540"/>
                  </a:lnTo>
                  <a:lnTo>
                    <a:pt x="42568" y="391540"/>
                  </a:lnTo>
                  <a:lnTo>
                    <a:pt x="39520" y="387096"/>
                  </a:lnTo>
                  <a:lnTo>
                    <a:pt x="39975" y="387096"/>
                  </a:lnTo>
                  <a:lnTo>
                    <a:pt x="39012" y="385445"/>
                  </a:lnTo>
                  <a:lnTo>
                    <a:pt x="37107" y="381508"/>
                  </a:lnTo>
                  <a:lnTo>
                    <a:pt x="36091" y="378206"/>
                  </a:lnTo>
                  <a:lnTo>
                    <a:pt x="35329" y="374523"/>
                  </a:lnTo>
                  <a:lnTo>
                    <a:pt x="34948" y="370459"/>
                  </a:lnTo>
                  <a:lnTo>
                    <a:pt x="34948" y="73660"/>
                  </a:lnTo>
                  <a:lnTo>
                    <a:pt x="39862" y="54863"/>
                  </a:lnTo>
                  <a:lnTo>
                    <a:pt x="39393" y="54863"/>
                  </a:lnTo>
                  <a:lnTo>
                    <a:pt x="42568" y="50419"/>
                  </a:lnTo>
                  <a:lnTo>
                    <a:pt x="43106" y="50419"/>
                  </a:lnTo>
                  <a:lnTo>
                    <a:pt x="44697" y="48513"/>
                  </a:lnTo>
                  <a:lnTo>
                    <a:pt x="43965" y="48513"/>
                  </a:lnTo>
                  <a:lnTo>
                    <a:pt x="48410" y="44069"/>
                  </a:lnTo>
                  <a:lnTo>
                    <a:pt x="49287" y="44069"/>
                  </a:lnTo>
                  <a:lnTo>
                    <a:pt x="50959" y="42672"/>
                  </a:lnTo>
                  <a:lnTo>
                    <a:pt x="50315" y="42672"/>
                  </a:lnTo>
                  <a:lnTo>
                    <a:pt x="54760" y="39497"/>
                  </a:lnTo>
                  <a:lnTo>
                    <a:pt x="55758" y="39497"/>
                  </a:lnTo>
                  <a:lnTo>
                    <a:pt x="56411" y="39115"/>
                  </a:lnTo>
                  <a:lnTo>
                    <a:pt x="60221" y="37337"/>
                  </a:lnTo>
                  <a:lnTo>
                    <a:pt x="63777" y="36195"/>
                  </a:lnTo>
                  <a:lnTo>
                    <a:pt x="67460" y="35433"/>
                  </a:lnTo>
                  <a:lnTo>
                    <a:pt x="71524" y="35051"/>
                  </a:lnTo>
                  <a:lnTo>
                    <a:pt x="2684814" y="35051"/>
                  </a:lnTo>
                  <a:lnTo>
                    <a:pt x="2683279" y="32512"/>
                  </a:lnTo>
                  <a:lnTo>
                    <a:pt x="2650894" y="5841"/>
                  </a:lnTo>
                  <a:lnTo>
                    <a:pt x="2629685" y="381"/>
                  </a:lnTo>
                  <a:lnTo>
                    <a:pt x="2622192" y="0"/>
                  </a:lnTo>
                  <a:close/>
                </a:path>
                <a:path w="2696209" h="441960">
                  <a:moveTo>
                    <a:pt x="2649988" y="395090"/>
                  </a:moveTo>
                  <a:lnTo>
                    <a:pt x="2624351" y="406908"/>
                  </a:lnTo>
                  <a:lnTo>
                    <a:pt x="2684814" y="406908"/>
                  </a:lnTo>
                  <a:lnTo>
                    <a:pt x="2686962" y="403351"/>
                  </a:lnTo>
                  <a:lnTo>
                    <a:pt x="2689401" y="398272"/>
                  </a:lnTo>
                  <a:lnTo>
                    <a:pt x="2647211" y="398272"/>
                  </a:lnTo>
                  <a:lnTo>
                    <a:pt x="2649988" y="395090"/>
                  </a:lnTo>
                  <a:close/>
                </a:path>
                <a:path w="2696209" h="441960">
                  <a:moveTo>
                    <a:pt x="53464" y="401495"/>
                  </a:moveTo>
                  <a:lnTo>
                    <a:pt x="54633" y="402336"/>
                  </a:lnTo>
                  <a:lnTo>
                    <a:pt x="53824" y="401669"/>
                  </a:lnTo>
                  <a:lnTo>
                    <a:pt x="53464" y="401495"/>
                  </a:lnTo>
                  <a:close/>
                </a:path>
                <a:path w="2696209" h="441960">
                  <a:moveTo>
                    <a:pt x="53824" y="401669"/>
                  </a:moveTo>
                  <a:lnTo>
                    <a:pt x="54633" y="402336"/>
                  </a:lnTo>
                  <a:lnTo>
                    <a:pt x="55205" y="402336"/>
                  </a:lnTo>
                  <a:lnTo>
                    <a:pt x="53824" y="401669"/>
                  </a:lnTo>
                  <a:close/>
                </a:path>
                <a:path w="2696209" h="441960">
                  <a:moveTo>
                    <a:pt x="51086" y="399414"/>
                  </a:moveTo>
                  <a:lnTo>
                    <a:pt x="50569" y="399414"/>
                  </a:lnTo>
                  <a:lnTo>
                    <a:pt x="53464" y="401495"/>
                  </a:lnTo>
                  <a:lnTo>
                    <a:pt x="53824" y="401669"/>
                  </a:lnTo>
                  <a:lnTo>
                    <a:pt x="51086" y="399414"/>
                  </a:lnTo>
                  <a:close/>
                </a:path>
                <a:path w="2696209" h="441960">
                  <a:moveTo>
                    <a:pt x="2652164" y="393319"/>
                  </a:moveTo>
                  <a:lnTo>
                    <a:pt x="2649988" y="395090"/>
                  </a:lnTo>
                  <a:lnTo>
                    <a:pt x="2647211" y="398272"/>
                  </a:lnTo>
                  <a:lnTo>
                    <a:pt x="2652164" y="393319"/>
                  </a:lnTo>
                  <a:close/>
                </a:path>
                <a:path w="2696209" h="441960">
                  <a:moveTo>
                    <a:pt x="2691400" y="393319"/>
                  </a:moveTo>
                  <a:lnTo>
                    <a:pt x="2652164" y="393319"/>
                  </a:lnTo>
                  <a:lnTo>
                    <a:pt x="2647211" y="398272"/>
                  </a:lnTo>
                  <a:lnTo>
                    <a:pt x="2689401" y="398272"/>
                  </a:lnTo>
                  <a:lnTo>
                    <a:pt x="2690010" y="397001"/>
                  </a:lnTo>
                  <a:lnTo>
                    <a:pt x="2691400" y="393319"/>
                  </a:lnTo>
                  <a:close/>
                </a:path>
                <a:path w="2696209" h="441960">
                  <a:moveTo>
                    <a:pt x="43838" y="393446"/>
                  </a:moveTo>
                  <a:lnTo>
                    <a:pt x="48537" y="398145"/>
                  </a:lnTo>
                  <a:lnTo>
                    <a:pt x="46473" y="395616"/>
                  </a:lnTo>
                  <a:lnTo>
                    <a:pt x="43838" y="393446"/>
                  </a:lnTo>
                  <a:close/>
                </a:path>
                <a:path w="2696209" h="441960">
                  <a:moveTo>
                    <a:pt x="46473" y="395616"/>
                  </a:moveTo>
                  <a:lnTo>
                    <a:pt x="48537" y="398145"/>
                  </a:lnTo>
                  <a:lnTo>
                    <a:pt x="49544" y="398145"/>
                  </a:lnTo>
                  <a:lnTo>
                    <a:pt x="46473" y="395616"/>
                  </a:lnTo>
                  <a:close/>
                </a:path>
                <a:path w="2696209" h="441960">
                  <a:moveTo>
                    <a:pt x="44702" y="393446"/>
                  </a:moveTo>
                  <a:lnTo>
                    <a:pt x="43838" y="393446"/>
                  </a:lnTo>
                  <a:lnTo>
                    <a:pt x="46473" y="395616"/>
                  </a:lnTo>
                  <a:lnTo>
                    <a:pt x="44702" y="393446"/>
                  </a:lnTo>
                  <a:close/>
                </a:path>
                <a:path w="2696209" h="441960">
                  <a:moveTo>
                    <a:pt x="2654648" y="52817"/>
                  </a:moveTo>
                  <a:lnTo>
                    <a:pt x="2660800" y="71627"/>
                  </a:lnTo>
                  <a:lnTo>
                    <a:pt x="2660800" y="368300"/>
                  </a:lnTo>
                  <a:lnTo>
                    <a:pt x="2649988" y="395090"/>
                  </a:lnTo>
                  <a:lnTo>
                    <a:pt x="2652164" y="393319"/>
                  </a:lnTo>
                  <a:lnTo>
                    <a:pt x="2691400" y="393319"/>
                  </a:lnTo>
                  <a:lnTo>
                    <a:pt x="2692550" y="390271"/>
                  </a:lnTo>
                  <a:lnTo>
                    <a:pt x="2694328" y="383159"/>
                  </a:lnTo>
                  <a:lnTo>
                    <a:pt x="2695471" y="375793"/>
                  </a:lnTo>
                  <a:lnTo>
                    <a:pt x="2695742" y="370459"/>
                  </a:lnTo>
                  <a:lnTo>
                    <a:pt x="2695749" y="71627"/>
                  </a:lnTo>
                  <a:lnTo>
                    <a:pt x="2695471" y="66166"/>
                  </a:lnTo>
                  <a:lnTo>
                    <a:pt x="2694328" y="58800"/>
                  </a:lnTo>
                  <a:lnTo>
                    <a:pt x="2693294" y="54737"/>
                  </a:lnTo>
                  <a:lnTo>
                    <a:pt x="2656228" y="54737"/>
                  </a:lnTo>
                  <a:lnTo>
                    <a:pt x="2654648" y="52817"/>
                  </a:lnTo>
                  <a:close/>
                </a:path>
                <a:path w="2696209" h="441960">
                  <a:moveTo>
                    <a:pt x="39520" y="387096"/>
                  </a:moveTo>
                  <a:lnTo>
                    <a:pt x="42568" y="391540"/>
                  </a:lnTo>
                  <a:lnTo>
                    <a:pt x="41116" y="389051"/>
                  </a:lnTo>
                  <a:lnTo>
                    <a:pt x="39520" y="387096"/>
                  </a:lnTo>
                  <a:close/>
                </a:path>
                <a:path w="2696209" h="441960">
                  <a:moveTo>
                    <a:pt x="41116" y="389051"/>
                  </a:moveTo>
                  <a:lnTo>
                    <a:pt x="42568" y="391540"/>
                  </a:lnTo>
                  <a:lnTo>
                    <a:pt x="43148" y="391540"/>
                  </a:lnTo>
                  <a:lnTo>
                    <a:pt x="41116" y="389051"/>
                  </a:lnTo>
                  <a:close/>
                </a:path>
                <a:path w="2696209" h="441960">
                  <a:moveTo>
                    <a:pt x="39975" y="387096"/>
                  </a:moveTo>
                  <a:lnTo>
                    <a:pt x="39520" y="387096"/>
                  </a:lnTo>
                  <a:lnTo>
                    <a:pt x="41116" y="389051"/>
                  </a:lnTo>
                  <a:lnTo>
                    <a:pt x="39975" y="387096"/>
                  </a:lnTo>
                  <a:close/>
                </a:path>
                <a:path w="2696209" h="441960">
                  <a:moveTo>
                    <a:pt x="42568" y="50419"/>
                  </a:moveTo>
                  <a:lnTo>
                    <a:pt x="39393" y="54863"/>
                  </a:lnTo>
                  <a:lnTo>
                    <a:pt x="40921" y="53034"/>
                  </a:lnTo>
                  <a:lnTo>
                    <a:pt x="42568" y="50419"/>
                  </a:lnTo>
                  <a:close/>
                </a:path>
                <a:path w="2696209" h="441960">
                  <a:moveTo>
                    <a:pt x="40921" y="53034"/>
                  </a:moveTo>
                  <a:lnTo>
                    <a:pt x="39393" y="54863"/>
                  </a:lnTo>
                  <a:lnTo>
                    <a:pt x="39862" y="54863"/>
                  </a:lnTo>
                  <a:lnTo>
                    <a:pt x="40409" y="53848"/>
                  </a:lnTo>
                  <a:lnTo>
                    <a:pt x="40921" y="53034"/>
                  </a:lnTo>
                  <a:close/>
                </a:path>
                <a:path w="2696209" h="441960">
                  <a:moveTo>
                    <a:pt x="2653307" y="50673"/>
                  </a:moveTo>
                  <a:lnTo>
                    <a:pt x="2654648" y="52817"/>
                  </a:lnTo>
                  <a:lnTo>
                    <a:pt x="2656228" y="54737"/>
                  </a:lnTo>
                  <a:lnTo>
                    <a:pt x="2653307" y="50673"/>
                  </a:lnTo>
                  <a:close/>
                </a:path>
                <a:path w="2696209" h="441960">
                  <a:moveTo>
                    <a:pt x="2692119" y="50673"/>
                  </a:moveTo>
                  <a:lnTo>
                    <a:pt x="2653307" y="50673"/>
                  </a:lnTo>
                  <a:lnTo>
                    <a:pt x="2656228" y="54737"/>
                  </a:lnTo>
                  <a:lnTo>
                    <a:pt x="2693294" y="54737"/>
                  </a:lnTo>
                  <a:lnTo>
                    <a:pt x="2692550" y="51815"/>
                  </a:lnTo>
                  <a:lnTo>
                    <a:pt x="2692119" y="50673"/>
                  </a:lnTo>
                  <a:close/>
                </a:path>
                <a:path w="2696209" h="441960">
                  <a:moveTo>
                    <a:pt x="43106" y="50419"/>
                  </a:moveTo>
                  <a:lnTo>
                    <a:pt x="42568" y="50419"/>
                  </a:lnTo>
                  <a:lnTo>
                    <a:pt x="40921" y="53034"/>
                  </a:lnTo>
                  <a:lnTo>
                    <a:pt x="43106" y="50419"/>
                  </a:lnTo>
                  <a:close/>
                </a:path>
                <a:path w="2696209" h="441960">
                  <a:moveTo>
                    <a:pt x="2649508" y="46577"/>
                  </a:moveTo>
                  <a:lnTo>
                    <a:pt x="2654648" y="52817"/>
                  </a:lnTo>
                  <a:lnTo>
                    <a:pt x="2653307" y="50673"/>
                  </a:lnTo>
                  <a:lnTo>
                    <a:pt x="2692119" y="50673"/>
                  </a:lnTo>
                  <a:lnTo>
                    <a:pt x="2691352" y="48640"/>
                  </a:lnTo>
                  <a:lnTo>
                    <a:pt x="2652037" y="48640"/>
                  </a:lnTo>
                  <a:lnTo>
                    <a:pt x="2649508" y="46577"/>
                  </a:lnTo>
                  <a:close/>
                </a:path>
                <a:path w="2696209" h="441960">
                  <a:moveTo>
                    <a:pt x="2647338" y="43941"/>
                  </a:moveTo>
                  <a:lnTo>
                    <a:pt x="2649508" y="46577"/>
                  </a:lnTo>
                  <a:lnTo>
                    <a:pt x="2652037" y="48640"/>
                  </a:lnTo>
                  <a:lnTo>
                    <a:pt x="2647338" y="43941"/>
                  </a:lnTo>
                  <a:close/>
                </a:path>
                <a:path w="2696209" h="441960">
                  <a:moveTo>
                    <a:pt x="2689472" y="43941"/>
                  </a:moveTo>
                  <a:lnTo>
                    <a:pt x="2647338" y="43941"/>
                  </a:lnTo>
                  <a:lnTo>
                    <a:pt x="2652037" y="48640"/>
                  </a:lnTo>
                  <a:lnTo>
                    <a:pt x="2691352" y="48640"/>
                  </a:lnTo>
                  <a:lnTo>
                    <a:pt x="2690010" y="45085"/>
                  </a:lnTo>
                  <a:lnTo>
                    <a:pt x="2689472" y="43941"/>
                  </a:lnTo>
                  <a:close/>
                </a:path>
                <a:path w="2696209" h="441960">
                  <a:moveTo>
                    <a:pt x="48410" y="44069"/>
                  </a:moveTo>
                  <a:lnTo>
                    <a:pt x="43965" y="48513"/>
                  </a:lnTo>
                  <a:lnTo>
                    <a:pt x="46387" y="46490"/>
                  </a:lnTo>
                  <a:lnTo>
                    <a:pt x="48410" y="44069"/>
                  </a:lnTo>
                  <a:close/>
                </a:path>
                <a:path w="2696209" h="441960">
                  <a:moveTo>
                    <a:pt x="46387" y="46490"/>
                  </a:moveTo>
                  <a:lnTo>
                    <a:pt x="43965" y="48513"/>
                  </a:lnTo>
                  <a:lnTo>
                    <a:pt x="44697" y="48513"/>
                  </a:lnTo>
                  <a:lnTo>
                    <a:pt x="46387" y="46490"/>
                  </a:lnTo>
                  <a:close/>
                </a:path>
                <a:path w="2696209" h="441960">
                  <a:moveTo>
                    <a:pt x="2642467" y="40831"/>
                  </a:moveTo>
                  <a:lnTo>
                    <a:pt x="2649508" y="46577"/>
                  </a:lnTo>
                  <a:lnTo>
                    <a:pt x="2647338" y="43941"/>
                  </a:lnTo>
                  <a:lnTo>
                    <a:pt x="2689472" y="43941"/>
                  </a:lnTo>
                  <a:lnTo>
                    <a:pt x="2688875" y="42672"/>
                  </a:lnTo>
                  <a:lnTo>
                    <a:pt x="2645433" y="42672"/>
                  </a:lnTo>
                  <a:lnTo>
                    <a:pt x="2642467" y="40831"/>
                  </a:lnTo>
                  <a:close/>
                </a:path>
                <a:path w="2696209" h="441960">
                  <a:moveTo>
                    <a:pt x="49287" y="44069"/>
                  </a:moveTo>
                  <a:lnTo>
                    <a:pt x="48410" y="44069"/>
                  </a:lnTo>
                  <a:lnTo>
                    <a:pt x="46387" y="46490"/>
                  </a:lnTo>
                  <a:lnTo>
                    <a:pt x="49287" y="44069"/>
                  </a:lnTo>
                  <a:close/>
                </a:path>
                <a:path w="2696209" h="441960">
                  <a:moveTo>
                    <a:pt x="54760" y="39497"/>
                  </a:moveTo>
                  <a:lnTo>
                    <a:pt x="50315" y="42672"/>
                  </a:lnTo>
                  <a:lnTo>
                    <a:pt x="52450" y="41426"/>
                  </a:lnTo>
                  <a:lnTo>
                    <a:pt x="54760" y="39497"/>
                  </a:lnTo>
                  <a:close/>
                </a:path>
                <a:path w="2696209" h="441960">
                  <a:moveTo>
                    <a:pt x="52450" y="41426"/>
                  </a:moveTo>
                  <a:lnTo>
                    <a:pt x="50315" y="42672"/>
                  </a:lnTo>
                  <a:lnTo>
                    <a:pt x="50959" y="42672"/>
                  </a:lnTo>
                  <a:lnTo>
                    <a:pt x="52450" y="41426"/>
                  </a:lnTo>
                  <a:close/>
                </a:path>
                <a:path w="2696209" h="441960">
                  <a:moveTo>
                    <a:pt x="2640988" y="39624"/>
                  </a:moveTo>
                  <a:lnTo>
                    <a:pt x="2642467" y="40831"/>
                  </a:lnTo>
                  <a:lnTo>
                    <a:pt x="2645433" y="42672"/>
                  </a:lnTo>
                  <a:lnTo>
                    <a:pt x="2640988" y="39624"/>
                  </a:lnTo>
                  <a:close/>
                </a:path>
                <a:path w="2696209" h="441960">
                  <a:moveTo>
                    <a:pt x="2687440" y="39624"/>
                  </a:moveTo>
                  <a:lnTo>
                    <a:pt x="2640988" y="39624"/>
                  </a:lnTo>
                  <a:lnTo>
                    <a:pt x="2645433" y="42672"/>
                  </a:lnTo>
                  <a:lnTo>
                    <a:pt x="2688875" y="42672"/>
                  </a:lnTo>
                  <a:lnTo>
                    <a:pt x="2687440" y="39624"/>
                  </a:lnTo>
                  <a:close/>
                </a:path>
                <a:path w="2696209" h="441960">
                  <a:moveTo>
                    <a:pt x="55758" y="39497"/>
                  </a:moveTo>
                  <a:lnTo>
                    <a:pt x="54760" y="39497"/>
                  </a:lnTo>
                  <a:lnTo>
                    <a:pt x="52450" y="41426"/>
                  </a:lnTo>
                  <a:lnTo>
                    <a:pt x="55758" y="39497"/>
                  </a:lnTo>
                  <a:close/>
                </a:path>
                <a:path w="2696209" h="441960">
                  <a:moveTo>
                    <a:pt x="2684814" y="35051"/>
                  </a:moveTo>
                  <a:lnTo>
                    <a:pt x="2622192" y="35051"/>
                  </a:lnTo>
                  <a:lnTo>
                    <a:pt x="2628034" y="35433"/>
                  </a:lnTo>
                  <a:lnTo>
                    <a:pt x="2631717" y="36195"/>
                  </a:lnTo>
                  <a:lnTo>
                    <a:pt x="2635400" y="37337"/>
                  </a:lnTo>
                  <a:lnTo>
                    <a:pt x="2638829" y="38735"/>
                  </a:lnTo>
                  <a:lnTo>
                    <a:pt x="2641750" y="40386"/>
                  </a:lnTo>
                  <a:lnTo>
                    <a:pt x="2642467" y="40831"/>
                  </a:lnTo>
                  <a:lnTo>
                    <a:pt x="2640988" y="39624"/>
                  </a:lnTo>
                  <a:lnTo>
                    <a:pt x="2687440" y="39624"/>
                  </a:lnTo>
                  <a:lnTo>
                    <a:pt x="2686962" y="38608"/>
                  </a:lnTo>
                  <a:lnTo>
                    <a:pt x="2684814" y="35051"/>
                  </a:lnTo>
                  <a:close/>
                </a:path>
              </a:pathLst>
            </a:custGeom>
            <a:solidFill>
              <a:srgbClr val="D13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095999" y="1755736"/>
            <a:ext cx="696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D13A55"/>
                </a:solidFill>
                <a:latin typeface="Arial"/>
                <a:cs typeface="Arial"/>
              </a:rPr>
              <a:t>NIIF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8E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532120" cy="6858000"/>
            <a:chOff x="0" y="0"/>
            <a:chExt cx="553212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03520" cy="6858000"/>
            </a:xfrm>
            <a:custGeom>
              <a:avLst/>
              <a:gdLst/>
              <a:ahLst/>
              <a:cxnLst/>
              <a:rect l="l" t="t" r="r" b="b"/>
              <a:pathLst>
                <a:path w="5303520" h="6858000">
                  <a:moveTo>
                    <a:pt x="53035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03520" y="6858000"/>
                  </a:lnTo>
                  <a:lnTo>
                    <a:pt x="5303520" y="0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0352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28600" y="6858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307074" y="2780537"/>
            <a:ext cx="295910" cy="396240"/>
          </a:xfrm>
          <a:custGeom>
            <a:avLst/>
            <a:gdLst/>
            <a:ahLst/>
            <a:cxnLst/>
            <a:rect l="l" t="t" r="r" b="b"/>
            <a:pathLst>
              <a:path w="295909" h="396239">
                <a:moveTo>
                  <a:pt x="295656" y="248412"/>
                </a:moveTo>
                <a:lnTo>
                  <a:pt x="281139" y="248412"/>
                </a:lnTo>
                <a:lnTo>
                  <a:pt x="270891" y="223647"/>
                </a:lnTo>
                <a:lnTo>
                  <a:pt x="246126" y="248412"/>
                </a:lnTo>
                <a:lnTo>
                  <a:pt x="221742" y="248412"/>
                </a:lnTo>
                <a:lnTo>
                  <a:pt x="221742" y="35052"/>
                </a:lnTo>
                <a:lnTo>
                  <a:pt x="221742" y="0"/>
                </a:lnTo>
                <a:lnTo>
                  <a:pt x="186690" y="0"/>
                </a:lnTo>
                <a:lnTo>
                  <a:pt x="108966" y="0"/>
                </a:lnTo>
                <a:lnTo>
                  <a:pt x="73914" y="0"/>
                </a:lnTo>
                <a:lnTo>
                  <a:pt x="73914" y="35052"/>
                </a:lnTo>
                <a:lnTo>
                  <a:pt x="73914" y="248412"/>
                </a:lnTo>
                <a:lnTo>
                  <a:pt x="49530" y="248412"/>
                </a:lnTo>
                <a:lnTo>
                  <a:pt x="24765" y="223647"/>
                </a:lnTo>
                <a:lnTo>
                  <a:pt x="14503" y="248412"/>
                </a:lnTo>
                <a:lnTo>
                  <a:pt x="0" y="248412"/>
                </a:lnTo>
                <a:lnTo>
                  <a:pt x="10261" y="258686"/>
                </a:lnTo>
                <a:lnTo>
                  <a:pt x="0" y="283464"/>
                </a:lnTo>
                <a:lnTo>
                  <a:pt x="35039" y="283464"/>
                </a:lnTo>
                <a:lnTo>
                  <a:pt x="123063" y="371475"/>
                </a:lnTo>
                <a:lnTo>
                  <a:pt x="147828" y="396240"/>
                </a:lnTo>
                <a:lnTo>
                  <a:pt x="172593" y="371475"/>
                </a:lnTo>
                <a:lnTo>
                  <a:pt x="260604" y="283464"/>
                </a:lnTo>
                <a:lnTo>
                  <a:pt x="295656" y="283464"/>
                </a:lnTo>
                <a:lnTo>
                  <a:pt x="285381" y="258686"/>
                </a:lnTo>
                <a:lnTo>
                  <a:pt x="295656" y="248412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6206" y="2780537"/>
            <a:ext cx="295910" cy="396240"/>
          </a:xfrm>
          <a:custGeom>
            <a:avLst/>
            <a:gdLst/>
            <a:ahLst/>
            <a:cxnLst/>
            <a:rect l="l" t="t" r="r" b="b"/>
            <a:pathLst>
              <a:path w="295909" h="396239">
                <a:moveTo>
                  <a:pt x="295656" y="248412"/>
                </a:moveTo>
                <a:lnTo>
                  <a:pt x="281139" y="248412"/>
                </a:lnTo>
                <a:lnTo>
                  <a:pt x="270891" y="223647"/>
                </a:lnTo>
                <a:lnTo>
                  <a:pt x="246126" y="248412"/>
                </a:lnTo>
                <a:lnTo>
                  <a:pt x="221742" y="248412"/>
                </a:lnTo>
                <a:lnTo>
                  <a:pt x="221742" y="35052"/>
                </a:lnTo>
                <a:lnTo>
                  <a:pt x="221742" y="0"/>
                </a:lnTo>
                <a:lnTo>
                  <a:pt x="186690" y="0"/>
                </a:lnTo>
                <a:lnTo>
                  <a:pt x="108966" y="0"/>
                </a:lnTo>
                <a:lnTo>
                  <a:pt x="73914" y="0"/>
                </a:lnTo>
                <a:lnTo>
                  <a:pt x="73914" y="35052"/>
                </a:lnTo>
                <a:lnTo>
                  <a:pt x="73914" y="248412"/>
                </a:lnTo>
                <a:lnTo>
                  <a:pt x="49530" y="248412"/>
                </a:lnTo>
                <a:lnTo>
                  <a:pt x="24765" y="223647"/>
                </a:lnTo>
                <a:lnTo>
                  <a:pt x="14503" y="248412"/>
                </a:lnTo>
                <a:lnTo>
                  <a:pt x="0" y="248412"/>
                </a:lnTo>
                <a:lnTo>
                  <a:pt x="10261" y="258686"/>
                </a:lnTo>
                <a:lnTo>
                  <a:pt x="0" y="283464"/>
                </a:lnTo>
                <a:lnTo>
                  <a:pt x="35026" y="283464"/>
                </a:lnTo>
                <a:lnTo>
                  <a:pt x="123050" y="371487"/>
                </a:lnTo>
                <a:lnTo>
                  <a:pt x="147828" y="396240"/>
                </a:lnTo>
                <a:lnTo>
                  <a:pt x="172580" y="371487"/>
                </a:lnTo>
                <a:lnTo>
                  <a:pt x="260604" y="283464"/>
                </a:lnTo>
                <a:lnTo>
                  <a:pt x="295656" y="283464"/>
                </a:lnTo>
                <a:lnTo>
                  <a:pt x="285381" y="258686"/>
                </a:lnTo>
                <a:lnTo>
                  <a:pt x="295656" y="248412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46486" y="2780537"/>
            <a:ext cx="295910" cy="396240"/>
          </a:xfrm>
          <a:custGeom>
            <a:avLst/>
            <a:gdLst/>
            <a:ahLst/>
            <a:cxnLst/>
            <a:rect l="l" t="t" r="r" b="b"/>
            <a:pathLst>
              <a:path w="295909" h="396239">
                <a:moveTo>
                  <a:pt x="295656" y="248412"/>
                </a:moveTo>
                <a:lnTo>
                  <a:pt x="281139" y="248412"/>
                </a:lnTo>
                <a:lnTo>
                  <a:pt x="270891" y="223647"/>
                </a:lnTo>
                <a:lnTo>
                  <a:pt x="246126" y="248412"/>
                </a:lnTo>
                <a:lnTo>
                  <a:pt x="221742" y="248412"/>
                </a:lnTo>
                <a:lnTo>
                  <a:pt x="221742" y="35052"/>
                </a:lnTo>
                <a:lnTo>
                  <a:pt x="221742" y="0"/>
                </a:lnTo>
                <a:lnTo>
                  <a:pt x="186690" y="0"/>
                </a:lnTo>
                <a:lnTo>
                  <a:pt x="108966" y="0"/>
                </a:lnTo>
                <a:lnTo>
                  <a:pt x="73914" y="0"/>
                </a:lnTo>
                <a:lnTo>
                  <a:pt x="73914" y="35052"/>
                </a:lnTo>
                <a:lnTo>
                  <a:pt x="73914" y="248412"/>
                </a:lnTo>
                <a:lnTo>
                  <a:pt x="49517" y="248412"/>
                </a:lnTo>
                <a:lnTo>
                  <a:pt x="24765" y="223647"/>
                </a:lnTo>
                <a:lnTo>
                  <a:pt x="14503" y="248412"/>
                </a:lnTo>
                <a:lnTo>
                  <a:pt x="0" y="248412"/>
                </a:lnTo>
                <a:lnTo>
                  <a:pt x="10261" y="258686"/>
                </a:lnTo>
                <a:lnTo>
                  <a:pt x="0" y="283464"/>
                </a:lnTo>
                <a:lnTo>
                  <a:pt x="35039" y="283464"/>
                </a:lnTo>
                <a:lnTo>
                  <a:pt x="123063" y="371487"/>
                </a:lnTo>
                <a:lnTo>
                  <a:pt x="147828" y="396240"/>
                </a:lnTo>
                <a:lnTo>
                  <a:pt x="172593" y="371487"/>
                </a:lnTo>
                <a:lnTo>
                  <a:pt x="260604" y="283464"/>
                </a:lnTo>
                <a:lnTo>
                  <a:pt x="295656" y="283464"/>
                </a:lnTo>
                <a:lnTo>
                  <a:pt x="285381" y="258686"/>
                </a:lnTo>
                <a:lnTo>
                  <a:pt x="295656" y="248412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21273" y="3626358"/>
            <a:ext cx="2044064" cy="1315720"/>
          </a:xfrm>
          <a:custGeom>
            <a:avLst/>
            <a:gdLst/>
            <a:ahLst/>
            <a:cxnLst/>
            <a:rect l="l" t="t" r="r" b="b"/>
            <a:pathLst>
              <a:path w="2044065" h="1315720">
                <a:moveTo>
                  <a:pt x="1824481" y="0"/>
                </a:moveTo>
                <a:lnTo>
                  <a:pt x="219201" y="0"/>
                </a:lnTo>
                <a:lnTo>
                  <a:pt x="207899" y="254"/>
                </a:lnTo>
                <a:lnTo>
                  <a:pt x="154050" y="9779"/>
                </a:lnTo>
                <a:lnTo>
                  <a:pt x="114808" y="26416"/>
                </a:lnTo>
                <a:lnTo>
                  <a:pt x="79755" y="50038"/>
                </a:lnTo>
                <a:lnTo>
                  <a:pt x="50037" y="79756"/>
                </a:lnTo>
                <a:lnTo>
                  <a:pt x="26415" y="114808"/>
                </a:lnTo>
                <a:lnTo>
                  <a:pt x="9905" y="154051"/>
                </a:lnTo>
                <a:lnTo>
                  <a:pt x="1142" y="196850"/>
                </a:lnTo>
                <a:lnTo>
                  <a:pt x="0" y="219202"/>
                </a:lnTo>
                <a:lnTo>
                  <a:pt x="0" y="1096010"/>
                </a:lnTo>
                <a:lnTo>
                  <a:pt x="4445" y="1140206"/>
                </a:lnTo>
                <a:lnTo>
                  <a:pt x="17272" y="1181354"/>
                </a:lnTo>
                <a:lnTo>
                  <a:pt x="37464" y="1218565"/>
                </a:lnTo>
                <a:lnTo>
                  <a:pt x="64135" y="1250950"/>
                </a:lnTo>
                <a:lnTo>
                  <a:pt x="96647" y="1277747"/>
                </a:lnTo>
                <a:lnTo>
                  <a:pt x="133858" y="1297940"/>
                </a:lnTo>
                <a:lnTo>
                  <a:pt x="175005" y="1310767"/>
                </a:lnTo>
                <a:lnTo>
                  <a:pt x="219201" y="1315212"/>
                </a:lnTo>
                <a:lnTo>
                  <a:pt x="1824481" y="1315212"/>
                </a:lnTo>
                <a:lnTo>
                  <a:pt x="1868677" y="1310767"/>
                </a:lnTo>
                <a:lnTo>
                  <a:pt x="1909826" y="1297940"/>
                </a:lnTo>
                <a:lnTo>
                  <a:pt x="1943052" y="1280160"/>
                </a:lnTo>
                <a:lnTo>
                  <a:pt x="219201" y="1280160"/>
                </a:lnTo>
                <a:lnTo>
                  <a:pt x="208914" y="1279906"/>
                </a:lnTo>
                <a:lnTo>
                  <a:pt x="162813" y="1271397"/>
                </a:lnTo>
                <a:lnTo>
                  <a:pt x="114808" y="1247775"/>
                </a:lnTo>
                <a:lnTo>
                  <a:pt x="76073" y="1211961"/>
                </a:lnTo>
                <a:lnTo>
                  <a:pt x="48767" y="1166114"/>
                </a:lnTo>
                <a:lnTo>
                  <a:pt x="35813" y="1113155"/>
                </a:lnTo>
                <a:lnTo>
                  <a:pt x="35051" y="219202"/>
                </a:lnTo>
                <a:lnTo>
                  <a:pt x="35265" y="210566"/>
                </a:lnTo>
                <a:lnTo>
                  <a:pt x="43814" y="162941"/>
                </a:lnTo>
                <a:lnTo>
                  <a:pt x="67437" y="114808"/>
                </a:lnTo>
                <a:lnTo>
                  <a:pt x="103250" y="76073"/>
                </a:lnTo>
                <a:lnTo>
                  <a:pt x="149098" y="48768"/>
                </a:lnTo>
                <a:lnTo>
                  <a:pt x="202056" y="35814"/>
                </a:lnTo>
                <a:lnTo>
                  <a:pt x="220090" y="35052"/>
                </a:lnTo>
                <a:lnTo>
                  <a:pt x="1943098" y="35052"/>
                </a:lnTo>
                <a:lnTo>
                  <a:pt x="1929002" y="26416"/>
                </a:lnTo>
                <a:lnTo>
                  <a:pt x="1889632" y="9906"/>
                </a:lnTo>
                <a:lnTo>
                  <a:pt x="1846833" y="1143"/>
                </a:lnTo>
                <a:lnTo>
                  <a:pt x="1835784" y="254"/>
                </a:lnTo>
                <a:lnTo>
                  <a:pt x="1824481" y="0"/>
                </a:lnTo>
                <a:close/>
              </a:path>
              <a:path w="2044065" h="1315720">
                <a:moveTo>
                  <a:pt x="1943098" y="35052"/>
                </a:moveTo>
                <a:lnTo>
                  <a:pt x="1824481" y="35052"/>
                </a:lnTo>
                <a:lnTo>
                  <a:pt x="1834896" y="35306"/>
                </a:lnTo>
                <a:lnTo>
                  <a:pt x="1844167" y="36068"/>
                </a:lnTo>
                <a:lnTo>
                  <a:pt x="1897887" y="50165"/>
                </a:lnTo>
                <a:lnTo>
                  <a:pt x="1942846" y="78105"/>
                </a:lnTo>
                <a:lnTo>
                  <a:pt x="1978152" y="117602"/>
                </a:lnTo>
                <a:lnTo>
                  <a:pt x="2000884" y="165989"/>
                </a:lnTo>
                <a:lnTo>
                  <a:pt x="2008504" y="210566"/>
                </a:lnTo>
                <a:lnTo>
                  <a:pt x="2008631" y="1096010"/>
                </a:lnTo>
                <a:lnTo>
                  <a:pt x="2008421" y="1104646"/>
                </a:lnTo>
                <a:lnTo>
                  <a:pt x="1999869" y="1152525"/>
                </a:lnTo>
                <a:lnTo>
                  <a:pt x="1976247" y="1200531"/>
                </a:lnTo>
                <a:lnTo>
                  <a:pt x="1940305" y="1239393"/>
                </a:lnTo>
                <a:lnTo>
                  <a:pt x="1894585" y="1266444"/>
                </a:lnTo>
                <a:lnTo>
                  <a:pt x="1841627" y="1279398"/>
                </a:lnTo>
                <a:lnTo>
                  <a:pt x="1823593" y="1280160"/>
                </a:lnTo>
                <a:lnTo>
                  <a:pt x="1943052" y="1280160"/>
                </a:lnTo>
                <a:lnTo>
                  <a:pt x="1979422" y="1250950"/>
                </a:lnTo>
                <a:lnTo>
                  <a:pt x="2006219" y="1218565"/>
                </a:lnTo>
                <a:lnTo>
                  <a:pt x="2026411" y="1181354"/>
                </a:lnTo>
                <a:lnTo>
                  <a:pt x="2039239" y="1140206"/>
                </a:lnTo>
                <a:lnTo>
                  <a:pt x="2043683" y="1096010"/>
                </a:lnTo>
                <a:lnTo>
                  <a:pt x="2043683" y="219202"/>
                </a:lnTo>
                <a:lnTo>
                  <a:pt x="2039239" y="175006"/>
                </a:lnTo>
                <a:lnTo>
                  <a:pt x="2026411" y="133858"/>
                </a:lnTo>
                <a:lnTo>
                  <a:pt x="2006219" y="96647"/>
                </a:lnTo>
                <a:lnTo>
                  <a:pt x="1979422" y="64135"/>
                </a:lnTo>
                <a:lnTo>
                  <a:pt x="1947036" y="37465"/>
                </a:lnTo>
                <a:lnTo>
                  <a:pt x="1943098" y="35052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22060" y="3900373"/>
            <a:ext cx="16402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8890" algn="ctr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NATURALEZA 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DEL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PRODUCTO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HOTELERO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23454" y="3626358"/>
            <a:ext cx="1850389" cy="1315720"/>
          </a:xfrm>
          <a:custGeom>
            <a:avLst/>
            <a:gdLst/>
            <a:ahLst/>
            <a:cxnLst/>
            <a:rect l="l" t="t" r="r" b="b"/>
            <a:pathLst>
              <a:path w="1850390" h="1315720">
                <a:moveTo>
                  <a:pt x="1630934" y="0"/>
                </a:moveTo>
                <a:lnTo>
                  <a:pt x="219201" y="0"/>
                </a:lnTo>
                <a:lnTo>
                  <a:pt x="207899" y="254"/>
                </a:lnTo>
                <a:lnTo>
                  <a:pt x="154050" y="9779"/>
                </a:lnTo>
                <a:lnTo>
                  <a:pt x="114807" y="26416"/>
                </a:lnTo>
                <a:lnTo>
                  <a:pt x="79755" y="50038"/>
                </a:lnTo>
                <a:lnTo>
                  <a:pt x="50038" y="79756"/>
                </a:lnTo>
                <a:lnTo>
                  <a:pt x="26416" y="114808"/>
                </a:lnTo>
                <a:lnTo>
                  <a:pt x="9905" y="154051"/>
                </a:lnTo>
                <a:lnTo>
                  <a:pt x="1143" y="196850"/>
                </a:lnTo>
                <a:lnTo>
                  <a:pt x="0" y="219202"/>
                </a:lnTo>
                <a:lnTo>
                  <a:pt x="0" y="1096010"/>
                </a:lnTo>
                <a:lnTo>
                  <a:pt x="4445" y="1140206"/>
                </a:lnTo>
                <a:lnTo>
                  <a:pt x="17272" y="1181354"/>
                </a:lnTo>
                <a:lnTo>
                  <a:pt x="37465" y="1218565"/>
                </a:lnTo>
                <a:lnTo>
                  <a:pt x="64135" y="1250950"/>
                </a:lnTo>
                <a:lnTo>
                  <a:pt x="96647" y="1277747"/>
                </a:lnTo>
                <a:lnTo>
                  <a:pt x="133857" y="1297940"/>
                </a:lnTo>
                <a:lnTo>
                  <a:pt x="175005" y="1310767"/>
                </a:lnTo>
                <a:lnTo>
                  <a:pt x="219201" y="1315212"/>
                </a:lnTo>
                <a:lnTo>
                  <a:pt x="1630934" y="1315212"/>
                </a:lnTo>
                <a:lnTo>
                  <a:pt x="1675129" y="1310767"/>
                </a:lnTo>
                <a:lnTo>
                  <a:pt x="1716277" y="1297940"/>
                </a:lnTo>
                <a:lnTo>
                  <a:pt x="1749504" y="1280160"/>
                </a:lnTo>
                <a:lnTo>
                  <a:pt x="219201" y="1280160"/>
                </a:lnTo>
                <a:lnTo>
                  <a:pt x="208915" y="1279906"/>
                </a:lnTo>
                <a:lnTo>
                  <a:pt x="162814" y="1271397"/>
                </a:lnTo>
                <a:lnTo>
                  <a:pt x="114807" y="1247775"/>
                </a:lnTo>
                <a:lnTo>
                  <a:pt x="76073" y="1211961"/>
                </a:lnTo>
                <a:lnTo>
                  <a:pt x="48768" y="1166114"/>
                </a:lnTo>
                <a:lnTo>
                  <a:pt x="35814" y="1113155"/>
                </a:lnTo>
                <a:lnTo>
                  <a:pt x="35051" y="219202"/>
                </a:lnTo>
                <a:lnTo>
                  <a:pt x="35265" y="210566"/>
                </a:lnTo>
                <a:lnTo>
                  <a:pt x="43815" y="162941"/>
                </a:lnTo>
                <a:lnTo>
                  <a:pt x="67437" y="114808"/>
                </a:lnTo>
                <a:lnTo>
                  <a:pt x="103250" y="76073"/>
                </a:lnTo>
                <a:lnTo>
                  <a:pt x="149098" y="48768"/>
                </a:lnTo>
                <a:lnTo>
                  <a:pt x="202056" y="35814"/>
                </a:lnTo>
                <a:lnTo>
                  <a:pt x="220091" y="35052"/>
                </a:lnTo>
                <a:lnTo>
                  <a:pt x="1749550" y="35052"/>
                </a:lnTo>
                <a:lnTo>
                  <a:pt x="1735454" y="26416"/>
                </a:lnTo>
                <a:lnTo>
                  <a:pt x="1696085" y="9906"/>
                </a:lnTo>
                <a:lnTo>
                  <a:pt x="1653286" y="1143"/>
                </a:lnTo>
                <a:lnTo>
                  <a:pt x="1642237" y="254"/>
                </a:lnTo>
                <a:lnTo>
                  <a:pt x="1630934" y="0"/>
                </a:lnTo>
                <a:close/>
              </a:path>
              <a:path w="1850390" h="1315720">
                <a:moveTo>
                  <a:pt x="1749550" y="35052"/>
                </a:moveTo>
                <a:lnTo>
                  <a:pt x="1630934" y="35052"/>
                </a:lnTo>
                <a:lnTo>
                  <a:pt x="1641348" y="35306"/>
                </a:lnTo>
                <a:lnTo>
                  <a:pt x="1650619" y="36068"/>
                </a:lnTo>
                <a:lnTo>
                  <a:pt x="1704340" y="50165"/>
                </a:lnTo>
                <a:lnTo>
                  <a:pt x="1749298" y="78105"/>
                </a:lnTo>
                <a:lnTo>
                  <a:pt x="1784603" y="117602"/>
                </a:lnTo>
                <a:lnTo>
                  <a:pt x="1807337" y="165989"/>
                </a:lnTo>
                <a:lnTo>
                  <a:pt x="1814956" y="210566"/>
                </a:lnTo>
                <a:lnTo>
                  <a:pt x="1815084" y="1096010"/>
                </a:lnTo>
                <a:lnTo>
                  <a:pt x="1814873" y="1104646"/>
                </a:lnTo>
                <a:lnTo>
                  <a:pt x="1806321" y="1152525"/>
                </a:lnTo>
                <a:lnTo>
                  <a:pt x="1782699" y="1200531"/>
                </a:lnTo>
                <a:lnTo>
                  <a:pt x="1746757" y="1239393"/>
                </a:lnTo>
                <a:lnTo>
                  <a:pt x="1701038" y="1266444"/>
                </a:lnTo>
                <a:lnTo>
                  <a:pt x="1648078" y="1279398"/>
                </a:lnTo>
                <a:lnTo>
                  <a:pt x="1630045" y="1280160"/>
                </a:lnTo>
                <a:lnTo>
                  <a:pt x="1749504" y="1280160"/>
                </a:lnTo>
                <a:lnTo>
                  <a:pt x="1785874" y="1250950"/>
                </a:lnTo>
                <a:lnTo>
                  <a:pt x="1812671" y="1218565"/>
                </a:lnTo>
                <a:lnTo>
                  <a:pt x="1832864" y="1181354"/>
                </a:lnTo>
                <a:lnTo>
                  <a:pt x="1845691" y="1140206"/>
                </a:lnTo>
                <a:lnTo>
                  <a:pt x="1850136" y="1096010"/>
                </a:lnTo>
                <a:lnTo>
                  <a:pt x="1850136" y="219202"/>
                </a:lnTo>
                <a:lnTo>
                  <a:pt x="1845691" y="175006"/>
                </a:lnTo>
                <a:lnTo>
                  <a:pt x="1832864" y="133858"/>
                </a:lnTo>
                <a:lnTo>
                  <a:pt x="1812671" y="96647"/>
                </a:lnTo>
                <a:lnTo>
                  <a:pt x="1785874" y="64135"/>
                </a:lnTo>
                <a:lnTo>
                  <a:pt x="1753489" y="37465"/>
                </a:lnTo>
                <a:lnTo>
                  <a:pt x="1749550" y="35052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89569" y="4022293"/>
            <a:ext cx="15163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CICLO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Arial"/>
                <a:cs typeface="Arial"/>
              </a:rPr>
              <a:t>OPERACIONES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70185" y="3626358"/>
            <a:ext cx="2188845" cy="1315720"/>
          </a:xfrm>
          <a:custGeom>
            <a:avLst/>
            <a:gdLst/>
            <a:ahLst/>
            <a:cxnLst/>
            <a:rect l="l" t="t" r="r" b="b"/>
            <a:pathLst>
              <a:path w="2188845" h="1315720">
                <a:moveTo>
                  <a:pt x="1969262" y="0"/>
                </a:moveTo>
                <a:lnTo>
                  <a:pt x="219202" y="0"/>
                </a:lnTo>
                <a:lnTo>
                  <a:pt x="207899" y="254"/>
                </a:lnTo>
                <a:lnTo>
                  <a:pt x="154050" y="9779"/>
                </a:lnTo>
                <a:lnTo>
                  <a:pt x="114808" y="26416"/>
                </a:lnTo>
                <a:lnTo>
                  <a:pt x="79756" y="50038"/>
                </a:lnTo>
                <a:lnTo>
                  <a:pt x="50165" y="79756"/>
                </a:lnTo>
                <a:lnTo>
                  <a:pt x="26543" y="114808"/>
                </a:lnTo>
                <a:lnTo>
                  <a:pt x="9906" y="154051"/>
                </a:lnTo>
                <a:lnTo>
                  <a:pt x="1143" y="196850"/>
                </a:lnTo>
                <a:lnTo>
                  <a:pt x="0" y="219202"/>
                </a:lnTo>
                <a:lnTo>
                  <a:pt x="0" y="1096010"/>
                </a:lnTo>
                <a:lnTo>
                  <a:pt x="4445" y="1140206"/>
                </a:lnTo>
                <a:lnTo>
                  <a:pt x="17272" y="1181354"/>
                </a:lnTo>
                <a:lnTo>
                  <a:pt x="37465" y="1218565"/>
                </a:lnTo>
                <a:lnTo>
                  <a:pt x="64262" y="1250950"/>
                </a:lnTo>
                <a:lnTo>
                  <a:pt x="96647" y="1277747"/>
                </a:lnTo>
                <a:lnTo>
                  <a:pt x="133858" y="1297940"/>
                </a:lnTo>
                <a:lnTo>
                  <a:pt x="175006" y="1310767"/>
                </a:lnTo>
                <a:lnTo>
                  <a:pt x="219202" y="1315212"/>
                </a:lnTo>
                <a:lnTo>
                  <a:pt x="1969262" y="1315212"/>
                </a:lnTo>
                <a:lnTo>
                  <a:pt x="2013458" y="1310767"/>
                </a:lnTo>
                <a:lnTo>
                  <a:pt x="2054606" y="1297940"/>
                </a:lnTo>
                <a:lnTo>
                  <a:pt x="2087832" y="1280160"/>
                </a:lnTo>
                <a:lnTo>
                  <a:pt x="219202" y="1280160"/>
                </a:lnTo>
                <a:lnTo>
                  <a:pt x="208915" y="1279906"/>
                </a:lnTo>
                <a:lnTo>
                  <a:pt x="162814" y="1271397"/>
                </a:lnTo>
                <a:lnTo>
                  <a:pt x="114808" y="1247775"/>
                </a:lnTo>
                <a:lnTo>
                  <a:pt x="76073" y="1211961"/>
                </a:lnTo>
                <a:lnTo>
                  <a:pt x="48768" y="1166114"/>
                </a:lnTo>
                <a:lnTo>
                  <a:pt x="35814" y="1113155"/>
                </a:lnTo>
                <a:lnTo>
                  <a:pt x="35052" y="219202"/>
                </a:lnTo>
                <a:lnTo>
                  <a:pt x="35265" y="210566"/>
                </a:lnTo>
                <a:lnTo>
                  <a:pt x="43815" y="162941"/>
                </a:lnTo>
                <a:lnTo>
                  <a:pt x="67437" y="114808"/>
                </a:lnTo>
                <a:lnTo>
                  <a:pt x="103250" y="76073"/>
                </a:lnTo>
                <a:lnTo>
                  <a:pt x="149098" y="48768"/>
                </a:lnTo>
                <a:lnTo>
                  <a:pt x="202057" y="35814"/>
                </a:lnTo>
                <a:lnTo>
                  <a:pt x="220091" y="35052"/>
                </a:lnTo>
                <a:lnTo>
                  <a:pt x="2087878" y="35052"/>
                </a:lnTo>
                <a:lnTo>
                  <a:pt x="2073783" y="26416"/>
                </a:lnTo>
                <a:lnTo>
                  <a:pt x="2034413" y="9906"/>
                </a:lnTo>
                <a:lnTo>
                  <a:pt x="1991741" y="1143"/>
                </a:lnTo>
                <a:lnTo>
                  <a:pt x="1980565" y="254"/>
                </a:lnTo>
                <a:lnTo>
                  <a:pt x="1969262" y="0"/>
                </a:lnTo>
                <a:close/>
              </a:path>
              <a:path w="2188845" h="1315720">
                <a:moveTo>
                  <a:pt x="2087878" y="35052"/>
                </a:moveTo>
                <a:lnTo>
                  <a:pt x="1969262" y="35052"/>
                </a:lnTo>
                <a:lnTo>
                  <a:pt x="1979676" y="35306"/>
                </a:lnTo>
                <a:lnTo>
                  <a:pt x="1988947" y="36068"/>
                </a:lnTo>
                <a:lnTo>
                  <a:pt x="2042668" y="50165"/>
                </a:lnTo>
                <a:lnTo>
                  <a:pt x="2087626" y="78105"/>
                </a:lnTo>
                <a:lnTo>
                  <a:pt x="2122932" y="117602"/>
                </a:lnTo>
                <a:lnTo>
                  <a:pt x="2145665" y="165989"/>
                </a:lnTo>
                <a:lnTo>
                  <a:pt x="2153285" y="210566"/>
                </a:lnTo>
                <a:lnTo>
                  <a:pt x="2153412" y="1096010"/>
                </a:lnTo>
                <a:lnTo>
                  <a:pt x="2153201" y="1104646"/>
                </a:lnTo>
                <a:lnTo>
                  <a:pt x="2144649" y="1152525"/>
                </a:lnTo>
                <a:lnTo>
                  <a:pt x="2121027" y="1200531"/>
                </a:lnTo>
                <a:lnTo>
                  <a:pt x="2085086" y="1239393"/>
                </a:lnTo>
                <a:lnTo>
                  <a:pt x="2039366" y="1266444"/>
                </a:lnTo>
                <a:lnTo>
                  <a:pt x="1986407" y="1279398"/>
                </a:lnTo>
                <a:lnTo>
                  <a:pt x="1968373" y="1280160"/>
                </a:lnTo>
                <a:lnTo>
                  <a:pt x="2087832" y="1280160"/>
                </a:lnTo>
                <a:lnTo>
                  <a:pt x="2124329" y="1250950"/>
                </a:lnTo>
                <a:lnTo>
                  <a:pt x="2150999" y="1218565"/>
                </a:lnTo>
                <a:lnTo>
                  <a:pt x="2171192" y="1181354"/>
                </a:lnTo>
                <a:lnTo>
                  <a:pt x="2184019" y="1140206"/>
                </a:lnTo>
                <a:lnTo>
                  <a:pt x="2188464" y="1096010"/>
                </a:lnTo>
                <a:lnTo>
                  <a:pt x="2188464" y="219202"/>
                </a:lnTo>
                <a:lnTo>
                  <a:pt x="2184019" y="175006"/>
                </a:lnTo>
                <a:lnTo>
                  <a:pt x="2171192" y="133858"/>
                </a:lnTo>
                <a:lnTo>
                  <a:pt x="2150999" y="96647"/>
                </a:lnTo>
                <a:lnTo>
                  <a:pt x="2124329" y="64135"/>
                </a:lnTo>
                <a:lnTo>
                  <a:pt x="2091817" y="37465"/>
                </a:lnTo>
                <a:lnTo>
                  <a:pt x="2087878" y="35052"/>
                </a:lnTo>
                <a:close/>
              </a:path>
            </a:pathLst>
          </a:custGeom>
          <a:solidFill>
            <a:srgbClr val="D13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050526" y="3900373"/>
            <a:ext cx="18275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INESTABILIDAD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FLUCTUACIÓN </a:t>
            </a:r>
            <a:r>
              <a:rPr sz="1600" b="1" spc="-5" dirty="0">
                <a:latin typeface="Arial"/>
                <a:cs typeface="Arial"/>
              </a:rPr>
              <a:t>DE </a:t>
            </a:r>
            <a:r>
              <a:rPr sz="1600" b="1" spc="-434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LOS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INGRESOS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703189" y="706882"/>
            <a:ext cx="608901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3200" u="heavy" dirty="0">
                <a:uFill>
                  <a:solidFill>
                    <a:srgbClr val="D13A55"/>
                  </a:solidFill>
                </a:uFill>
              </a:rPr>
              <a:t>CARACTERISTICAS </a:t>
            </a:r>
            <a:r>
              <a:rPr sz="3200" spc="5" dirty="0"/>
              <a:t> </a:t>
            </a:r>
            <a:r>
              <a:rPr sz="3200" u="heavy" dirty="0">
                <a:uFill>
                  <a:solidFill>
                    <a:srgbClr val="D13A55"/>
                  </a:solidFill>
                </a:uFill>
              </a:rPr>
              <a:t>ECONÓMICAS</a:t>
            </a:r>
            <a:r>
              <a:rPr sz="3200" u="heavy" spc="-114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3200" u="heavy" dirty="0">
                <a:uFill>
                  <a:solidFill>
                    <a:srgbClr val="D13A55"/>
                  </a:solidFill>
                </a:uFill>
              </a:rPr>
              <a:t>Y</a:t>
            </a:r>
            <a:r>
              <a:rPr sz="3200" u="heavy" spc="-80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3200" u="heavy" dirty="0">
                <a:uFill>
                  <a:solidFill>
                    <a:srgbClr val="D13A55"/>
                  </a:solidFill>
                </a:uFill>
              </a:rPr>
              <a:t>FINANCIERAS </a:t>
            </a:r>
            <a:r>
              <a:rPr sz="3200" spc="-875" dirty="0"/>
              <a:t> </a:t>
            </a:r>
            <a:r>
              <a:rPr sz="3200" u="heavy" dirty="0">
                <a:uFill>
                  <a:solidFill>
                    <a:srgbClr val="D13A55"/>
                  </a:solidFill>
                </a:uFill>
              </a:rPr>
              <a:t>ESPECIALES</a:t>
            </a:r>
            <a:endParaRPr sz="3200"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3625596"/>
            <a:ext cx="3855720" cy="26304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00" y="685800"/>
            <a:ext cx="3855720" cy="26990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780" y="627633"/>
            <a:ext cx="74656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30" dirty="0">
                <a:uFill>
                  <a:solidFill>
                    <a:srgbClr val="D13A55"/>
                  </a:solidFill>
                </a:uFill>
              </a:rPr>
              <a:t>CONTABILIDAD</a:t>
            </a:r>
            <a:r>
              <a:rPr sz="4400" u="heavy" spc="-70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4400" u="heavy" dirty="0">
                <a:uFill>
                  <a:solidFill>
                    <a:srgbClr val="D13A55"/>
                  </a:solidFill>
                </a:uFill>
              </a:rPr>
              <a:t>HOTELERA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74089" y="2056056"/>
          <a:ext cx="6236333" cy="746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023">
                <a:tc>
                  <a:txBody>
                    <a:bodyPr/>
                    <a:lstStyle/>
                    <a:p>
                      <a:pPr marL="415925" indent="-384810">
                        <a:lnSpc>
                          <a:spcPts val="2860"/>
                        </a:lnSpc>
                        <a:buFont typeface="Franklin Gothic Medium"/>
                        <a:buChar char="■"/>
                        <a:tabLst>
                          <a:tab pos="415925" algn="l"/>
                          <a:tab pos="416559" algn="l"/>
                          <a:tab pos="1453515" algn="l"/>
                          <a:tab pos="2559050" algn="l"/>
                        </a:tabLst>
                      </a:pPr>
                      <a:r>
                        <a:rPr sz="2600" spc="-20" dirty="0">
                          <a:latin typeface="Arial MT"/>
                          <a:cs typeface="Arial MT"/>
                        </a:rPr>
                        <a:t>Trata	</a:t>
                      </a:r>
                      <a:r>
                        <a:rPr sz="2600" dirty="0">
                          <a:latin typeface="Arial MT"/>
                          <a:cs typeface="Arial MT"/>
                        </a:rPr>
                        <a:t>sobre	el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F9F1E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2860"/>
                        </a:lnSpc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control,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9F1E0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2860"/>
                        </a:lnSpc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manejo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9F1E0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2860"/>
                        </a:lnSpc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9F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33">
                <a:tc>
                  <a:txBody>
                    <a:bodyPr/>
                    <a:lstStyle/>
                    <a:p>
                      <a:pPr marL="415925">
                        <a:lnSpc>
                          <a:spcPts val="2820"/>
                        </a:lnSpc>
                        <a:tabLst>
                          <a:tab pos="1840864" algn="l"/>
                          <a:tab pos="2421255" algn="l"/>
                        </a:tabLst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registro	de	los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9F1E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2820"/>
                        </a:lnSpc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ingre</a:t>
                      </a:r>
                      <a:r>
                        <a:rPr sz="2600" b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600" b="1" dirty="0">
                          <a:latin typeface="Arial"/>
                          <a:cs typeface="Arial"/>
                        </a:rPr>
                        <a:t>os,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9F1E0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2820"/>
                        </a:lnSpc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costos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9F1E0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820"/>
                        </a:lnSpc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9F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93139" y="2760675"/>
            <a:ext cx="6198870" cy="333565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96875" marR="6350" algn="just">
              <a:lnSpc>
                <a:spcPct val="94100"/>
              </a:lnSpc>
              <a:spcBef>
                <a:spcPts val="290"/>
              </a:spcBef>
            </a:pPr>
            <a:r>
              <a:rPr sz="2600" b="1" dirty="0">
                <a:latin typeface="Arial"/>
                <a:cs typeface="Arial"/>
              </a:rPr>
              <a:t>gastos </a:t>
            </a:r>
            <a:r>
              <a:rPr sz="2600" b="1" spc="-5" dirty="0">
                <a:latin typeface="Arial"/>
                <a:cs typeface="Arial"/>
              </a:rPr>
              <a:t>de </a:t>
            </a:r>
            <a:r>
              <a:rPr sz="2600" b="1" dirty="0">
                <a:latin typeface="Arial"/>
                <a:cs typeface="Arial"/>
              </a:rPr>
              <a:t>un </a:t>
            </a:r>
            <a:r>
              <a:rPr sz="2600" b="1" spc="-5" dirty="0">
                <a:latin typeface="Arial"/>
                <a:cs typeface="Arial"/>
              </a:rPr>
              <a:t>hotel</a:t>
            </a:r>
            <a:r>
              <a:rPr sz="2600" spc="-5" dirty="0">
                <a:latin typeface="Arial MT"/>
                <a:cs typeface="Arial MT"/>
              </a:rPr>
              <a:t>, </a:t>
            </a:r>
            <a:r>
              <a:rPr sz="2600" dirty="0">
                <a:latin typeface="Arial MT"/>
                <a:cs typeface="Arial MT"/>
              </a:rPr>
              <a:t>sobre </a:t>
            </a:r>
            <a:r>
              <a:rPr sz="2600" spc="-5" dirty="0">
                <a:latin typeface="Arial MT"/>
                <a:cs typeface="Arial MT"/>
              </a:rPr>
              <a:t>la </a:t>
            </a:r>
            <a:r>
              <a:rPr sz="2600" dirty="0">
                <a:latin typeface="Arial MT"/>
                <a:cs typeface="Arial MT"/>
              </a:rPr>
              <a:t>base de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los principios y </a:t>
            </a:r>
            <a:r>
              <a:rPr sz="2600" spc="-5" dirty="0">
                <a:latin typeface="Arial MT"/>
                <a:cs typeface="Arial MT"/>
              </a:rPr>
              <a:t>normas </a:t>
            </a:r>
            <a:r>
              <a:rPr sz="2600" dirty="0">
                <a:latin typeface="Arial MT"/>
                <a:cs typeface="Arial MT"/>
              </a:rPr>
              <a:t>de contabilidad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generalmente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aceptados.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900">
              <a:latin typeface="Arial MT"/>
              <a:cs typeface="Arial MT"/>
            </a:endParaRPr>
          </a:p>
          <a:p>
            <a:pPr marL="396875" marR="5080" indent="-384810" algn="just">
              <a:lnSpc>
                <a:spcPct val="94000"/>
              </a:lnSpc>
              <a:spcBef>
                <a:spcPts val="2000"/>
              </a:spcBef>
              <a:buFont typeface="Franklin Gothic Medium"/>
              <a:buChar char="■"/>
              <a:tabLst>
                <a:tab pos="397510" algn="l"/>
              </a:tabLst>
            </a:pPr>
            <a:r>
              <a:rPr sz="2600" b="1" dirty="0">
                <a:latin typeface="Arial"/>
                <a:cs typeface="Arial"/>
              </a:rPr>
              <a:t>Su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finalidad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dirty="0">
                <a:latin typeface="Arial MT"/>
                <a:cs typeface="Arial MT"/>
              </a:rPr>
              <a:t>es</a:t>
            </a:r>
            <a:r>
              <a:rPr sz="2600" spc="7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Suministrar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información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precisa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sirva</a:t>
            </a:r>
            <a:r>
              <a:rPr sz="2600" dirty="0">
                <a:latin typeface="Arial MT"/>
                <a:cs typeface="Arial MT"/>
              </a:rPr>
              <a:t> de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herramienta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y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guía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para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la</a:t>
            </a:r>
            <a:r>
              <a:rPr sz="2600" dirty="0">
                <a:latin typeface="Arial MT"/>
                <a:cs typeface="Arial MT"/>
              </a:rPr>
              <a:t> toma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decisiones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y futuras proyecciones.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0207" y="2461260"/>
            <a:ext cx="3948684" cy="3044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4147" y="328041"/>
            <a:ext cx="920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0" dirty="0">
                <a:uFill>
                  <a:solidFill>
                    <a:srgbClr val="D13A55"/>
                  </a:solidFill>
                </a:uFill>
              </a:rPr>
              <a:t>ENTES </a:t>
            </a:r>
            <a:r>
              <a:rPr sz="4000" u="heavy" spc="-5" dirty="0">
                <a:uFill>
                  <a:solidFill>
                    <a:srgbClr val="D13A55"/>
                  </a:solidFill>
                </a:uFill>
              </a:rPr>
              <a:t>DE </a:t>
            </a:r>
            <a:r>
              <a:rPr sz="4000" u="heavy" spc="-10" dirty="0">
                <a:uFill>
                  <a:solidFill>
                    <a:srgbClr val="D13A55"/>
                  </a:solidFill>
                </a:uFill>
              </a:rPr>
              <a:t>CONTROL</a:t>
            </a:r>
            <a:r>
              <a:rPr sz="4000" u="heavy" spc="-12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4000" u="heavy" spc="-5" dirty="0">
                <a:uFill>
                  <a:solidFill>
                    <a:srgbClr val="D13A55"/>
                  </a:solidFill>
                </a:uFill>
              </a:rPr>
              <a:t>Y</a:t>
            </a:r>
            <a:r>
              <a:rPr sz="4000" u="heavy" spc="-7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4000" u="heavy" spc="-40" dirty="0">
                <a:uFill>
                  <a:solidFill>
                    <a:srgbClr val="D13A55"/>
                  </a:solidFill>
                </a:uFill>
              </a:rPr>
              <a:t>NORMATIVOS</a:t>
            </a:r>
            <a:endParaRPr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1684147" y="1524000"/>
            <a:ext cx="6638290" cy="4233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200000"/>
              </a:lnSpc>
              <a:spcBef>
                <a:spcPts val="100"/>
              </a:spcBef>
            </a:pPr>
            <a:r>
              <a:rPr lang="es-EC" sz="2000" b="0" i="0" dirty="0">
                <a:solidFill>
                  <a:srgbClr val="001D35"/>
                </a:solidFill>
                <a:effectLst/>
                <a:latin typeface="Google Sans"/>
              </a:rPr>
              <a:t>Ministerio de Turismo y los Gobiernos Autónomos Descentralizados (</a:t>
            </a:r>
            <a:r>
              <a:rPr lang="es-EC" sz="2000" b="0" i="0" dirty="0" err="1">
                <a:solidFill>
                  <a:srgbClr val="001D35"/>
                </a:solidFill>
                <a:effectLst/>
                <a:latin typeface="Google Sans"/>
              </a:rPr>
              <a:t>GADs</a:t>
            </a:r>
            <a:r>
              <a:rPr lang="es-EC" sz="2000" b="0" i="0" dirty="0">
                <a:solidFill>
                  <a:srgbClr val="001D35"/>
                </a:solidFill>
                <a:effectLst/>
                <a:latin typeface="Google Sans"/>
              </a:rPr>
              <a:t>). El Ministerio de Turismo actúa como ente rector, regulando la actividad turística y emitiendo normativas para hoteles y otros establecimientos turísticos. Los </a:t>
            </a:r>
            <a:r>
              <a:rPr lang="es-EC" sz="2000" b="0" i="0" dirty="0" err="1">
                <a:solidFill>
                  <a:srgbClr val="001D35"/>
                </a:solidFill>
                <a:effectLst/>
                <a:latin typeface="Google Sans"/>
              </a:rPr>
              <a:t>GADs</a:t>
            </a:r>
            <a:r>
              <a:rPr lang="es-EC" sz="2000" b="0" i="0" dirty="0">
                <a:solidFill>
                  <a:srgbClr val="001D35"/>
                </a:solidFill>
                <a:effectLst/>
                <a:latin typeface="Google Sans"/>
              </a:rPr>
              <a:t>, por otro lado, tienen competencias en materia de turismo a nivel local y pueden emitir regulaciones complementarias. 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8531" y="2103119"/>
            <a:ext cx="3011423" cy="35874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8746" y="614298"/>
            <a:ext cx="3807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5" dirty="0">
                <a:uFill>
                  <a:solidFill>
                    <a:srgbClr val="D13A55"/>
                  </a:solidFill>
                </a:uFill>
              </a:rPr>
              <a:t>MARCO</a:t>
            </a:r>
            <a:r>
              <a:rPr sz="4000" u="heavy" spc="-4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4000" u="heavy" spc="-5" dirty="0">
                <a:uFill>
                  <a:solidFill>
                    <a:srgbClr val="D13A55"/>
                  </a:solidFill>
                </a:uFill>
              </a:rPr>
              <a:t>LEGAL</a:t>
            </a:r>
            <a:endParaRPr sz="40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4052" y="2555748"/>
            <a:ext cx="4177284" cy="35753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42CA079-ACFD-467D-8254-2CA9C0957120}"/>
              </a:ext>
            </a:extLst>
          </p:cNvPr>
          <p:cNvSpPr txBox="1"/>
          <p:nvPr/>
        </p:nvSpPr>
        <p:spPr>
          <a:xfrm>
            <a:off x="1676400" y="20149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REGLAMENTO DE ALOJAMIENTO TURISTICO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CA4402A-70DB-4FF4-9D3C-AB1A0CE2644B}"/>
              </a:ext>
            </a:extLst>
          </p:cNvPr>
          <p:cNvSpPr txBox="1"/>
          <p:nvPr/>
        </p:nvSpPr>
        <p:spPr>
          <a:xfrm>
            <a:off x="1676400" y="285651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NORMATIVA CONTROL DE LOS ESTABLECIMIENTOS DE HOSPEDAJE NO TURISTICOS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6363" y="156463"/>
            <a:ext cx="1071626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0" marR="5080" indent="-424243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LA</a:t>
            </a:r>
            <a:r>
              <a:rPr sz="3200" spc="-140" dirty="0"/>
              <a:t> </a:t>
            </a:r>
            <a:r>
              <a:rPr sz="3200" spc="-20" dirty="0"/>
              <a:t>CONTABILIDAD</a:t>
            </a:r>
            <a:r>
              <a:rPr sz="3200" spc="-35" dirty="0"/>
              <a:t> </a:t>
            </a:r>
            <a:r>
              <a:rPr sz="3200" dirty="0"/>
              <a:t>DE</a:t>
            </a:r>
            <a:r>
              <a:rPr sz="3200" spc="-15" dirty="0"/>
              <a:t> </a:t>
            </a:r>
            <a:r>
              <a:rPr sz="3200" dirty="0"/>
              <a:t>GESTION</a:t>
            </a:r>
            <a:r>
              <a:rPr sz="3200" spc="-70" dirty="0"/>
              <a:t> </a:t>
            </a:r>
            <a:r>
              <a:rPr sz="3200" dirty="0"/>
              <a:t>Y</a:t>
            </a:r>
            <a:r>
              <a:rPr sz="3200" spc="-60" dirty="0"/>
              <a:t> </a:t>
            </a:r>
            <a:r>
              <a:rPr sz="3200" dirty="0"/>
              <a:t>LAS</a:t>
            </a:r>
            <a:r>
              <a:rPr sz="3200" spc="-15" dirty="0"/>
              <a:t> </a:t>
            </a:r>
            <a:r>
              <a:rPr sz="3200" dirty="0"/>
              <a:t>EMPRESAS DE </a:t>
            </a:r>
            <a:r>
              <a:rPr sz="3200" spc="-875" dirty="0"/>
              <a:t> </a:t>
            </a:r>
            <a:r>
              <a:rPr sz="3200" spc="-5" dirty="0"/>
              <a:t>SERVICIOS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977595" y="1555749"/>
            <a:ext cx="10816590" cy="441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 algn="just">
              <a:lnSpc>
                <a:spcPct val="150100"/>
              </a:lnSpc>
              <a:spcBef>
                <a:spcPts val="95"/>
              </a:spcBef>
            </a:pPr>
            <a:r>
              <a:rPr sz="2400" spc="-5" dirty="0">
                <a:latin typeface="Arial MT"/>
                <a:cs typeface="Arial MT"/>
              </a:rPr>
              <a:t>En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las</a:t>
            </a:r>
            <a:r>
              <a:rPr sz="2400" dirty="0">
                <a:latin typeface="Arial MT"/>
                <a:cs typeface="Arial MT"/>
              </a:rPr>
              <a:t> empresas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servicios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factores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como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demanda</a:t>
            </a:r>
            <a:r>
              <a:rPr sz="2400" dirty="0">
                <a:latin typeface="Arial MT"/>
                <a:cs typeface="Arial MT"/>
              </a:rPr>
              <a:t> elástica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la 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competencia </a:t>
            </a:r>
            <a:r>
              <a:rPr sz="2400" spc="-5" dirty="0">
                <a:latin typeface="Arial MT"/>
                <a:cs typeface="Arial MT"/>
              </a:rPr>
              <a:t>obligan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mayor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control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costes y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introducir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</a:t>
            </a:r>
            <a:r>
              <a:rPr sz="2400" spc="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calidad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como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factor</a:t>
            </a:r>
            <a:r>
              <a:rPr sz="2400" spc="-5" dirty="0">
                <a:latin typeface="Arial MT"/>
                <a:cs typeface="Arial MT"/>
              </a:rPr>
              <a:t> estratégico.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Esto </a:t>
            </a:r>
            <a:r>
              <a:rPr sz="2400" spc="-5" dirty="0">
                <a:latin typeface="Arial MT"/>
                <a:cs typeface="Arial MT"/>
              </a:rPr>
              <a:t>quiere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decir,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gestionar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mejor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competir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mejor.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Arial MT"/>
              <a:cs typeface="Arial MT"/>
            </a:endParaRPr>
          </a:p>
          <a:p>
            <a:pPr marL="12700" marR="5080" algn="just">
              <a:lnSpc>
                <a:spcPct val="150000"/>
              </a:lnSpc>
            </a:pPr>
            <a:r>
              <a:rPr sz="2400" spc="-5" dirty="0">
                <a:latin typeface="Arial MT"/>
                <a:cs typeface="Arial MT"/>
              </a:rPr>
              <a:t>Para no disminuir </a:t>
            </a:r>
            <a:r>
              <a:rPr sz="2400" dirty="0">
                <a:latin typeface="Arial MT"/>
                <a:cs typeface="Arial MT"/>
              </a:rPr>
              <a:t>sus </a:t>
            </a:r>
            <a:r>
              <a:rPr sz="2400" spc="-5" dirty="0">
                <a:latin typeface="Arial MT"/>
                <a:cs typeface="Arial MT"/>
              </a:rPr>
              <a:t>beneficios, </a:t>
            </a:r>
            <a:r>
              <a:rPr sz="2400" dirty="0">
                <a:latin typeface="Arial MT"/>
                <a:cs typeface="Arial MT"/>
              </a:rPr>
              <a:t>estas </a:t>
            </a:r>
            <a:r>
              <a:rPr sz="2400" spc="-5" dirty="0">
                <a:latin typeface="Arial MT"/>
                <a:cs typeface="Arial MT"/>
              </a:rPr>
              <a:t>empresas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tendrán que </a:t>
            </a:r>
            <a:r>
              <a:rPr sz="2400" dirty="0">
                <a:latin typeface="Arial MT"/>
                <a:cs typeface="Arial MT"/>
              </a:rPr>
              <a:t>ayudarse </a:t>
            </a:r>
            <a:r>
              <a:rPr sz="2400" spc="-5" dirty="0">
                <a:latin typeface="Arial MT"/>
                <a:cs typeface="Arial MT"/>
              </a:rPr>
              <a:t>de </a:t>
            </a:r>
            <a:r>
              <a:rPr sz="2400" dirty="0">
                <a:latin typeface="Arial MT"/>
                <a:cs typeface="Arial MT"/>
              </a:rPr>
              <a:t>un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instrumento que identifique </a:t>
            </a:r>
            <a:r>
              <a:rPr sz="2400" dirty="0">
                <a:latin typeface="Arial MT"/>
                <a:cs typeface="Arial MT"/>
              </a:rPr>
              <a:t>el posible despilfarro </a:t>
            </a:r>
            <a:r>
              <a:rPr sz="2400" spc="-5" dirty="0">
                <a:latin typeface="Arial MT"/>
                <a:cs typeface="Arial MT"/>
              </a:rPr>
              <a:t>en su proceso </a:t>
            </a:r>
            <a:r>
              <a:rPr sz="2400" dirty="0">
                <a:latin typeface="Arial MT"/>
                <a:cs typeface="Arial MT"/>
              </a:rPr>
              <a:t>y </a:t>
            </a:r>
            <a:r>
              <a:rPr sz="2400" spc="-5" dirty="0">
                <a:latin typeface="Arial MT"/>
                <a:cs typeface="Arial MT"/>
              </a:rPr>
              <a:t>el </a:t>
            </a:r>
            <a:r>
              <a:rPr sz="2400" dirty="0">
                <a:latin typeface="Arial MT"/>
                <a:cs typeface="Arial MT"/>
              </a:rPr>
              <a:t>desarrollo </a:t>
            </a:r>
            <a:r>
              <a:rPr sz="2400" spc="-5" dirty="0">
                <a:latin typeface="Arial MT"/>
                <a:cs typeface="Arial MT"/>
              </a:rPr>
              <a:t>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implantación </a:t>
            </a:r>
            <a:r>
              <a:rPr sz="2400" spc="-5" dirty="0">
                <a:latin typeface="Arial MT"/>
                <a:cs typeface="Arial MT"/>
              </a:rPr>
              <a:t>de acciones </a:t>
            </a:r>
            <a:r>
              <a:rPr sz="2400" dirty="0">
                <a:latin typeface="Arial MT"/>
                <a:cs typeface="Arial MT"/>
              </a:rPr>
              <a:t>dirigidas </a:t>
            </a:r>
            <a:r>
              <a:rPr sz="2400" spc="-5" dirty="0">
                <a:latin typeface="Arial MT"/>
                <a:cs typeface="Arial MT"/>
              </a:rPr>
              <a:t>a reducir </a:t>
            </a:r>
            <a:r>
              <a:rPr sz="2400" dirty="0">
                <a:latin typeface="Arial MT"/>
                <a:cs typeface="Arial MT"/>
              </a:rPr>
              <a:t>sus </a:t>
            </a:r>
            <a:r>
              <a:rPr sz="2400" spc="-5" dirty="0">
                <a:latin typeface="Arial MT"/>
                <a:cs typeface="Arial MT"/>
              </a:rPr>
              <a:t>costes, aprovechar </a:t>
            </a:r>
            <a:r>
              <a:rPr sz="2400" dirty="0">
                <a:latin typeface="Arial MT"/>
                <a:cs typeface="Arial MT"/>
              </a:rPr>
              <a:t>mejor sus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recursos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económicos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mejorar </a:t>
            </a:r>
            <a:r>
              <a:rPr sz="2400" spc="-5" dirty="0">
                <a:latin typeface="Arial MT"/>
                <a:cs typeface="Arial MT"/>
              </a:rPr>
              <a:t>la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calidad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dirty="0">
                <a:latin typeface="Arial MT"/>
                <a:cs typeface="Arial MT"/>
              </a:rPr>
              <a:t> sus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servicios.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3678" y="481024"/>
            <a:ext cx="5692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5" dirty="0">
                <a:uFill>
                  <a:solidFill>
                    <a:srgbClr val="D13A55"/>
                  </a:solidFill>
                </a:uFill>
              </a:rPr>
              <a:t>COSTES</a:t>
            </a:r>
            <a:r>
              <a:rPr sz="4000" u="heavy" spc="-3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4000" u="heavy" spc="-5" dirty="0">
                <a:uFill>
                  <a:solidFill>
                    <a:srgbClr val="D13A55"/>
                  </a:solidFill>
                </a:uFill>
              </a:rPr>
              <a:t>DE</a:t>
            </a:r>
            <a:r>
              <a:rPr sz="4000" u="heavy" spc="-20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4000" u="heavy" spc="-5" dirty="0">
                <a:uFill>
                  <a:solidFill>
                    <a:srgbClr val="D13A55"/>
                  </a:solidFill>
                </a:uFill>
              </a:rPr>
              <a:t>UN</a:t>
            </a:r>
            <a:r>
              <a:rPr sz="4000" u="heavy" spc="-10" dirty="0">
                <a:uFill>
                  <a:solidFill>
                    <a:srgbClr val="D13A55"/>
                  </a:solidFill>
                </a:uFill>
              </a:rPr>
              <a:t> HOTEL</a:t>
            </a:r>
            <a:endParaRPr sz="40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D75A965-6F38-433E-BE21-17AA0B018BC9}"/>
              </a:ext>
            </a:extLst>
          </p:cNvPr>
          <p:cNvSpPr txBox="1"/>
          <p:nvPr/>
        </p:nvSpPr>
        <p:spPr>
          <a:xfrm>
            <a:off x="1752600" y="2250601"/>
            <a:ext cx="7391400" cy="2434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C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costos estimados en los servicios son los siguientes: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s-EC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alojamiento por habitación 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s-EC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del servicio de restaurante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s-EC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del servicio de lavandería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s-EC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del servicio de garaje 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294" y="763016"/>
            <a:ext cx="8653145" cy="11772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030220" marR="5080" indent="-3018155">
              <a:lnSpc>
                <a:spcPts val="4270"/>
              </a:lnSpc>
              <a:spcBef>
                <a:spcPts val="680"/>
              </a:spcBef>
            </a:pPr>
            <a:r>
              <a:rPr sz="4000" u="heavy" spc="-10" dirty="0">
                <a:uFill>
                  <a:solidFill>
                    <a:srgbClr val="D13A55"/>
                  </a:solidFill>
                </a:uFill>
              </a:rPr>
              <a:t>ESTRUCTURA</a:t>
            </a:r>
            <a:r>
              <a:rPr sz="4000" u="heavy" spc="-13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4000" u="heavy" spc="-5" dirty="0">
                <a:uFill>
                  <a:solidFill>
                    <a:srgbClr val="D13A55"/>
                  </a:solidFill>
                </a:uFill>
              </a:rPr>
              <a:t>DE</a:t>
            </a:r>
            <a:r>
              <a:rPr sz="4000" u="heavy" spc="-15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4000" u="heavy" spc="-5" dirty="0">
                <a:uFill>
                  <a:solidFill>
                    <a:srgbClr val="D13A55"/>
                  </a:solidFill>
                </a:uFill>
              </a:rPr>
              <a:t>LOS</a:t>
            </a:r>
            <a:r>
              <a:rPr sz="4000" u="heavy" spc="-10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4000" u="heavy" spc="-20" dirty="0">
                <a:uFill>
                  <a:solidFill>
                    <a:srgbClr val="D13A55"/>
                  </a:solidFill>
                </a:uFill>
              </a:rPr>
              <a:t>COSTOS</a:t>
            </a:r>
            <a:r>
              <a:rPr sz="4000" u="heavy" dirty="0">
                <a:uFill>
                  <a:solidFill>
                    <a:srgbClr val="D13A55"/>
                  </a:solidFill>
                </a:uFill>
              </a:rPr>
              <a:t> </a:t>
            </a:r>
            <a:r>
              <a:rPr sz="4000" u="heavy" spc="-5" dirty="0">
                <a:uFill>
                  <a:solidFill>
                    <a:srgbClr val="D13A55"/>
                  </a:solidFill>
                </a:uFill>
              </a:rPr>
              <a:t>DE </a:t>
            </a:r>
            <a:r>
              <a:rPr sz="4000" spc="-1100" dirty="0"/>
              <a:t> </a:t>
            </a:r>
            <a:r>
              <a:rPr sz="4000" u="heavy" spc="-5" dirty="0">
                <a:uFill>
                  <a:solidFill>
                    <a:srgbClr val="D13A55"/>
                  </a:solidFill>
                </a:uFill>
              </a:rPr>
              <a:t>UN </a:t>
            </a:r>
            <a:r>
              <a:rPr sz="4000" u="heavy" spc="-10" dirty="0">
                <a:uFill>
                  <a:solidFill>
                    <a:srgbClr val="D13A55"/>
                  </a:solidFill>
                </a:uFill>
              </a:rPr>
              <a:t>HOTEL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161282" y="2442210"/>
            <a:ext cx="931544" cy="748665"/>
            <a:chOff x="4161282" y="2442210"/>
            <a:chExt cx="931544" cy="748665"/>
          </a:xfrm>
        </p:grpSpPr>
        <p:sp>
          <p:nvSpPr>
            <p:cNvPr id="4" name="object 4"/>
            <p:cNvSpPr/>
            <p:nvPr/>
          </p:nvSpPr>
          <p:spPr>
            <a:xfrm>
              <a:off x="4161282" y="2442210"/>
              <a:ext cx="931544" cy="748665"/>
            </a:xfrm>
            <a:custGeom>
              <a:avLst/>
              <a:gdLst/>
              <a:ahLst/>
              <a:cxnLst/>
              <a:rect l="l" t="t" r="r" b="b"/>
              <a:pathLst>
                <a:path w="931545" h="748664">
                  <a:moveTo>
                    <a:pt x="698372" y="0"/>
                  </a:moveTo>
                  <a:lnTo>
                    <a:pt x="232790" y="0"/>
                  </a:lnTo>
                  <a:lnTo>
                    <a:pt x="232790" y="374141"/>
                  </a:lnTo>
                  <a:lnTo>
                    <a:pt x="0" y="374141"/>
                  </a:lnTo>
                  <a:lnTo>
                    <a:pt x="465581" y="748284"/>
                  </a:lnTo>
                  <a:lnTo>
                    <a:pt x="931163" y="374141"/>
                  </a:lnTo>
                  <a:lnTo>
                    <a:pt x="698372" y="374141"/>
                  </a:lnTo>
                  <a:lnTo>
                    <a:pt x="698372" y="0"/>
                  </a:lnTo>
                  <a:close/>
                </a:path>
              </a:pathLst>
            </a:custGeom>
            <a:solidFill>
              <a:srgbClr val="F8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1282" y="2442210"/>
              <a:ext cx="931544" cy="748665"/>
            </a:xfrm>
            <a:custGeom>
              <a:avLst/>
              <a:gdLst/>
              <a:ahLst/>
              <a:cxnLst/>
              <a:rect l="l" t="t" r="r" b="b"/>
              <a:pathLst>
                <a:path w="931545" h="748664">
                  <a:moveTo>
                    <a:pt x="21970" y="346837"/>
                  </a:moveTo>
                  <a:lnTo>
                    <a:pt x="9625" y="381876"/>
                  </a:lnTo>
                  <a:lnTo>
                    <a:pt x="465581" y="748284"/>
                  </a:lnTo>
                  <a:lnTo>
                    <a:pt x="499560" y="720978"/>
                  </a:lnTo>
                  <a:lnTo>
                    <a:pt x="443610" y="720978"/>
                  </a:lnTo>
                  <a:lnTo>
                    <a:pt x="465581" y="703323"/>
                  </a:lnTo>
                  <a:lnTo>
                    <a:pt x="21970" y="346837"/>
                  </a:lnTo>
                  <a:close/>
                </a:path>
                <a:path w="931545" h="748664">
                  <a:moveTo>
                    <a:pt x="465581" y="703323"/>
                  </a:moveTo>
                  <a:lnTo>
                    <a:pt x="443610" y="720978"/>
                  </a:lnTo>
                  <a:lnTo>
                    <a:pt x="487552" y="720978"/>
                  </a:lnTo>
                  <a:lnTo>
                    <a:pt x="465581" y="703323"/>
                  </a:lnTo>
                  <a:close/>
                </a:path>
                <a:path w="931545" h="748664">
                  <a:moveTo>
                    <a:pt x="909192" y="346837"/>
                  </a:moveTo>
                  <a:lnTo>
                    <a:pt x="465581" y="703323"/>
                  </a:lnTo>
                  <a:lnTo>
                    <a:pt x="487552" y="720978"/>
                  </a:lnTo>
                  <a:lnTo>
                    <a:pt x="499560" y="720978"/>
                  </a:lnTo>
                  <a:lnTo>
                    <a:pt x="921538" y="381876"/>
                  </a:lnTo>
                  <a:lnTo>
                    <a:pt x="909192" y="346837"/>
                  </a:lnTo>
                  <a:close/>
                </a:path>
                <a:path w="931545" h="748664">
                  <a:moveTo>
                    <a:pt x="9625" y="381876"/>
                  </a:moveTo>
                  <a:lnTo>
                    <a:pt x="0" y="409193"/>
                  </a:lnTo>
                  <a:lnTo>
                    <a:pt x="43618" y="409193"/>
                  </a:lnTo>
                  <a:lnTo>
                    <a:pt x="9625" y="381876"/>
                  </a:lnTo>
                  <a:close/>
                </a:path>
                <a:path w="931545" h="748664">
                  <a:moveTo>
                    <a:pt x="267842" y="0"/>
                  </a:moveTo>
                  <a:lnTo>
                    <a:pt x="232790" y="35051"/>
                  </a:lnTo>
                  <a:lnTo>
                    <a:pt x="232790" y="374141"/>
                  </a:lnTo>
                  <a:lnTo>
                    <a:pt x="55949" y="374141"/>
                  </a:lnTo>
                  <a:lnTo>
                    <a:pt x="99567" y="409193"/>
                  </a:lnTo>
                  <a:lnTo>
                    <a:pt x="267842" y="409193"/>
                  </a:lnTo>
                  <a:lnTo>
                    <a:pt x="267842" y="0"/>
                  </a:lnTo>
                  <a:close/>
                </a:path>
                <a:path w="931545" h="748664">
                  <a:moveTo>
                    <a:pt x="663320" y="0"/>
                  </a:moveTo>
                  <a:lnTo>
                    <a:pt x="663320" y="409193"/>
                  </a:lnTo>
                  <a:lnTo>
                    <a:pt x="831596" y="409193"/>
                  </a:lnTo>
                  <a:lnTo>
                    <a:pt x="875214" y="374141"/>
                  </a:lnTo>
                  <a:lnTo>
                    <a:pt x="698372" y="374141"/>
                  </a:lnTo>
                  <a:lnTo>
                    <a:pt x="698372" y="35051"/>
                  </a:lnTo>
                  <a:lnTo>
                    <a:pt x="663320" y="0"/>
                  </a:lnTo>
                  <a:close/>
                </a:path>
                <a:path w="931545" h="748664">
                  <a:moveTo>
                    <a:pt x="921538" y="381876"/>
                  </a:moveTo>
                  <a:lnTo>
                    <a:pt x="887545" y="409193"/>
                  </a:lnTo>
                  <a:lnTo>
                    <a:pt x="931163" y="409193"/>
                  </a:lnTo>
                  <a:lnTo>
                    <a:pt x="921538" y="381876"/>
                  </a:lnTo>
                  <a:close/>
                </a:path>
                <a:path w="931545" h="748664">
                  <a:moveTo>
                    <a:pt x="12350" y="374141"/>
                  </a:moveTo>
                  <a:lnTo>
                    <a:pt x="0" y="374141"/>
                  </a:lnTo>
                  <a:lnTo>
                    <a:pt x="9625" y="381876"/>
                  </a:lnTo>
                  <a:lnTo>
                    <a:pt x="12350" y="374141"/>
                  </a:lnTo>
                  <a:close/>
                </a:path>
                <a:path w="931545" h="748664">
                  <a:moveTo>
                    <a:pt x="931163" y="374141"/>
                  </a:moveTo>
                  <a:lnTo>
                    <a:pt x="918813" y="374141"/>
                  </a:lnTo>
                  <a:lnTo>
                    <a:pt x="921538" y="381876"/>
                  </a:lnTo>
                  <a:lnTo>
                    <a:pt x="931163" y="374141"/>
                  </a:lnTo>
                  <a:close/>
                </a:path>
                <a:path w="931545" h="748664">
                  <a:moveTo>
                    <a:pt x="267842" y="0"/>
                  </a:moveTo>
                  <a:lnTo>
                    <a:pt x="232790" y="0"/>
                  </a:lnTo>
                  <a:lnTo>
                    <a:pt x="232790" y="35051"/>
                  </a:lnTo>
                  <a:lnTo>
                    <a:pt x="267842" y="0"/>
                  </a:lnTo>
                  <a:close/>
                </a:path>
                <a:path w="931545" h="748664">
                  <a:moveTo>
                    <a:pt x="663320" y="0"/>
                  </a:moveTo>
                  <a:lnTo>
                    <a:pt x="267842" y="0"/>
                  </a:lnTo>
                  <a:lnTo>
                    <a:pt x="267842" y="35051"/>
                  </a:lnTo>
                  <a:lnTo>
                    <a:pt x="663320" y="35051"/>
                  </a:lnTo>
                  <a:lnTo>
                    <a:pt x="663320" y="0"/>
                  </a:lnTo>
                  <a:close/>
                </a:path>
                <a:path w="931545" h="748664">
                  <a:moveTo>
                    <a:pt x="698372" y="0"/>
                  </a:moveTo>
                  <a:lnTo>
                    <a:pt x="663320" y="0"/>
                  </a:lnTo>
                  <a:lnTo>
                    <a:pt x="698372" y="35051"/>
                  </a:lnTo>
                  <a:lnTo>
                    <a:pt x="698372" y="0"/>
                  </a:lnTo>
                  <a:close/>
                </a:path>
              </a:pathLst>
            </a:custGeom>
            <a:solidFill>
              <a:srgbClr val="D13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359902" y="2442210"/>
            <a:ext cx="992505" cy="748665"/>
            <a:chOff x="8359902" y="2442210"/>
            <a:chExt cx="992505" cy="748665"/>
          </a:xfrm>
        </p:grpSpPr>
        <p:sp>
          <p:nvSpPr>
            <p:cNvPr id="7" name="object 7"/>
            <p:cNvSpPr/>
            <p:nvPr/>
          </p:nvSpPr>
          <p:spPr>
            <a:xfrm>
              <a:off x="8359902" y="2442210"/>
              <a:ext cx="992505" cy="748665"/>
            </a:xfrm>
            <a:custGeom>
              <a:avLst/>
              <a:gdLst/>
              <a:ahLst/>
              <a:cxnLst/>
              <a:rect l="l" t="t" r="r" b="b"/>
              <a:pathLst>
                <a:path w="992504" h="748664">
                  <a:moveTo>
                    <a:pt x="744093" y="0"/>
                  </a:moveTo>
                  <a:lnTo>
                    <a:pt x="248030" y="0"/>
                  </a:lnTo>
                  <a:lnTo>
                    <a:pt x="248030" y="374141"/>
                  </a:lnTo>
                  <a:lnTo>
                    <a:pt x="0" y="374141"/>
                  </a:lnTo>
                  <a:lnTo>
                    <a:pt x="496062" y="748284"/>
                  </a:lnTo>
                  <a:lnTo>
                    <a:pt x="992124" y="374141"/>
                  </a:lnTo>
                  <a:lnTo>
                    <a:pt x="744093" y="374141"/>
                  </a:lnTo>
                  <a:lnTo>
                    <a:pt x="744093" y="0"/>
                  </a:lnTo>
                  <a:close/>
                </a:path>
              </a:pathLst>
            </a:custGeom>
            <a:solidFill>
              <a:srgbClr val="F8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59902" y="2442210"/>
              <a:ext cx="992505" cy="748665"/>
            </a:xfrm>
            <a:custGeom>
              <a:avLst/>
              <a:gdLst/>
              <a:ahLst/>
              <a:cxnLst/>
              <a:rect l="l" t="t" r="r" b="b"/>
              <a:pathLst>
                <a:path w="992504" h="748664">
                  <a:moveTo>
                    <a:pt x="21081" y="346201"/>
                  </a:moveTo>
                  <a:lnTo>
                    <a:pt x="9366" y="381206"/>
                  </a:lnTo>
                  <a:lnTo>
                    <a:pt x="496062" y="748284"/>
                  </a:lnTo>
                  <a:lnTo>
                    <a:pt x="533106" y="720343"/>
                  </a:lnTo>
                  <a:lnTo>
                    <a:pt x="474979" y="720343"/>
                  </a:lnTo>
                  <a:lnTo>
                    <a:pt x="496061" y="704443"/>
                  </a:lnTo>
                  <a:lnTo>
                    <a:pt x="21081" y="346201"/>
                  </a:lnTo>
                  <a:close/>
                </a:path>
                <a:path w="992504" h="748664">
                  <a:moveTo>
                    <a:pt x="496061" y="704443"/>
                  </a:moveTo>
                  <a:lnTo>
                    <a:pt x="474979" y="720343"/>
                  </a:lnTo>
                  <a:lnTo>
                    <a:pt x="517144" y="720343"/>
                  </a:lnTo>
                  <a:lnTo>
                    <a:pt x="496061" y="704443"/>
                  </a:lnTo>
                  <a:close/>
                </a:path>
                <a:path w="992504" h="748664">
                  <a:moveTo>
                    <a:pt x="971042" y="346201"/>
                  </a:moveTo>
                  <a:lnTo>
                    <a:pt x="496061" y="704443"/>
                  </a:lnTo>
                  <a:lnTo>
                    <a:pt x="517144" y="720343"/>
                  </a:lnTo>
                  <a:lnTo>
                    <a:pt x="533106" y="720343"/>
                  </a:lnTo>
                  <a:lnTo>
                    <a:pt x="982757" y="381206"/>
                  </a:lnTo>
                  <a:lnTo>
                    <a:pt x="971042" y="346201"/>
                  </a:lnTo>
                  <a:close/>
                </a:path>
                <a:path w="992504" h="748664">
                  <a:moveTo>
                    <a:pt x="9366" y="381206"/>
                  </a:moveTo>
                  <a:lnTo>
                    <a:pt x="0" y="409193"/>
                  </a:lnTo>
                  <a:lnTo>
                    <a:pt x="46474" y="409193"/>
                  </a:lnTo>
                  <a:lnTo>
                    <a:pt x="9366" y="381206"/>
                  </a:lnTo>
                  <a:close/>
                </a:path>
                <a:path w="992504" h="748664">
                  <a:moveTo>
                    <a:pt x="283082" y="0"/>
                  </a:moveTo>
                  <a:lnTo>
                    <a:pt x="248030" y="35051"/>
                  </a:lnTo>
                  <a:lnTo>
                    <a:pt x="248030" y="374141"/>
                  </a:lnTo>
                  <a:lnTo>
                    <a:pt x="58126" y="374141"/>
                  </a:lnTo>
                  <a:lnTo>
                    <a:pt x="104600" y="409193"/>
                  </a:lnTo>
                  <a:lnTo>
                    <a:pt x="283082" y="409193"/>
                  </a:lnTo>
                  <a:lnTo>
                    <a:pt x="283082" y="0"/>
                  </a:lnTo>
                  <a:close/>
                </a:path>
                <a:path w="992504" h="748664">
                  <a:moveTo>
                    <a:pt x="709041" y="0"/>
                  </a:moveTo>
                  <a:lnTo>
                    <a:pt x="709041" y="409193"/>
                  </a:lnTo>
                  <a:lnTo>
                    <a:pt x="887523" y="409193"/>
                  </a:lnTo>
                  <a:lnTo>
                    <a:pt x="933997" y="374141"/>
                  </a:lnTo>
                  <a:lnTo>
                    <a:pt x="744093" y="374141"/>
                  </a:lnTo>
                  <a:lnTo>
                    <a:pt x="744093" y="35051"/>
                  </a:lnTo>
                  <a:lnTo>
                    <a:pt x="709041" y="0"/>
                  </a:lnTo>
                  <a:close/>
                </a:path>
                <a:path w="992504" h="748664">
                  <a:moveTo>
                    <a:pt x="982757" y="381206"/>
                  </a:moveTo>
                  <a:lnTo>
                    <a:pt x="945649" y="409193"/>
                  </a:lnTo>
                  <a:lnTo>
                    <a:pt x="992124" y="409193"/>
                  </a:lnTo>
                  <a:lnTo>
                    <a:pt x="982757" y="381206"/>
                  </a:lnTo>
                  <a:close/>
                </a:path>
                <a:path w="992504" h="748664">
                  <a:moveTo>
                    <a:pt x="11731" y="374141"/>
                  </a:moveTo>
                  <a:lnTo>
                    <a:pt x="0" y="374141"/>
                  </a:lnTo>
                  <a:lnTo>
                    <a:pt x="9366" y="381206"/>
                  </a:lnTo>
                  <a:lnTo>
                    <a:pt x="11731" y="374141"/>
                  </a:lnTo>
                  <a:close/>
                </a:path>
                <a:path w="992504" h="748664">
                  <a:moveTo>
                    <a:pt x="992124" y="374141"/>
                  </a:moveTo>
                  <a:lnTo>
                    <a:pt x="980392" y="374141"/>
                  </a:lnTo>
                  <a:lnTo>
                    <a:pt x="982757" y="381206"/>
                  </a:lnTo>
                  <a:lnTo>
                    <a:pt x="992124" y="374141"/>
                  </a:lnTo>
                  <a:close/>
                </a:path>
                <a:path w="992504" h="748664">
                  <a:moveTo>
                    <a:pt x="283082" y="0"/>
                  </a:moveTo>
                  <a:lnTo>
                    <a:pt x="248030" y="0"/>
                  </a:lnTo>
                  <a:lnTo>
                    <a:pt x="248030" y="35051"/>
                  </a:lnTo>
                  <a:lnTo>
                    <a:pt x="283082" y="0"/>
                  </a:lnTo>
                  <a:close/>
                </a:path>
                <a:path w="992504" h="748664">
                  <a:moveTo>
                    <a:pt x="709041" y="0"/>
                  </a:moveTo>
                  <a:lnTo>
                    <a:pt x="283082" y="0"/>
                  </a:lnTo>
                  <a:lnTo>
                    <a:pt x="283082" y="35051"/>
                  </a:lnTo>
                  <a:lnTo>
                    <a:pt x="709041" y="35051"/>
                  </a:lnTo>
                  <a:lnTo>
                    <a:pt x="709041" y="0"/>
                  </a:lnTo>
                  <a:close/>
                </a:path>
                <a:path w="992504" h="748664">
                  <a:moveTo>
                    <a:pt x="744093" y="0"/>
                  </a:moveTo>
                  <a:lnTo>
                    <a:pt x="709041" y="0"/>
                  </a:lnTo>
                  <a:lnTo>
                    <a:pt x="744093" y="35051"/>
                  </a:lnTo>
                  <a:lnTo>
                    <a:pt x="744093" y="0"/>
                  </a:lnTo>
                  <a:close/>
                </a:path>
              </a:pathLst>
            </a:custGeom>
            <a:solidFill>
              <a:srgbClr val="D13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881122" y="3533394"/>
            <a:ext cx="3200400" cy="2161540"/>
            <a:chOff x="2881122" y="3533394"/>
            <a:chExt cx="3200400" cy="2161540"/>
          </a:xfrm>
        </p:grpSpPr>
        <p:sp>
          <p:nvSpPr>
            <p:cNvPr id="10" name="object 10"/>
            <p:cNvSpPr/>
            <p:nvPr/>
          </p:nvSpPr>
          <p:spPr>
            <a:xfrm>
              <a:off x="2881122" y="3533394"/>
              <a:ext cx="3200400" cy="2161540"/>
            </a:xfrm>
            <a:custGeom>
              <a:avLst/>
              <a:gdLst/>
              <a:ahLst/>
              <a:cxnLst/>
              <a:rect l="l" t="t" r="r" b="b"/>
              <a:pathLst>
                <a:path w="3200400" h="2161540">
                  <a:moveTo>
                    <a:pt x="2840228" y="0"/>
                  </a:moveTo>
                  <a:lnTo>
                    <a:pt x="360171" y="0"/>
                  </a:lnTo>
                  <a:lnTo>
                    <a:pt x="311306" y="3288"/>
                  </a:lnTo>
                  <a:lnTo>
                    <a:pt x="264436" y="12868"/>
                  </a:lnTo>
                  <a:lnTo>
                    <a:pt x="219991" y="28309"/>
                  </a:lnTo>
                  <a:lnTo>
                    <a:pt x="178402" y="49181"/>
                  </a:lnTo>
                  <a:lnTo>
                    <a:pt x="140096" y="75057"/>
                  </a:lnTo>
                  <a:lnTo>
                    <a:pt x="105505" y="105505"/>
                  </a:lnTo>
                  <a:lnTo>
                    <a:pt x="75057" y="140096"/>
                  </a:lnTo>
                  <a:lnTo>
                    <a:pt x="49181" y="178402"/>
                  </a:lnTo>
                  <a:lnTo>
                    <a:pt x="28309" y="219991"/>
                  </a:lnTo>
                  <a:lnTo>
                    <a:pt x="12868" y="264436"/>
                  </a:lnTo>
                  <a:lnTo>
                    <a:pt x="3288" y="311306"/>
                  </a:lnTo>
                  <a:lnTo>
                    <a:pt x="0" y="360171"/>
                  </a:lnTo>
                  <a:lnTo>
                    <a:pt x="0" y="1800859"/>
                  </a:lnTo>
                  <a:lnTo>
                    <a:pt x="3288" y="1849725"/>
                  </a:lnTo>
                  <a:lnTo>
                    <a:pt x="12868" y="1896595"/>
                  </a:lnTo>
                  <a:lnTo>
                    <a:pt x="28309" y="1941040"/>
                  </a:lnTo>
                  <a:lnTo>
                    <a:pt x="49181" y="1982629"/>
                  </a:lnTo>
                  <a:lnTo>
                    <a:pt x="75057" y="2020935"/>
                  </a:lnTo>
                  <a:lnTo>
                    <a:pt x="105505" y="2055526"/>
                  </a:lnTo>
                  <a:lnTo>
                    <a:pt x="140096" y="2085974"/>
                  </a:lnTo>
                  <a:lnTo>
                    <a:pt x="178402" y="2111850"/>
                  </a:lnTo>
                  <a:lnTo>
                    <a:pt x="219991" y="2132722"/>
                  </a:lnTo>
                  <a:lnTo>
                    <a:pt x="264436" y="2148163"/>
                  </a:lnTo>
                  <a:lnTo>
                    <a:pt x="311306" y="2157743"/>
                  </a:lnTo>
                  <a:lnTo>
                    <a:pt x="360171" y="2161031"/>
                  </a:lnTo>
                  <a:lnTo>
                    <a:pt x="2840228" y="2161031"/>
                  </a:lnTo>
                  <a:lnTo>
                    <a:pt x="2889093" y="2157743"/>
                  </a:lnTo>
                  <a:lnTo>
                    <a:pt x="2935963" y="2148163"/>
                  </a:lnTo>
                  <a:lnTo>
                    <a:pt x="2980408" y="2132722"/>
                  </a:lnTo>
                  <a:lnTo>
                    <a:pt x="3021997" y="2111850"/>
                  </a:lnTo>
                  <a:lnTo>
                    <a:pt x="3060303" y="2085974"/>
                  </a:lnTo>
                  <a:lnTo>
                    <a:pt x="3094894" y="2055526"/>
                  </a:lnTo>
                  <a:lnTo>
                    <a:pt x="3125342" y="2020935"/>
                  </a:lnTo>
                  <a:lnTo>
                    <a:pt x="3151218" y="1982629"/>
                  </a:lnTo>
                  <a:lnTo>
                    <a:pt x="3172090" y="1941040"/>
                  </a:lnTo>
                  <a:lnTo>
                    <a:pt x="3187531" y="1896595"/>
                  </a:lnTo>
                  <a:lnTo>
                    <a:pt x="3197111" y="1849725"/>
                  </a:lnTo>
                  <a:lnTo>
                    <a:pt x="3200400" y="1800859"/>
                  </a:lnTo>
                  <a:lnTo>
                    <a:pt x="3200400" y="360171"/>
                  </a:lnTo>
                  <a:lnTo>
                    <a:pt x="3197111" y="311306"/>
                  </a:lnTo>
                  <a:lnTo>
                    <a:pt x="3187531" y="264436"/>
                  </a:lnTo>
                  <a:lnTo>
                    <a:pt x="3172090" y="219991"/>
                  </a:lnTo>
                  <a:lnTo>
                    <a:pt x="3151218" y="178402"/>
                  </a:lnTo>
                  <a:lnTo>
                    <a:pt x="3125342" y="140096"/>
                  </a:lnTo>
                  <a:lnTo>
                    <a:pt x="3094894" y="105505"/>
                  </a:lnTo>
                  <a:lnTo>
                    <a:pt x="3060303" y="75057"/>
                  </a:lnTo>
                  <a:lnTo>
                    <a:pt x="3021997" y="49181"/>
                  </a:lnTo>
                  <a:lnTo>
                    <a:pt x="2980408" y="28309"/>
                  </a:lnTo>
                  <a:lnTo>
                    <a:pt x="2935963" y="12868"/>
                  </a:lnTo>
                  <a:lnTo>
                    <a:pt x="2889093" y="3288"/>
                  </a:lnTo>
                  <a:lnTo>
                    <a:pt x="2840228" y="0"/>
                  </a:lnTo>
                  <a:close/>
                </a:path>
              </a:pathLst>
            </a:custGeom>
            <a:solidFill>
              <a:srgbClr val="F8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81122" y="3535426"/>
              <a:ext cx="3200400" cy="2159000"/>
            </a:xfrm>
            <a:custGeom>
              <a:avLst/>
              <a:gdLst/>
              <a:ahLst/>
              <a:cxnLst/>
              <a:rect l="l" t="t" r="r" b="b"/>
              <a:pathLst>
                <a:path w="3200400" h="2159000">
                  <a:moveTo>
                    <a:pt x="2947289" y="2146300"/>
                  </a:moveTo>
                  <a:lnTo>
                    <a:pt x="253110" y="2146300"/>
                  </a:lnTo>
                  <a:lnTo>
                    <a:pt x="270255" y="2159000"/>
                  </a:lnTo>
                  <a:lnTo>
                    <a:pt x="2930270" y="2159000"/>
                  </a:lnTo>
                  <a:lnTo>
                    <a:pt x="2947289" y="2146300"/>
                  </a:lnTo>
                  <a:close/>
                </a:path>
                <a:path w="3200400" h="2159000">
                  <a:moveTo>
                    <a:pt x="2980436" y="2133600"/>
                  </a:moveTo>
                  <a:lnTo>
                    <a:pt x="219963" y="2133600"/>
                  </a:lnTo>
                  <a:lnTo>
                    <a:pt x="236346" y="2146300"/>
                  </a:lnTo>
                  <a:lnTo>
                    <a:pt x="2964053" y="2146300"/>
                  </a:lnTo>
                  <a:lnTo>
                    <a:pt x="2980436" y="2133600"/>
                  </a:lnTo>
                  <a:close/>
                </a:path>
                <a:path w="3200400" h="2159000">
                  <a:moveTo>
                    <a:pt x="247650" y="2108200"/>
                  </a:moveTo>
                  <a:lnTo>
                    <a:pt x="173481" y="2108200"/>
                  </a:lnTo>
                  <a:lnTo>
                    <a:pt x="188467" y="2120900"/>
                  </a:lnTo>
                  <a:lnTo>
                    <a:pt x="203961" y="2133600"/>
                  </a:lnTo>
                  <a:lnTo>
                    <a:pt x="326135" y="2133600"/>
                  </a:lnTo>
                  <a:lnTo>
                    <a:pt x="309752" y="2120900"/>
                  </a:lnTo>
                  <a:lnTo>
                    <a:pt x="262635" y="2120900"/>
                  </a:lnTo>
                  <a:lnTo>
                    <a:pt x="247650" y="2108200"/>
                  </a:lnTo>
                  <a:close/>
                </a:path>
                <a:path w="3200400" h="2159000">
                  <a:moveTo>
                    <a:pt x="3026917" y="2108200"/>
                  </a:moveTo>
                  <a:lnTo>
                    <a:pt x="2951226" y="2108200"/>
                  </a:lnTo>
                  <a:lnTo>
                    <a:pt x="2936240" y="2120900"/>
                  </a:lnTo>
                  <a:lnTo>
                    <a:pt x="2888995" y="2120900"/>
                  </a:lnTo>
                  <a:lnTo>
                    <a:pt x="2872740" y="2133600"/>
                  </a:lnTo>
                  <a:lnTo>
                    <a:pt x="2996311" y="2133600"/>
                  </a:lnTo>
                  <a:lnTo>
                    <a:pt x="3011931" y="2120900"/>
                  </a:lnTo>
                  <a:lnTo>
                    <a:pt x="3026917" y="2108200"/>
                  </a:lnTo>
                  <a:close/>
                </a:path>
                <a:path w="3200400" h="2159000">
                  <a:moveTo>
                    <a:pt x="264159" y="50800"/>
                  </a:moveTo>
                  <a:lnTo>
                    <a:pt x="173481" y="50800"/>
                  </a:lnTo>
                  <a:lnTo>
                    <a:pt x="158750" y="63500"/>
                  </a:lnTo>
                  <a:lnTo>
                    <a:pt x="117982" y="101600"/>
                  </a:lnTo>
                  <a:lnTo>
                    <a:pt x="82295" y="139700"/>
                  </a:lnTo>
                  <a:lnTo>
                    <a:pt x="52069" y="177800"/>
                  </a:lnTo>
                  <a:lnTo>
                    <a:pt x="28320" y="228600"/>
                  </a:lnTo>
                  <a:lnTo>
                    <a:pt x="21843" y="241300"/>
                  </a:lnTo>
                  <a:lnTo>
                    <a:pt x="16128" y="254000"/>
                  </a:lnTo>
                  <a:lnTo>
                    <a:pt x="11302" y="279400"/>
                  </a:lnTo>
                  <a:lnTo>
                    <a:pt x="7365" y="292100"/>
                  </a:lnTo>
                  <a:lnTo>
                    <a:pt x="4190" y="304800"/>
                  </a:lnTo>
                  <a:lnTo>
                    <a:pt x="1904" y="330200"/>
                  </a:lnTo>
                  <a:lnTo>
                    <a:pt x="507" y="342900"/>
                  </a:lnTo>
                  <a:lnTo>
                    <a:pt x="0" y="368300"/>
                  </a:lnTo>
                  <a:lnTo>
                    <a:pt x="0" y="1803400"/>
                  </a:lnTo>
                  <a:lnTo>
                    <a:pt x="507" y="1828800"/>
                  </a:lnTo>
                  <a:lnTo>
                    <a:pt x="1777" y="1841500"/>
                  </a:lnTo>
                  <a:lnTo>
                    <a:pt x="4063" y="1854200"/>
                  </a:lnTo>
                  <a:lnTo>
                    <a:pt x="7365" y="1879600"/>
                  </a:lnTo>
                  <a:lnTo>
                    <a:pt x="11302" y="1892300"/>
                  </a:lnTo>
                  <a:lnTo>
                    <a:pt x="16128" y="1917700"/>
                  </a:lnTo>
                  <a:lnTo>
                    <a:pt x="21843" y="1930400"/>
                  </a:lnTo>
                  <a:lnTo>
                    <a:pt x="28320" y="1943100"/>
                  </a:lnTo>
                  <a:lnTo>
                    <a:pt x="35559" y="1955800"/>
                  </a:lnTo>
                  <a:lnTo>
                    <a:pt x="43433" y="1981200"/>
                  </a:lnTo>
                  <a:lnTo>
                    <a:pt x="71500" y="2019300"/>
                  </a:lnTo>
                  <a:lnTo>
                    <a:pt x="105536" y="2057400"/>
                  </a:lnTo>
                  <a:lnTo>
                    <a:pt x="144652" y="2095500"/>
                  </a:lnTo>
                  <a:lnTo>
                    <a:pt x="158750" y="2108200"/>
                  </a:lnTo>
                  <a:lnTo>
                    <a:pt x="232917" y="2108200"/>
                  </a:lnTo>
                  <a:lnTo>
                    <a:pt x="218439" y="2095500"/>
                  </a:lnTo>
                  <a:lnTo>
                    <a:pt x="204342" y="2095500"/>
                  </a:lnTo>
                  <a:lnTo>
                    <a:pt x="190880" y="2082800"/>
                  </a:lnTo>
                  <a:lnTo>
                    <a:pt x="177800" y="2070100"/>
                  </a:lnTo>
                  <a:lnTo>
                    <a:pt x="164972" y="2070100"/>
                  </a:lnTo>
                  <a:lnTo>
                    <a:pt x="152653" y="2057400"/>
                  </a:lnTo>
                  <a:lnTo>
                    <a:pt x="118744" y="2019300"/>
                  </a:lnTo>
                  <a:lnTo>
                    <a:pt x="90169" y="1981200"/>
                  </a:lnTo>
                  <a:lnTo>
                    <a:pt x="66801" y="1943100"/>
                  </a:lnTo>
                  <a:lnTo>
                    <a:pt x="49402" y="1905000"/>
                  </a:lnTo>
                  <a:lnTo>
                    <a:pt x="45084" y="1879600"/>
                  </a:lnTo>
                  <a:lnTo>
                    <a:pt x="41528" y="1866900"/>
                  </a:lnTo>
                  <a:lnTo>
                    <a:pt x="38607" y="1854200"/>
                  </a:lnTo>
                  <a:lnTo>
                    <a:pt x="36575" y="1841500"/>
                  </a:lnTo>
                  <a:lnTo>
                    <a:pt x="35432" y="1816100"/>
                  </a:lnTo>
                  <a:lnTo>
                    <a:pt x="35051" y="1803400"/>
                  </a:lnTo>
                  <a:lnTo>
                    <a:pt x="35051" y="368300"/>
                  </a:lnTo>
                  <a:lnTo>
                    <a:pt x="35559" y="342900"/>
                  </a:lnTo>
                  <a:lnTo>
                    <a:pt x="36829" y="330200"/>
                  </a:lnTo>
                  <a:lnTo>
                    <a:pt x="38988" y="317500"/>
                  </a:lnTo>
                  <a:lnTo>
                    <a:pt x="41909" y="292100"/>
                  </a:lnTo>
                  <a:lnTo>
                    <a:pt x="54990" y="254000"/>
                  </a:lnTo>
                  <a:lnTo>
                    <a:pt x="67436" y="228600"/>
                  </a:lnTo>
                  <a:lnTo>
                    <a:pt x="74675" y="203200"/>
                  </a:lnTo>
                  <a:lnTo>
                    <a:pt x="100075" y="165100"/>
                  </a:lnTo>
                  <a:lnTo>
                    <a:pt x="120141" y="139700"/>
                  </a:lnTo>
                  <a:lnTo>
                    <a:pt x="130809" y="139700"/>
                  </a:lnTo>
                  <a:lnTo>
                    <a:pt x="142366" y="127000"/>
                  </a:lnTo>
                  <a:lnTo>
                    <a:pt x="154050" y="114300"/>
                  </a:lnTo>
                  <a:lnTo>
                    <a:pt x="166242" y="101600"/>
                  </a:lnTo>
                  <a:lnTo>
                    <a:pt x="179069" y="88900"/>
                  </a:lnTo>
                  <a:lnTo>
                    <a:pt x="192404" y="88900"/>
                  </a:lnTo>
                  <a:lnTo>
                    <a:pt x="205994" y="76200"/>
                  </a:lnTo>
                  <a:lnTo>
                    <a:pt x="219963" y="76200"/>
                  </a:lnTo>
                  <a:lnTo>
                    <a:pt x="234441" y="63500"/>
                  </a:lnTo>
                  <a:lnTo>
                    <a:pt x="249300" y="63500"/>
                  </a:lnTo>
                  <a:lnTo>
                    <a:pt x="264159" y="50800"/>
                  </a:lnTo>
                  <a:close/>
                </a:path>
                <a:path w="3200400" h="2159000">
                  <a:moveTo>
                    <a:pt x="3026917" y="50800"/>
                  </a:moveTo>
                  <a:lnTo>
                    <a:pt x="2937764" y="50800"/>
                  </a:lnTo>
                  <a:lnTo>
                    <a:pt x="2953004" y="63500"/>
                  </a:lnTo>
                  <a:lnTo>
                    <a:pt x="2967608" y="63500"/>
                  </a:lnTo>
                  <a:lnTo>
                    <a:pt x="2981832" y="76200"/>
                  </a:lnTo>
                  <a:lnTo>
                    <a:pt x="2996056" y="76200"/>
                  </a:lnTo>
                  <a:lnTo>
                    <a:pt x="3022600" y="101600"/>
                  </a:lnTo>
                  <a:lnTo>
                    <a:pt x="3035427" y="101600"/>
                  </a:lnTo>
                  <a:lnTo>
                    <a:pt x="3047618" y="114300"/>
                  </a:lnTo>
                  <a:lnTo>
                    <a:pt x="3059556" y="127000"/>
                  </a:lnTo>
                  <a:lnTo>
                    <a:pt x="3081654" y="152400"/>
                  </a:lnTo>
                  <a:lnTo>
                    <a:pt x="3091688" y="152400"/>
                  </a:lnTo>
                  <a:lnTo>
                    <a:pt x="3101213" y="165100"/>
                  </a:lnTo>
                  <a:lnTo>
                    <a:pt x="3110229" y="177800"/>
                  </a:lnTo>
                  <a:lnTo>
                    <a:pt x="3118866" y="190500"/>
                  </a:lnTo>
                  <a:lnTo>
                    <a:pt x="3126613" y="215900"/>
                  </a:lnTo>
                  <a:lnTo>
                    <a:pt x="3133598" y="228600"/>
                  </a:lnTo>
                  <a:lnTo>
                    <a:pt x="3150997" y="266700"/>
                  </a:lnTo>
                  <a:lnTo>
                    <a:pt x="3158870" y="304800"/>
                  </a:lnTo>
                  <a:lnTo>
                    <a:pt x="3161665" y="317500"/>
                  </a:lnTo>
                  <a:lnTo>
                    <a:pt x="3163697" y="330200"/>
                  </a:lnTo>
                  <a:lnTo>
                    <a:pt x="3164966" y="342900"/>
                  </a:lnTo>
                  <a:lnTo>
                    <a:pt x="3165348" y="368300"/>
                  </a:lnTo>
                  <a:lnTo>
                    <a:pt x="3165348" y="1803400"/>
                  </a:lnTo>
                  <a:lnTo>
                    <a:pt x="3164840" y="1828800"/>
                  </a:lnTo>
                  <a:lnTo>
                    <a:pt x="3163569" y="1841500"/>
                  </a:lnTo>
                  <a:lnTo>
                    <a:pt x="3161411" y="1854200"/>
                  </a:lnTo>
                  <a:lnTo>
                    <a:pt x="3158490" y="1866900"/>
                  </a:lnTo>
                  <a:lnTo>
                    <a:pt x="3154933" y="1892300"/>
                  </a:lnTo>
                  <a:lnTo>
                    <a:pt x="3139566" y="1930400"/>
                  </a:lnTo>
                  <a:lnTo>
                    <a:pt x="3117977" y="1968500"/>
                  </a:lnTo>
                  <a:lnTo>
                    <a:pt x="3109341" y="1981200"/>
                  </a:lnTo>
                  <a:lnTo>
                    <a:pt x="3100324" y="2006600"/>
                  </a:lnTo>
                  <a:lnTo>
                    <a:pt x="3090544" y="2006600"/>
                  </a:lnTo>
                  <a:lnTo>
                    <a:pt x="3080385" y="2019300"/>
                  </a:lnTo>
                  <a:lnTo>
                    <a:pt x="3069590" y="2032000"/>
                  </a:lnTo>
                  <a:lnTo>
                    <a:pt x="3058032" y="2044700"/>
                  </a:lnTo>
                  <a:lnTo>
                    <a:pt x="3046349" y="2057400"/>
                  </a:lnTo>
                  <a:lnTo>
                    <a:pt x="3034156" y="2070100"/>
                  </a:lnTo>
                  <a:lnTo>
                    <a:pt x="3021329" y="2070100"/>
                  </a:lnTo>
                  <a:lnTo>
                    <a:pt x="3007994" y="2082800"/>
                  </a:lnTo>
                  <a:lnTo>
                    <a:pt x="2994405" y="2095500"/>
                  </a:lnTo>
                  <a:lnTo>
                    <a:pt x="2980436" y="2095500"/>
                  </a:lnTo>
                  <a:lnTo>
                    <a:pt x="2965957" y="2108200"/>
                  </a:lnTo>
                  <a:lnTo>
                    <a:pt x="3041650" y="2108200"/>
                  </a:lnTo>
                  <a:lnTo>
                    <a:pt x="3055747" y="2095500"/>
                  </a:lnTo>
                  <a:lnTo>
                    <a:pt x="3094863" y="2057400"/>
                  </a:lnTo>
                  <a:lnTo>
                    <a:pt x="3128899" y="2019300"/>
                  </a:lnTo>
                  <a:lnTo>
                    <a:pt x="3156966" y="1981200"/>
                  </a:lnTo>
                  <a:lnTo>
                    <a:pt x="3164840" y="1955800"/>
                  </a:lnTo>
                  <a:lnTo>
                    <a:pt x="3172079" y="1943100"/>
                  </a:lnTo>
                  <a:lnTo>
                    <a:pt x="3178555" y="1930400"/>
                  </a:lnTo>
                  <a:lnTo>
                    <a:pt x="3184143" y="1917700"/>
                  </a:lnTo>
                  <a:lnTo>
                    <a:pt x="3189097" y="1892300"/>
                  </a:lnTo>
                  <a:lnTo>
                    <a:pt x="3193033" y="1879600"/>
                  </a:lnTo>
                  <a:lnTo>
                    <a:pt x="3196208" y="1854200"/>
                  </a:lnTo>
                  <a:lnTo>
                    <a:pt x="3198494" y="1841500"/>
                  </a:lnTo>
                  <a:lnTo>
                    <a:pt x="3199891" y="1828800"/>
                  </a:lnTo>
                  <a:lnTo>
                    <a:pt x="3200400" y="1803400"/>
                  </a:lnTo>
                  <a:lnTo>
                    <a:pt x="3200400" y="368300"/>
                  </a:lnTo>
                  <a:lnTo>
                    <a:pt x="3199891" y="342900"/>
                  </a:lnTo>
                  <a:lnTo>
                    <a:pt x="3198494" y="330200"/>
                  </a:lnTo>
                  <a:lnTo>
                    <a:pt x="3196208" y="304800"/>
                  </a:lnTo>
                  <a:lnTo>
                    <a:pt x="3193033" y="292100"/>
                  </a:lnTo>
                  <a:lnTo>
                    <a:pt x="3189097" y="279400"/>
                  </a:lnTo>
                  <a:lnTo>
                    <a:pt x="3184143" y="254000"/>
                  </a:lnTo>
                  <a:lnTo>
                    <a:pt x="3178555" y="241300"/>
                  </a:lnTo>
                  <a:lnTo>
                    <a:pt x="3172079" y="228600"/>
                  </a:lnTo>
                  <a:lnTo>
                    <a:pt x="3164840" y="203200"/>
                  </a:lnTo>
                  <a:lnTo>
                    <a:pt x="3138804" y="165100"/>
                  </a:lnTo>
                  <a:lnTo>
                    <a:pt x="3106801" y="127000"/>
                  </a:lnTo>
                  <a:lnTo>
                    <a:pt x="3069336" y="88900"/>
                  </a:lnTo>
                  <a:lnTo>
                    <a:pt x="3041650" y="63500"/>
                  </a:lnTo>
                  <a:lnTo>
                    <a:pt x="3026917" y="50800"/>
                  </a:lnTo>
                  <a:close/>
                </a:path>
                <a:path w="3200400" h="2159000">
                  <a:moveTo>
                    <a:pt x="311657" y="38100"/>
                  </a:moveTo>
                  <a:lnTo>
                    <a:pt x="203961" y="38100"/>
                  </a:lnTo>
                  <a:lnTo>
                    <a:pt x="188467" y="50800"/>
                  </a:lnTo>
                  <a:lnTo>
                    <a:pt x="295528" y="50800"/>
                  </a:lnTo>
                  <a:lnTo>
                    <a:pt x="311657" y="38100"/>
                  </a:lnTo>
                  <a:close/>
                </a:path>
                <a:path w="3200400" h="2159000">
                  <a:moveTo>
                    <a:pt x="2996311" y="38100"/>
                  </a:moveTo>
                  <a:lnTo>
                    <a:pt x="2890647" y="38100"/>
                  </a:lnTo>
                  <a:lnTo>
                    <a:pt x="2906776" y="50800"/>
                  </a:lnTo>
                  <a:lnTo>
                    <a:pt x="3011931" y="50800"/>
                  </a:lnTo>
                  <a:lnTo>
                    <a:pt x="2996311" y="38100"/>
                  </a:lnTo>
                  <a:close/>
                </a:path>
                <a:path w="3200400" h="2159000">
                  <a:moveTo>
                    <a:pt x="2964053" y="25400"/>
                  </a:moveTo>
                  <a:lnTo>
                    <a:pt x="236346" y="25400"/>
                  </a:lnTo>
                  <a:lnTo>
                    <a:pt x="219963" y="38100"/>
                  </a:lnTo>
                  <a:lnTo>
                    <a:pt x="2980436" y="38100"/>
                  </a:lnTo>
                  <a:lnTo>
                    <a:pt x="2964053" y="25400"/>
                  </a:lnTo>
                  <a:close/>
                </a:path>
                <a:path w="3200400" h="2159000">
                  <a:moveTo>
                    <a:pt x="2930270" y="12700"/>
                  </a:moveTo>
                  <a:lnTo>
                    <a:pt x="270255" y="12700"/>
                  </a:lnTo>
                  <a:lnTo>
                    <a:pt x="253110" y="25400"/>
                  </a:lnTo>
                  <a:lnTo>
                    <a:pt x="2947289" y="25400"/>
                  </a:lnTo>
                  <a:lnTo>
                    <a:pt x="2930270" y="12700"/>
                  </a:lnTo>
                  <a:close/>
                </a:path>
                <a:path w="3200400" h="2159000">
                  <a:moveTo>
                    <a:pt x="2877057" y="0"/>
                  </a:moveTo>
                  <a:lnTo>
                    <a:pt x="323341" y="0"/>
                  </a:lnTo>
                  <a:lnTo>
                    <a:pt x="305307" y="12700"/>
                  </a:lnTo>
                  <a:lnTo>
                    <a:pt x="2895091" y="12700"/>
                  </a:lnTo>
                  <a:lnTo>
                    <a:pt x="2877057" y="0"/>
                  </a:lnTo>
                  <a:close/>
                </a:path>
              </a:pathLst>
            </a:custGeom>
            <a:solidFill>
              <a:srgbClr val="D13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75813" y="3909821"/>
            <a:ext cx="2809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indent="-3829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POR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IDENTIFICACION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PRODUCTO: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52596" y="4733035"/>
            <a:ext cx="2454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COSTOS DIRECTOS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COSTOS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INDIRECTOS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285481" y="3533394"/>
            <a:ext cx="3141345" cy="2161540"/>
            <a:chOff x="7285481" y="3533394"/>
            <a:chExt cx="3141345" cy="2161540"/>
          </a:xfrm>
        </p:grpSpPr>
        <p:sp>
          <p:nvSpPr>
            <p:cNvPr id="15" name="object 15"/>
            <p:cNvSpPr/>
            <p:nvPr/>
          </p:nvSpPr>
          <p:spPr>
            <a:xfrm>
              <a:off x="7285481" y="3533394"/>
              <a:ext cx="3141345" cy="2161540"/>
            </a:xfrm>
            <a:custGeom>
              <a:avLst/>
              <a:gdLst/>
              <a:ahLst/>
              <a:cxnLst/>
              <a:rect l="l" t="t" r="r" b="b"/>
              <a:pathLst>
                <a:path w="3141345" h="2161540">
                  <a:moveTo>
                    <a:pt x="2780792" y="0"/>
                  </a:moveTo>
                  <a:lnTo>
                    <a:pt x="360172" y="0"/>
                  </a:lnTo>
                  <a:lnTo>
                    <a:pt x="311306" y="3288"/>
                  </a:lnTo>
                  <a:lnTo>
                    <a:pt x="264436" y="12868"/>
                  </a:lnTo>
                  <a:lnTo>
                    <a:pt x="219991" y="28309"/>
                  </a:lnTo>
                  <a:lnTo>
                    <a:pt x="178402" y="49181"/>
                  </a:lnTo>
                  <a:lnTo>
                    <a:pt x="140096" y="75057"/>
                  </a:lnTo>
                  <a:lnTo>
                    <a:pt x="105505" y="105505"/>
                  </a:lnTo>
                  <a:lnTo>
                    <a:pt x="75057" y="140096"/>
                  </a:lnTo>
                  <a:lnTo>
                    <a:pt x="49181" y="178402"/>
                  </a:lnTo>
                  <a:lnTo>
                    <a:pt x="28309" y="219991"/>
                  </a:lnTo>
                  <a:lnTo>
                    <a:pt x="12868" y="264436"/>
                  </a:lnTo>
                  <a:lnTo>
                    <a:pt x="3288" y="311306"/>
                  </a:lnTo>
                  <a:lnTo>
                    <a:pt x="0" y="360171"/>
                  </a:lnTo>
                  <a:lnTo>
                    <a:pt x="0" y="1800859"/>
                  </a:lnTo>
                  <a:lnTo>
                    <a:pt x="3288" y="1849725"/>
                  </a:lnTo>
                  <a:lnTo>
                    <a:pt x="12868" y="1896595"/>
                  </a:lnTo>
                  <a:lnTo>
                    <a:pt x="28309" y="1941040"/>
                  </a:lnTo>
                  <a:lnTo>
                    <a:pt x="49181" y="1982629"/>
                  </a:lnTo>
                  <a:lnTo>
                    <a:pt x="75057" y="2020935"/>
                  </a:lnTo>
                  <a:lnTo>
                    <a:pt x="105505" y="2055526"/>
                  </a:lnTo>
                  <a:lnTo>
                    <a:pt x="140096" y="2085974"/>
                  </a:lnTo>
                  <a:lnTo>
                    <a:pt x="178402" y="2111850"/>
                  </a:lnTo>
                  <a:lnTo>
                    <a:pt x="219991" y="2132722"/>
                  </a:lnTo>
                  <a:lnTo>
                    <a:pt x="264436" y="2148163"/>
                  </a:lnTo>
                  <a:lnTo>
                    <a:pt x="311306" y="2157743"/>
                  </a:lnTo>
                  <a:lnTo>
                    <a:pt x="360172" y="2161031"/>
                  </a:lnTo>
                  <a:lnTo>
                    <a:pt x="2780792" y="2161031"/>
                  </a:lnTo>
                  <a:lnTo>
                    <a:pt x="2829657" y="2157743"/>
                  </a:lnTo>
                  <a:lnTo>
                    <a:pt x="2876527" y="2148163"/>
                  </a:lnTo>
                  <a:lnTo>
                    <a:pt x="2920972" y="2132722"/>
                  </a:lnTo>
                  <a:lnTo>
                    <a:pt x="2962561" y="2111850"/>
                  </a:lnTo>
                  <a:lnTo>
                    <a:pt x="3000867" y="2085974"/>
                  </a:lnTo>
                  <a:lnTo>
                    <a:pt x="3035458" y="2055526"/>
                  </a:lnTo>
                  <a:lnTo>
                    <a:pt x="3065906" y="2020935"/>
                  </a:lnTo>
                  <a:lnTo>
                    <a:pt x="3091782" y="1982629"/>
                  </a:lnTo>
                  <a:lnTo>
                    <a:pt x="3112654" y="1941040"/>
                  </a:lnTo>
                  <a:lnTo>
                    <a:pt x="3128095" y="1896595"/>
                  </a:lnTo>
                  <a:lnTo>
                    <a:pt x="3137675" y="1849725"/>
                  </a:lnTo>
                  <a:lnTo>
                    <a:pt x="3140964" y="1800859"/>
                  </a:lnTo>
                  <a:lnTo>
                    <a:pt x="3140964" y="360171"/>
                  </a:lnTo>
                  <a:lnTo>
                    <a:pt x="3137675" y="311306"/>
                  </a:lnTo>
                  <a:lnTo>
                    <a:pt x="3128095" y="264436"/>
                  </a:lnTo>
                  <a:lnTo>
                    <a:pt x="3112654" y="219991"/>
                  </a:lnTo>
                  <a:lnTo>
                    <a:pt x="3091782" y="178402"/>
                  </a:lnTo>
                  <a:lnTo>
                    <a:pt x="3065906" y="140096"/>
                  </a:lnTo>
                  <a:lnTo>
                    <a:pt x="3035458" y="105505"/>
                  </a:lnTo>
                  <a:lnTo>
                    <a:pt x="3000867" y="75057"/>
                  </a:lnTo>
                  <a:lnTo>
                    <a:pt x="2962561" y="49181"/>
                  </a:lnTo>
                  <a:lnTo>
                    <a:pt x="2920972" y="28309"/>
                  </a:lnTo>
                  <a:lnTo>
                    <a:pt x="2876527" y="12868"/>
                  </a:lnTo>
                  <a:lnTo>
                    <a:pt x="2829657" y="3288"/>
                  </a:lnTo>
                  <a:lnTo>
                    <a:pt x="2780792" y="0"/>
                  </a:lnTo>
                  <a:close/>
                </a:path>
              </a:pathLst>
            </a:custGeom>
            <a:solidFill>
              <a:srgbClr val="F8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85481" y="3535426"/>
              <a:ext cx="3141345" cy="2159000"/>
            </a:xfrm>
            <a:custGeom>
              <a:avLst/>
              <a:gdLst/>
              <a:ahLst/>
              <a:cxnLst/>
              <a:rect l="l" t="t" r="r" b="b"/>
              <a:pathLst>
                <a:path w="3141345" h="2159000">
                  <a:moveTo>
                    <a:pt x="2887853" y="2146300"/>
                  </a:moveTo>
                  <a:lnTo>
                    <a:pt x="253111" y="2146300"/>
                  </a:lnTo>
                  <a:lnTo>
                    <a:pt x="270256" y="2159000"/>
                  </a:lnTo>
                  <a:lnTo>
                    <a:pt x="2870835" y="2159000"/>
                  </a:lnTo>
                  <a:lnTo>
                    <a:pt x="2887853" y="2146300"/>
                  </a:lnTo>
                  <a:close/>
                </a:path>
                <a:path w="3141345" h="2159000">
                  <a:moveTo>
                    <a:pt x="2921000" y="2133600"/>
                  </a:moveTo>
                  <a:lnTo>
                    <a:pt x="219964" y="2133600"/>
                  </a:lnTo>
                  <a:lnTo>
                    <a:pt x="236347" y="2146300"/>
                  </a:lnTo>
                  <a:lnTo>
                    <a:pt x="2904617" y="2146300"/>
                  </a:lnTo>
                  <a:lnTo>
                    <a:pt x="2921000" y="2133600"/>
                  </a:lnTo>
                  <a:close/>
                </a:path>
                <a:path w="3141345" h="2159000">
                  <a:moveTo>
                    <a:pt x="247650" y="2108200"/>
                  </a:moveTo>
                  <a:lnTo>
                    <a:pt x="173482" y="2108200"/>
                  </a:lnTo>
                  <a:lnTo>
                    <a:pt x="188468" y="2120900"/>
                  </a:lnTo>
                  <a:lnTo>
                    <a:pt x="203962" y="2133600"/>
                  </a:lnTo>
                  <a:lnTo>
                    <a:pt x="326136" y="2133600"/>
                  </a:lnTo>
                  <a:lnTo>
                    <a:pt x="309752" y="2120900"/>
                  </a:lnTo>
                  <a:lnTo>
                    <a:pt x="262636" y="2120900"/>
                  </a:lnTo>
                  <a:lnTo>
                    <a:pt x="247650" y="2108200"/>
                  </a:lnTo>
                  <a:close/>
                </a:path>
                <a:path w="3141345" h="2159000">
                  <a:moveTo>
                    <a:pt x="2967482" y="2108200"/>
                  </a:moveTo>
                  <a:lnTo>
                    <a:pt x="2891790" y="2108200"/>
                  </a:lnTo>
                  <a:lnTo>
                    <a:pt x="2876804" y="2120900"/>
                  </a:lnTo>
                  <a:lnTo>
                    <a:pt x="2829560" y="2120900"/>
                  </a:lnTo>
                  <a:lnTo>
                    <a:pt x="2813304" y="2133600"/>
                  </a:lnTo>
                  <a:lnTo>
                    <a:pt x="2936875" y="2133600"/>
                  </a:lnTo>
                  <a:lnTo>
                    <a:pt x="2952496" y="2120900"/>
                  </a:lnTo>
                  <a:lnTo>
                    <a:pt x="2967482" y="2108200"/>
                  </a:lnTo>
                  <a:close/>
                </a:path>
                <a:path w="3141345" h="2159000">
                  <a:moveTo>
                    <a:pt x="264160" y="50800"/>
                  </a:moveTo>
                  <a:lnTo>
                    <a:pt x="173482" y="50800"/>
                  </a:lnTo>
                  <a:lnTo>
                    <a:pt x="158750" y="63500"/>
                  </a:lnTo>
                  <a:lnTo>
                    <a:pt x="117983" y="101600"/>
                  </a:lnTo>
                  <a:lnTo>
                    <a:pt x="82296" y="139700"/>
                  </a:lnTo>
                  <a:lnTo>
                    <a:pt x="52070" y="177800"/>
                  </a:lnTo>
                  <a:lnTo>
                    <a:pt x="28321" y="228600"/>
                  </a:lnTo>
                  <a:lnTo>
                    <a:pt x="21844" y="241300"/>
                  </a:lnTo>
                  <a:lnTo>
                    <a:pt x="16128" y="254000"/>
                  </a:lnTo>
                  <a:lnTo>
                    <a:pt x="11302" y="279400"/>
                  </a:lnTo>
                  <a:lnTo>
                    <a:pt x="7366" y="292100"/>
                  </a:lnTo>
                  <a:lnTo>
                    <a:pt x="4191" y="304800"/>
                  </a:lnTo>
                  <a:lnTo>
                    <a:pt x="1904" y="330200"/>
                  </a:lnTo>
                  <a:lnTo>
                    <a:pt x="508" y="342900"/>
                  </a:lnTo>
                  <a:lnTo>
                    <a:pt x="0" y="368300"/>
                  </a:lnTo>
                  <a:lnTo>
                    <a:pt x="0" y="1803400"/>
                  </a:lnTo>
                  <a:lnTo>
                    <a:pt x="508" y="1828800"/>
                  </a:lnTo>
                  <a:lnTo>
                    <a:pt x="1777" y="1841500"/>
                  </a:lnTo>
                  <a:lnTo>
                    <a:pt x="4064" y="1854200"/>
                  </a:lnTo>
                  <a:lnTo>
                    <a:pt x="7366" y="1879600"/>
                  </a:lnTo>
                  <a:lnTo>
                    <a:pt x="11302" y="1892300"/>
                  </a:lnTo>
                  <a:lnTo>
                    <a:pt x="16128" y="1917700"/>
                  </a:lnTo>
                  <a:lnTo>
                    <a:pt x="21844" y="1930400"/>
                  </a:lnTo>
                  <a:lnTo>
                    <a:pt x="28321" y="1943100"/>
                  </a:lnTo>
                  <a:lnTo>
                    <a:pt x="35560" y="1955800"/>
                  </a:lnTo>
                  <a:lnTo>
                    <a:pt x="43434" y="1981200"/>
                  </a:lnTo>
                  <a:lnTo>
                    <a:pt x="71500" y="2019300"/>
                  </a:lnTo>
                  <a:lnTo>
                    <a:pt x="105537" y="2057400"/>
                  </a:lnTo>
                  <a:lnTo>
                    <a:pt x="144652" y="2095500"/>
                  </a:lnTo>
                  <a:lnTo>
                    <a:pt x="158750" y="2108200"/>
                  </a:lnTo>
                  <a:lnTo>
                    <a:pt x="232918" y="2108200"/>
                  </a:lnTo>
                  <a:lnTo>
                    <a:pt x="218440" y="2095500"/>
                  </a:lnTo>
                  <a:lnTo>
                    <a:pt x="204343" y="2095500"/>
                  </a:lnTo>
                  <a:lnTo>
                    <a:pt x="190881" y="2082800"/>
                  </a:lnTo>
                  <a:lnTo>
                    <a:pt x="177673" y="2070100"/>
                  </a:lnTo>
                  <a:lnTo>
                    <a:pt x="164973" y="2070100"/>
                  </a:lnTo>
                  <a:lnTo>
                    <a:pt x="152653" y="2057400"/>
                  </a:lnTo>
                  <a:lnTo>
                    <a:pt x="118745" y="2019300"/>
                  </a:lnTo>
                  <a:lnTo>
                    <a:pt x="90170" y="1981200"/>
                  </a:lnTo>
                  <a:lnTo>
                    <a:pt x="66801" y="1943100"/>
                  </a:lnTo>
                  <a:lnTo>
                    <a:pt x="49402" y="1905000"/>
                  </a:lnTo>
                  <a:lnTo>
                    <a:pt x="45085" y="1879600"/>
                  </a:lnTo>
                  <a:lnTo>
                    <a:pt x="41528" y="1866900"/>
                  </a:lnTo>
                  <a:lnTo>
                    <a:pt x="38608" y="1854200"/>
                  </a:lnTo>
                  <a:lnTo>
                    <a:pt x="36575" y="1841500"/>
                  </a:lnTo>
                  <a:lnTo>
                    <a:pt x="35433" y="1816100"/>
                  </a:lnTo>
                  <a:lnTo>
                    <a:pt x="35051" y="1803400"/>
                  </a:lnTo>
                  <a:lnTo>
                    <a:pt x="35051" y="368300"/>
                  </a:lnTo>
                  <a:lnTo>
                    <a:pt x="35560" y="342900"/>
                  </a:lnTo>
                  <a:lnTo>
                    <a:pt x="36829" y="330200"/>
                  </a:lnTo>
                  <a:lnTo>
                    <a:pt x="38989" y="317500"/>
                  </a:lnTo>
                  <a:lnTo>
                    <a:pt x="41783" y="292100"/>
                  </a:lnTo>
                  <a:lnTo>
                    <a:pt x="54991" y="254000"/>
                  </a:lnTo>
                  <a:lnTo>
                    <a:pt x="67437" y="228600"/>
                  </a:lnTo>
                  <a:lnTo>
                    <a:pt x="74675" y="203200"/>
                  </a:lnTo>
                  <a:lnTo>
                    <a:pt x="100075" y="165100"/>
                  </a:lnTo>
                  <a:lnTo>
                    <a:pt x="120142" y="139700"/>
                  </a:lnTo>
                  <a:lnTo>
                    <a:pt x="130810" y="139700"/>
                  </a:lnTo>
                  <a:lnTo>
                    <a:pt x="142367" y="127000"/>
                  </a:lnTo>
                  <a:lnTo>
                    <a:pt x="154050" y="114300"/>
                  </a:lnTo>
                  <a:lnTo>
                    <a:pt x="166243" y="101600"/>
                  </a:lnTo>
                  <a:lnTo>
                    <a:pt x="179070" y="88900"/>
                  </a:lnTo>
                  <a:lnTo>
                    <a:pt x="192404" y="88900"/>
                  </a:lnTo>
                  <a:lnTo>
                    <a:pt x="205994" y="76200"/>
                  </a:lnTo>
                  <a:lnTo>
                    <a:pt x="219964" y="76200"/>
                  </a:lnTo>
                  <a:lnTo>
                    <a:pt x="234442" y="63500"/>
                  </a:lnTo>
                  <a:lnTo>
                    <a:pt x="249300" y="63500"/>
                  </a:lnTo>
                  <a:lnTo>
                    <a:pt x="264160" y="50800"/>
                  </a:lnTo>
                  <a:close/>
                </a:path>
                <a:path w="3141345" h="2159000">
                  <a:moveTo>
                    <a:pt x="2967482" y="50800"/>
                  </a:moveTo>
                  <a:lnTo>
                    <a:pt x="2878328" y="50800"/>
                  </a:lnTo>
                  <a:lnTo>
                    <a:pt x="2893568" y="63500"/>
                  </a:lnTo>
                  <a:lnTo>
                    <a:pt x="2908173" y="63500"/>
                  </a:lnTo>
                  <a:lnTo>
                    <a:pt x="2922397" y="76200"/>
                  </a:lnTo>
                  <a:lnTo>
                    <a:pt x="2936621" y="76200"/>
                  </a:lnTo>
                  <a:lnTo>
                    <a:pt x="2963164" y="101600"/>
                  </a:lnTo>
                  <a:lnTo>
                    <a:pt x="2975991" y="101600"/>
                  </a:lnTo>
                  <a:lnTo>
                    <a:pt x="2988183" y="114300"/>
                  </a:lnTo>
                  <a:lnTo>
                    <a:pt x="3000121" y="127000"/>
                  </a:lnTo>
                  <a:lnTo>
                    <a:pt x="3022219" y="152400"/>
                  </a:lnTo>
                  <a:lnTo>
                    <a:pt x="3032252" y="152400"/>
                  </a:lnTo>
                  <a:lnTo>
                    <a:pt x="3041777" y="165100"/>
                  </a:lnTo>
                  <a:lnTo>
                    <a:pt x="3050794" y="177800"/>
                  </a:lnTo>
                  <a:lnTo>
                    <a:pt x="3059429" y="190500"/>
                  </a:lnTo>
                  <a:lnTo>
                    <a:pt x="3067177" y="215900"/>
                  </a:lnTo>
                  <a:lnTo>
                    <a:pt x="3074162" y="228600"/>
                  </a:lnTo>
                  <a:lnTo>
                    <a:pt x="3091561" y="266700"/>
                  </a:lnTo>
                  <a:lnTo>
                    <a:pt x="3099435" y="304800"/>
                  </a:lnTo>
                  <a:lnTo>
                    <a:pt x="3102229" y="317500"/>
                  </a:lnTo>
                  <a:lnTo>
                    <a:pt x="3104261" y="330200"/>
                  </a:lnTo>
                  <a:lnTo>
                    <a:pt x="3105531" y="342900"/>
                  </a:lnTo>
                  <a:lnTo>
                    <a:pt x="3105912" y="368300"/>
                  </a:lnTo>
                  <a:lnTo>
                    <a:pt x="3105912" y="1803400"/>
                  </a:lnTo>
                  <a:lnTo>
                    <a:pt x="3105404" y="1828800"/>
                  </a:lnTo>
                  <a:lnTo>
                    <a:pt x="3104134" y="1841500"/>
                  </a:lnTo>
                  <a:lnTo>
                    <a:pt x="3101975" y="1854200"/>
                  </a:lnTo>
                  <a:lnTo>
                    <a:pt x="3099054" y="1866900"/>
                  </a:lnTo>
                  <a:lnTo>
                    <a:pt x="3095498" y="1892300"/>
                  </a:lnTo>
                  <a:lnTo>
                    <a:pt x="3080131" y="1930400"/>
                  </a:lnTo>
                  <a:lnTo>
                    <a:pt x="3058541" y="1968500"/>
                  </a:lnTo>
                  <a:lnTo>
                    <a:pt x="3049904" y="1981200"/>
                  </a:lnTo>
                  <a:lnTo>
                    <a:pt x="3040888" y="2006600"/>
                  </a:lnTo>
                  <a:lnTo>
                    <a:pt x="3031109" y="2006600"/>
                  </a:lnTo>
                  <a:lnTo>
                    <a:pt x="3020949" y="2019300"/>
                  </a:lnTo>
                  <a:lnTo>
                    <a:pt x="3010154" y="2032000"/>
                  </a:lnTo>
                  <a:lnTo>
                    <a:pt x="2998597" y="2044700"/>
                  </a:lnTo>
                  <a:lnTo>
                    <a:pt x="2986913" y="2057400"/>
                  </a:lnTo>
                  <a:lnTo>
                    <a:pt x="2974721" y="2070100"/>
                  </a:lnTo>
                  <a:lnTo>
                    <a:pt x="2961894" y="2070100"/>
                  </a:lnTo>
                  <a:lnTo>
                    <a:pt x="2948559" y="2082800"/>
                  </a:lnTo>
                  <a:lnTo>
                    <a:pt x="2934970" y="2095500"/>
                  </a:lnTo>
                  <a:lnTo>
                    <a:pt x="2921000" y="2095500"/>
                  </a:lnTo>
                  <a:lnTo>
                    <a:pt x="2906522" y="2108200"/>
                  </a:lnTo>
                  <a:lnTo>
                    <a:pt x="2982214" y="2108200"/>
                  </a:lnTo>
                  <a:lnTo>
                    <a:pt x="2996311" y="2095500"/>
                  </a:lnTo>
                  <a:lnTo>
                    <a:pt x="3035427" y="2057400"/>
                  </a:lnTo>
                  <a:lnTo>
                    <a:pt x="3069463" y="2019300"/>
                  </a:lnTo>
                  <a:lnTo>
                    <a:pt x="3097529" y="1981200"/>
                  </a:lnTo>
                  <a:lnTo>
                    <a:pt x="3105404" y="1955800"/>
                  </a:lnTo>
                  <a:lnTo>
                    <a:pt x="3112643" y="1943100"/>
                  </a:lnTo>
                  <a:lnTo>
                    <a:pt x="3119120" y="1930400"/>
                  </a:lnTo>
                  <a:lnTo>
                    <a:pt x="3124708" y="1917700"/>
                  </a:lnTo>
                  <a:lnTo>
                    <a:pt x="3129661" y="1892300"/>
                  </a:lnTo>
                  <a:lnTo>
                    <a:pt x="3133598" y="1879600"/>
                  </a:lnTo>
                  <a:lnTo>
                    <a:pt x="3136773" y="1854200"/>
                  </a:lnTo>
                  <a:lnTo>
                    <a:pt x="3139059" y="1841500"/>
                  </a:lnTo>
                  <a:lnTo>
                    <a:pt x="3140456" y="1828800"/>
                  </a:lnTo>
                  <a:lnTo>
                    <a:pt x="3140964" y="1803400"/>
                  </a:lnTo>
                  <a:lnTo>
                    <a:pt x="3140964" y="368300"/>
                  </a:lnTo>
                  <a:lnTo>
                    <a:pt x="3140456" y="342900"/>
                  </a:lnTo>
                  <a:lnTo>
                    <a:pt x="3139059" y="330200"/>
                  </a:lnTo>
                  <a:lnTo>
                    <a:pt x="3136773" y="304800"/>
                  </a:lnTo>
                  <a:lnTo>
                    <a:pt x="3133598" y="292100"/>
                  </a:lnTo>
                  <a:lnTo>
                    <a:pt x="3129661" y="279400"/>
                  </a:lnTo>
                  <a:lnTo>
                    <a:pt x="3124708" y="254000"/>
                  </a:lnTo>
                  <a:lnTo>
                    <a:pt x="3119120" y="241300"/>
                  </a:lnTo>
                  <a:lnTo>
                    <a:pt x="3112643" y="228600"/>
                  </a:lnTo>
                  <a:lnTo>
                    <a:pt x="3105404" y="203200"/>
                  </a:lnTo>
                  <a:lnTo>
                    <a:pt x="3079369" y="165100"/>
                  </a:lnTo>
                  <a:lnTo>
                    <a:pt x="3047365" y="127000"/>
                  </a:lnTo>
                  <a:lnTo>
                    <a:pt x="3009900" y="88900"/>
                  </a:lnTo>
                  <a:lnTo>
                    <a:pt x="2982214" y="63500"/>
                  </a:lnTo>
                  <a:lnTo>
                    <a:pt x="2967482" y="50800"/>
                  </a:lnTo>
                  <a:close/>
                </a:path>
                <a:path w="3141345" h="2159000">
                  <a:moveTo>
                    <a:pt x="311658" y="38100"/>
                  </a:moveTo>
                  <a:lnTo>
                    <a:pt x="203962" y="38100"/>
                  </a:lnTo>
                  <a:lnTo>
                    <a:pt x="188468" y="50800"/>
                  </a:lnTo>
                  <a:lnTo>
                    <a:pt x="295528" y="50800"/>
                  </a:lnTo>
                  <a:lnTo>
                    <a:pt x="311658" y="38100"/>
                  </a:lnTo>
                  <a:close/>
                </a:path>
                <a:path w="3141345" h="2159000">
                  <a:moveTo>
                    <a:pt x="2936875" y="38100"/>
                  </a:moveTo>
                  <a:lnTo>
                    <a:pt x="2831211" y="38100"/>
                  </a:lnTo>
                  <a:lnTo>
                    <a:pt x="2847340" y="50800"/>
                  </a:lnTo>
                  <a:lnTo>
                    <a:pt x="2952496" y="50800"/>
                  </a:lnTo>
                  <a:lnTo>
                    <a:pt x="2936875" y="38100"/>
                  </a:lnTo>
                  <a:close/>
                </a:path>
                <a:path w="3141345" h="2159000">
                  <a:moveTo>
                    <a:pt x="2904617" y="25400"/>
                  </a:moveTo>
                  <a:lnTo>
                    <a:pt x="236347" y="25400"/>
                  </a:lnTo>
                  <a:lnTo>
                    <a:pt x="219964" y="38100"/>
                  </a:lnTo>
                  <a:lnTo>
                    <a:pt x="2921000" y="38100"/>
                  </a:lnTo>
                  <a:lnTo>
                    <a:pt x="2904617" y="25400"/>
                  </a:lnTo>
                  <a:close/>
                </a:path>
                <a:path w="3141345" h="2159000">
                  <a:moveTo>
                    <a:pt x="2870835" y="12700"/>
                  </a:moveTo>
                  <a:lnTo>
                    <a:pt x="270256" y="12700"/>
                  </a:lnTo>
                  <a:lnTo>
                    <a:pt x="253111" y="25400"/>
                  </a:lnTo>
                  <a:lnTo>
                    <a:pt x="2887853" y="25400"/>
                  </a:lnTo>
                  <a:lnTo>
                    <a:pt x="2870835" y="12700"/>
                  </a:lnTo>
                  <a:close/>
                </a:path>
                <a:path w="3141345" h="2159000">
                  <a:moveTo>
                    <a:pt x="2817622" y="0"/>
                  </a:moveTo>
                  <a:lnTo>
                    <a:pt x="323342" y="0"/>
                  </a:lnTo>
                  <a:lnTo>
                    <a:pt x="305308" y="12700"/>
                  </a:lnTo>
                  <a:lnTo>
                    <a:pt x="2835656" y="12700"/>
                  </a:lnTo>
                  <a:lnTo>
                    <a:pt x="2817622" y="0"/>
                  </a:lnTo>
                  <a:close/>
                </a:path>
              </a:pathLst>
            </a:custGeom>
            <a:solidFill>
              <a:srgbClr val="D13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470393" y="3772661"/>
            <a:ext cx="2773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POR </a:t>
            </a:r>
            <a:r>
              <a:rPr sz="1800" spc="-5" dirty="0">
                <a:latin typeface="Arial MT"/>
                <a:cs typeface="Arial MT"/>
              </a:rPr>
              <a:t>SU RELACION </a:t>
            </a:r>
            <a:r>
              <a:rPr sz="1800" dirty="0">
                <a:latin typeface="Arial MT"/>
                <a:cs typeface="Arial MT"/>
              </a:rPr>
              <a:t>CON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VOLUMEN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ACTIVIDAD: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82230" y="4870195"/>
            <a:ext cx="2346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813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COSTOS </a:t>
            </a:r>
            <a:r>
              <a:rPr sz="1800" b="1" spc="-5" dirty="0">
                <a:latin typeface="Arial"/>
                <a:cs typeface="Arial"/>
              </a:rPr>
              <a:t>FIJOS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COSTOS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VARIABLES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1159</Words>
  <Application>Microsoft Office PowerPoint</Application>
  <PresentationFormat>Panorámica</PresentationFormat>
  <Paragraphs>194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Arial MT</vt:lpstr>
      <vt:lpstr>Bookman Old Style</vt:lpstr>
      <vt:lpstr>Calibri</vt:lpstr>
      <vt:lpstr>Franklin Gothic Medium</vt:lpstr>
      <vt:lpstr>Google Sans</vt:lpstr>
      <vt:lpstr>Wingdings</vt:lpstr>
      <vt:lpstr>Office Theme</vt:lpstr>
      <vt:lpstr>CONTABILIDAD HOTELERA</vt:lpstr>
      <vt:lpstr>ACTIVIDAD HOTELERA</vt:lpstr>
      <vt:lpstr>CARACTERISTICAS  ECONÓMICAS Y FINANCIERAS  ESPECIALES</vt:lpstr>
      <vt:lpstr>CONTABILIDAD HOTELERA</vt:lpstr>
      <vt:lpstr>ENTES DE CONTROL Y NORMATIVOS</vt:lpstr>
      <vt:lpstr>MARCO LEGAL</vt:lpstr>
      <vt:lpstr>LA CONTABILIDAD DE GESTION Y LAS EMPRESAS DE  SERVICIOS</vt:lpstr>
      <vt:lpstr>COSTES DE UN HOTEL</vt:lpstr>
      <vt:lpstr>ESTRUCTURA DE LOS COSTOS DE  UN HOTEL</vt:lpstr>
      <vt:lpstr>METODOS DE  COSTEO</vt:lpstr>
      <vt:lpstr>Presentación de PowerPoint</vt:lpstr>
      <vt:lpstr>Presentación de PowerPoint</vt:lpstr>
      <vt:lpstr>RESULTADOS DEL EJERCICIO</vt:lpstr>
      <vt:lpstr>DIFERENCIAS QUE SE PUEDEN APRECIAR ENTRE LAS  EMPRESAS COMERCIALES Y DE SERVICIOS EN EL  ESTADO DE RESULTADOS</vt:lpstr>
      <vt:lpstr>ORGANIGRAMA BASICO DE UN HOTEL</vt:lpstr>
      <vt:lpstr>Presentación de PowerPoint</vt:lpstr>
      <vt:lpstr>Sistema de Registro Contable Para Hoteles</vt:lpstr>
      <vt:lpstr>FUENTES DE INGRESO Y SU CONTABILIZACIÓN</vt:lpstr>
      <vt:lpstr>Presentación de PowerPoint</vt:lpstr>
      <vt:lpstr>PLAN DE CUENTAS HOTELERO</vt:lpstr>
      <vt:lpstr>Cuentas del activo</vt:lpstr>
      <vt:lpstr>Cuentas del pasivo</vt:lpstr>
      <vt:lpstr>Cuentas del patrimonio</vt:lpstr>
      <vt:lpstr>Cuentas de los ingresos</vt:lpstr>
      <vt:lpstr>Cuentas de los gastos</vt:lpstr>
      <vt:lpstr>Cuentas del costo de ventas</vt:lpstr>
      <vt:lpstr>Tipos de estados financieros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soporte</dc:creator>
  <cp:lastModifiedBy>Patricia Jimenez</cp:lastModifiedBy>
  <cp:revision>6</cp:revision>
  <dcterms:created xsi:type="dcterms:W3CDTF">2024-10-01T17:02:32Z</dcterms:created>
  <dcterms:modified xsi:type="dcterms:W3CDTF">2025-06-24T20:24:48Z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2024-10-01T00:00:00Z</vt:filetime>
  </property>
</Properties>
</file>