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10" r:id="rId2"/>
    <p:sldId id="262" r:id="rId3"/>
    <p:sldId id="263" r:id="rId4"/>
    <p:sldId id="264" r:id="rId5"/>
    <p:sldId id="265" r:id="rId6"/>
    <p:sldId id="266" r:id="rId7"/>
    <p:sldId id="267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68" r:id="rId18"/>
    <p:sldId id="269" r:id="rId19"/>
    <p:sldId id="270" r:id="rId20"/>
    <p:sldId id="271" r:id="rId21"/>
    <p:sldId id="272" r:id="rId22"/>
    <p:sldId id="294" r:id="rId23"/>
    <p:sldId id="295" r:id="rId24"/>
    <p:sldId id="296" r:id="rId25"/>
    <p:sldId id="297" r:id="rId26"/>
    <p:sldId id="298" r:id="rId27"/>
    <p:sldId id="306" r:id="rId28"/>
    <p:sldId id="299" r:id="rId29"/>
    <p:sldId id="300" r:id="rId30"/>
    <p:sldId id="301" r:id="rId31"/>
    <p:sldId id="302" r:id="rId32"/>
    <p:sldId id="308" r:id="rId33"/>
    <p:sldId id="303" r:id="rId34"/>
    <p:sldId id="279" r:id="rId35"/>
    <p:sldId id="280" r:id="rId36"/>
    <p:sldId id="281" r:id="rId37"/>
    <p:sldId id="309" r:id="rId38"/>
    <p:sldId id="305" r:id="rId39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B6D896D-6170-423B-B122-EA1B0E27BBF3}">
          <p14:sldIdLst>
            <p14:sldId id="310"/>
            <p14:sldId id="262"/>
            <p14:sldId id="263"/>
            <p14:sldId id="264"/>
            <p14:sldId id="265"/>
            <p14:sldId id="266"/>
            <p14:sldId id="267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68"/>
            <p14:sldId id="269"/>
            <p14:sldId id="270"/>
            <p14:sldId id="271"/>
            <p14:sldId id="272"/>
            <p14:sldId id="294"/>
            <p14:sldId id="295"/>
            <p14:sldId id="296"/>
          </p14:sldIdLst>
        </p14:section>
        <p14:section name="Sección sin título" id="{C92C3FBD-F511-4B84-B8BD-F5A9EB392680}">
          <p14:sldIdLst>
            <p14:sldId id="297"/>
            <p14:sldId id="298"/>
            <p14:sldId id="306"/>
            <p14:sldId id="299"/>
            <p14:sldId id="300"/>
            <p14:sldId id="301"/>
            <p14:sldId id="302"/>
            <p14:sldId id="308"/>
            <p14:sldId id="303"/>
            <p14:sldId id="279"/>
            <p14:sldId id="280"/>
            <p14:sldId id="281"/>
            <p14:sldId id="309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C8ABE-07CD-4BB4-BA0B-346414860353}" type="datetimeFigureOut">
              <a:rPr lang="es-ES" smtClean="0"/>
              <a:t>05/12/2024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AC821-F112-44F7-86A6-E1861A7C8C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01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C821-F112-44F7-86A6-E1861A7C8C2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4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C821-F112-44F7-86A6-E1861A7C8C2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49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C821-F112-44F7-86A6-E1861A7C8C2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31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C821-F112-44F7-86A6-E1861A7C8C2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6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038E4-B9A0-4A8E-BD17-39A0C1423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AC9465-FDBF-494F-885A-BE6C35038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F28BD-B166-4302-9426-F6DAE07C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9062-887A-4008-AF7F-31C6FDE2FE2B}" type="datetimeFigureOut">
              <a:rPr lang="es-ES" smtClean="0"/>
              <a:t>05/12/2024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76BBFC-1464-42C5-971A-F9329EA6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0B9379-DBCD-4BEB-BF63-272B43E1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28B8-F418-42D6-ADC6-A1E183257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29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2797" y="392379"/>
            <a:ext cx="602640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7617" y="1764029"/>
            <a:ext cx="9776764" cy="398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estionpro.com/blog/es/estadistica-descriptiv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5944F1-C396-4A8A-8641-178FBCCA9CA5}"/>
              </a:ext>
            </a:extLst>
          </p:cNvPr>
          <p:cNvSpPr txBox="1"/>
          <p:nvPr/>
        </p:nvSpPr>
        <p:spPr>
          <a:xfrm>
            <a:off x="2036210" y="2743200"/>
            <a:ext cx="742033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Estadísticos descriptivos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400" b="1" dirty="0"/>
              <a:t>Medidas de tendencia central</a:t>
            </a:r>
          </a:p>
          <a:p>
            <a:pPr algn="ctr"/>
            <a:r>
              <a:rPr lang="es-ES" sz="2400" b="1" dirty="0"/>
              <a:t>Percentiles y Cuartiles</a:t>
            </a:r>
          </a:p>
          <a:p>
            <a:pPr algn="ctr"/>
            <a:r>
              <a:rPr lang="es-ES" sz="2400" b="1" dirty="0"/>
              <a:t>Medidas de dispersión</a:t>
            </a:r>
          </a:p>
          <a:p>
            <a:pPr algn="ctr"/>
            <a:endParaRPr lang="es-EC" sz="2800" b="1" dirty="0"/>
          </a:p>
          <a:p>
            <a:pPr algn="ctr"/>
            <a:r>
              <a:rPr lang="es-EC" sz="2800" b="1" dirty="0"/>
              <a:t>PhD. Francisco Javier Ustáriz Fajardo</a:t>
            </a:r>
            <a:endParaRPr lang="es-VE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6613D4-BAEC-4B4F-9DEF-4BABE0FBEE1D}"/>
              </a:ext>
            </a:extLst>
          </p:cNvPr>
          <p:cNvSpPr txBox="1"/>
          <p:nvPr/>
        </p:nvSpPr>
        <p:spPr>
          <a:xfrm>
            <a:off x="2698377" y="64144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UNIVERSIDAD NACIONAL DE CHIMBORAZO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FACULTAD DE CIENCIAS DE LA SALUD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Carrera  </a:t>
            </a:r>
            <a:r>
              <a:rPr lang="es-EC" sz="2400" b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de </a:t>
            </a:r>
            <a:r>
              <a:rPr lang="es-EC" sz="2400" b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Enfermería</a:t>
            </a:r>
          </a:p>
          <a:p>
            <a:pPr algn="ctr"/>
            <a:r>
              <a:rPr lang="es-EC" sz="2400" b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Asignatura</a:t>
            </a:r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: </a:t>
            </a:r>
            <a:r>
              <a:rPr lang="es-VE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Bioestadística </a:t>
            </a:r>
          </a:p>
        </p:txBody>
      </p:sp>
    </p:spTree>
    <p:extLst>
      <p:ext uri="{BB962C8B-B14F-4D97-AF65-F5344CB8AC3E}">
        <p14:creationId xmlns:p14="http://schemas.microsoft.com/office/powerpoint/2010/main" val="152844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B6A205-7910-429F-87F2-A8707EA8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09600"/>
            <a:ext cx="83820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2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D6597CA-3B26-49B1-965F-A56EB3EC9862}"/>
              </a:ext>
            </a:extLst>
          </p:cNvPr>
          <p:cNvSpPr txBox="1"/>
          <p:nvPr/>
        </p:nvSpPr>
        <p:spPr>
          <a:xfrm>
            <a:off x="1104900" y="1284494"/>
            <a:ext cx="998220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solidFill>
                  <a:srgbClr val="082C6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Conclusión</a:t>
            </a: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varianza se utiliza en estadística y probabilidad como medida para caracterizar la dispersión de una distribución o muestra. </a:t>
            </a:r>
            <a:endParaRPr lang="es-ES" sz="2400" b="0" i="0" dirty="0">
              <a:effectLst/>
              <a:latin typeface="Fira Sans" panose="020B0503050000020004" pitchFamily="34" charset="0"/>
            </a:endParaRPr>
          </a:p>
          <a:p>
            <a:pPr algn="l">
              <a:lnSpc>
                <a:spcPct val="150000"/>
              </a:lnSpc>
            </a:pPr>
            <a:endParaRPr lang="es-ES" sz="24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7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D6597CA-3B26-49B1-965F-A56EB3EC9862}"/>
              </a:ext>
            </a:extLst>
          </p:cNvPr>
          <p:cNvSpPr txBox="1"/>
          <p:nvPr/>
        </p:nvSpPr>
        <p:spPr>
          <a:xfrm>
            <a:off x="1104900" y="1284494"/>
            <a:ext cx="9982200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¿Qué es la desviación estándar?</a:t>
            </a: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desviación estándar es una medida de extensión o variabilidad en la </a:t>
            </a:r>
            <a:r>
              <a:rPr lang="es-ES" sz="2400" b="0" i="0" u="none" strike="noStrike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estadística descriptiva</a:t>
            </a: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Se utiliza para calcular la variación o dispersión en la que los puntos de datos individuales difieren de la media. </a:t>
            </a:r>
          </a:p>
          <a:p>
            <a:pPr algn="just">
              <a:lnSpc>
                <a:spcPct val="150000"/>
              </a:lnSpc>
            </a:pPr>
            <a:endParaRPr lang="es-ES" sz="24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desviación baja </a:t>
            </a: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indica que </a:t>
            </a:r>
            <a:r>
              <a:rPr lang="es-ES" sz="24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 puntos de datos están muy cerca de la media</a:t>
            </a: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mientras que </a:t>
            </a:r>
            <a:r>
              <a:rPr lang="es-ES" sz="24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desviación alta muestra </a:t>
            </a: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</a:t>
            </a:r>
            <a:r>
              <a:rPr lang="es-ES" sz="24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 datos están dispersos en un rango mayor de valores. </a:t>
            </a:r>
          </a:p>
          <a:p>
            <a:pPr algn="l">
              <a:lnSpc>
                <a:spcPct val="150000"/>
              </a:lnSpc>
            </a:pPr>
            <a:endParaRPr lang="es-ES" sz="24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5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919D5D-63D3-43AE-AABF-D57331EB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33" y="532261"/>
            <a:ext cx="9601200" cy="2819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8B21E6-DE57-408C-9EFC-79AE78E46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733800"/>
            <a:ext cx="8991600" cy="28348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78EC15-4FF3-4E9E-8CB7-EA1E90DEAAF0}"/>
              </a:ext>
            </a:extLst>
          </p:cNvPr>
          <p:cNvSpPr txBox="1"/>
          <p:nvPr/>
        </p:nvSpPr>
        <p:spPr>
          <a:xfrm>
            <a:off x="8001000" y="1143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 Población </a:t>
            </a:r>
          </a:p>
        </p:txBody>
      </p:sp>
    </p:spTree>
    <p:extLst>
      <p:ext uri="{BB962C8B-B14F-4D97-AF65-F5344CB8AC3E}">
        <p14:creationId xmlns:p14="http://schemas.microsoft.com/office/powerpoint/2010/main" val="293184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29F793-FD28-4492-8DB3-A21361F0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6629399" cy="26022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5E569F-1673-47C5-AF01-351EFCDF5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67000"/>
            <a:ext cx="6546147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C1C2BA-46CD-404F-9D0B-56FCF7B2C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65664"/>
            <a:ext cx="8610600" cy="45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7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F0320A-AA1A-4B1C-866B-8F3B0565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066800"/>
            <a:ext cx="6736327" cy="55325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052773-8F13-468C-AFE7-B76691D7B855}"/>
              </a:ext>
            </a:extLst>
          </p:cNvPr>
          <p:cNvSpPr txBox="1"/>
          <p:nvPr/>
        </p:nvSpPr>
        <p:spPr>
          <a:xfrm>
            <a:off x="2667000" y="381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Pasos 3,4 y 5</a:t>
            </a:r>
          </a:p>
        </p:txBody>
      </p:sp>
    </p:spTree>
    <p:extLst>
      <p:ext uri="{BB962C8B-B14F-4D97-AF65-F5344CB8AC3E}">
        <p14:creationId xmlns:p14="http://schemas.microsoft.com/office/powerpoint/2010/main" val="39136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1497" y="124714"/>
            <a:ext cx="80498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Desviación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estándar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típica</a:t>
            </a:r>
            <a:r>
              <a:rPr sz="3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(DS, DE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ó</a:t>
            </a:r>
            <a:r>
              <a:rPr sz="3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SD)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745" y="1415237"/>
            <a:ext cx="9633585" cy="5139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2455"/>
              </a:lnSpc>
              <a:spcBef>
                <a:spcPts val="105"/>
              </a:spcBef>
            </a:pPr>
            <a:r>
              <a:rPr sz="2300" spc="-5" dirty="0">
                <a:solidFill>
                  <a:srgbClr val="2D2D2D"/>
                </a:solidFill>
                <a:latin typeface="Calibri"/>
                <a:cs typeface="Calibri"/>
              </a:rPr>
              <a:t>Ejemplo</a:t>
            </a:r>
            <a:r>
              <a:rPr sz="23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2D2D2D"/>
                </a:solidFill>
                <a:latin typeface="Calibri"/>
                <a:cs typeface="Calibri"/>
              </a:rPr>
              <a:t>(Media</a:t>
            </a:r>
            <a:r>
              <a:rPr sz="2300" spc="-2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2D2D2D"/>
                </a:solidFill>
                <a:latin typeface="Calibri"/>
                <a:cs typeface="Calibri"/>
              </a:rPr>
              <a:t>X</a:t>
            </a:r>
            <a:r>
              <a:rPr sz="2300" spc="-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2D2D2D"/>
                </a:solidFill>
                <a:latin typeface="Calibri"/>
                <a:cs typeface="Calibri"/>
              </a:rPr>
              <a:t>y</a:t>
            </a:r>
            <a:r>
              <a:rPr sz="2300" spc="-5" dirty="0">
                <a:solidFill>
                  <a:srgbClr val="2D2D2D"/>
                </a:solidFill>
                <a:latin typeface="Calibri"/>
                <a:cs typeface="Calibri"/>
              </a:rPr>
              <a:t> DE):</a:t>
            </a:r>
            <a:endParaRPr sz="2300" dirty="0">
              <a:latin typeface="Calibri"/>
              <a:cs typeface="Calibri"/>
            </a:endParaRPr>
          </a:p>
          <a:p>
            <a:pPr marL="342900" indent="-229235" algn="just">
              <a:lnSpc>
                <a:spcPts val="3535"/>
              </a:lnSpc>
              <a:buFont typeface="Arial MT"/>
              <a:buChar char="•"/>
              <a:tabLst>
                <a:tab pos="343535" algn="l"/>
              </a:tabLst>
            </a:pP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Raíz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cuadrada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la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varianza.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300" marR="4440555" indent="-241300" algn="just">
              <a:lnSpc>
                <a:spcPct val="14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</a:t>
            </a:r>
            <a:r>
              <a:rPr sz="32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distribución</a:t>
            </a:r>
            <a:r>
              <a:rPr sz="32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3200" spc="-7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 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expresa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mismas </a:t>
            </a:r>
            <a:r>
              <a:rPr sz="3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unidades</a:t>
            </a:r>
            <a:r>
              <a:rPr sz="3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</a:t>
            </a:r>
            <a:r>
              <a:rPr sz="3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lang="es-VE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variable.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14655" marR="4610100" lvl="1" indent="-113030" algn="just">
              <a:lnSpc>
                <a:spcPct val="140100"/>
              </a:lnSpc>
              <a:spcBef>
                <a:spcPts val="1005"/>
              </a:spcBef>
              <a:buFont typeface="Arial MT"/>
              <a:buChar char="•"/>
              <a:tabLst>
                <a:tab pos="530860" algn="l"/>
              </a:tabLst>
            </a:pP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medida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más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utilizada</a:t>
            </a:r>
            <a:r>
              <a:rPr sz="32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estadística.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4724" y="1861574"/>
            <a:ext cx="4940076" cy="46933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9717" y="575817"/>
            <a:ext cx="5895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variabilidad</a:t>
            </a:r>
            <a:r>
              <a:rPr sz="3600" spc="-5" dirty="0">
                <a:solidFill>
                  <a:srgbClr val="2D2D2D"/>
                </a:solidFill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025" y="2353437"/>
            <a:ext cx="10963910" cy="2003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7135" indent="-2292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77770" algn="l"/>
              </a:tabLst>
            </a:pP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Describen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variabilidad</a:t>
            </a:r>
            <a:r>
              <a:rPr sz="3200" spc="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dispersión.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37185" lvl="1" indent="-229235">
              <a:lnSpc>
                <a:spcPct val="100000"/>
              </a:lnSpc>
              <a:spcBef>
                <a:spcPts val="2530"/>
              </a:spcBef>
              <a:buFont typeface="Arial MT"/>
              <a:buChar char="•"/>
              <a:tabLst>
                <a:tab pos="337820" algn="l"/>
              </a:tabLst>
            </a:pP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aumentar</a:t>
            </a:r>
            <a:r>
              <a:rPr sz="3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3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tamaño</a:t>
            </a:r>
            <a:r>
              <a:rPr sz="3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muestra,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disminuye</a:t>
            </a:r>
            <a:r>
              <a:rPr sz="3200" spc="4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varianza</a:t>
            </a:r>
            <a:r>
              <a:rPr sz="32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3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30015">
              <a:lnSpc>
                <a:spcPct val="100000"/>
              </a:lnSpc>
              <a:spcBef>
                <a:spcPts val="1540"/>
              </a:spcBef>
            </a:pPr>
            <a:r>
              <a:rPr sz="3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desviación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4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estándar.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3970" y="389725"/>
            <a:ext cx="10097135" cy="570899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94945" marR="32384" indent="-21590">
              <a:lnSpc>
                <a:spcPct val="136900"/>
              </a:lnSpc>
              <a:spcBef>
                <a:spcPts val="295"/>
              </a:spcBef>
              <a:buFont typeface="Arial MT"/>
              <a:buChar char="•"/>
              <a:tabLst>
                <a:tab pos="403225" algn="l"/>
              </a:tabLst>
            </a:pPr>
            <a:r>
              <a:rPr sz="2400" b="1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Coeficiente</a:t>
            </a:r>
            <a:r>
              <a:rPr sz="2400" b="1" spc="3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b="1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variación</a:t>
            </a:r>
            <a:r>
              <a:rPr sz="2400" b="1" spc="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(CV):</a:t>
            </a:r>
            <a:r>
              <a:rPr sz="2400" b="1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División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muestral</a:t>
            </a:r>
            <a:r>
              <a:rPr sz="24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media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multiplicando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cociente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4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100.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Permite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comparar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variabilidad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16350">
              <a:lnSpc>
                <a:spcPct val="100000"/>
              </a:lnSpc>
              <a:spcBef>
                <a:spcPts val="1155"/>
              </a:spcBef>
            </a:pP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24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más</a:t>
            </a:r>
            <a:r>
              <a:rPr sz="24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grupos.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69545" marR="5080" indent="-157480" algn="just">
              <a:lnSpc>
                <a:spcPct val="140100"/>
              </a:lnSpc>
              <a:buClr>
                <a:srgbClr val="2D2D2D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ejemplo: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peso de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 </a:t>
            </a:r>
            <a:r>
              <a:rPr sz="24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pacientes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(70, 60, 56,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83 y 79 Kg) </a:t>
            </a:r>
            <a:r>
              <a:rPr sz="24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cuya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media es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69,6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kg. y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 DE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10,44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la </a:t>
            </a:r>
            <a:r>
              <a:rPr lang="es-ES" sz="2400" spc="-7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Presión Arterial </a:t>
            </a:r>
            <a:r>
              <a:rPr sz="2400" spc="-7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s-ES" sz="2400" spc="-7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sanguínea</a:t>
            </a:r>
            <a:r>
              <a:rPr sz="2400" spc="-7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(PAS)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los </a:t>
            </a:r>
            <a:r>
              <a:rPr sz="2400" spc="-5" dirty="0" err="1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mismos</a:t>
            </a:r>
            <a:r>
              <a:rPr lang="es-ES"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(150,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170, 135, 180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195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mmHg) </a:t>
            </a:r>
            <a:r>
              <a:rPr sz="2400" spc="-10" dirty="0" err="1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cuya</a:t>
            </a:r>
            <a:r>
              <a:rPr sz="24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media</a:t>
            </a:r>
            <a:r>
              <a:rPr sz="2400" spc="-1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166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mmHg</a:t>
            </a:r>
            <a:r>
              <a:rPr sz="2400" spc="-3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</a:t>
            </a:r>
            <a:r>
              <a:rPr sz="24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-1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21,3.</a:t>
            </a:r>
            <a:r>
              <a:rPr sz="24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¿Qué</a:t>
            </a:r>
            <a:r>
              <a:rPr sz="2400" spc="-1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distribución</a:t>
            </a:r>
            <a:r>
              <a:rPr sz="2400" spc="-2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más</a:t>
            </a:r>
            <a:r>
              <a:rPr sz="2400" spc="-2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dispersa,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 err="1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peso</a:t>
            </a:r>
            <a:r>
              <a:rPr sz="2400" spc="-3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2400" spc="-3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-2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400" spc="-5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sz="2400" spc="-5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AS?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4965" marR="196850" lvl="1" indent="-1905" algn="just">
              <a:lnSpc>
                <a:spcPct val="140000"/>
              </a:lnSpc>
              <a:spcBef>
                <a:spcPts val="1000"/>
              </a:spcBef>
              <a:buFont typeface="Arial MT"/>
              <a:buChar char="•"/>
              <a:tabLst>
                <a:tab pos="582930" algn="l"/>
              </a:tabLst>
            </a:pP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DE de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es-ES" sz="2400" spc="-7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sz="2400" spc="-7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mucho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mayor;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embargo,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 podemos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comparar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variables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que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tienen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escalas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medidas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diferentes,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lo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calculamos</a:t>
            </a:r>
            <a:r>
              <a:rPr sz="2400" spc="-3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60445" algn="just">
              <a:lnSpc>
                <a:spcPct val="100000"/>
              </a:lnSpc>
              <a:spcBef>
                <a:spcPts val="1150"/>
              </a:spcBef>
            </a:pP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coeficientes</a:t>
            </a:r>
            <a:r>
              <a:rPr sz="2400" spc="-4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-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variación: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7276" y="3151632"/>
            <a:ext cx="2619755" cy="1741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0346" y="531621"/>
            <a:ext cx="51358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Estadística</a:t>
            </a:r>
            <a:r>
              <a:rPr sz="32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descriptiva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7472" y="1770405"/>
            <a:ext cx="9770745" cy="414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4765" indent="-2413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4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Técnica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obtiene,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organiza,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presenta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describe</a:t>
            </a:r>
            <a:r>
              <a:rPr sz="24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conjunto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400" spc="-6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datos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facilitar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uso,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generalmente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apoyo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tablas,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21305">
              <a:lnSpc>
                <a:spcPct val="100000"/>
              </a:lnSpc>
              <a:spcBef>
                <a:spcPts val="1680"/>
              </a:spcBef>
            </a:pP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numéricas</a:t>
            </a:r>
            <a:r>
              <a:rPr sz="24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gráficas.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2885" marR="5080" lvl="1" indent="89535">
              <a:lnSpc>
                <a:spcPct val="150000"/>
              </a:lnSpc>
              <a:buFont typeface="Arial MT"/>
              <a:buChar char="•"/>
              <a:tabLst>
                <a:tab pos="541655" algn="l"/>
              </a:tabLst>
            </a:pP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Utilizadas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proceso</a:t>
            </a:r>
            <a:r>
              <a:rPr sz="24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investigación,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etapa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donde</a:t>
            </a:r>
            <a:r>
              <a:rPr sz="24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investigador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necesita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procesar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analizar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datos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recolectados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75100">
              <a:lnSpc>
                <a:spcPct val="100000"/>
              </a:lnSpc>
              <a:spcBef>
                <a:spcPts val="1680"/>
              </a:spcBef>
            </a:pP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dicho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estudio.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371600"/>
            <a:ext cx="10653457" cy="627735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01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la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vista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los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resultados,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observamos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la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peso</a:t>
            </a: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tiene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mayor</a:t>
            </a:r>
            <a:r>
              <a:rPr sz="24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3200" y="3132755"/>
            <a:ext cx="397065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CV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800" spc="-8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sz="2800" spc="-8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0405" y="5154879"/>
            <a:ext cx="417195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CV</a:t>
            </a:r>
            <a:r>
              <a:rPr sz="2800" spc="-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 peso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4989197"/>
            <a:ext cx="1362454" cy="7757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0" y="2988945"/>
            <a:ext cx="1705355" cy="8801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991" y="446659"/>
            <a:ext cx="10283825" cy="505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016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820795" algn="l"/>
              </a:tabLst>
            </a:pP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Cuartiles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y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percentiles: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10" algn="ctr">
              <a:lnSpc>
                <a:spcPct val="100000"/>
              </a:lnSpc>
              <a:spcBef>
                <a:spcPts val="1860"/>
              </a:spcBef>
            </a:pP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son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tendencia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central</a:t>
            </a:r>
            <a:r>
              <a:rPr sz="24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sino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24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posición.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8130" indent="-229870" algn="just">
              <a:lnSpc>
                <a:spcPct val="100000"/>
              </a:lnSpc>
              <a:buFont typeface="Arial MT"/>
              <a:buChar char="•"/>
              <a:tabLst>
                <a:tab pos="278765" algn="l"/>
              </a:tabLst>
            </a:pPr>
            <a:r>
              <a:rPr sz="2400" b="1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Percentil:</a:t>
            </a:r>
            <a:r>
              <a:rPr sz="2400" b="1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una medida de posición usada en estadística que indica, una vez ordenados los datos de menor a mayor, el valor de la variable por debajo del cual se encuentra un porcentaje dado de observaciones en un grupo. </a:t>
            </a:r>
          </a:p>
          <a:p>
            <a:pPr marL="278130" indent="-229870">
              <a:lnSpc>
                <a:spcPct val="100000"/>
              </a:lnSpc>
              <a:buFont typeface="Arial MT"/>
              <a:buChar char="•"/>
              <a:tabLst>
                <a:tab pos="278765" algn="l"/>
              </a:tabLst>
            </a:pPr>
            <a:endParaRPr lang="es-ES" sz="2400" spc="-15" dirty="0">
              <a:solidFill>
                <a:srgbClr val="202124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8130" indent="-229870" algn="just">
              <a:lnSpc>
                <a:spcPct val="100000"/>
              </a:lnSpc>
              <a:buFont typeface="Arial MT"/>
              <a:buChar char="•"/>
              <a:tabLst>
                <a:tab pos="278765" algn="l"/>
              </a:tabLst>
            </a:pPr>
            <a:r>
              <a:rPr sz="2400" b="1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 </a:t>
            </a:r>
            <a:r>
              <a:rPr sz="24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ejemplo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s-E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400" b="0" i="0" dirty="0">
                <a:solidFill>
                  <a:srgbClr val="4D5156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Cuándo el bebé está en el percentil 75 de peso, estamos queriendo decir que es </a:t>
            </a:r>
            <a:r>
              <a:rPr lang="es-ES" sz="2400" b="0" i="0" dirty="0">
                <a:solidFill>
                  <a:srgbClr val="040C28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ligeramente superior al de la media de la población de su misma edad y sexo</a:t>
            </a:r>
            <a:r>
              <a:rPr lang="es-ES" sz="2400" b="0" i="0" dirty="0">
                <a:solidFill>
                  <a:srgbClr val="4D5156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es decir, de 100 niños hay 75 niños con menos peso y 25 con más peso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4087" y="1371600"/>
            <a:ext cx="10283825" cy="2540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21945" indent="-229235" algn="just">
              <a:lnSpc>
                <a:spcPct val="150000"/>
              </a:lnSpc>
              <a:buFont typeface="Arial MT"/>
              <a:buChar char="•"/>
              <a:tabLst>
                <a:tab pos="322580" algn="l"/>
              </a:tabLst>
            </a:pPr>
            <a:r>
              <a:rPr sz="2400" b="1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Cuartiles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s-ES" sz="24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son valores que dividen una muestra de datos en cuatro partes iguales. Utilizando cuartiles puede evaluar rápidamente la dispersión y la tendencia central de un conjunto de datos, que son los pasos iniciales importantes para comprender sus datos.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08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91A885E-6406-49ED-9206-181463A9E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9251006" cy="32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0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E76F60-36F8-47AE-95EA-FCD940217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10134600" cy="44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49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3537C4-76F4-4CCC-AAAA-77C89AFF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42" y="291318"/>
            <a:ext cx="8376458" cy="56657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B731C41-968F-4177-A9C8-D3B804A87CB8}"/>
              </a:ext>
            </a:extLst>
          </p:cNvPr>
          <p:cNvSpPr txBox="1"/>
          <p:nvPr/>
        </p:nvSpPr>
        <p:spPr>
          <a:xfrm>
            <a:off x="10134600" y="17526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k  corresponde al </a:t>
            </a:r>
            <a:r>
              <a:rPr lang="es-ES" i="1" dirty="0" err="1"/>
              <a:t>cuatil</a:t>
            </a:r>
            <a:r>
              <a:rPr lang="es-ES" i="1" dirty="0"/>
              <a:t> 1,2 o 3 </a:t>
            </a:r>
          </a:p>
          <a:p>
            <a:endParaRPr lang="es-ES" i="1" dirty="0"/>
          </a:p>
          <a:p>
            <a:r>
              <a:rPr lang="es-ES" i="1" dirty="0"/>
              <a:t>N número de datos </a:t>
            </a:r>
          </a:p>
          <a:p>
            <a:endParaRPr lang="es-ES" i="1" dirty="0"/>
          </a:p>
          <a:p>
            <a:r>
              <a:rPr lang="es-ES" i="1" dirty="0"/>
              <a:t>4 cuatro cuartiles totales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89DC27-10C0-4B09-8DA1-5410987D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388867"/>
            <a:ext cx="2956816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7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4D8F74-4823-4147-94FC-17D8EE4C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879763" cy="32007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D8C7B7-C316-48F6-9A27-F64E4316D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743200"/>
            <a:ext cx="5258256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10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9E344C-92B8-4183-8D23-0CFC2CA8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98014"/>
            <a:ext cx="8649067" cy="40215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293DED-AF44-4A2B-9CC9-C453F923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72000"/>
            <a:ext cx="758255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41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585271-F647-415D-ABE3-94CA6341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81" y="914400"/>
            <a:ext cx="827603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9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6FA386-FF32-4B10-9AB9-8819D566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12319"/>
            <a:ext cx="1021080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814" y="642619"/>
            <a:ext cx="10991850" cy="5690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9435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59435" algn="l"/>
                <a:tab pos="560070" algn="l"/>
              </a:tabLst>
            </a:pPr>
            <a:r>
              <a:rPr sz="22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2200" b="1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vez</a:t>
            </a:r>
            <a:r>
              <a:rPr sz="2200" b="1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200" b="1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200" b="1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han</a:t>
            </a:r>
            <a:r>
              <a:rPr sz="2200" b="1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recogido</a:t>
            </a:r>
            <a:r>
              <a:rPr sz="2200" b="1" spc="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2200" b="1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datos,</a:t>
            </a:r>
            <a:r>
              <a:rPr sz="2200" b="1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200" b="1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procede</a:t>
            </a:r>
            <a:r>
              <a:rPr sz="2200" b="1" spc="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</a:t>
            </a:r>
            <a:r>
              <a:rPr sz="2200" b="1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análisis</a:t>
            </a:r>
            <a:r>
              <a:rPr sz="2200" b="1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descriptivo</a:t>
            </a:r>
            <a:r>
              <a:rPr sz="2200" b="1" spc="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200" b="1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2200" b="1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mismos.</a:t>
            </a:r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sz="25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0665" marR="5080" indent="-240665">
              <a:lnSpc>
                <a:spcPct val="14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variables</a:t>
            </a:r>
            <a:r>
              <a:rPr sz="2200" b="1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categóricas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200" spc="5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sz="22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sexo,</a:t>
            </a:r>
            <a:r>
              <a:rPr sz="22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quiere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conocer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número</a:t>
            </a:r>
            <a:r>
              <a:rPr sz="22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casos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cada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2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200" spc="-48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22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categorías,</a:t>
            </a:r>
            <a:r>
              <a:rPr sz="22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reflejando</a:t>
            </a:r>
            <a:r>
              <a:rPr sz="22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habitualmente</a:t>
            </a:r>
            <a:r>
              <a:rPr sz="22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2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porcentaje</a:t>
            </a:r>
            <a:r>
              <a:rPr sz="2200" spc="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representan</a:t>
            </a:r>
            <a:r>
              <a:rPr sz="2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22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total,</a:t>
            </a:r>
            <a:r>
              <a:rPr sz="2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2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2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tabla</a:t>
            </a:r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757420">
              <a:lnSpc>
                <a:spcPct val="100000"/>
              </a:lnSpc>
              <a:spcBef>
                <a:spcPts val="1060"/>
              </a:spcBef>
            </a:pP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200" spc="-4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frecuencias.</a:t>
            </a:r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7965" lvl="1" indent="-227965">
              <a:lnSpc>
                <a:spcPct val="100000"/>
              </a:lnSpc>
              <a:buFont typeface="Arial MT"/>
              <a:buChar char="•"/>
              <a:tabLst>
                <a:tab pos="227965" algn="l"/>
                <a:tab pos="551180" algn="l"/>
              </a:tabLst>
            </a:pPr>
            <a:r>
              <a:rPr sz="22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variables</a:t>
            </a:r>
            <a:r>
              <a:rPr sz="2200" b="1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numéricas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2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puede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haber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un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gran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número</a:t>
            </a:r>
            <a:r>
              <a:rPr sz="2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valores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observados</a:t>
            </a:r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9235" algn="ctr">
              <a:lnSpc>
                <a:spcPct val="100000"/>
              </a:lnSpc>
              <a:spcBef>
                <a:spcPts val="1060"/>
              </a:spcBef>
            </a:pP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distintos,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2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optar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22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método</a:t>
            </a:r>
            <a:r>
              <a:rPr sz="2200" spc="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2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análisis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distinto,</a:t>
            </a:r>
            <a:r>
              <a:rPr sz="2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respondiendo</a:t>
            </a:r>
            <a:r>
              <a:rPr sz="2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22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2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siguientes</a:t>
            </a:r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4315" algn="ctr">
              <a:lnSpc>
                <a:spcPct val="100000"/>
              </a:lnSpc>
              <a:spcBef>
                <a:spcPts val="1055"/>
              </a:spcBef>
            </a:pPr>
            <a:r>
              <a:rPr sz="22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preguntas:</a:t>
            </a:r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60345">
              <a:lnSpc>
                <a:spcPct val="100000"/>
              </a:lnSpc>
            </a:pPr>
            <a:r>
              <a:rPr sz="22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a.¿</a:t>
            </a:r>
            <a:r>
              <a:rPr sz="2200" spc="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Alrededor</a:t>
            </a:r>
            <a:r>
              <a:rPr sz="22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qué </a:t>
            </a:r>
            <a:r>
              <a:rPr sz="22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sz="2200" spc="-1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200" spc="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agrupan</a:t>
            </a:r>
            <a:r>
              <a:rPr sz="2200" spc="-2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2200" spc="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datos?</a:t>
            </a:r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b.Supuesto</a:t>
            </a:r>
            <a:r>
              <a:rPr sz="2200" spc="2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200" spc="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200" spc="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agrupan</a:t>
            </a:r>
            <a:r>
              <a:rPr sz="22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alrededor</a:t>
            </a:r>
            <a:r>
              <a:rPr sz="22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200" spc="2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220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número,</a:t>
            </a:r>
            <a:r>
              <a:rPr sz="2200" spc="1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¿cómo</a:t>
            </a:r>
            <a:r>
              <a:rPr sz="2200" spc="2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</a:t>
            </a:r>
            <a:r>
              <a:rPr sz="2200" spc="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hacen?</a:t>
            </a:r>
            <a:r>
              <a:rPr sz="2200" spc="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¿muy</a:t>
            </a:r>
            <a:r>
              <a:rPr sz="2200" spc="2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concentrados?</a:t>
            </a:r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1140" algn="ctr">
              <a:lnSpc>
                <a:spcPct val="100000"/>
              </a:lnSpc>
              <a:spcBef>
                <a:spcPts val="1055"/>
              </a:spcBef>
            </a:pPr>
            <a:r>
              <a:rPr sz="22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¿muy</a:t>
            </a:r>
            <a:r>
              <a:rPr sz="2200" spc="-2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dispersos?</a:t>
            </a:r>
            <a:endParaRPr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1A7ABD-F3FB-4382-8A2D-4C25677CA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76" y="685800"/>
            <a:ext cx="6096000" cy="50220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62B624-9FA5-48B7-A047-C01D41175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71418"/>
            <a:ext cx="4876800" cy="4115157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F624CB-4FE4-4116-B31E-6F459F0849C8}"/>
              </a:ext>
            </a:extLst>
          </p:cNvPr>
          <p:cNvSpPr/>
          <p:nvPr/>
        </p:nvSpPr>
        <p:spPr>
          <a:xfrm>
            <a:off x="6934200" y="1981200"/>
            <a:ext cx="228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F3606D9-44BB-4E2E-9DB8-79D38BDE464D}"/>
              </a:ext>
            </a:extLst>
          </p:cNvPr>
          <p:cNvSpPr/>
          <p:nvPr/>
        </p:nvSpPr>
        <p:spPr>
          <a:xfrm>
            <a:off x="10439400" y="19812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6940421-997D-4894-BA36-9A0364222A87}"/>
              </a:ext>
            </a:extLst>
          </p:cNvPr>
          <p:cNvSpPr/>
          <p:nvPr/>
        </p:nvSpPr>
        <p:spPr>
          <a:xfrm>
            <a:off x="9525000" y="2405842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69B236-E555-4B83-AD4B-CC4A121B26D4}"/>
              </a:ext>
            </a:extLst>
          </p:cNvPr>
          <p:cNvSpPr txBox="1"/>
          <p:nvPr/>
        </p:nvSpPr>
        <p:spPr>
          <a:xfrm>
            <a:off x="2658688" y="3105830"/>
            <a:ext cx="229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Intervalo entre los datos es siempre 10 </a:t>
            </a:r>
          </a:p>
        </p:txBody>
      </p:sp>
    </p:spTree>
    <p:extLst>
      <p:ext uri="{BB962C8B-B14F-4D97-AF65-F5344CB8AC3E}">
        <p14:creationId xmlns:p14="http://schemas.microsoft.com/office/powerpoint/2010/main" val="3312991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F14083-4F6F-455D-BF1B-12B747E5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1425"/>
            <a:ext cx="8405588" cy="35282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90C973-A187-407C-80B7-93083229A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99164"/>
            <a:ext cx="874089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8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F14083-4F6F-455D-BF1B-12B747E5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7749"/>
            <a:ext cx="8405588" cy="35282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90C973-A187-407C-80B7-93083229A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99164"/>
            <a:ext cx="874089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8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F553C7-04B6-441D-A5C5-9351A935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8657070" cy="35206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F0D40C-F78B-45BF-B5AB-260065CA1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01653"/>
            <a:ext cx="8443692" cy="26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9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797" y="392379"/>
            <a:ext cx="602640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32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frecuencia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07617" y="1764029"/>
            <a:ext cx="9776764" cy="2170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indent="-228600" algn="just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243840" algn="l"/>
              </a:tabLst>
            </a:pPr>
            <a:r>
              <a:rPr sz="2400" b="1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Prevalencia:</a:t>
            </a:r>
            <a:r>
              <a:rPr sz="2400" b="1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proporción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indica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frecuencia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evento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general,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define como la proporción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400" spc="-7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población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padece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estudio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sz="2400" spc="-7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momento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dado,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denomina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únicamente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como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prevalencia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(p).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6622" y="632206"/>
            <a:ext cx="10286365" cy="2190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prevalencia</a:t>
            </a:r>
            <a:r>
              <a:rPr sz="2400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enfermedad</a:t>
            </a:r>
            <a:r>
              <a:rPr sz="24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aumenta como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consecuencia</a:t>
            </a:r>
            <a:r>
              <a:rPr sz="24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de: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mayor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2090" marR="5080" indent="-1270" algn="just">
              <a:lnSpc>
                <a:spcPct val="170000"/>
              </a:lnSpc>
            </a:pP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duración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enfermedad, prolongación</a:t>
            </a:r>
            <a:r>
              <a:rPr sz="24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vida</a:t>
            </a:r>
            <a:r>
              <a:rPr sz="24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24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pacientes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sin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éstos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 curen,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aumento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casos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nuevos,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inmigración de casos,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400" spc="-5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emigración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sanos.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560" y="3505200"/>
            <a:ext cx="10362240" cy="1658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proporcionan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pruebas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claras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causalidad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aunque</a:t>
            </a:r>
            <a:r>
              <a:rPr sz="24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veces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puedan</a:t>
            </a: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sugerirla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Son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útiles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valorar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necesidad</a:t>
            </a:r>
            <a:r>
              <a:rPr sz="2400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asistencia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sanitaria,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planificar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servicios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salud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estimar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las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necesidades</a:t>
            </a:r>
            <a:r>
              <a:rPr sz="24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asistenciales</a:t>
            </a:r>
            <a:r>
              <a:rPr sz="2600" spc="-5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95400"/>
            <a:ext cx="10906125" cy="3052759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250190" indent="-229235">
              <a:lnSpc>
                <a:spcPct val="100000"/>
              </a:lnSpc>
              <a:spcBef>
                <a:spcPts val="1845"/>
              </a:spcBef>
              <a:buFont typeface="Arial MT"/>
              <a:buChar char="•"/>
              <a:tabLst>
                <a:tab pos="250825" algn="l"/>
              </a:tabLst>
            </a:pP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Incidencia: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medición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flujo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establece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entre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la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salud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la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enfermedad,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decir,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la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aparición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casos</a:t>
            </a: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nuevos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indicando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frecuencia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ocurren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nuevos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eventos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s-ES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50190" indent="-229235">
              <a:lnSpc>
                <a:spcPct val="100000"/>
              </a:lnSpc>
              <a:spcBef>
                <a:spcPts val="1845"/>
              </a:spcBef>
              <a:buFont typeface="Arial MT"/>
              <a:buChar char="•"/>
              <a:tabLst>
                <a:tab pos="250825" algn="l"/>
              </a:tabLst>
            </a:pP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Indican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volumen final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casos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nuevos aparecidos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durante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seguimiento.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Permiten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establecer</a:t>
            </a:r>
            <a:r>
              <a:rPr sz="24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relaciones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causa-efecto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entre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determinadas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características</a:t>
            </a:r>
            <a:r>
              <a:rPr sz="2400" spc="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población</a:t>
            </a:r>
            <a:r>
              <a:rPr sz="24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enfermedades</a:t>
            </a: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específicas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8187" y="990600"/>
            <a:ext cx="10715625" cy="3882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7010" algn="ctr">
              <a:lnSpc>
                <a:spcPct val="100000"/>
              </a:lnSpc>
              <a:spcBef>
                <a:spcPts val="100"/>
              </a:spcBef>
            </a:pPr>
            <a:endParaRPr lang="es-ES" sz="1800" b="1" dirty="0">
              <a:latin typeface="Calibri"/>
              <a:cs typeface="Calibri"/>
            </a:endParaRPr>
          </a:p>
          <a:p>
            <a:pPr marR="20701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b="1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incidencia</a:t>
            </a:r>
            <a:r>
              <a:rPr sz="2400" b="1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enfermedad</a:t>
            </a:r>
            <a:r>
              <a:rPr sz="2400" b="1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puede</a:t>
            </a:r>
            <a:r>
              <a:rPr sz="2400" b="1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medirse</a:t>
            </a:r>
            <a:r>
              <a:rPr sz="2400" b="1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b="1" spc="-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</a:t>
            </a:r>
            <a:r>
              <a:rPr sz="2400" b="1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formas: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1320" indent="-228600" algn="just">
              <a:lnSpc>
                <a:spcPct val="100000"/>
              </a:lnSpc>
              <a:buFont typeface="Arial MT"/>
              <a:buChar char="•"/>
              <a:tabLst>
                <a:tab pos="400685" algn="l"/>
                <a:tab pos="401320" algn="l"/>
              </a:tabLst>
            </a:pP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tasa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incidencia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2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ocurrencia</a:t>
            </a:r>
            <a:r>
              <a:rPr sz="24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entre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población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relación</a:t>
            </a:r>
            <a:r>
              <a:rPr sz="24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unidades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tiempo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persona,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400" spc="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mide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velocidad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ocurrencia</a:t>
            </a:r>
            <a:r>
              <a:rPr sz="24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enfermedad.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Mide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casos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unidad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tiempo</a:t>
            </a:r>
            <a:r>
              <a:rPr lang="es-ES"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080" indent="27305" algn="just">
              <a:lnSpc>
                <a:spcPct val="150000"/>
              </a:lnSpc>
              <a:spcBef>
                <a:spcPts val="1010"/>
              </a:spcBef>
              <a:buFont typeface="Arial MT"/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incidencia</a:t>
            </a:r>
            <a:r>
              <a:rPr sz="2400" b="1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acumulada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24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volumen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casos nuevos ocurridos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población</a:t>
            </a:r>
            <a:r>
              <a:rPr sz="24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durante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un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periodo,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 mide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probabilidad</a:t>
            </a:r>
            <a:r>
              <a:rPr sz="2400" spc="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individuo</a:t>
            </a:r>
            <a:r>
              <a:rPr sz="2400" spc="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desarrolle</a:t>
            </a:r>
            <a:r>
              <a:rPr sz="2400" spc="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evento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sz="2400" spc="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estudio.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incidencia</a:t>
            </a:r>
            <a:r>
              <a:rPr sz="2400" spc="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acumulada,</a:t>
            </a:r>
            <a:r>
              <a:rPr sz="2400" spc="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sz="2400" spc="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razón,</a:t>
            </a:r>
            <a:r>
              <a:rPr sz="2400" spc="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tambié</a:t>
            </a:r>
            <a:r>
              <a:rPr lang="es-ES"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 </a:t>
            </a:r>
            <a:r>
              <a:rPr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</a:t>
            </a:r>
            <a:r>
              <a:rPr sz="24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denominada </a:t>
            </a:r>
            <a:r>
              <a:rPr sz="2400" b="1" spc="-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riesgo.</a:t>
            </a:r>
            <a:endParaRPr sz="24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2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27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8898" y="382270"/>
            <a:ext cx="5645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D2D2D"/>
                </a:solidFill>
                <a:latin typeface="Calibri"/>
                <a:cs typeface="Calibri"/>
              </a:rPr>
              <a:t>Medidas</a:t>
            </a:r>
            <a:r>
              <a:rPr sz="3600" spc="-1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D2D2D"/>
                </a:solidFill>
                <a:latin typeface="Calibri"/>
                <a:cs typeface="Calibri"/>
              </a:rPr>
              <a:t>de</a:t>
            </a:r>
            <a:r>
              <a:rPr sz="3600" spc="-2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D2D2D"/>
                </a:solidFill>
                <a:latin typeface="Calibri"/>
                <a:cs typeface="Calibri"/>
              </a:rPr>
              <a:t>tendencia</a:t>
            </a:r>
            <a:r>
              <a:rPr sz="3600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2D2D2D"/>
                </a:solidFill>
                <a:latin typeface="Calibri"/>
                <a:cs typeface="Calibri"/>
              </a:rPr>
              <a:t>central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1590" y="1355984"/>
            <a:ext cx="9957410" cy="30655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7750" marR="812800" indent="-1047750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1047750" algn="l"/>
              </a:tabLst>
            </a:pP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2400" spc="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describir</a:t>
            </a:r>
            <a:r>
              <a:rPr sz="2400" spc="3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medio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conjunto</a:t>
            </a:r>
            <a:r>
              <a:rPr sz="24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400" spc="-6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observaciones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numéricas.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4160" marR="25400" indent="-264160">
              <a:lnSpc>
                <a:spcPct val="146400"/>
              </a:lnSpc>
              <a:spcBef>
                <a:spcPts val="1040"/>
              </a:spcBef>
              <a:buFont typeface="Arial MT"/>
              <a:buChar char="•"/>
              <a:tabLst>
                <a:tab pos="264160" algn="l"/>
              </a:tabLst>
            </a:pPr>
            <a:r>
              <a:rPr sz="24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Media:</a:t>
            </a:r>
            <a:r>
              <a:rPr sz="2400" b="1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suma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todos</a:t>
            </a:r>
            <a:r>
              <a:rPr sz="24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24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valores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dividida</a:t>
            </a:r>
            <a:r>
              <a:rPr sz="2400" spc="4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entre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sz="2400" spc="-6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número</a:t>
            </a:r>
            <a:r>
              <a:rPr sz="24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total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datos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4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dispone.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Char char="•"/>
            </a:pP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0665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Ejemplo: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sz="24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pacientes</a:t>
            </a:r>
            <a:r>
              <a:rPr sz="24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edades</a:t>
            </a:r>
            <a:r>
              <a:rPr sz="24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21</a:t>
            </a:r>
            <a:r>
              <a:rPr sz="24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años,</a:t>
            </a:r>
            <a:r>
              <a:rPr sz="24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32,</a:t>
            </a:r>
            <a:r>
              <a:rPr sz="24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15,</a:t>
            </a:r>
            <a:r>
              <a:rPr sz="2400" spc="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59,</a:t>
            </a:r>
            <a:r>
              <a:rPr sz="24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60,</a:t>
            </a:r>
            <a:r>
              <a:rPr sz="24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61,</a:t>
            </a:r>
            <a:r>
              <a:rPr sz="24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64,</a:t>
            </a:r>
            <a:r>
              <a:rPr sz="24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60,</a:t>
            </a:r>
            <a:r>
              <a:rPr lang="es-E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71,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24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80: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3695" y="4931151"/>
            <a:ext cx="6553200" cy="1141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9205" y="610870"/>
            <a:ext cx="9899015" cy="433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9870" indent="-2292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500505" algn="l"/>
              </a:tabLst>
            </a:pPr>
            <a:r>
              <a:rPr sz="3200" b="1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Mediana:</a:t>
            </a:r>
            <a:r>
              <a:rPr sz="3200" b="1" spc="-10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observación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equidistante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los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extremos.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4220" indent="-229235">
              <a:lnSpc>
                <a:spcPct val="100000"/>
              </a:lnSpc>
              <a:spcBef>
                <a:spcPts val="2635"/>
              </a:spcBef>
              <a:buFont typeface="Arial MT"/>
              <a:buChar char="•"/>
              <a:tabLst>
                <a:tab pos="744220" algn="l"/>
              </a:tabLst>
            </a:pP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ordenamos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datos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mayor</a:t>
            </a:r>
            <a:r>
              <a:rPr sz="24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menor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observamos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secuencia: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D2D2D"/>
              </a:buClr>
              <a:buFont typeface="Arial MT"/>
              <a:buChar char="•"/>
            </a:pPr>
            <a:endParaRPr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22245" marR="216535" lvl="1" indent="-272288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722880" algn="l"/>
              </a:tabLst>
            </a:pP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15,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21,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32, 59,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60,</a:t>
            </a:r>
            <a:r>
              <a:rPr sz="2400" spc="-20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60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61,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64, 71,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80.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080" indent="83820">
              <a:lnSpc>
                <a:spcPct val="150100"/>
              </a:lnSpc>
              <a:spcBef>
                <a:spcPts val="5"/>
              </a:spcBef>
              <a:buFont typeface="Arial MT"/>
              <a:buChar char="•"/>
              <a:tabLst>
                <a:tab pos="325120" algn="l"/>
              </a:tabLst>
            </a:pP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este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ejemplo el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número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observaciones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 (10 individuos), los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valores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se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encuentran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el medio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son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60 y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60. Si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realizamos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cálculo de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400" spc="-53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media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estos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valores</a:t>
            </a:r>
            <a:r>
              <a:rPr sz="2400" spc="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nos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dará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su 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vez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60,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 el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mediana.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026" y="5910783"/>
            <a:ext cx="9890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</a:t>
            </a:r>
            <a:r>
              <a:rPr sz="24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media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mediana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son iguales,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distribución</a:t>
            </a:r>
            <a:r>
              <a:rPr sz="2400" spc="-2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es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simétrica.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069" y="998600"/>
            <a:ext cx="9290050" cy="1271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Moda:</a:t>
            </a:r>
            <a:r>
              <a:rPr sz="2800" b="1" spc="-8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</a:t>
            </a:r>
            <a:r>
              <a:rPr sz="2800" spc="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tendencia</a:t>
            </a:r>
            <a:r>
              <a:rPr sz="28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central,</a:t>
            </a:r>
            <a:r>
              <a:rPr sz="28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tan</a:t>
            </a:r>
            <a:r>
              <a:rPr sz="2800" spc="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utilizada.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2069">
              <a:lnSpc>
                <a:spcPct val="100000"/>
              </a:lnSpc>
              <a:spcBef>
                <a:spcPts val="3115"/>
              </a:spcBef>
            </a:pPr>
            <a:r>
              <a:rPr sz="2800" spc="-4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variable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que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presenta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sz="28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mayor</a:t>
            </a:r>
            <a:r>
              <a:rPr sz="28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frecuencia.</a:t>
            </a:r>
            <a:endParaRPr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3352800"/>
            <a:ext cx="9302750" cy="112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ejemplo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anterior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el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valor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más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repite</a:t>
            </a:r>
            <a:r>
              <a:rPr sz="2400" spc="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</a:t>
            </a:r>
            <a:r>
              <a:rPr sz="2400" spc="-1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60: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536825" lvl="1" indent="-2536825">
              <a:lnSpc>
                <a:spcPct val="100000"/>
              </a:lnSpc>
              <a:spcBef>
                <a:spcPts val="2855"/>
              </a:spcBef>
              <a:buFont typeface="Arial MT"/>
              <a:buChar char="•"/>
              <a:tabLst>
                <a:tab pos="2536825" algn="l"/>
              </a:tabLst>
            </a:pP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15, 21,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32, 59,</a:t>
            </a:r>
            <a:r>
              <a:rPr sz="24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60,</a:t>
            </a:r>
            <a:r>
              <a:rPr sz="2400" spc="-20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60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61,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64, 71,</a:t>
            </a:r>
            <a:r>
              <a:rPr sz="2400" spc="-1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80.</a:t>
            </a:r>
            <a:endParaRPr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5957" y="609676"/>
            <a:ext cx="52685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Medidas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</a:t>
            </a:r>
            <a:r>
              <a:rPr sz="3200" spc="-20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spc="-5" dirty="0">
                <a:solidFill>
                  <a:srgbClr val="2D2D2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dispersión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6597CA-3B26-49B1-965F-A56EB3EC9862}"/>
              </a:ext>
            </a:extLst>
          </p:cNvPr>
          <p:cNvSpPr txBox="1"/>
          <p:nvPr/>
        </p:nvSpPr>
        <p:spPr>
          <a:xfrm>
            <a:off x="1104900" y="1676400"/>
            <a:ext cx="998220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 </a:t>
            </a:r>
            <a:r>
              <a:rPr lang="es-ES" sz="24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varianza</a:t>
            </a: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es la medida de dispersión más utilizada, junto con la desviación estándar. Es una medida  fiable a la hora de analizar los datos de una distribución. Al compararlo con la media, se puede reconocer la presencia de valores atípicos o datos distantes.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3D06C66-B7DC-4439-A0BD-E6BF124E8880}"/>
              </a:ext>
            </a:extLst>
          </p:cNvPr>
          <p:cNvSpPr txBox="1"/>
          <p:nvPr/>
        </p:nvSpPr>
        <p:spPr>
          <a:xfrm>
            <a:off x="762000" y="1295400"/>
            <a:ext cx="1097280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4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Ventajas y desventajas de la varianza</a:t>
            </a:r>
          </a:p>
          <a:p>
            <a:pPr algn="l">
              <a:lnSpc>
                <a:spcPct val="150000"/>
              </a:lnSpc>
            </a:pPr>
            <a:endParaRPr lang="es-ES" sz="24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varianza se utiliza para ver cómo se relacionan los números individuales dentro de un conjunto de datos, en lugar de utilizar técnicas matemáticas más amplias. </a:t>
            </a:r>
          </a:p>
          <a:p>
            <a:pPr algn="l">
              <a:lnSpc>
                <a:spcPct val="150000"/>
              </a:lnSpc>
            </a:pPr>
            <a:endParaRPr lang="es-ES" sz="24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 embargo, un inconveniente es que da más peso a los valores atípicos. Estos son números alejados de la media. Elevar al cuadrado estos números puede sesgar los datos. </a:t>
            </a:r>
          </a:p>
        </p:txBody>
      </p:sp>
    </p:spTree>
    <p:extLst>
      <p:ext uri="{BB962C8B-B14F-4D97-AF65-F5344CB8AC3E}">
        <p14:creationId xmlns:p14="http://schemas.microsoft.com/office/powerpoint/2010/main" val="267669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68B1A82-49ED-4B60-95EB-46FB0AF8DA72}"/>
              </a:ext>
            </a:extLst>
          </p:cNvPr>
          <p:cNvSpPr txBox="1"/>
          <p:nvPr/>
        </p:nvSpPr>
        <p:spPr>
          <a:xfrm>
            <a:off x="1600200" y="641474"/>
            <a:ext cx="9525000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4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Cómo se calcula la varianza</a:t>
            </a:r>
          </a:p>
          <a:p>
            <a:pPr algn="l">
              <a:lnSpc>
                <a:spcPct val="150000"/>
              </a:lnSpc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Siga estos pasos para calcular la varianza:</a:t>
            </a:r>
          </a:p>
          <a:p>
            <a:pPr algn="l">
              <a:lnSpc>
                <a:spcPct val="150000"/>
              </a:lnSpc>
            </a:pPr>
            <a:endParaRPr lang="es-ES" sz="24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Calcula la media de los datos.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Encuentra la diferencia de cada punto de datos con respecto al valor medio.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Eleva al cuadrado cada uno de estos valores.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Suma todos los valores elevados al cuadrado.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Divide esta suma de cuadrados entre n – 1 (para una muestra) o N (para la población).</a:t>
            </a:r>
          </a:p>
        </p:txBody>
      </p:sp>
    </p:spTree>
    <p:extLst>
      <p:ext uri="{BB962C8B-B14F-4D97-AF65-F5344CB8AC3E}">
        <p14:creationId xmlns:p14="http://schemas.microsoft.com/office/powerpoint/2010/main" val="291437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1461</Words>
  <Application>Microsoft Office PowerPoint</Application>
  <PresentationFormat>Panorámica</PresentationFormat>
  <Paragraphs>123</Paragraphs>
  <Slides>38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Arial MT</vt:lpstr>
      <vt:lpstr>Calibri</vt:lpstr>
      <vt:lpstr>Calibri Light</vt:lpstr>
      <vt:lpstr>Fira Sans</vt:lpstr>
      <vt:lpstr>Office Theme</vt:lpstr>
      <vt:lpstr>Presentación de PowerPoint</vt:lpstr>
      <vt:lpstr>Estadística descriptiva</vt:lpstr>
      <vt:lpstr>Presentación de PowerPoint</vt:lpstr>
      <vt:lpstr>Medidas de tendencia central</vt:lpstr>
      <vt:lpstr>Presentación de PowerPoint</vt:lpstr>
      <vt:lpstr>Presentación de PowerPoint</vt:lpstr>
      <vt:lpstr>Medidas de dispersión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Desviación estándar o típica (DS, DE ó SD)</vt:lpstr>
      <vt:lpstr>Como medidas de variabilidad: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Medidas de frecuencia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 Estadística descriptiva en estudios de salud.</dc:title>
  <dc:creator>User</dc:creator>
  <cp:lastModifiedBy>UNACH</cp:lastModifiedBy>
  <cp:revision>18</cp:revision>
  <dcterms:created xsi:type="dcterms:W3CDTF">2023-11-27T00:27:21Z</dcterms:created>
  <dcterms:modified xsi:type="dcterms:W3CDTF">2024-12-05T12:52:05Z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2023-11-27T00:00:00Z</vt:filetime>
  </property>
</Properties>
</file>