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sldIdLst>
    <p:sldId id="277" r:id="rId3"/>
    <p:sldId id="266" r:id="rId4"/>
    <p:sldId id="267" r:id="rId5"/>
    <p:sldId id="268" r:id="rId6"/>
    <p:sldId id="292" r:id="rId7"/>
    <p:sldId id="284" r:id="rId8"/>
    <p:sldId id="285" r:id="rId9"/>
    <p:sldId id="269" r:id="rId10"/>
    <p:sldId id="287" r:id="rId11"/>
    <p:sldId id="289" r:id="rId12"/>
    <p:sldId id="288" r:id="rId13"/>
    <p:sldId id="286" r:id="rId14"/>
    <p:sldId id="271" r:id="rId15"/>
    <p:sldId id="272" r:id="rId16"/>
    <p:sldId id="275" r:id="rId17"/>
    <p:sldId id="27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C93D221-2D04-44B4-8469-7EB02ACE56BE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D6ECFF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4AACD8-39FA-4BB9-8274-1B8101EE6E44}" type="slidenum">
              <a:rPr lang="es-ES" smtClean="0">
                <a:solidFill>
                  <a:srgbClr val="D6ECFF"/>
                </a:solidFill>
              </a:rPr>
              <a:pPr/>
              <a:t>‹Nº›</a:t>
            </a:fld>
            <a:endParaRPr lang="es-E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90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26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466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4E5B6F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4E5B6F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E8EFD85-F140-498C-A46E-8488A3AF1C8E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91890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4E5B6F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4E5B6F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0DFE0B-7E36-4A54-BD4F-82CBD178BA6E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61088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4E5B6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4E5B6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7ADB3C2-D047-41E1-BAD6-EA8F1137088F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13692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4E5B6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4E5B6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5865C34-75AB-4E42-BC35-378903CFBF59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05289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C93D221-2D04-44B4-8469-7EB02ACE56BE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D6ECFF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4AACD8-39FA-4BB9-8274-1B8101EE6E44}" type="slidenum">
              <a:rPr lang="es-ES" smtClean="0">
                <a:solidFill>
                  <a:srgbClr val="D6ECFF"/>
                </a:solidFill>
              </a:rPr>
              <a:pPr/>
              <a:t>‹Nº›</a:t>
            </a:fld>
            <a:endParaRPr lang="es-E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36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0280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32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3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7646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76805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549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4AACD8-39FA-4BB9-8274-1B8101EE6E44}" type="slidenum">
              <a:rPr lang="es-ES" smtClean="0">
                <a:solidFill>
                  <a:srgbClr val="4E5B6F"/>
                </a:solidFill>
              </a:rPr>
              <a:pPr/>
              <a:t>‹Nº›</a:t>
            </a:fld>
            <a:endParaRPr lang="es-E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48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2822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145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976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502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4E5B6F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4E5B6F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E8EFD85-F140-498C-A46E-8488A3AF1C8E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9459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4E5B6F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4E5B6F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0DFE0B-7E36-4A54-BD4F-82CBD178BA6E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40099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4E5B6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4E5B6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7ADB3C2-D047-41E1-BAD6-EA8F1137088F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0446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23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4E5B6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4E5B6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5865C34-75AB-4E42-BC35-378903CFBF59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1002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9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835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29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4AACD8-39FA-4BB9-8274-1B8101EE6E44}" type="slidenum">
              <a:rPr lang="es-ES" smtClean="0">
                <a:solidFill>
                  <a:srgbClr val="4E5B6F"/>
                </a:solidFill>
              </a:rPr>
              <a:pPr/>
              <a:t>‹Nº›</a:t>
            </a:fld>
            <a:endParaRPr lang="es-E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0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449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3379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93D221-2D04-44B4-8469-7EB02ACE56BE}" type="datetimeFigureOut">
              <a:rPr lang="es-ES" smtClean="0">
                <a:solidFill>
                  <a:srgbClr val="4E5B6F"/>
                </a:solidFill>
              </a:rPr>
              <a:pPr/>
              <a:t>19/01/2017</a:t>
            </a:fld>
            <a:endParaRPr lang="es-ES">
              <a:solidFill>
                <a:srgbClr val="4E5B6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4E5B6F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4AACD8-39FA-4BB9-8274-1B8101EE6E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53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huevo.org/central/nuetiqueta.gi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huevo.org/central/huevo.gi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Tema 12. Calidad del huevo</a:t>
            </a:r>
          </a:p>
        </p:txBody>
      </p:sp>
    </p:spTree>
    <p:extLst>
      <p:ext uri="{BB962C8B-B14F-4D97-AF65-F5344CB8AC3E}">
        <p14:creationId xmlns:p14="http://schemas.microsoft.com/office/powerpoint/2010/main" val="1425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49845"/>
            <a:ext cx="5832648" cy="68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0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Requisitos físico-químicos. NTE INEN 1973:2011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Huevo en polvo</a:t>
            </a:r>
          </a:p>
          <a:p>
            <a:pPr lvl="1"/>
            <a:r>
              <a:rPr lang="es-ES" sz="2000" dirty="0"/>
              <a:t>No deben contener más de un 5% de agua si se usa </a:t>
            </a:r>
            <a:r>
              <a:rPr lang="es-ES" sz="2000" dirty="0" err="1"/>
              <a:t>antiaglutinante</a:t>
            </a:r>
            <a:r>
              <a:rPr lang="es-ES" sz="2000" dirty="0"/>
              <a:t>; de no usarlo se aceptará hasta un 8% de agua.</a:t>
            </a:r>
          </a:p>
          <a:p>
            <a:pPr lvl="1"/>
            <a:r>
              <a:rPr lang="es-ES" sz="2000" dirty="0"/>
              <a:t>El contenido de proteínas no debe ser menor de 45% y el de grasa 42%.</a:t>
            </a:r>
          </a:p>
          <a:p>
            <a:pPr lvl="1"/>
            <a:r>
              <a:rPr lang="es-ES" sz="2000" dirty="0"/>
              <a:t>No deben contener colorantes artificiales.</a:t>
            </a:r>
          </a:p>
          <a:p>
            <a:r>
              <a:rPr lang="es-ES" sz="2300" dirty="0"/>
              <a:t>Requisitos complementarios</a:t>
            </a:r>
          </a:p>
          <a:p>
            <a:pPr lvl="1"/>
            <a:r>
              <a:rPr lang="es-ES" sz="2000" dirty="0"/>
              <a:t>El transporte desde los sitios de producción hasta los almacenes de expendio en las zonas respectivas, se realizará en vehículos cerrados.</a:t>
            </a:r>
          </a:p>
        </p:txBody>
      </p:sp>
    </p:spTree>
    <p:extLst>
      <p:ext uri="{BB962C8B-B14F-4D97-AF65-F5344CB8AC3E}">
        <p14:creationId xmlns:p14="http://schemas.microsoft.com/office/powerpoint/2010/main" val="2940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776095" cy="569913"/>
          </a:xfrm>
        </p:spPr>
        <p:txBody>
          <a:bodyPr>
            <a:normAutofit fontScale="90000"/>
          </a:bodyPr>
          <a:lstStyle/>
          <a:p>
            <a:r>
              <a:rPr lang="es-ES" sz="3300" dirty="0"/>
              <a:t>Ovoproductos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844675"/>
            <a:ext cx="8064500" cy="46799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s-ES" sz="1600" b="1" dirty="0"/>
              <a:t>Huevo entero pasteurizado (o pasterizado):</a:t>
            </a:r>
            <a:r>
              <a:rPr lang="es-ES" sz="1600" dirty="0"/>
              <a:t> obtenido del huevo sin cáscara y sometido a pasteurización.</a:t>
            </a:r>
          </a:p>
          <a:p>
            <a:pPr>
              <a:lnSpc>
                <a:spcPct val="80000"/>
              </a:lnSpc>
            </a:pPr>
            <a:r>
              <a:rPr lang="es-ES" sz="1600" b="1" dirty="0"/>
              <a:t>Clara líquida pasteurizada:</a:t>
            </a:r>
            <a:r>
              <a:rPr lang="es-ES" sz="1600" dirty="0"/>
              <a:t> obtenida del huevo sin cáscara, al que se le ha retirado la yema y sometido a pasteurización.</a:t>
            </a:r>
          </a:p>
          <a:p>
            <a:pPr>
              <a:lnSpc>
                <a:spcPct val="80000"/>
              </a:lnSpc>
            </a:pPr>
            <a:r>
              <a:rPr lang="es-ES" sz="1600" b="1" dirty="0"/>
              <a:t>Yema líquida pasteurizada:</a:t>
            </a:r>
            <a:r>
              <a:rPr lang="es-ES" sz="1600" dirty="0"/>
              <a:t> obtenida del huevo sin cáscara, al que se le ha retirado la clara y sometido a pasteurización </a:t>
            </a:r>
          </a:p>
          <a:p>
            <a:pPr>
              <a:lnSpc>
                <a:spcPct val="80000"/>
              </a:lnSpc>
            </a:pPr>
            <a:r>
              <a:rPr lang="es-ES" sz="1600" b="1" dirty="0"/>
              <a:t>Huevo entero cocido (con o sin cáscara):</a:t>
            </a:r>
            <a:r>
              <a:rPr lang="es-ES" sz="1600" dirty="0"/>
              <a:t> es el huevo que se ha cocido en agua con su cáscara. Puede venderse pelado o con cáscara (como los huevos coloreados, típicos de Pascua).</a:t>
            </a:r>
          </a:p>
          <a:p>
            <a:pPr>
              <a:lnSpc>
                <a:spcPct val="80000"/>
              </a:lnSpc>
            </a:pPr>
            <a:r>
              <a:rPr lang="es-ES" sz="1600" b="1" dirty="0"/>
              <a:t>Huevo deshidratado:</a:t>
            </a:r>
            <a:r>
              <a:rPr lang="es-ES" sz="1600" dirty="0"/>
              <a:t> obtenido del huevo sin cáscara, pasteurizado y al que se le ha eliminado el agua de su composición.</a:t>
            </a:r>
          </a:p>
          <a:p>
            <a:pPr>
              <a:lnSpc>
                <a:spcPct val="80000"/>
              </a:lnSpc>
            </a:pPr>
            <a:r>
              <a:rPr lang="es-ES" sz="1600" b="1" dirty="0"/>
              <a:t>Clara deshidratada:</a:t>
            </a:r>
            <a:r>
              <a:rPr lang="es-ES" sz="1600" dirty="0"/>
              <a:t> obtenida de la clara de huevo pasteurizada una vez eliminada el agua de su composición.</a:t>
            </a:r>
          </a:p>
          <a:p>
            <a:pPr>
              <a:lnSpc>
                <a:spcPct val="80000"/>
              </a:lnSpc>
            </a:pPr>
            <a:r>
              <a:rPr lang="es-ES" sz="1600" b="1" dirty="0"/>
              <a:t>Yema deshidratada:</a:t>
            </a:r>
            <a:r>
              <a:rPr lang="es-ES" sz="1600" dirty="0"/>
              <a:t> obtenida de la yema de huevo pasteurizada y a la que se le ha eliminado parcial o totalmente el agua.</a:t>
            </a:r>
          </a:p>
          <a:p>
            <a:pPr>
              <a:lnSpc>
                <a:spcPct val="80000"/>
              </a:lnSpc>
            </a:pPr>
            <a:r>
              <a:rPr lang="es-ES" sz="1600" b="1" dirty="0"/>
              <a:t>Platos preparados</a:t>
            </a:r>
            <a:r>
              <a:rPr lang="es-ES" sz="1600" dirty="0"/>
              <a:t> cuyo ingrediente principal es el huevo (las tortillas y los revueltos, por ejemplo, que pueden tener una composición variable).</a:t>
            </a:r>
          </a:p>
          <a:p>
            <a:pPr>
              <a:lnSpc>
                <a:spcPct val="80000"/>
              </a:lnSpc>
            </a:pPr>
            <a:endParaRPr lang="es-ES" sz="16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ES" sz="1600" b="1" i="1" dirty="0"/>
              <a:t>El nombre “</a:t>
            </a:r>
            <a:r>
              <a:rPr lang="es-ES" sz="1600" b="1" i="1" dirty="0" err="1"/>
              <a:t>huevina</a:t>
            </a:r>
            <a:r>
              <a:rPr lang="es-ES" sz="1600" b="1" i="1" dirty="0"/>
              <a:t>” no existe como producto derivado del huevo, y es incorrecto si se quiere nombrar a los ovoproductos.</a:t>
            </a:r>
            <a:r>
              <a:rPr lang="es-ES" sz="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23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6887"/>
          </a:xfrm>
        </p:spPr>
        <p:txBody>
          <a:bodyPr/>
          <a:lstStyle/>
          <a:p>
            <a:r>
              <a:rPr lang="es-ES" sz="2000" dirty="0">
                <a:solidFill>
                  <a:srgbClr val="FF6600"/>
                </a:solidFill>
              </a:rPr>
              <a:t>ETIQUETADO COMPLETO</a:t>
            </a:r>
            <a:endParaRPr lang="es-ES" sz="20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18456"/>
            <a:ext cx="2160588" cy="4114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ES" sz="1500"/>
              <a:t/>
            </a:r>
            <a:br>
              <a:rPr lang="es-ES" sz="1500"/>
            </a:br>
            <a:r>
              <a:rPr lang="es-ES" sz="1700">
                <a:solidFill>
                  <a:srgbClr val="000000"/>
                </a:solidFill>
              </a:rPr>
              <a:t>Todos los envases de huevos llevan información (con o sin etiqueta) que permite conocer características de los huevos que interesan al consumidor. </a:t>
            </a:r>
            <a:r>
              <a:rPr lang="es-ES" sz="1700"/>
              <a:t/>
            </a:r>
            <a:br>
              <a:rPr lang="es-ES" sz="1700"/>
            </a:br>
            <a:r>
              <a:rPr lang="es-ES" sz="1700"/>
              <a:t/>
            </a:r>
            <a:br>
              <a:rPr lang="es-ES" sz="1700"/>
            </a:br>
            <a:r>
              <a:rPr lang="es-ES" sz="1700">
                <a:solidFill>
                  <a:srgbClr val="000000"/>
                </a:solidFill>
              </a:rPr>
              <a:t>Los datos que facilita el estuche son los siguientes:</a:t>
            </a:r>
            <a:r>
              <a:rPr lang="es-ES" sz="1700"/>
              <a:t> </a:t>
            </a:r>
          </a:p>
        </p:txBody>
      </p:sp>
      <p:pic>
        <p:nvPicPr>
          <p:cNvPr id="72708" name="Picture 4" descr="http://www.huevo.org/central/nuetiqueta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2700338" y="1557338"/>
            <a:ext cx="6192837" cy="50403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403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36562"/>
          </a:xfrm>
        </p:spPr>
        <p:txBody>
          <a:bodyPr/>
          <a:lstStyle/>
          <a:p>
            <a:r>
              <a:rPr lang="es-ES" sz="2000">
                <a:solidFill>
                  <a:srgbClr val="FF6600"/>
                </a:solidFill>
              </a:rPr>
              <a:t>CÓDIGO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9138"/>
            <a:ext cx="2160588" cy="295275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ES" sz="1300">
                <a:solidFill>
                  <a:srgbClr val="000000"/>
                </a:solidFill>
                <a:cs typeface="Arial" charset="0"/>
              </a:rPr>
              <a:t/>
            </a:r>
            <a:br>
              <a:rPr lang="es-ES" sz="1300">
                <a:solidFill>
                  <a:srgbClr val="000000"/>
                </a:solidFill>
                <a:cs typeface="Arial" charset="0"/>
              </a:rPr>
            </a:br>
            <a:r>
              <a:rPr lang="es-ES" sz="1500">
                <a:solidFill>
                  <a:srgbClr val="000000"/>
                </a:solidFill>
                <a:cs typeface="Arial" charset="0"/>
              </a:rPr>
              <a:t>Un código impreso sobre la cáscara de los huevos, obligatorio desde 2004 en Europa, permite a los consumidores y autoridades sanitarias seguir el rastro de este alimento desde origen hasta que llega a la cocina del consumidor.</a:t>
            </a:r>
            <a:r>
              <a:rPr lang="es-ES" sz="1300"/>
              <a:t> </a:t>
            </a:r>
          </a:p>
        </p:txBody>
      </p:sp>
      <p:pic>
        <p:nvPicPr>
          <p:cNvPr id="73733" name="Picture 5" descr="http://www.huevo.org/central/huevo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2987675" y="1484313"/>
            <a:ext cx="5976938" cy="4681537"/>
          </a:xfrm>
          <a:noFill/>
          <a:ln/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816350" y="1778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>
                <a:solidFill>
                  <a:prstClr val="black"/>
                </a:solidFill>
              </a:rPr>
              <a:t/>
            </a:r>
            <a:br>
              <a:rPr lang="es-ES" sz="1200">
                <a:solidFill>
                  <a:prstClr val="black"/>
                </a:solidFill>
              </a:rPr>
            </a:br>
            <a:endParaRPr lang="es-E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Alteraciones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s-ES" sz="1800" dirty="0">
                <a:solidFill>
                  <a:srgbClr val="000000"/>
                </a:solidFill>
                <a:cs typeface="Arial" charset="0"/>
              </a:rPr>
              <a:t>Conforme aumenta el tiempo de almacenamiento el contenido del huevo se hace </a:t>
            </a:r>
            <a:r>
              <a:rPr lang="es-ES" sz="1800" u="sng" dirty="0">
                <a:solidFill>
                  <a:srgbClr val="000000"/>
                </a:solidFill>
                <a:cs typeface="Arial" charset="0"/>
              </a:rPr>
              <a:t>líquido y de olor desagradable; yema y clara se entremezclan</a:t>
            </a:r>
            <a:r>
              <a:rPr lang="es-ES" sz="1800" dirty="0">
                <a:solidFill>
                  <a:srgbClr val="000000"/>
                </a:solidFill>
                <a:cs typeface="Arial" charset="0"/>
              </a:rPr>
              <a:t>, esto ocurre en parte, por las propias enzimas que contiene el huevo, y en parte por los microorganismos (hongos y bacterias de putrefacción) que durante el almacenamiento penetran en el huevo con el aire a través de los poros de la cáscara, produciendo la descomposición. </a:t>
            </a:r>
            <a:endParaRPr lang="es-ES" sz="1800" dirty="0"/>
          </a:p>
          <a:p>
            <a:r>
              <a:rPr lang="es-ES" sz="1800" b="1" dirty="0">
                <a:solidFill>
                  <a:srgbClr val="000000"/>
                </a:solidFill>
                <a:cs typeface="Arial" charset="0"/>
              </a:rPr>
              <a:t>Salmonella:</a:t>
            </a:r>
            <a:r>
              <a:rPr lang="es-ES" sz="1800" dirty="0">
                <a:solidFill>
                  <a:srgbClr val="000000"/>
                </a:solidFill>
                <a:cs typeface="Arial" charset="0"/>
              </a:rPr>
              <a:t> es un microorganismo patógeno para el hombre. Vive en el intestino del hombre y de los animales. Lo más natural es que penetre a través de la cáscara si está húmeda durante el enfriamiento del huevo. A temperatura ambiente penetra y se desarrolla con facilidad. Salmonella se inactiva por el calor a 65ºC. </a:t>
            </a:r>
          </a:p>
        </p:txBody>
      </p:sp>
      <p:pic>
        <p:nvPicPr>
          <p:cNvPr id="51202" name="Picture 2" descr="http://www.izaping.com/wp-content/uploads/2010/01/HP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653136"/>
            <a:ext cx="2863459" cy="2204864"/>
          </a:xfrm>
          <a:prstGeom prst="rect">
            <a:avLst/>
          </a:prstGeom>
          <a:noFill/>
        </p:spPr>
      </p:pic>
      <p:pic>
        <p:nvPicPr>
          <p:cNvPr id="51204" name="Picture 4" descr="http://www.karmapanda.com/wp-content/uploads/2010/08/huevo-dentro-hue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921978"/>
            <a:ext cx="2586924" cy="1936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5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Alteraciones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s-ES" sz="1800" dirty="0">
                <a:solidFill>
                  <a:srgbClr val="000000"/>
                </a:solidFill>
              </a:rPr>
              <a:t>Un huevo fresco, limpio, procedente de ponedoras sanas, recogido y manejado en condiciones higiénicas de garantía no alberga contaminación en su interior, es un alimento seguro en su origen. </a:t>
            </a:r>
            <a:r>
              <a:rPr lang="es-ES" sz="18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s-ES" sz="1800" dirty="0">
                <a:solidFill>
                  <a:srgbClr val="000000"/>
                </a:solidFill>
              </a:rPr>
              <a:t>Pero como producto "vivo" experimenta cambios que pueden alterar su calidad. </a:t>
            </a:r>
          </a:p>
          <a:p>
            <a:r>
              <a:rPr lang="es-ES" sz="1800" dirty="0">
                <a:solidFill>
                  <a:srgbClr val="000000"/>
                </a:solidFill>
              </a:rPr>
              <a:t>Por ello, desde el momento de la puesta hasta su consumo, todas las operaciones deben realizarse correctamente para evitar deterioros en sus cualidades nutritivas, sanitarias y gastronómicas</a:t>
            </a:r>
          </a:p>
        </p:txBody>
      </p:sp>
      <p:pic>
        <p:nvPicPr>
          <p:cNvPr id="86018" name="Picture 2" descr="http://www.altarriba.org/9/huevos/chicken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33056"/>
            <a:ext cx="2857500" cy="2276475"/>
          </a:xfrm>
          <a:prstGeom prst="rect">
            <a:avLst/>
          </a:prstGeom>
          <a:noFill/>
        </p:spPr>
      </p:pic>
      <p:pic>
        <p:nvPicPr>
          <p:cNvPr id="86020" name="Picture 4" descr="http://aguada-santander.gov.co/apc-aa-files/35343834313636316566333366663037/gallinas-ponedo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861048"/>
            <a:ext cx="2784773" cy="2606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916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Propiedades del huevo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92275" y="1844675"/>
            <a:ext cx="5327650" cy="378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900"/>
              <a:t>Capacidad coagulante</a:t>
            </a:r>
          </a:p>
          <a:p>
            <a:pPr>
              <a:lnSpc>
                <a:spcPct val="90000"/>
              </a:lnSpc>
            </a:pPr>
            <a:r>
              <a:rPr lang="es-ES" sz="2900"/>
              <a:t>Capacidad aglutinante</a:t>
            </a:r>
          </a:p>
          <a:p>
            <a:pPr>
              <a:lnSpc>
                <a:spcPct val="90000"/>
              </a:lnSpc>
            </a:pPr>
            <a:r>
              <a:rPr lang="es-ES" sz="2900"/>
              <a:t>Capacidad espumante</a:t>
            </a:r>
          </a:p>
          <a:p>
            <a:pPr>
              <a:lnSpc>
                <a:spcPct val="90000"/>
              </a:lnSpc>
            </a:pPr>
            <a:r>
              <a:rPr lang="es-ES" sz="2900"/>
              <a:t>Capacidad anticristalizante</a:t>
            </a:r>
          </a:p>
          <a:p>
            <a:pPr>
              <a:lnSpc>
                <a:spcPct val="90000"/>
              </a:lnSpc>
            </a:pPr>
            <a:r>
              <a:rPr lang="es-ES" sz="2900"/>
              <a:t>Capacidad emulsionante</a:t>
            </a:r>
          </a:p>
          <a:p>
            <a:pPr>
              <a:lnSpc>
                <a:spcPct val="90000"/>
              </a:lnSpc>
            </a:pPr>
            <a:r>
              <a:rPr lang="es-ES" sz="2900"/>
              <a:t>Capacidad colorante</a:t>
            </a:r>
          </a:p>
          <a:p>
            <a:pPr>
              <a:lnSpc>
                <a:spcPct val="90000"/>
              </a:lnSpc>
            </a:pPr>
            <a:r>
              <a:rPr lang="es-ES" sz="2900"/>
              <a:t>Capacidad aromatizante</a:t>
            </a:r>
            <a:r>
              <a:rPr lang="es-ES" sz="39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8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89012"/>
          </a:xfrm>
        </p:spPr>
        <p:txBody>
          <a:bodyPr>
            <a:normAutofit/>
          </a:bodyPr>
          <a:lstStyle/>
          <a:p>
            <a:r>
              <a:rPr lang="es-ES" sz="3600" b="0">
                <a:solidFill>
                  <a:srgbClr val="0099CC"/>
                </a:solidFill>
              </a:rPr>
              <a:t>Capacidad coagulante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628800"/>
            <a:ext cx="8712967" cy="489654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ES" sz="1800" dirty="0">
                <a:solidFill>
                  <a:srgbClr val="000000"/>
                </a:solidFill>
              </a:rPr>
              <a:t>Es una cualidad que comparten clara y yema. </a:t>
            </a:r>
          </a:p>
          <a:p>
            <a:pPr>
              <a:lnSpc>
                <a:spcPct val="80000"/>
              </a:lnSpc>
            </a:pPr>
            <a:r>
              <a:rPr lang="es-ES" sz="1800" dirty="0">
                <a:solidFill>
                  <a:srgbClr val="000000"/>
                </a:solidFill>
              </a:rPr>
              <a:t>La coagulación se produce por la </a:t>
            </a:r>
            <a:r>
              <a:rPr lang="es-ES" sz="1800" u="sng" dirty="0">
                <a:solidFill>
                  <a:srgbClr val="000000"/>
                </a:solidFill>
              </a:rPr>
              <a:t>desnaturalización</a:t>
            </a:r>
            <a:r>
              <a:rPr lang="es-ES" sz="1800" dirty="0">
                <a:solidFill>
                  <a:srgbClr val="000000"/>
                </a:solidFill>
              </a:rPr>
              <a:t> (pérdida de la estructura tridimensional de las proteínas de la clara y la yema) de las proteínas del huevo por efecto del calor o de la agitación mecánica. La ovoalbúmina es la fracción más importante de las proteínas que componen la clara y la principal responsable de este efecto. </a:t>
            </a:r>
          </a:p>
          <a:p>
            <a:pPr>
              <a:lnSpc>
                <a:spcPct val="80000"/>
              </a:lnSpc>
            </a:pPr>
            <a:r>
              <a:rPr lang="es-ES" sz="1800" dirty="0">
                <a:solidFill>
                  <a:srgbClr val="000000"/>
                </a:solidFill>
              </a:rPr>
              <a:t>La coagulación de la clara comienza a los 57º y a partir de 70º la masa se solidifica. La yema comienza a espesarse a 65º y deja de ser fluida a partir de los 80º. </a:t>
            </a:r>
          </a:p>
          <a:p>
            <a:pPr>
              <a:lnSpc>
                <a:spcPct val="80000"/>
              </a:lnSpc>
            </a:pPr>
            <a:r>
              <a:rPr lang="es-ES" sz="1800" dirty="0">
                <a:solidFill>
                  <a:srgbClr val="000000"/>
                </a:solidFill>
              </a:rPr>
              <a:t>La coagulación es muy útil en la elaboración de repostería </a:t>
            </a:r>
            <a:r>
              <a:rPr lang="es-ES" sz="1800" u="sng" dirty="0">
                <a:solidFill>
                  <a:srgbClr val="000000"/>
                </a:solidFill>
              </a:rPr>
              <a:t>(flanes, </a:t>
            </a:r>
            <a:r>
              <a:rPr lang="es-ES" sz="1800" u="sng" dirty="0" err="1">
                <a:solidFill>
                  <a:srgbClr val="000000"/>
                </a:solidFill>
              </a:rPr>
              <a:t>puddings</a:t>
            </a:r>
            <a:r>
              <a:rPr lang="es-ES" sz="1800" u="sng" dirty="0">
                <a:solidFill>
                  <a:srgbClr val="000000"/>
                </a:solidFill>
              </a:rPr>
              <a:t>),</a:t>
            </a:r>
            <a:r>
              <a:rPr lang="es-ES" sz="1800" dirty="0">
                <a:solidFill>
                  <a:srgbClr val="000000"/>
                </a:solidFill>
              </a:rPr>
              <a:t> pero además es una de las propiedades más empleadas del huevo, cuyo tratamiento más común en la cocina es el calor </a:t>
            </a:r>
            <a:r>
              <a:rPr lang="es-ES" sz="1800" u="sng" dirty="0">
                <a:solidFill>
                  <a:srgbClr val="000000"/>
                </a:solidFill>
              </a:rPr>
              <a:t>(huevos cocidos, tortillas, rebozados, elaboración de repostería…).</a:t>
            </a:r>
          </a:p>
          <a:p>
            <a:pPr>
              <a:lnSpc>
                <a:spcPct val="80000"/>
              </a:lnSpc>
            </a:pPr>
            <a:r>
              <a:rPr lang="es-ES" sz="1800" dirty="0">
                <a:solidFill>
                  <a:srgbClr val="000000"/>
                </a:solidFill>
              </a:rPr>
              <a:t>Las albúminas se coagulan y se hacen más digestibles. Si la cocción es prolongada, el exceso de calor puede afectar a las vitaminas más </a:t>
            </a:r>
            <a:r>
              <a:rPr lang="es-ES" sz="1800" dirty="0" err="1">
                <a:solidFill>
                  <a:srgbClr val="000000"/>
                </a:solidFill>
              </a:rPr>
              <a:t>termosensibles</a:t>
            </a:r>
            <a:r>
              <a:rPr lang="es-ES" sz="1800" dirty="0">
                <a:solidFill>
                  <a:srgbClr val="000000"/>
                </a:solidFill>
              </a:rPr>
              <a:t>..</a:t>
            </a:r>
            <a:endParaRPr lang="es-ES" sz="1800" dirty="0"/>
          </a:p>
          <a:p>
            <a:pPr>
              <a:lnSpc>
                <a:spcPct val="80000"/>
              </a:lnSpc>
            </a:pPr>
            <a:endParaRPr lang="es-ES" sz="1800" dirty="0">
              <a:solidFill>
                <a:srgbClr val="000000"/>
              </a:solidFill>
            </a:endParaRPr>
          </a:p>
        </p:txBody>
      </p:sp>
      <p:sp>
        <p:nvSpPr>
          <p:cNvPr id="60418" name="AutoShape 2" descr="https://encrypted-tbn0.gstatic.com/images?q=tbn:ANd9GcS22YSglXXZYcwCQ6w4Xi73fOaJXv7sQAWheK3_WCKgfY2uzc2Z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0420" name="AutoShape 4" descr="https://encrypted-tbn0.gstatic.com/images?q=tbn:ANd9GcS22YSglXXZYcwCQ6w4Xi73fOaJXv7sQAWheK3_WCKgfY2uzc2Z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60422" name="Picture 6" descr="http://1.bp.blogspot.com/-Knv9vHr6lT0/US-3WKGAF6I/AAAAAAAACko/TdRJxpPA474/s1600/huevo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0"/>
            <a:ext cx="2026196" cy="1519647"/>
          </a:xfrm>
          <a:prstGeom prst="rect">
            <a:avLst/>
          </a:prstGeom>
          <a:noFill/>
        </p:spPr>
      </p:pic>
      <p:pic>
        <p:nvPicPr>
          <p:cNvPr id="60424" name="Picture 8" descr="http://4.bp.blogspot.com/-5L4ZOgf593g/TtoHvpgYL9I/AAAAAAAADOw/ErOs9zbJW5E/s1600/huevos-fritos-793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296644"/>
            <a:ext cx="2081808" cy="1561356"/>
          </a:xfrm>
          <a:prstGeom prst="rect">
            <a:avLst/>
          </a:prstGeom>
          <a:noFill/>
        </p:spPr>
      </p:pic>
      <p:pic>
        <p:nvPicPr>
          <p:cNvPr id="60426" name="Picture 10" descr="http://farm3.static.flickr.com/2710/4111908337_10a2145e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3018" y="5229200"/>
            <a:ext cx="2201081" cy="1628800"/>
          </a:xfrm>
          <a:prstGeom prst="rect">
            <a:avLst/>
          </a:prstGeom>
          <a:noFill/>
        </p:spPr>
      </p:pic>
      <p:sp>
        <p:nvSpPr>
          <p:cNvPr id="60428" name="AutoShape 12" descr="https://encrypted-tbn3.gstatic.com/images?q=tbn:ANd9GcSlzz2KVwmy_KfcF6zqvEZV5OU5szpgbtEmewA_TCMGUWJ3NFGZ"/>
          <p:cNvSpPr>
            <a:spLocks noChangeAspect="1" noChangeArrowheads="1"/>
          </p:cNvSpPr>
          <p:nvPr/>
        </p:nvSpPr>
        <p:spPr bwMode="auto">
          <a:xfrm>
            <a:off x="155575" y="-2141538"/>
            <a:ext cx="5953125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60432" name="Picture 16" descr="http://www.cremebrulog.com/wp-content/uploads/2011/01/fla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8290" y="5229200"/>
            <a:ext cx="2170575" cy="16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73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0">
                <a:solidFill>
                  <a:srgbClr val="0099CC"/>
                </a:solidFill>
              </a:rPr>
              <a:t>Capacidad aglutinante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1700808"/>
            <a:ext cx="7770813" cy="4752528"/>
          </a:xfrm>
        </p:spPr>
        <p:txBody>
          <a:bodyPr>
            <a:noAutofit/>
          </a:bodyPr>
          <a:lstStyle/>
          <a:p>
            <a:r>
              <a:rPr lang="es-ES" sz="1800" dirty="0">
                <a:solidFill>
                  <a:srgbClr val="000000"/>
                </a:solidFill>
              </a:rPr>
              <a:t>Es una característica de la clara y de la yema, aprovechada en charcutería. </a:t>
            </a:r>
          </a:p>
          <a:p>
            <a:r>
              <a:rPr lang="es-ES" sz="1800" dirty="0">
                <a:solidFill>
                  <a:srgbClr val="000000"/>
                </a:solidFill>
              </a:rPr>
              <a:t>Permite la unión de los diferentes componentes de un producto elaborado gracias a la capacidad de los sistemas coloides que son la clara y la yema para formar geles en los que engloban otras sustancias añadidas. </a:t>
            </a:r>
          </a:p>
          <a:p>
            <a:r>
              <a:rPr lang="es-ES" sz="1800" u="sng" dirty="0">
                <a:solidFill>
                  <a:srgbClr val="000000"/>
                </a:solidFill>
              </a:rPr>
              <a:t>Los patés,</a:t>
            </a:r>
            <a:r>
              <a:rPr lang="es-ES" sz="1800" dirty="0">
                <a:solidFill>
                  <a:srgbClr val="000000"/>
                </a:solidFill>
              </a:rPr>
              <a:t> por ejemplo, consiguen su textura gracias a esta propiedad.</a:t>
            </a:r>
            <a:r>
              <a:rPr lang="es-ES" sz="1800" dirty="0"/>
              <a:t> </a:t>
            </a:r>
          </a:p>
        </p:txBody>
      </p:sp>
      <p:pic>
        <p:nvPicPr>
          <p:cNvPr id="59394" name="Picture 2" descr="http://us.123rf.com/400wm/400/400/stockbroker/stockbroker0808/stockbroker080801936/3438138-pate-campagne-en-una-tabla-de-cortar-con-pan-rust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73016"/>
            <a:ext cx="2169971" cy="2883050"/>
          </a:xfrm>
          <a:prstGeom prst="rect">
            <a:avLst/>
          </a:prstGeom>
          <a:noFill/>
        </p:spPr>
      </p:pic>
      <p:sp>
        <p:nvSpPr>
          <p:cNvPr id="59396" name="AutoShape 4" descr="https://encrypted-tbn2.gstatic.com/images?q=tbn:ANd9GcTaWiabDjmnQjavDNDcgI4Lv_UrOxiKvQppWWJ-FHZtNKVIuJvP5Q"/>
          <p:cNvSpPr>
            <a:spLocks noChangeAspect="1" noChangeArrowheads="1"/>
          </p:cNvSpPr>
          <p:nvPr/>
        </p:nvSpPr>
        <p:spPr bwMode="auto">
          <a:xfrm>
            <a:off x="155575" y="-2141538"/>
            <a:ext cx="3876675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9398" name="AutoShape 6" descr="https://encrypted-tbn2.gstatic.com/images?q=tbn:ANd9GcTaWiabDjmnQjavDNDcgI4Lv_UrOxiKvQppWWJ-FHZtNKVIuJvP5Q"/>
          <p:cNvSpPr>
            <a:spLocks noChangeAspect="1" noChangeArrowheads="1"/>
          </p:cNvSpPr>
          <p:nvPr/>
        </p:nvSpPr>
        <p:spPr bwMode="auto">
          <a:xfrm>
            <a:off x="155575" y="-2141538"/>
            <a:ext cx="3876675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9400" name="AutoShape 8" descr="https://encrypted-tbn2.gstatic.com/images?q=tbn:ANd9GcTaWiabDjmnQjavDNDcgI4Lv_UrOxiKvQppWWJ-FHZtNKVIuJvP5Q"/>
          <p:cNvSpPr>
            <a:spLocks noChangeAspect="1" noChangeArrowheads="1"/>
          </p:cNvSpPr>
          <p:nvPr/>
        </p:nvSpPr>
        <p:spPr bwMode="auto">
          <a:xfrm>
            <a:off x="155575" y="-2141538"/>
            <a:ext cx="3876675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0" u="sng">
                <a:cs typeface="Arial" charset="0"/>
              </a:rPr>
              <a:t>Nutrientes del huevo</a:t>
            </a:r>
            <a:r>
              <a:rPr lang="es-ES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3568" y="1916832"/>
            <a:ext cx="7772400" cy="43926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ES" sz="2200" dirty="0">
                <a:solidFill>
                  <a:srgbClr val="000000"/>
                </a:solidFill>
                <a:cs typeface="Arial" charset="0"/>
              </a:rPr>
              <a:t>El huevo es, en su conjunto, un alimento de gran valor nutritivo, no solo por la calidad de su proteína sino por su aporte en minerales y vitaminas. </a:t>
            </a:r>
          </a:p>
          <a:p>
            <a:pPr>
              <a:lnSpc>
                <a:spcPct val="80000"/>
              </a:lnSpc>
            </a:pPr>
            <a:r>
              <a:rPr lang="es-ES" sz="2200" dirty="0">
                <a:solidFill>
                  <a:srgbClr val="000000"/>
                </a:solidFill>
                <a:cs typeface="Arial" charset="0"/>
              </a:rPr>
              <a:t>La calidad nutritiva del huevo no está condicionada ni por el color de la cáscara ni por la intensidad del amarillo de la yema. </a:t>
            </a:r>
          </a:p>
          <a:p>
            <a:pPr>
              <a:lnSpc>
                <a:spcPct val="80000"/>
              </a:lnSpc>
            </a:pPr>
            <a:r>
              <a:rPr lang="es-ES" sz="2200" dirty="0"/>
              <a:t>El huevo puede consumirse también crudo</a:t>
            </a:r>
            <a:r>
              <a:rPr lang="es-ES" sz="2200" dirty="0">
                <a:solidFill>
                  <a:srgbClr val="000000"/>
                </a:solidFill>
              </a:rPr>
              <a:t>, ya sea éste completo o bien cada una de sus partes por separado. </a:t>
            </a:r>
          </a:p>
          <a:p>
            <a:pPr lvl="1">
              <a:lnSpc>
                <a:spcPct val="80000"/>
              </a:lnSpc>
            </a:pPr>
            <a:r>
              <a:rPr lang="es-ES" sz="2200" dirty="0">
                <a:solidFill>
                  <a:srgbClr val="000000"/>
                </a:solidFill>
              </a:rPr>
              <a:t>El consumo de huevo crudo no es recomendable, por razones tanto higiénicas como nutricionales (</a:t>
            </a:r>
            <a:r>
              <a:rPr lang="es-ES" sz="2200" dirty="0">
                <a:solidFill>
                  <a:srgbClr val="000000"/>
                </a:solidFill>
                <a:cs typeface="Arial" charset="0"/>
              </a:rPr>
              <a:t>porque hay en la clara unas sustancias que actúan como </a:t>
            </a:r>
            <a:r>
              <a:rPr lang="es-ES" sz="2200" dirty="0" err="1">
                <a:solidFill>
                  <a:srgbClr val="000000"/>
                </a:solidFill>
                <a:cs typeface="Arial" charset="0"/>
              </a:rPr>
              <a:t>antinutrientes</a:t>
            </a:r>
            <a:r>
              <a:rPr lang="es-ES" sz="2200" dirty="0">
                <a:solidFill>
                  <a:srgbClr val="000000"/>
                </a:solidFill>
                <a:cs typeface="Arial" charset="0"/>
              </a:rPr>
              <a:t> y que se inactivan </a:t>
            </a:r>
            <a:r>
              <a:rPr lang="es-ES" sz="2200" dirty="0">
                <a:cs typeface="Arial" charset="0"/>
              </a:rPr>
              <a:t>por el calor)</a:t>
            </a:r>
            <a:r>
              <a:rPr lang="es-ES" sz="2200" dirty="0">
                <a:solidFill>
                  <a:srgbClr val="000000"/>
                </a:solidFill>
              </a:rPr>
              <a:t>. </a:t>
            </a:r>
          </a:p>
          <a:p>
            <a:pPr lvl="1">
              <a:lnSpc>
                <a:spcPct val="80000"/>
              </a:lnSpc>
            </a:pPr>
            <a:r>
              <a:rPr lang="es-ES" sz="2200" dirty="0">
                <a:solidFill>
                  <a:srgbClr val="000000"/>
                </a:solidFill>
              </a:rPr>
              <a:t>La proteína </a:t>
            </a:r>
            <a:r>
              <a:rPr lang="es-ES" sz="2200" dirty="0" err="1">
                <a:solidFill>
                  <a:srgbClr val="000000"/>
                </a:solidFill>
              </a:rPr>
              <a:t>avidina</a:t>
            </a:r>
            <a:r>
              <a:rPr lang="es-ES" sz="2200" dirty="0">
                <a:solidFill>
                  <a:srgbClr val="000000"/>
                </a:solidFill>
              </a:rPr>
              <a:t>, presente en el albumen del huevo, está ligada a la vitamina biotina e impide su absorción. Este enlace se destruye con el calor, permitiendo el aprovechamiento de la vitamina por nuestro organismo.</a:t>
            </a:r>
          </a:p>
        </p:txBody>
      </p:sp>
    </p:spTree>
    <p:extLst>
      <p:ext uri="{BB962C8B-B14F-4D97-AF65-F5344CB8AC3E}">
        <p14:creationId xmlns:p14="http://schemas.microsoft.com/office/powerpoint/2010/main" val="41790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0">
                <a:solidFill>
                  <a:srgbClr val="0099CC"/>
                </a:solidFill>
              </a:rPr>
              <a:t>Capacidad espumante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844824"/>
            <a:ext cx="8229600" cy="2430462"/>
          </a:xfrm>
        </p:spPr>
        <p:txBody>
          <a:bodyPr>
            <a:noAutofit/>
          </a:bodyPr>
          <a:lstStyle/>
          <a:p>
            <a:r>
              <a:rPr lang="es-ES" sz="1800" dirty="0">
                <a:solidFill>
                  <a:srgbClr val="000000"/>
                </a:solidFill>
              </a:rPr>
              <a:t>Es una propiedad de la clara. La espuma es una emulsión agua-aire.</a:t>
            </a:r>
          </a:p>
          <a:p>
            <a:r>
              <a:rPr lang="es-ES" sz="1800" dirty="0">
                <a:solidFill>
                  <a:srgbClr val="000000"/>
                </a:solidFill>
              </a:rPr>
              <a:t>La formación de espuma tras el batido es debida a las proteínas denominadas globulinas y lisozima. La estabilidad de la espuma formada se debe a la </a:t>
            </a:r>
            <a:r>
              <a:rPr lang="es-ES" sz="1800" dirty="0" err="1">
                <a:solidFill>
                  <a:srgbClr val="000000"/>
                </a:solidFill>
              </a:rPr>
              <a:t>ovomucina</a:t>
            </a:r>
            <a:r>
              <a:rPr lang="es-ES" sz="1800" dirty="0">
                <a:solidFill>
                  <a:srgbClr val="000000"/>
                </a:solidFill>
              </a:rPr>
              <a:t>. </a:t>
            </a:r>
          </a:p>
          <a:p>
            <a:r>
              <a:rPr lang="es-ES" sz="1800" dirty="0">
                <a:solidFill>
                  <a:srgbClr val="000000"/>
                </a:solidFill>
              </a:rPr>
              <a:t>Las proteínas termo-coagulables previenen el desmoronamiento de la espuma durante la cocción.</a:t>
            </a:r>
          </a:p>
          <a:p>
            <a:r>
              <a:rPr lang="es-ES" sz="1800" dirty="0">
                <a:solidFill>
                  <a:srgbClr val="000000"/>
                </a:solidFill>
              </a:rPr>
              <a:t>El poder espumante del huevo se aprovecha en repostería para la elaboración de </a:t>
            </a:r>
            <a:r>
              <a:rPr lang="es-ES" sz="1800" u="sng" dirty="0">
                <a:solidFill>
                  <a:srgbClr val="000000"/>
                </a:solidFill>
              </a:rPr>
              <a:t>merengues, mousses, claras a punto de nieve, bizcochos, pasteles…</a:t>
            </a:r>
            <a:br>
              <a:rPr lang="es-ES" sz="1800" u="sng" dirty="0">
                <a:solidFill>
                  <a:srgbClr val="000000"/>
                </a:solidFill>
              </a:rPr>
            </a:br>
            <a:r>
              <a:rPr lang="es-ES" sz="1800" dirty="0">
                <a:solidFill>
                  <a:srgbClr val="000000"/>
                </a:solidFill>
              </a:rPr>
              <a:t/>
            </a:r>
            <a:br>
              <a:rPr lang="es-ES" sz="1800" dirty="0">
                <a:solidFill>
                  <a:srgbClr val="000000"/>
                </a:solidFill>
              </a:rPr>
            </a:br>
            <a:r>
              <a:rPr lang="es-ES" sz="1800" dirty="0">
                <a:solidFill>
                  <a:srgbClr val="000000"/>
                </a:solidFill>
              </a:rPr>
              <a:t/>
            </a:r>
            <a:br>
              <a:rPr lang="es-ES" sz="1800" dirty="0">
                <a:solidFill>
                  <a:srgbClr val="000000"/>
                </a:solidFill>
              </a:rPr>
            </a:br>
            <a:endParaRPr lang="es-ES" sz="1800" dirty="0">
              <a:solidFill>
                <a:srgbClr val="000000"/>
              </a:solidFill>
            </a:endParaRPr>
          </a:p>
        </p:txBody>
      </p:sp>
      <p:pic>
        <p:nvPicPr>
          <p:cNvPr id="4" name="Picture 10" descr="http://www.pastrypal.com/wp-content/uploads/2009/08/milk-chocolate-caramel-mousse-sp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25144"/>
            <a:ext cx="2690664" cy="1780323"/>
          </a:xfrm>
          <a:prstGeom prst="rect">
            <a:avLst/>
          </a:prstGeom>
          <a:noFill/>
        </p:spPr>
      </p:pic>
      <p:pic>
        <p:nvPicPr>
          <p:cNvPr id="58370" name="Picture 2" descr="http://cocinachic.net/wp-content/uploads/2011/04/merengues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2657872" cy="2000049"/>
          </a:xfrm>
          <a:prstGeom prst="rect">
            <a:avLst/>
          </a:prstGeom>
          <a:noFill/>
        </p:spPr>
      </p:pic>
      <p:pic>
        <p:nvPicPr>
          <p:cNvPr id="58372" name="Picture 4" descr="http://static.hogarutil.com/archivos/201112/merengue-668x400x80x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25144"/>
            <a:ext cx="2915816" cy="1745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9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0">
                <a:solidFill>
                  <a:srgbClr val="0099CC"/>
                </a:solidFill>
              </a:rPr>
              <a:t>Capacidad anticristalizante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539552" y="1700808"/>
            <a:ext cx="7770813" cy="2135188"/>
          </a:xfrm>
        </p:spPr>
        <p:txBody>
          <a:bodyPr>
            <a:normAutofit/>
          </a:bodyPr>
          <a:lstStyle/>
          <a:p>
            <a:r>
              <a:rPr lang="es-ES" sz="1800" u="sng" dirty="0">
                <a:solidFill>
                  <a:srgbClr val="000000"/>
                </a:solidFill>
              </a:rPr>
              <a:t>La clara</a:t>
            </a:r>
            <a:r>
              <a:rPr lang="es-ES" sz="1800" dirty="0">
                <a:solidFill>
                  <a:srgbClr val="000000"/>
                </a:solidFill>
              </a:rPr>
              <a:t> es la responsable de esta característica. Es muy útil en pastelería y confitería, donde se emplean soluciones sobresaturadas de azúcar. </a:t>
            </a:r>
          </a:p>
          <a:p>
            <a:endParaRPr lang="es-ES" sz="1800" dirty="0">
              <a:solidFill>
                <a:srgbClr val="000000"/>
              </a:solidFill>
            </a:endParaRPr>
          </a:p>
          <a:p>
            <a:r>
              <a:rPr lang="es-ES" sz="1800" dirty="0">
                <a:solidFill>
                  <a:srgbClr val="000000"/>
                </a:solidFill>
              </a:rPr>
              <a:t>Un ejemplo es el empleo de la clara de huevo en la fabricación de </a:t>
            </a:r>
            <a:r>
              <a:rPr lang="es-ES" sz="1800" u="sng" dirty="0">
                <a:solidFill>
                  <a:srgbClr val="000000"/>
                </a:solidFill>
              </a:rPr>
              <a:t>turrón</a:t>
            </a:r>
            <a:r>
              <a:rPr lang="es-ES" sz="1800" dirty="0">
                <a:solidFill>
                  <a:srgbClr val="000000"/>
                </a:solidFill>
              </a:rPr>
              <a:t>, que permite trabajar con concentraciones muy elevadas de azúcar sin que éste forme cristales detectables.</a:t>
            </a:r>
            <a:r>
              <a:rPr lang="es-ES" sz="1800" dirty="0"/>
              <a:t> </a:t>
            </a:r>
          </a:p>
        </p:txBody>
      </p:sp>
      <p:pic>
        <p:nvPicPr>
          <p:cNvPr id="57346" name="Picture 2" descr="http://1.bp.blogspot.com/-TeyeesFO6ig/Ttswp4yrQpI/AAAAAAAABUM/fZzGx64kgO4/s1600/tur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33056"/>
            <a:ext cx="3254896" cy="2418980"/>
          </a:xfrm>
          <a:prstGeom prst="rect">
            <a:avLst/>
          </a:prstGeom>
          <a:noFill/>
        </p:spPr>
      </p:pic>
      <p:pic>
        <p:nvPicPr>
          <p:cNvPr id="57348" name="Picture 4" descr="http://buchitosgastronomicos.files.wordpress.com/2012/08/bienmesabe-doc3b1a-la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05064"/>
            <a:ext cx="3490050" cy="2325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09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0">
                <a:solidFill>
                  <a:srgbClr val="0099CC"/>
                </a:solidFill>
              </a:rPr>
              <a:t>Capacidad emulsionante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772816"/>
            <a:ext cx="7992888" cy="1644650"/>
          </a:xfrm>
        </p:spPr>
        <p:txBody>
          <a:bodyPr>
            <a:normAutofit/>
          </a:bodyPr>
          <a:lstStyle/>
          <a:p>
            <a:r>
              <a:rPr lang="es-ES" sz="1800">
                <a:solidFill>
                  <a:srgbClr val="000000"/>
                </a:solidFill>
              </a:rPr>
              <a:t>Es propia de la yema y conferida por su estructura, ya que es una emulsión del tipo aceite-agua. La yema confiere gran estabilidad a las emulsiones en las que interviene, debido a su viscosidad y a la presencia de lecitina.</a:t>
            </a:r>
          </a:p>
          <a:p>
            <a:pPr algn="ctr">
              <a:buFont typeface="Wingdings" pitchFamily="2" charset="2"/>
              <a:buNone/>
            </a:pPr>
            <a:endParaRPr lang="es-ES" sz="1800">
              <a:solidFill>
                <a:srgbClr val="00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s-ES" sz="1800">
                <a:solidFill>
                  <a:srgbClr val="000000"/>
                </a:solidFill>
              </a:rPr>
              <a:t> Esta propiedad es la que permite que “liguen” las </a:t>
            </a:r>
            <a:r>
              <a:rPr lang="es-ES" sz="1800" u="sng">
                <a:solidFill>
                  <a:srgbClr val="000000"/>
                </a:solidFill>
              </a:rPr>
              <a:t>salsas (mayonesas y otras).</a:t>
            </a:r>
            <a:r>
              <a:rPr lang="es-ES" sz="1800"/>
              <a:t> </a:t>
            </a:r>
          </a:p>
        </p:txBody>
      </p:sp>
      <p:pic>
        <p:nvPicPr>
          <p:cNvPr id="56322" name="Picture 2" descr="http://www.apoloybaco.com/gastronomia/images/stories/2013GASTRONOMIA/NOTICIAS/2012_DIC/mayon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05064"/>
            <a:ext cx="2858158" cy="190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7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0">
                <a:solidFill>
                  <a:srgbClr val="0099CC"/>
                </a:solidFill>
              </a:rPr>
              <a:t>Capacidad colorante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1772816"/>
            <a:ext cx="7772400" cy="2161009"/>
          </a:xfrm>
        </p:spPr>
        <p:txBody>
          <a:bodyPr>
            <a:noAutofit/>
          </a:bodyPr>
          <a:lstStyle/>
          <a:p>
            <a:r>
              <a:rPr lang="es-ES" sz="1800">
                <a:solidFill>
                  <a:srgbClr val="000000"/>
                </a:solidFill>
              </a:rPr>
              <a:t>Es propia de la yema, que aporta los pigmentos que le dan su color característico. </a:t>
            </a:r>
          </a:p>
          <a:p>
            <a:r>
              <a:rPr lang="es-ES" sz="1800">
                <a:solidFill>
                  <a:srgbClr val="000000"/>
                </a:solidFill>
              </a:rPr>
              <a:t>Es especialmente importante en </a:t>
            </a:r>
            <a:r>
              <a:rPr lang="es-ES" sz="1800" u="sng">
                <a:solidFill>
                  <a:srgbClr val="000000"/>
                </a:solidFill>
              </a:rPr>
              <a:t>pastas alimenticias, repostería (cremas), salsas…</a:t>
            </a:r>
            <a:r>
              <a:rPr lang="es-ES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5298" name="Picture 2" descr="http://3.bp.blogspot.com/_aa0jjCmbKEY/SX2MLtzlm2I/AAAAAAAAB7o/n4scxhCWU_o/s400/IMG_5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429000"/>
            <a:ext cx="2232248" cy="1674186"/>
          </a:xfrm>
          <a:prstGeom prst="rect">
            <a:avLst/>
          </a:prstGeom>
          <a:noFill/>
        </p:spPr>
      </p:pic>
      <p:pic>
        <p:nvPicPr>
          <p:cNvPr id="55300" name="Picture 4" descr="http://bp3.blogger.com/_5heh0wmi4KY/Rp0PiUbrXbI/AAAAAAAAAF4/NLkU87Sten0/s200/tagliate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1905000" cy="1905000"/>
          </a:xfrm>
          <a:prstGeom prst="rect">
            <a:avLst/>
          </a:prstGeom>
          <a:noFill/>
        </p:spPr>
      </p:pic>
      <p:pic>
        <p:nvPicPr>
          <p:cNvPr id="55302" name="Picture 6" descr="http://cdn.utilisima.com/sites/utilisima/files/img/recetas/3874_salsa_bechamel_ye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68960"/>
            <a:ext cx="2759968" cy="2069977"/>
          </a:xfrm>
          <a:prstGeom prst="rect">
            <a:avLst/>
          </a:prstGeom>
          <a:noFill/>
        </p:spPr>
      </p:pic>
      <p:pic>
        <p:nvPicPr>
          <p:cNvPr id="55304" name="Picture 8" descr="http://www.cuentameavila.es/Images/Fotos/yem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385796"/>
            <a:ext cx="2088232" cy="1472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91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0">
                <a:solidFill>
                  <a:srgbClr val="0099CC"/>
                </a:solidFill>
              </a:rPr>
              <a:t>Capacidad aromatizante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700808"/>
            <a:ext cx="7770813" cy="2052637"/>
          </a:xfrm>
        </p:spPr>
        <p:txBody>
          <a:bodyPr>
            <a:normAutofit/>
          </a:bodyPr>
          <a:lstStyle/>
          <a:p>
            <a:r>
              <a:rPr lang="es-ES" sz="1800">
                <a:solidFill>
                  <a:srgbClr val="000000"/>
                </a:solidFill>
              </a:rPr>
              <a:t>El huevo tiene un aroma especial, aportado por la yema, que transmite a los platos en los que interviene.</a:t>
            </a:r>
          </a:p>
          <a:p>
            <a:endParaRPr lang="es-ES" sz="1800">
              <a:solidFill>
                <a:srgbClr val="000000"/>
              </a:solidFill>
            </a:endParaRPr>
          </a:p>
          <a:p>
            <a:r>
              <a:rPr lang="es-ES" sz="1800">
                <a:solidFill>
                  <a:srgbClr val="000000"/>
                </a:solidFill>
              </a:rPr>
              <a:t>Esta propiedad es igualmente apreciada en la fabricación de </a:t>
            </a:r>
            <a:r>
              <a:rPr lang="es-ES" sz="1800" u="sng">
                <a:solidFill>
                  <a:srgbClr val="000000"/>
                </a:solidFill>
              </a:rPr>
              <a:t>pastas alimenticias (macarrones, raviolis, etc.), y en cremas en repostería</a:t>
            </a:r>
            <a:r>
              <a:rPr lang="es-ES" sz="1800">
                <a:solidFill>
                  <a:srgbClr val="000000"/>
                </a:solidFill>
              </a:rPr>
              <a:t>.</a:t>
            </a:r>
            <a:r>
              <a:rPr lang="es-ES" sz="1800"/>
              <a:t> </a:t>
            </a:r>
          </a:p>
        </p:txBody>
      </p:sp>
      <p:pic>
        <p:nvPicPr>
          <p:cNvPr id="54274" name="Picture 2" descr="http://static.recetasgratis.net/images/recetas/20090801171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645024"/>
            <a:ext cx="2143125" cy="2667000"/>
          </a:xfrm>
          <a:prstGeom prst="rect">
            <a:avLst/>
          </a:prstGeom>
          <a:noFill/>
        </p:spPr>
      </p:pic>
      <p:pic>
        <p:nvPicPr>
          <p:cNvPr id="54276" name="Picture 4" descr="http://frattisl.com/fotos/2026%20TSYEMA.psd%20%5b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93274"/>
            <a:ext cx="3089920" cy="2232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40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3" name="Picture 3" descr="taller fuego02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25450"/>
            <a:ext cx="7634288" cy="61817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5928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Factores que afectan a la calidad del huevo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http://www.culturismo.cl/wp-content/uploads/2013/02/Huev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2904257" cy="211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2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Factores que afectan al peso del huevo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348498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s-ES_tradnl" sz="22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Genéticos</a:t>
            </a:r>
            <a:r>
              <a:rPr lang="es-ES_tradnl" sz="2200" dirty="0"/>
              <a:t>. Existen diferencias entre las estirpes ligeras y </a:t>
            </a:r>
            <a:r>
              <a:rPr lang="es-ES_tradnl" sz="2200" dirty="0" err="1"/>
              <a:t>semipesadas</a:t>
            </a:r>
            <a:r>
              <a:rPr lang="es-ES_tradnl" sz="2200" dirty="0"/>
              <a:t>. </a:t>
            </a:r>
            <a:endParaRPr lang="es-ES" sz="2200" dirty="0"/>
          </a:p>
          <a:p>
            <a:pPr lvl="0">
              <a:spcBef>
                <a:spcPts val="0"/>
              </a:spcBef>
            </a:pPr>
            <a:r>
              <a:rPr lang="es-ES_tradnl" sz="22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Nutricionales</a:t>
            </a:r>
            <a:r>
              <a:rPr lang="es-ES_tradnl" sz="2200" dirty="0"/>
              <a:t>. La cantidad de determinados aminoácidos (metionina, lisina, </a:t>
            </a:r>
            <a:r>
              <a:rPr lang="es-ES_tradnl" sz="2200" dirty="0" err="1"/>
              <a:t>cisteina</a:t>
            </a:r>
            <a:r>
              <a:rPr lang="es-ES_tradnl" sz="2200" dirty="0"/>
              <a:t> y triptófano) influye en la calidad de los huevos.</a:t>
            </a:r>
            <a:endParaRPr lang="es-ES" sz="2200" dirty="0"/>
          </a:p>
          <a:p>
            <a:pPr lvl="0">
              <a:spcBef>
                <a:spcPts val="0"/>
              </a:spcBef>
            </a:pPr>
            <a:r>
              <a:rPr lang="es-ES_tradnl" sz="22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Ambientales</a:t>
            </a:r>
            <a:r>
              <a:rPr lang="es-ES_tradnl" sz="2200" dirty="0"/>
              <a:t>. Fundamentalmente la temperatura, cuando ésta es alta desciende el consumo </a:t>
            </a:r>
            <a:r>
              <a:rPr lang="es-ES_tradnl" sz="2200" dirty="0">
                <a:sym typeface="Wingdings" panose="05000000000000000000" pitchFamily="2" charset="2"/>
              </a:rPr>
              <a:t> huevos más pequeños</a:t>
            </a:r>
            <a:r>
              <a:rPr lang="es-ES_tradnl" sz="2200" dirty="0"/>
              <a:t>.</a:t>
            </a:r>
            <a:endParaRPr lang="es-ES" sz="2200" dirty="0"/>
          </a:p>
          <a:p>
            <a:pPr lvl="0">
              <a:spcBef>
                <a:spcPts val="0"/>
              </a:spcBef>
            </a:pPr>
            <a:r>
              <a:rPr lang="es-ES_tradnl" sz="22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Peso de la gallina</a:t>
            </a:r>
            <a:r>
              <a:rPr lang="es-ES_tradnl" sz="2200" dirty="0"/>
              <a:t>. Cuanto mas pesada sea ésta, mayor será el huevo.</a:t>
            </a:r>
            <a:endParaRPr lang="es-ES" sz="2200" dirty="0"/>
          </a:p>
          <a:p>
            <a:pPr lvl="0">
              <a:spcBef>
                <a:spcPts val="0"/>
              </a:spcBef>
            </a:pPr>
            <a:r>
              <a:rPr lang="es-ES_tradnl" sz="22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Madurez sexual</a:t>
            </a:r>
            <a:r>
              <a:rPr lang="es-ES_tradnl" sz="2200" dirty="0"/>
              <a:t>. Cuanto mas pronto se alcance la madurez sexual, de menor envergadura será el animal y por tanto los huevos.</a:t>
            </a:r>
            <a:endParaRPr lang="es-ES" sz="2200" dirty="0"/>
          </a:p>
        </p:txBody>
      </p:sp>
      <p:pic>
        <p:nvPicPr>
          <p:cNvPr id="3074" name="Picture 2" descr="Imagen en Presentación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92" y="4437112"/>
            <a:ext cx="3416289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Factores que afectan a la calidad de la yema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s-ES_tradnl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Color</a:t>
            </a:r>
            <a:r>
              <a:rPr lang="es-ES_tradnl" dirty="0"/>
              <a:t>. </a:t>
            </a:r>
          </a:p>
          <a:p>
            <a:pPr lvl="1"/>
            <a:r>
              <a:rPr lang="es-ES_tradnl" dirty="0"/>
              <a:t>Depende de los pigmentos aportados con el pienso. Si éste carece de ellos el huevo será de color más amarillento, frente al color anaranjado habitual.</a:t>
            </a:r>
            <a:endParaRPr lang="es-ES" dirty="0"/>
          </a:p>
          <a:p>
            <a:pPr lvl="0"/>
            <a:r>
              <a:rPr lang="es-ES_tradnl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Olor</a:t>
            </a:r>
            <a:r>
              <a:rPr lang="es-ES_tradnl" dirty="0"/>
              <a:t>. </a:t>
            </a:r>
          </a:p>
          <a:p>
            <a:pPr lvl="1"/>
            <a:r>
              <a:rPr lang="es-ES_tradnl" dirty="0"/>
              <a:t>Existen ciertas patologías que afectan al olor. </a:t>
            </a:r>
          </a:p>
          <a:p>
            <a:pPr lvl="1"/>
            <a:r>
              <a:rPr lang="es-ES_tradnl" dirty="0"/>
              <a:t>Depósitos de </a:t>
            </a:r>
            <a:r>
              <a:rPr lang="es-ES_tradnl" dirty="0" err="1"/>
              <a:t>trimetilamina</a:t>
            </a:r>
            <a:r>
              <a:rPr lang="es-ES_tradnl" dirty="0"/>
              <a:t> (superiores al 1%), que dan olor a pescado. La </a:t>
            </a:r>
            <a:r>
              <a:rPr lang="es-ES_tradnl" dirty="0" err="1"/>
              <a:t>trimetilamina</a:t>
            </a:r>
            <a:r>
              <a:rPr lang="es-ES_tradnl" dirty="0"/>
              <a:t> se absorbe a nivel intestinal y proviene de harinas de pescado y ciertas sustancias nitrogenadas que en su degradación se transforman en esta sustancia. </a:t>
            </a:r>
          </a:p>
          <a:p>
            <a:pPr lvl="1"/>
            <a:r>
              <a:rPr lang="es-ES_tradnl" dirty="0"/>
              <a:t>Existen ciertas gallinas que carecen del enzima necesario para oxidar la </a:t>
            </a:r>
            <a:r>
              <a:rPr lang="es-ES_tradnl" dirty="0" err="1"/>
              <a:t>trimetilamina</a:t>
            </a:r>
            <a:r>
              <a:rPr lang="es-ES_tradnl" dirty="0"/>
              <a:t>, requisito indispensable para su eliminación, acumulándose en los huevos.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64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Factores que afectan a la calidad de la clara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/>
            <a:r>
              <a:rPr lang="es-ES_tradnl" sz="24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Genéticos</a:t>
            </a:r>
            <a:r>
              <a:rPr lang="es-ES_tradnl" sz="2400" dirty="0"/>
              <a:t>. Las gallinas </a:t>
            </a:r>
            <a:r>
              <a:rPr lang="es-ES_tradnl" sz="2400" dirty="0" err="1"/>
              <a:t>semipesadas</a:t>
            </a:r>
            <a:r>
              <a:rPr lang="es-ES_tradnl" sz="2400" dirty="0"/>
              <a:t> ponen huevos con una clara más consistente.</a:t>
            </a:r>
            <a:endParaRPr lang="es-ES" sz="2400" dirty="0"/>
          </a:p>
          <a:p>
            <a:pPr lvl="0"/>
            <a:r>
              <a:rPr lang="es-ES_tradnl" sz="24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Nutricionales</a:t>
            </a:r>
            <a:r>
              <a:rPr lang="es-ES_tradnl" sz="2400" dirty="0"/>
              <a:t>. Las harinas de leguminosas mejoran la consistencia de la clara, frente a las harinas de girasol que la empeoran. Ciertos minerales, como el manganeso, y la vitamina C también afectan a la consistencia.</a:t>
            </a:r>
            <a:endParaRPr lang="es-ES" sz="2400" dirty="0"/>
          </a:p>
          <a:p>
            <a:pPr lvl="0"/>
            <a:r>
              <a:rPr lang="es-ES_tradnl" sz="24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Ambientales</a:t>
            </a:r>
            <a:r>
              <a:rPr lang="es-ES_tradnl" sz="2400" dirty="0"/>
              <a:t>. Afectan a la calidad sobretodo los aumentos de temperatura.</a:t>
            </a:r>
            <a:endParaRPr lang="es-ES" sz="2400" dirty="0"/>
          </a:p>
          <a:p>
            <a:pPr lvl="0"/>
            <a:r>
              <a:rPr lang="es-ES_tradnl" sz="24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Edad de las ponedoras</a:t>
            </a:r>
            <a:r>
              <a:rPr lang="es-ES_tradnl" sz="2400" dirty="0"/>
              <a:t>. La clara va perdiendo consistencia con la edad.</a:t>
            </a:r>
            <a:endParaRPr lang="es-ES" sz="2400" dirty="0"/>
          </a:p>
          <a:p>
            <a:pPr lvl="0"/>
            <a:r>
              <a:rPr lang="es-ES_tradnl" sz="24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Condiciones de almacenamiento</a:t>
            </a:r>
            <a:r>
              <a:rPr lang="es-ES_tradnl" sz="2400" dirty="0"/>
              <a:t>. Almacenajes largos o mal realizados alteran la calidad de la clara, así como el peso.</a:t>
            </a:r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287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3970" name="Picture 2" descr="http://4.bp.blogspot.com/-lK22X3xUpO4/T51KauER7eI/AAAAAAAABAQ/owDpK7On0Zc/s1600/huevo+fre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265573" cy="2448272"/>
          </a:xfrm>
          <a:prstGeom prst="rect">
            <a:avLst/>
          </a:prstGeom>
          <a:noFill/>
        </p:spPr>
      </p:pic>
      <p:pic>
        <p:nvPicPr>
          <p:cNvPr id="83972" name="Picture 4" descr="http://1.bp.blogspot.com/_k0Z6yjaYjJw/TGkYJRhEHlI/AAAAAAAAABc/GcqLpR1GJnA/s1600/IMG_1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2942857" cy="3998963"/>
          </a:xfrm>
          <a:prstGeom prst="rect">
            <a:avLst/>
          </a:prstGeom>
          <a:noFill/>
        </p:spPr>
      </p:pic>
      <p:pic>
        <p:nvPicPr>
          <p:cNvPr id="83974" name="Picture 6" descr="http://t3.gstatic.com/images?q=tbn:ANd9GcQAMDduwgDtrg4O_QPyAIUZ9xgmZExjcBtFt7QLqltxwPWNa32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5519535" cy="2167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9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Factores que afectan a la calidad de la cáscara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sz="3100" dirty="0"/>
              <a:t>Genéticos. Las gallinas </a:t>
            </a:r>
            <a:r>
              <a:rPr lang="es-ES_tradnl" sz="3100" dirty="0" err="1"/>
              <a:t>semipesadas</a:t>
            </a:r>
            <a:r>
              <a:rPr lang="es-ES_tradnl" sz="3100" dirty="0"/>
              <a:t> tienen una cáscara de mayor espesor y más resistente a la rotura.</a:t>
            </a:r>
            <a:endParaRPr lang="es-ES" sz="3500" dirty="0"/>
          </a:p>
          <a:p>
            <a:r>
              <a:rPr lang="es-ES_tradnl" sz="3100" dirty="0"/>
              <a:t>Nutricionales. Es importante la proporción de calcio – fósforo en la dieta, así como el aporte de sodio, cloro y vitamina D.</a:t>
            </a:r>
          </a:p>
          <a:p>
            <a:pPr lvl="1"/>
            <a:r>
              <a:rPr lang="es-ES_tradnl" sz="2800" dirty="0"/>
              <a:t>Alta cantidad de fósforo arrastra al calcio y limita su uso.</a:t>
            </a:r>
          </a:p>
          <a:p>
            <a:pPr lvl="1"/>
            <a:r>
              <a:rPr lang="es-ES_tradnl" sz="2800" dirty="0"/>
              <a:t>El sodio y cloro son necesarios para las reacciones que tienen lugar durante la formación del carbonato cálcico que se deposita en la cáscara.</a:t>
            </a:r>
          </a:p>
          <a:p>
            <a:pPr lvl="1"/>
            <a:r>
              <a:rPr lang="es-ES_tradnl" sz="2800" dirty="0"/>
              <a:t>La vitamina D es necesaria tanto para la absorción de calcio a nivel intestinal como para su posterior depósito en el hueso.</a:t>
            </a:r>
            <a:endParaRPr lang="es-ES" sz="3200" dirty="0"/>
          </a:p>
          <a:p>
            <a:r>
              <a:rPr lang="es-ES_tradnl" sz="3200" dirty="0"/>
              <a:t>Ambientales. </a:t>
            </a:r>
          </a:p>
          <a:p>
            <a:pPr lvl="1"/>
            <a:r>
              <a:rPr lang="es-ES_tradnl" dirty="0"/>
              <a:t>El aumento de temperatura produce hiperventilación y por tanto una pérdida de CO</a:t>
            </a:r>
            <a:r>
              <a:rPr lang="es-ES_tradnl" baseline="-25000" dirty="0"/>
              <a:t>2</a:t>
            </a:r>
            <a:r>
              <a:rPr lang="es-ES_tradnl" dirty="0"/>
              <a:t> por lo que no se puede formar el bicarbonato en las células </a:t>
            </a:r>
            <a:r>
              <a:rPr lang="es-ES_tradnl" dirty="0" err="1"/>
              <a:t>calcígeras</a:t>
            </a:r>
            <a:r>
              <a:rPr lang="es-ES_tradnl" dirty="0"/>
              <a:t> del útero.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8324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Factores que afectan a la calidad de la cáscara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925144"/>
          </a:xfrm>
        </p:spPr>
        <p:txBody>
          <a:bodyPr>
            <a:normAutofit fontScale="70000" lnSpcReduction="20000"/>
          </a:bodyPr>
          <a:lstStyle/>
          <a:p>
            <a:r>
              <a:rPr lang="es-ES_tradnl" sz="3100" dirty="0"/>
              <a:t>Edad de las ponedoras. </a:t>
            </a:r>
          </a:p>
          <a:p>
            <a:pPr lvl="1"/>
            <a:r>
              <a:rPr lang="es-ES_tradnl" sz="2800" dirty="0"/>
              <a:t>La capacidad de absorción a nivel intestinal es peor. </a:t>
            </a:r>
          </a:p>
          <a:p>
            <a:pPr lvl="1"/>
            <a:r>
              <a:rPr lang="es-ES_tradnl" sz="2800" dirty="0"/>
              <a:t>Además el tamaño de los huevos es mayor, presentando una cantidad de carbonato cálcico igual, por lo que tiene que distribuirse más, siendo el huevo más frágil.</a:t>
            </a:r>
            <a:endParaRPr lang="es-ES" sz="3200" dirty="0"/>
          </a:p>
          <a:p>
            <a:r>
              <a:rPr lang="es-ES_tradnl" sz="3100" dirty="0"/>
              <a:t>Enfermedades</a:t>
            </a:r>
            <a:endParaRPr lang="es-ES" sz="3100" dirty="0"/>
          </a:p>
          <a:p>
            <a:r>
              <a:rPr lang="es-ES_tradnl" sz="3100" dirty="0"/>
              <a:t>Recogida. </a:t>
            </a:r>
          </a:p>
          <a:p>
            <a:pPr lvl="1"/>
            <a:r>
              <a:rPr lang="es-ES_tradnl" sz="2800" dirty="0"/>
              <a:t>El sistema de transporte dentro de la nave tiene un amplio recorrido y cambios de dirección y altura pudiendo aparecer roturas. Un pequeño desajuste en la cinta transportadora puede elevar el nivel de rotura.</a:t>
            </a:r>
          </a:p>
          <a:p>
            <a:r>
              <a:rPr lang="es-ES_tradnl" sz="3400" dirty="0"/>
              <a:t>Manipulación posterior. </a:t>
            </a:r>
          </a:p>
          <a:p>
            <a:pPr lvl="1"/>
            <a:r>
              <a:rPr lang="es-ES_tradnl" sz="3100" dirty="0"/>
              <a:t>Existen factores que condicionan la integridad del huevo: que el reparto se haga de día o de noche, el tipo de conductor, los kilómetros recorridos, etc. </a:t>
            </a:r>
          </a:p>
          <a:p>
            <a:pPr lvl="1"/>
            <a:r>
              <a:rPr lang="es-ES_tradnl" sz="3100" dirty="0"/>
              <a:t>Se pueden dar entre un 0’2 y un 0’8 % de roturas debidas a la manipulación posterior.</a:t>
            </a:r>
            <a:endParaRPr lang="es-ES" sz="3100" dirty="0"/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11708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 descr="http://www.actini-ovoproductos.com/uploads/images/imagescontenu/Huevo-liquido-BIB-actini.gi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7967" y="4961450"/>
            <a:ext cx="2866033" cy="1896550"/>
          </a:xfrm>
          <a:prstGeom prst="rect">
            <a:avLst/>
          </a:prstGeom>
          <a:noFill/>
        </p:spPr>
      </p:pic>
      <p:sp>
        <p:nvSpPr>
          <p:cNvPr id="208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557338"/>
            <a:ext cx="8066088" cy="4789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2400"/>
              <a:t>Los ovoproductos son </a:t>
            </a:r>
            <a:r>
              <a:rPr lang="es-ES" sz="2400" u="sng"/>
              <a:t>huevos enteros, claras o yemas </a:t>
            </a:r>
            <a:r>
              <a:rPr lang="es-ES" sz="2400"/>
              <a:t>que han sido </a:t>
            </a:r>
            <a:r>
              <a:rPr lang="es-ES" sz="2400" u="sng"/>
              <a:t>transformados</a:t>
            </a:r>
            <a:r>
              <a:rPr lang="es-ES" sz="2400"/>
              <a:t> mediante un proceso industrial, normalmente térmico (pasteurización, cocción, deshidratación, liofilización, congelación…) para ser utilizados como ingredientes de otros alimentos en la hostelería o en los procesos de la industria alimentaria. 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395288" y="260350"/>
            <a:ext cx="720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600">
                <a:solidFill>
                  <a:srgbClr val="4E5B6F"/>
                </a:solidFill>
              </a:rPr>
              <a:t>Ovoproductos </a:t>
            </a:r>
          </a:p>
        </p:txBody>
      </p:sp>
      <p:pic>
        <p:nvPicPr>
          <p:cNvPr id="57348" name="Picture 4" descr="http://www.inovo.es/images/archivos/varios_ovoproductos_22182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175" y="2780928"/>
            <a:ext cx="1647825" cy="2200275"/>
          </a:xfrm>
          <a:prstGeom prst="rect">
            <a:avLst/>
          </a:prstGeom>
          <a:noFill/>
        </p:spPr>
      </p:pic>
      <p:pic>
        <p:nvPicPr>
          <p:cNvPr id="2050" name="Picture 2" descr="http://www.arteovo.com/multimedia/ovoproducto/ovoproducto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24714" r="3709" b="22559"/>
          <a:stretch/>
        </p:blipFill>
        <p:spPr bwMode="auto">
          <a:xfrm>
            <a:off x="183379" y="4953632"/>
            <a:ext cx="3626879" cy="164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atalanabrasileiracomercial.com/productos/ovoproductos-deshidratados/imagenes/imagen-1/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48" y="0"/>
            <a:ext cx="2821740" cy="159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419.photobucket.com/albums/pp275/germancitox/huevos/20070712120725_huevo-bar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58" y="3994406"/>
            <a:ext cx="2282258" cy="153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2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ctini.com/wp-content/uploads/2013/03/Photo-Ovo-cassage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6953"/>
            <a:ext cx="27241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vicultura.com/wp-content/uploads/2012/04/huevo-liquido-maquina-de-SANO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37573"/>
            <a:ext cx="3497635" cy="26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NTE INEN 1973:201. Huevos comerciales y ovoproductos. Requisitos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79432" cy="4925144"/>
          </a:xfrm>
        </p:spPr>
        <p:txBody>
          <a:bodyPr>
            <a:normAutofit/>
          </a:bodyPr>
          <a:lstStyle/>
          <a:p>
            <a:r>
              <a:rPr lang="es-ES" sz="2200" dirty="0"/>
              <a:t>Objeto. </a:t>
            </a:r>
          </a:p>
          <a:p>
            <a:pPr lvl="1"/>
            <a:r>
              <a:rPr lang="es-ES" sz="1900" dirty="0"/>
              <a:t>Esta norma establece los requisitos que deben cumplir los huevos comerciales y ovoproductos para consumo humano.</a:t>
            </a:r>
          </a:p>
          <a:p>
            <a:r>
              <a:rPr lang="es-ES" sz="2200" dirty="0"/>
              <a:t>Alcance</a:t>
            </a:r>
          </a:p>
          <a:p>
            <a:pPr lvl="1"/>
            <a:r>
              <a:rPr lang="es-ES" sz="1900" dirty="0"/>
              <a:t>Huevos de gallina</a:t>
            </a:r>
          </a:p>
          <a:p>
            <a:pPr lvl="1"/>
            <a:r>
              <a:rPr lang="es-ES" sz="1900" dirty="0"/>
              <a:t>Huevos de otras especies aviares (Ejemplo: codorniz, pato, ganso, pavo, avestruz, etc.)</a:t>
            </a:r>
          </a:p>
          <a:p>
            <a:pPr lvl="1"/>
            <a:r>
              <a:rPr lang="es-ES" sz="1900" dirty="0"/>
              <a:t>Ovoproductos: huevos de gallina en polvo, huevos de gallina líquidos.</a:t>
            </a:r>
          </a:p>
          <a:p>
            <a:r>
              <a:rPr lang="es-ES" sz="2200" dirty="0"/>
              <a:t>Clasificación de huevos frescos de gallina en función de su masa.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394532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08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NTE INEN 1973:201. Huevos comerciales y ovoproductos. Requisitos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847784" cy="4925144"/>
          </a:xfrm>
        </p:spPr>
        <p:txBody>
          <a:bodyPr>
            <a:normAutofit/>
          </a:bodyPr>
          <a:lstStyle/>
          <a:p>
            <a:r>
              <a:rPr lang="es-ES" sz="2200" dirty="0"/>
              <a:t>Clasificación de huevos frescos de gallina de acuerdo a su grado de calidad: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696744" cy="450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9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776095" cy="569913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NTE INEN 1973:201. Huevos comerciales y ovoproductos. Requisitos</a:t>
            </a:r>
            <a:endParaRPr lang="es-ES" sz="3300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844675"/>
            <a:ext cx="8064500" cy="46799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2000" b="1" dirty="0"/>
              <a:t>Los ovoproductos se clasifican en: </a:t>
            </a:r>
          </a:p>
          <a:p>
            <a:pPr lvl="1">
              <a:lnSpc>
                <a:spcPct val="80000"/>
              </a:lnSpc>
            </a:pPr>
            <a:r>
              <a:rPr lang="es-ES" sz="2000" b="1" dirty="0"/>
              <a:t>Huevo líquido</a:t>
            </a:r>
          </a:p>
          <a:p>
            <a:pPr lvl="1">
              <a:lnSpc>
                <a:spcPct val="80000"/>
              </a:lnSpc>
            </a:pPr>
            <a:r>
              <a:rPr lang="es-ES" sz="2000" b="1" dirty="0"/>
              <a:t>Huevo el polvo (deshidratado o desecado).</a:t>
            </a:r>
          </a:p>
          <a:p>
            <a:r>
              <a:rPr lang="es-ES" sz="2400" b="1" dirty="0"/>
              <a:t>5.6 de Disposiciones Generales: </a:t>
            </a:r>
          </a:p>
          <a:p>
            <a:pPr lvl="1"/>
            <a:r>
              <a:rPr lang="es-ES" sz="2100" dirty="0"/>
              <a:t>Los establecimientos que elaboren huevo líquido a utilizar como materia prima deben someterlos a un proceso de lavado previo, con agua potable caliente entre 43°C y 49°C de flujo continuo o adicionando a la misma, antisépticos autorizados atóxicos, en aquellos casos en que el proceso de elaboración no</a:t>
            </a:r>
            <a:r>
              <a:rPr lang="es-ES" sz="2000" b="1" dirty="0"/>
              <a:t> </a:t>
            </a:r>
            <a:r>
              <a:rPr lang="es-ES" sz="2100" dirty="0"/>
              <a:t>contemple alguna etapa tendiente a reducir la flora bacteriana tal como pasteurización u otros.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3553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Requisitos físico-químicos. NTE INEN 1973:201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Huevos frescos de gallina. </a:t>
            </a:r>
          </a:p>
          <a:p>
            <a:pPr lvl="1"/>
            <a:endParaRPr lang="es-ES" dirty="0"/>
          </a:p>
        </p:txBody>
      </p:sp>
      <p:pic>
        <p:nvPicPr>
          <p:cNvPr id="7170" name="Picture 2" descr="http://www.avicolarolon.com/%7Earolon/admin/userfiles/yemas-colorimetro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" y="4124898"/>
            <a:ext cx="3901480" cy="27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74583"/>
            <a:ext cx="7560840" cy="158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www.foodnewslatam.com/sites/default/files/old/stories/2014/junio/OR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24" y="4022679"/>
            <a:ext cx="2268252" cy="267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s://encrypted-tbn3.gstatic.com/images?q=tbn:ANd9GcSdfGSJpS0VYLROCLYl9IH3YNXq647H44s7BFJ3O2yAT1LyfKB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87"/>
          <a:stretch/>
        </p:blipFill>
        <p:spPr bwMode="auto">
          <a:xfrm>
            <a:off x="6372200" y="4170307"/>
            <a:ext cx="2675349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termedi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2040</Words>
  <Application>Microsoft Office PowerPoint</Application>
  <PresentationFormat>Presentación en pantalla (4:3)</PresentationFormat>
  <Paragraphs>132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Intermedio</vt:lpstr>
      <vt:lpstr>1_Intermedio</vt:lpstr>
      <vt:lpstr>Tema 12. Calidad del huevo</vt:lpstr>
      <vt:lpstr>Nutrientes del huevo </vt:lpstr>
      <vt:lpstr>Presentación de PowerPoint</vt:lpstr>
      <vt:lpstr>Presentación de PowerPoint</vt:lpstr>
      <vt:lpstr>Presentación de PowerPoint</vt:lpstr>
      <vt:lpstr>NTE INEN 1973:201. Huevos comerciales y ovoproductos. Requisitos</vt:lpstr>
      <vt:lpstr>NTE INEN 1973:201. Huevos comerciales y ovoproductos. Requisitos</vt:lpstr>
      <vt:lpstr>NTE INEN 1973:201. Huevos comerciales y ovoproductos. Requisitos</vt:lpstr>
      <vt:lpstr>Requisitos físico-químicos. NTE INEN 1973:201</vt:lpstr>
      <vt:lpstr>Presentación de PowerPoint</vt:lpstr>
      <vt:lpstr>Requisitos físico-químicos. NTE INEN 1973:2011</vt:lpstr>
      <vt:lpstr>Ovoproductos</vt:lpstr>
      <vt:lpstr>ETIQUETADO COMPLETO</vt:lpstr>
      <vt:lpstr>CÓDIGO</vt:lpstr>
      <vt:lpstr>Alteraciones </vt:lpstr>
      <vt:lpstr>Alteraciones </vt:lpstr>
      <vt:lpstr>Propiedades del huevo</vt:lpstr>
      <vt:lpstr>Capacidad coagulante</vt:lpstr>
      <vt:lpstr>Capacidad aglutinante</vt:lpstr>
      <vt:lpstr>Capacidad espumante</vt:lpstr>
      <vt:lpstr>Capacidad anticristalizante</vt:lpstr>
      <vt:lpstr>Capacidad emulsionante</vt:lpstr>
      <vt:lpstr>Capacidad colorante</vt:lpstr>
      <vt:lpstr>Capacidad aromatizante</vt:lpstr>
      <vt:lpstr>Presentación de PowerPoint</vt:lpstr>
      <vt:lpstr>Factores que afectan a la calidad del huevo</vt:lpstr>
      <vt:lpstr>Factores que afectan al peso del huevo</vt:lpstr>
      <vt:lpstr>Factores que afectan a la calidad de la yema</vt:lpstr>
      <vt:lpstr>Factores que afectan a la calidad de la clara</vt:lpstr>
      <vt:lpstr>Factores que afectan a la calidad de la cáscara</vt:lpstr>
      <vt:lpstr>Factores que afectan a la calidad de la cáscara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Davinia</dc:creator>
  <cp:lastModifiedBy>Davinia Sánchez Macías</cp:lastModifiedBy>
  <cp:revision>28</cp:revision>
  <dcterms:created xsi:type="dcterms:W3CDTF">2015-01-13T04:32:54Z</dcterms:created>
  <dcterms:modified xsi:type="dcterms:W3CDTF">2017-01-20T01:01:21Z</dcterms:modified>
</cp:coreProperties>
</file>