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309" r:id="rId4"/>
    <p:sldId id="259" r:id="rId5"/>
    <p:sldId id="276" r:id="rId6"/>
    <p:sldId id="277" r:id="rId7"/>
    <p:sldId id="262" r:id="rId8"/>
    <p:sldId id="280" r:id="rId9"/>
    <p:sldId id="285" r:id="rId10"/>
    <p:sldId id="281" r:id="rId11"/>
    <p:sldId id="282" r:id="rId12"/>
    <p:sldId id="283" r:id="rId13"/>
    <p:sldId id="284" r:id="rId14"/>
    <p:sldId id="263" r:id="rId15"/>
    <p:sldId id="292" r:id="rId16"/>
    <p:sldId id="293" r:id="rId17"/>
    <p:sldId id="294" r:id="rId18"/>
    <p:sldId id="306" r:id="rId19"/>
    <p:sldId id="295" r:id="rId20"/>
    <p:sldId id="308" r:id="rId21"/>
    <p:sldId id="307" r:id="rId22"/>
    <p:sldId id="296" r:id="rId23"/>
    <p:sldId id="297" r:id="rId24"/>
    <p:sldId id="298" r:id="rId25"/>
    <p:sldId id="299" r:id="rId26"/>
    <p:sldId id="316" r:id="rId27"/>
    <p:sldId id="315" r:id="rId28"/>
    <p:sldId id="317" r:id="rId29"/>
    <p:sldId id="318" r:id="rId30"/>
    <p:sldId id="324" r:id="rId31"/>
    <p:sldId id="319" r:id="rId32"/>
    <p:sldId id="335" r:id="rId33"/>
    <p:sldId id="320" r:id="rId34"/>
    <p:sldId id="325" r:id="rId35"/>
    <p:sldId id="321" r:id="rId36"/>
    <p:sldId id="322" r:id="rId37"/>
    <p:sldId id="323" r:id="rId38"/>
    <p:sldId id="268" r:id="rId39"/>
    <p:sldId id="269" r:id="rId40"/>
    <p:sldId id="313" r:id="rId41"/>
    <p:sldId id="312" r:id="rId42"/>
    <p:sldId id="326" r:id="rId43"/>
    <p:sldId id="327" r:id="rId44"/>
    <p:sldId id="328" r:id="rId45"/>
    <p:sldId id="330" r:id="rId46"/>
    <p:sldId id="332" r:id="rId47"/>
    <p:sldId id="333" r:id="rId48"/>
    <p:sldId id="334" r:id="rId49"/>
    <p:sldId id="314" r:id="rId50"/>
    <p:sldId id="258" r:id="rId51"/>
    <p:sldId id="266" r:id="rId52"/>
    <p:sldId id="338" r:id="rId53"/>
    <p:sldId id="260" r:id="rId54"/>
    <p:sldId id="339" r:id="rId55"/>
    <p:sldId id="267" r:id="rId56"/>
    <p:sldId id="337" r:id="rId57"/>
    <p:sldId id="310" r:id="rId5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p:restoredTop sz="95179"/>
  </p:normalViewPr>
  <p:slideViewPr>
    <p:cSldViewPr snapToGrid="0" snapToObjects="1">
      <p:cViewPr varScale="1">
        <p:scale>
          <a:sx n="105" d="100"/>
          <a:sy n="105" d="100"/>
        </p:scale>
        <p:origin x="3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E9CFA-CD03-8D43-8C9F-F1F64423C1F0}" type="doc">
      <dgm:prSet loTypeId="urn:microsoft.com/office/officeart/2005/8/layout/chevron1" loCatId="" qsTypeId="urn:microsoft.com/office/officeart/2005/8/quickstyle/simple1" qsCatId="simple" csTypeId="urn:microsoft.com/office/officeart/2005/8/colors/accent1_2" csCatId="accent1" phldr="1"/>
      <dgm:spPr/>
    </dgm:pt>
    <dgm:pt modelId="{D76C87AD-AE04-4345-A7A9-8AD80DD50BC2}">
      <dgm:prSet phldrT="[Texto]"/>
      <dgm:spPr/>
      <dgm:t>
        <a:bodyPr/>
        <a:lstStyle/>
        <a:p>
          <a:r>
            <a:rPr lang="es-ES" dirty="0"/>
            <a:t>Conductismo</a:t>
          </a:r>
        </a:p>
      </dgm:t>
    </dgm:pt>
    <dgm:pt modelId="{13E386C2-AEBC-6540-A3D7-D11305B25A00}" type="parTrans" cxnId="{6E661A32-5B00-9C4B-8708-2D24DBD3D4A0}">
      <dgm:prSet/>
      <dgm:spPr/>
      <dgm:t>
        <a:bodyPr/>
        <a:lstStyle/>
        <a:p>
          <a:endParaRPr lang="es-ES"/>
        </a:p>
      </dgm:t>
    </dgm:pt>
    <dgm:pt modelId="{6BE7C30F-887F-394F-BA9C-81AF43025244}" type="sibTrans" cxnId="{6E661A32-5B00-9C4B-8708-2D24DBD3D4A0}">
      <dgm:prSet/>
      <dgm:spPr/>
      <dgm:t>
        <a:bodyPr/>
        <a:lstStyle/>
        <a:p>
          <a:endParaRPr lang="es-ES"/>
        </a:p>
      </dgm:t>
    </dgm:pt>
    <dgm:pt modelId="{FD8B288B-FD3E-8548-8BE7-CD741B73DC48}">
      <dgm:prSet phldrT="[Texto]"/>
      <dgm:spPr/>
      <dgm:t>
        <a:bodyPr/>
        <a:lstStyle/>
        <a:p>
          <a:r>
            <a:rPr lang="es-ES" dirty="0"/>
            <a:t>Cognitivismo</a:t>
          </a:r>
        </a:p>
      </dgm:t>
    </dgm:pt>
    <dgm:pt modelId="{50BA5A0E-794A-1243-BE5C-886B768BAF70}" type="parTrans" cxnId="{F878A79A-5B76-B54F-BDAE-1099F972B33B}">
      <dgm:prSet/>
      <dgm:spPr/>
      <dgm:t>
        <a:bodyPr/>
        <a:lstStyle/>
        <a:p>
          <a:endParaRPr lang="es-ES"/>
        </a:p>
      </dgm:t>
    </dgm:pt>
    <dgm:pt modelId="{D4292552-C2C0-0E4C-A275-AA9BA12D8D39}" type="sibTrans" cxnId="{F878A79A-5B76-B54F-BDAE-1099F972B33B}">
      <dgm:prSet/>
      <dgm:spPr/>
      <dgm:t>
        <a:bodyPr/>
        <a:lstStyle/>
        <a:p>
          <a:endParaRPr lang="es-ES"/>
        </a:p>
      </dgm:t>
    </dgm:pt>
    <dgm:pt modelId="{847F54C1-A502-EA4A-A666-A395D08FC8AA}">
      <dgm:prSet phldrT="[Texto]"/>
      <dgm:spPr/>
      <dgm:t>
        <a:bodyPr/>
        <a:lstStyle/>
        <a:p>
          <a:r>
            <a:rPr lang="es-ES" dirty="0"/>
            <a:t>Constructivismo</a:t>
          </a:r>
        </a:p>
      </dgm:t>
    </dgm:pt>
    <dgm:pt modelId="{17748281-48B2-CA46-8ED8-26F3EA54B4C1}" type="parTrans" cxnId="{B76EF8D7-FBAA-C44B-AF34-5C786BE19353}">
      <dgm:prSet/>
      <dgm:spPr/>
      <dgm:t>
        <a:bodyPr/>
        <a:lstStyle/>
        <a:p>
          <a:endParaRPr lang="es-ES"/>
        </a:p>
      </dgm:t>
    </dgm:pt>
    <dgm:pt modelId="{DC970568-64AB-2A4A-994C-8F5AD447D6A1}" type="sibTrans" cxnId="{B76EF8D7-FBAA-C44B-AF34-5C786BE19353}">
      <dgm:prSet/>
      <dgm:spPr/>
      <dgm:t>
        <a:bodyPr/>
        <a:lstStyle/>
        <a:p>
          <a:endParaRPr lang="es-ES"/>
        </a:p>
      </dgm:t>
    </dgm:pt>
    <dgm:pt modelId="{72B1729A-B23C-D44C-BA54-67EA806CAE10}" type="pres">
      <dgm:prSet presAssocID="{694E9CFA-CD03-8D43-8C9F-F1F64423C1F0}" presName="Name0" presStyleCnt="0">
        <dgm:presLayoutVars>
          <dgm:dir/>
          <dgm:animLvl val="lvl"/>
          <dgm:resizeHandles val="exact"/>
        </dgm:presLayoutVars>
      </dgm:prSet>
      <dgm:spPr/>
    </dgm:pt>
    <dgm:pt modelId="{112F598B-2AF2-8D4A-8344-7837FA6BD69F}" type="pres">
      <dgm:prSet presAssocID="{D76C87AD-AE04-4345-A7A9-8AD80DD50BC2}" presName="parTxOnly" presStyleLbl="node1" presStyleIdx="0" presStyleCnt="3">
        <dgm:presLayoutVars>
          <dgm:chMax val="0"/>
          <dgm:chPref val="0"/>
          <dgm:bulletEnabled val="1"/>
        </dgm:presLayoutVars>
      </dgm:prSet>
      <dgm:spPr/>
    </dgm:pt>
    <dgm:pt modelId="{8FB881FF-8465-1F44-8C76-D27C8644AEE6}" type="pres">
      <dgm:prSet presAssocID="{6BE7C30F-887F-394F-BA9C-81AF43025244}" presName="parTxOnlySpace" presStyleCnt="0"/>
      <dgm:spPr/>
    </dgm:pt>
    <dgm:pt modelId="{CD62C91D-EC81-154B-8C3A-982F47614EF7}" type="pres">
      <dgm:prSet presAssocID="{FD8B288B-FD3E-8548-8BE7-CD741B73DC48}" presName="parTxOnly" presStyleLbl="node1" presStyleIdx="1" presStyleCnt="3">
        <dgm:presLayoutVars>
          <dgm:chMax val="0"/>
          <dgm:chPref val="0"/>
          <dgm:bulletEnabled val="1"/>
        </dgm:presLayoutVars>
      </dgm:prSet>
      <dgm:spPr/>
    </dgm:pt>
    <dgm:pt modelId="{1136CDFB-2636-DF42-8D8B-1FCB19A5CD23}" type="pres">
      <dgm:prSet presAssocID="{D4292552-C2C0-0E4C-A275-AA9BA12D8D39}" presName="parTxOnlySpace" presStyleCnt="0"/>
      <dgm:spPr/>
    </dgm:pt>
    <dgm:pt modelId="{A61244E2-593F-D144-8F88-0F852C8800D0}" type="pres">
      <dgm:prSet presAssocID="{847F54C1-A502-EA4A-A666-A395D08FC8AA}" presName="parTxOnly" presStyleLbl="node1" presStyleIdx="2" presStyleCnt="3">
        <dgm:presLayoutVars>
          <dgm:chMax val="0"/>
          <dgm:chPref val="0"/>
          <dgm:bulletEnabled val="1"/>
        </dgm:presLayoutVars>
      </dgm:prSet>
      <dgm:spPr/>
    </dgm:pt>
  </dgm:ptLst>
  <dgm:cxnLst>
    <dgm:cxn modelId="{F7687B2F-D000-614E-A156-C87A35209B37}" type="presOf" srcId="{FD8B288B-FD3E-8548-8BE7-CD741B73DC48}" destId="{CD62C91D-EC81-154B-8C3A-982F47614EF7}" srcOrd="0" destOrd="0" presId="urn:microsoft.com/office/officeart/2005/8/layout/chevron1"/>
    <dgm:cxn modelId="{6E661A32-5B00-9C4B-8708-2D24DBD3D4A0}" srcId="{694E9CFA-CD03-8D43-8C9F-F1F64423C1F0}" destId="{D76C87AD-AE04-4345-A7A9-8AD80DD50BC2}" srcOrd="0" destOrd="0" parTransId="{13E386C2-AEBC-6540-A3D7-D11305B25A00}" sibTransId="{6BE7C30F-887F-394F-BA9C-81AF43025244}"/>
    <dgm:cxn modelId="{6D620181-F5EE-6347-B9FF-1757558D0A91}" type="presOf" srcId="{694E9CFA-CD03-8D43-8C9F-F1F64423C1F0}" destId="{72B1729A-B23C-D44C-BA54-67EA806CAE10}" srcOrd="0" destOrd="0" presId="urn:microsoft.com/office/officeart/2005/8/layout/chevron1"/>
    <dgm:cxn modelId="{F878A79A-5B76-B54F-BDAE-1099F972B33B}" srcId="{694E9CFA-CD03-8D43-8C9F-F1F64423C1F0}" destId="{FD8B288B-FD3E-8548-8BE7-CD741B73DC48}" srcOrd="1" destOrd="0" parTransId="{50BA5A0E-794A-1243-BE5C-886B768BAF70}" sibTransId="{D4292552-C2C0-0E4C-A275-AA9BA12D8D39}"/>
    <dgm:cxn modelId="{414215AC-24B3-DC43-905E-4406D611E0BD}" type="presOf" srcId="{847F54C1-A502-EA4A-A666-A395D08FC8AA}" destId="{A61244E2-593F-D144-8F88-0F852C8800D0}" srcOrd="0" destOrd="0" presId="urn:microsoft.com/office/officeart/2005/8/layout/chevron1"/>
    <dgm:cxn modelId="{BCF6E3D4-A719-C946-84F8-482BBD336A7C}" type="presOf" srcId="{D76C87AD-AE04-4345-A7A9-8AD80DD50BC2}" destId="{112F598B-2AF2-8D4A-8344-7837FA6BD69F}" srcOrd="0" destOrd="0" presId="urn:microsoft.com/office/officeart/2005/8/layout/chevron1"/>
    <dgm:cxn modelId="{B76EF8D7-FBAA-C44B-AF34-5C786BE19353}" srcId="{694E9CFA-CD03-8D43-8C9F-F1F64423C1F0}" destId="{847F54C1-A502-EA4A-A666-A395D08FC8AA}" srcOrd="2" destOrd="0" parTransId="{17748281-48B2-CA46-8ED8-26F3EA54B4C1}" sibTransId="{DC970568-64AB-2A4A-994C-8F5AD447D6A1}"/>
    <dgm:cxn modelId="{F02934DC-9F1D-2249-BE93-71A417EFFCDA}" type="presParOf" srcId="{72B1729A-B23C-D44C-BA54-67EA806CAE10}" destId="{112F598B-2AF2-8D4A-8344-7837FA6BD69F}" srcOrd="0" destOrd="0" presId="urn:microsoft.com/office/officeart/2005/8/layout/chevron1"/>
    <dgm:cxn modelId="{5A8E232C-915F-E546-8BC7-5C7D6E9B3ACF}" type="presParOf" srcId="{72B1729A-B23C-D44C-BA54-67EA806CAE10}" destId="{8FB881FF-8465-1F44-8C76-D27C8644AEE6}" srcOrd="1" destOrd="0" presId="urn:microsoft.com/office/officeart/2005/8/layout/chevron1"/>
    <dgm:cxn modelId="{BEC3DA25-B249-844B-B4BE-32C74026B960}" type="presParOf" srcId="{72B1729A-B23C-D44C-BA54-67EA806CAE10}" destId="{CD62C91D-EC81-154B-8C3A-982F47614EF7}" srcOrd="2" destOrd="0" presId="urn:microsoft.com/office/officeart/2005/8/layout/chevron1"/>
    <dgm:cxn modelId="{83230E8F-6DC9-CE4B-8178-0509E47E9D0B}" type="presParOf" srcId="{72B1729A-B23C-D44C-BA54-67EA806CAE10}" destId="{1136CDFB-2636-DF42-8D8B-1FCB19A5CD23}" srcOrd="3" destOrd="0" presId="urn:microsoft.com/office/officeart/2005/8/layout/chevron1"/>
    <dgm:cxn modelId="{C333F5DC-2989-5D47-B7CA-A4CEF843E02F}" type="presParOf" srcId="{72B1729A-B23C-D44C-BA54-67EA806CAE10}" destId="{A61244E2-593F-D144-8F88-0F852C8800D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F598B-2AF2-8D4A-8344-7837FA6BD69F}">
      <dsp:nvSpPr>
        <dsp:cNvPr id="0" name=""/>
        <dsp:cNvSpPr/>
      </dsp:nvSpPr>
      <dsp:spPr>
        <a:xfrm>
          <a:off x="3080"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s-ES" sz="2500" kern="1200" dirty="0"/>
            <a:t>Conductismo</a:t>
          </a:r>
        </a:p>
      </dsp:txBody>
      <dsp:txXfrm>
        <a:off x="753754" y="1424994"/>
        <a:ext cx="2252022" cy="1501348"/>
      </dsp:txXfrm>
    </dsp:sp>
    <dsp:sp modelId="{CD62C91D-EC81-154B-8C3A-982F47614EF7}">
      <dsp:nvSpPr>
        <dsp:cNvPr id="0" name=""/>
        <dsp:cNvSpPr/>
      </dsp:nvSpPr>
      <dsp:spPr>
        <a:xfrm>
          <a:off x="3381114"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s-ES" sz="2500" kern="1200" dirty="0"/>
            <a:t>Cognitivismo</a:t>
          </a:r>
        </a:p>
      </dsp:txBody>
      <dsp:txXfrm>
        <a:off x="4131788" y="1424994"/>
        <a:ext cx="2252022" cy="1501348"/>
      </dsp:txXfrm>
    </dsp:sp>
    <dsp:sp modelId="{A61244E2-593F-D144-8F88-0F852C8800D0}">
      <dsp:nvSpPr>
        <dsp:cNvPr id="0" name=""/>
        <dsp:cNvSpPr/>
      </dsp:nvSpPr>
      <dsp:spPr>
        <a:xfrm>
          <a:off x="6759148"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s-ES" sz="2500" kern="1200" dirty="0"/>
            <a:t>Constructivismo</a:t>
          </a:r>
        </a:p>
      </dsp:txBody>
      <dsp:txXfrm>
        <a:off x="7509822" y="1424994"/>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D06A62-68C9-9346-8158-D0A730D8C02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ED35C0D9-9565-BC46-BA3B-6D9CA791E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AA575EE1-FBE7-E24B-A1E4-2DD86A125F2B}"/>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5" name="Marcador de pie de página 4">
            <a:extLst>
              <a:ext uri="{FF2B5EF4-FFF2-40B4-BE49-F238E27FC236}">
                <a16:creationId xmlns:a16="http://schemas.microsoft.com/office/drawing/2014/main" id="{7B8BE012-196C-F146-A673-BC0062346F3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A00110A-136F-C740-93DB-17EFC166B806}"/>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198308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6E234-D062-2B45-96C3-2E8FB48FCF0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6956FD16-7452-684F-8F76-32A8D11B9B1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16D915B8-FF65-5845-A319-24CFD361F077}"/>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5" name="Marcador de pie de página 4">
            <a:extLst>
              <a:ext uri="{FF2B5EF4-FFF2-40B4-BE49-F238E27FC236}">
                <a16:creationId xmlns:a16="http://schemas.microsoft.com/office/drawing/2014/main" id="{C2EAC8F7-B1EF-E14A-A856-D255F35FB6E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903CEE3-8135-D24D-8326-CAB42BD24552}"/>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240329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AF0CBA-EB76-074B-8535-D18267F2EC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724DE16D-110E-7A4F-A5D9-6C59B8113ED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8480D8B3-7810-1A49-9C0C-2155C60FB5AC}"/>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5" name="Marcador de pie de página 4">
            <a:extLst>
              <a:ext uri="{FF2B5EF4-FFF2-40B4-BE49-F238E27FC236}">
                <a16:creationId xmlns:a16="http://schemas.microsoft.com/office/drawing/2014/main" id="{6E2BB2FE-1AC8-1F41-A9E6-DCE2FE89F3C9}"/>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FDB239C-783E-A741-970B-1E6A42B79C23}"/>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225468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BB90C9-94E5-4C46-AF09-BC6650E0E6E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3FFF3578-734B-C744-A9CA-B680760690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D23C250A-C393-5341-90EB-C6DE36A2DEB8}"/>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5" name="Marcador de pie de página 4">
            <a:extLst>
              <a:ext uri="{FF2B5EF4-FFF2-40B4-BE49-F238E27FC236}">
                <a16:creationId xmlns:a16="http://schemas.microsoft.com/office/drawing/2014/main" id="{DC5B63FF-0D70-3C47-94B1-B0131A06D43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B01F71D-2121-E948-AC73-D4CB02948994}"/>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27098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A8894-6F76-8544-835E-F92F08E856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9DF5EADA-19F7-F546-AA2D-FB6E96AEA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5D547F2-FA12-F548-BEDA-C31FAA2F1B4A}"/>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5" name="Marcador de pie de página 4">
            <a:extLst>
              <a:ext uri="{FF2B5EF4-FFF2-40B4-BE49-F238E27FC236}">
                <a16:creationId xmlns:a16="http://schemas.microsoft.com/office/drawing/2014/main" id="{3A1825F1-924F-014E-9179-A5E2D06B43B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7C7566B6-998E-A84E-A302-3F2F345637BC}"/>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59544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10379-F864-B349-B876-43969CAD5870}"/>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8FFC89BF-0613-D748-9850-1AF578C2589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A798417D-D059-1647-9332-179BD834946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id="{4D651D03-3885-9A44-892F-F65A77C269FF}"/>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6" name="Marcador de pie de página 5">
            <a:extLst>
              <a:ext uri="{FF2B5EF4-FFF2-40B4-BE49-F238E27FC236}">
                <a16:creationId xmlns:a16="http://schemas.microsoft.com/office/drawing/2014/main" id="{06089707-E855-7C4F-90B8-A3125F440FB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A7A07C12-EE25-8248-972B-29232B2E9E04}"/>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102403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E746C2-D828-1940-9ABC-A40053B685A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EA030F8E-1265-0444-ADDC-219246D93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2F1D945-D8CC-654D-8C88-6C98B1D67C9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id="{17BAAA4B-8E5A-B046-8198-6AA188B6B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3DFFC8-0CE7-504E-951C-12F1F4C33E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id="{40CDA0E8-CCB4-1743-BBE5-06D78177B3C1}"/>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8" name="Marcador de pie de página 7">
            <a:extLst>
              <a:ext uri="{FF2B5EF4-FFF2-40B4-BE49-F238E27FC236}">
                <a16:creationId xmlns:a16="http://schemas.microsoft.com/office/drawing/2014/main" id="{6C35BE9E-4277-474C-8D32-5984CC514731}"/>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A3C41ADD-32B4-1247-8F28-3F64941CBAF5}"/>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244786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606FE-2D14-AB48-8897-5D62230E91E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8699637E-E3A8-DC44-ACB3-E489BB8AE8DB}"/>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4" name="Marcador de pie de página 3">
            <a:extLst>
              <a:ext uri="{FF2B5EF4-FFF2-40B4-BE49-F238E27FC236}">
                <a16:creationId xmlns:a16="http://schemas.microsoft.com/office/drawing/2014/main" id="{D7896CDE-CFDE-484E-8775-0B15B19A553E}"/>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C1652DFA-B4F6-654F-83B4-D8B151BB6135}"/>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338119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24B256-2B77-7F40-8C26-E2DF6B718732}"/>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3" name="Marcador de pie de página 2">
            <a:extLst>
              <a:ext uri="{FF2B5EF4-FFF2-40B4-BE49-F238E27FC236}">
                <a16:creationId xmlns:a16="http://schemas.microsoft.com/office/drawing/2014/main" id="{8467D60B-AC15-684E-8C5C-893CA1BD2450}"/>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9B6721C3-F195-0B45-89D0-4F9E21D025A5}"/>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82203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48534-906B-D846-86AE-B1B58BD976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597C3E0C-C6A2-7040-BB2E-DBECFEE98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id="{014FB2DF-9AA2-4441-A347-3AFD5C939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3121BF-0B81-7F47-BCB4-6681586F73B4}"/>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6" name="Marcador de pie de página 5">
            <a:extLst>
              <a:ext uri="{FF2B5EF4-FFF2-40B4-BE49-F238E27FC236}">
                <a16:creationId xmlns:a16="http://schemas.microsoft.com/office/drawing/2014/main" id="{CCC3FAF2-7955-F445-9D3E-80A8A84DE4FB}"/>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9D56A2D9-B84B-584A-A386-6F4BB32F473C}"/>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223382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9422F-C222-8643-B8FA-B0D9BF09AA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39ED336A-C35F-B54D-B738-04160B1B4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D2F8E962-75A4-5B45-A5D7-BB747D82D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BF2186-BA17-E644-B12D-0075DA5E0C1A}"/>
              </a:ext>
            </a:extLst>
          </p:cNvPr>
          <p:cNvSpPr>
            <a:spLocks noGrp="1"/>
          </p:cNvSpPr>
          <p:nvPr>
            <p:ph type="dt" sz="half" idx="10"/>
          </p:nvPr>
        </p:nvSpPr>
        <p:spPr/>
        <p:txBody>
          <a:bodyPr/>
          <a:lstStyle/>
          <a:p>
            <a:fld id="{EEF78D7D-4070-A04C-9EB5-9EF7F7C7A9E5}" type="datetimeFigureOut">
              <a:rPr lang="es-ES_tradnl" smtClean="0"/>
              <a:t>20/7/21</a:t>
            </a:fld>
            <a:endParaRPr lang="es-ES_tradnl"/>
          </a:p>
        </p:txBody>
      </p:sp>
      <p:sp>
        <p:nvSpPr>
          <p:cNvPr id="6" name="Marcador de pie de página 5">
            <a:extLst>
              <a:ext uri="{FF2B5EF4-FFF2-40B4-BE49-F238E27FC236}">
                <a16:creationId xmlns:a16="http://schemas.microsoft.com/office/drawing/2014/main" id="{6A69CBA3-FD9A-AE49-BCA1-C287F3D666F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F87C4408-D202-0C42-80D7-56ADF103C388}"/>
              </a:ext>
            </a:extLst>
          </p:cNvPr>
          <p:cNvSpPr>
            <a:spLocks noGrp="1"/>
          </p:cNvSpPr>
          <p:nvPr>
            <p:ph type="sldNum" sz="quarter" idx="12"/>
          </p:nvPr>
        </p:nvSpPr>
        <p:spPr/>
        <p:txBody>
          <a:body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43294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5872E9-EE59-7A48-B4E0-2F27ABED9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E9F2147A-4B5B-3448-B931-F6F6D627A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EB88CFBF-F0A0-8F4B-A849-85D2B775C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78D7D-4070-A04C-9EB5-9EF7F7C7A9E5}" type="datetimeFigureOut">
              <a:rPr lang="es-ES_tradnl" smtClean="0"/>
              <a:t>20/7/21</a:t>
            </a:fld>
            <a:endParaRPr lang="es-ES_tradnl"/>
          </a:p>
        </p:txBody>
      </p:sp>
      <p:sp>
        <p:nvSpPr>
          <p:cNvPr id="5" name="Marcador de pie de página 4">
            <a:extLst>
              <a:ext uri="{FF2B5EF4-FFF2-40B4-BE49-F238E27FC236}">
                <a16:creationId xmlns:a16="http://schemas.microsoft.com/office/drawing/2014/main" id="{1E7F3E16-5462-0F48-91BD-A5DC4D556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69CF4665-2739-8B43-AE4C-121418B37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B57E2-9B06-0E4C-B9F3-105F74BBA482}" type="slidenum">
              <a:rPr lang="es-ES_tradnl" smtClean="0"/>
              <a:t>‹Nº›</a:t>
            </a:fld>
            <a:endParaRPr lang="es-ES_tradnl"/>
          </a:p>
        </p:txBody>
      </p:sp>
    </p:spTree>
    <p:extLst>
      <p:ext uri="{BB962C8B-B14F-4D97-AF65-F5344CB8AC3E}">
        <p14:creationId xmlns:p14="http://schemas.microsoft.com/office/powerpoint/2010/main" val="3731568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Texto&#10;&#10;Descripción generada automáticamente">
            <a:extLst>
              <a:ext uri="{FF2B5EF4-FFF2-40B4-BE49-F238E27FC236}">
                <a16:creationId xmlns:a16="http://schemas.microsoft.com/office/drawing/2014/main" id="{EE599FDA-D6E0-384A-80A4-252FAFAD49D6}"/>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F9E7A904-47D1-1E45-8444-DD9936EBC82C}"/>
              </a:ext>
            </a:extLst>
          </p:cNvPr>
          <p:cNvSpPr>
            <a:spLocks noGrp="1"/>
          </p:cNvSpPr>
          <p:nvPr>
            <p:ph type="ctrTitle"/>
          </p:nvPr>
        </p:nvSpPr>
        <p:spPr>
          <a:xfrm>
            <a:off x="8022021" y="3231931"/>
            <a:ext cx="3852041" cy="1834056"/>
          </a:xfrm>
        </p:spPr>
        <p:txBody>
          <a:bodyPr>
            <a:normAutofit/>
          </a:bodyPr>
          <a:lstStyle/>
          <a:p>
            <a:r>
              <a:rPr lang="es-ES_tradnl" sz="4000" dirty="0"/>
              <a:t>APRENDIZAJE y ESTILOS DE APRENDIZAJE</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50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5D21CAC-56C7-5D4E-B9F7-DB97B5BA1C5B}"/>
              </a:ext>
            </a:extLst>
          </p:cNvPr>
          <p:cNvSpPr>
            <a:spLocks noGrp="1"/>
          </p:cNvSpPr>
          <p:nvPr>
            <p:ph type="title"/>
          </p:nvPr>
        </p:nvSpPr>
        <p:spPr>
          <a:xfrm>
            <a:off x="643468" y="621792"/>
            <a:ext cx="4989890" cy="5413248"/>
          </a:xfrm>
        </p:spPr>
        <p:txBody>
          <a:bodyPr>
            <a:normAutofit/>
          </a:bodyPr>
          <a:lstStyle/>
          <a:p>
            <a:r>
              <a:rPr lang="es-EC" sz="3600"/>
              <a:t>El convergente</a:t>
            </a:r>
            <a:br>
              <a:rPr lang="es-EC" sz="3600"/>
            </a:br>
            <a:endParaRPr lang="es-ES_tradnl" sz="3600"/>
          </a:p>
        </p:txBody>
      </p:sp>
      <p:sp>
        <p:nvSpPr>
          <p:cNvPr id="21" name="Freeform: Shape 2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DFCB02D7-244E-A644-961D-6286CEF9F73D}"/>
              </a:ext>
            </a:extLst>
          </p:cNvPr>
          <p:cNvSpPr>
            <a:spLocks noGrp="1"/>
          </p:cNvSpPr>
          <p:nvPr>
            <p:ph idx="1"/>
          </p:nvPr>
        </p:nvSpPr>
        <p:spPr>
          <a:xfrm>
            <a:off x="6096000" y="643466"/>
            <a:ext cx="5452532" cy="5571065"/>
          </a:xfrm>
          <a:noFill/>
        </p:spPr>
        <p:txBody>
          <a:bodyPr anchor="ctr">
            <a:normAutofit/>
          </a:bodyPr>
          <a:lstStyle/>
          <a:p>
            <a:r>
              <a:rPr lang="es-EC" sz="2000"/>
              <a:t>Las personas con este estilo de aprendizaje poseen habilidades predominantes en las áreas de la </a:t>
            </a:r>
            <a:r>
              <a:rPr lang="es-EC" sz="2000" i="1"/>
              <a:t>abstracción, conceptualización</a:t>
            </a:r>
            <a:r>
              <a:rPr lang="es-EC" sz="2000"/>
              <a:t> y </a:t>
            </a:r>
            <a:r>
              <a:rPr lang="es-EC" sz="2000" i="1"/>
              <a:t>Experimentación Activa</a:t>
            </a:r>
            <a:r>
              <a:rPr lang="es-EC" sz="2000"/>
              <a:t>.</a:t>
            </a:r>
          </a:p>
          <a:p>
            <a:endParaRPr lang="es-EC" sz="2000"/>
          </a:p>
          <a:p>
            <a:r>
              <a:rPr lang="es-EC" sz="2000"/>
              <a:t>Son muy expertos en la aplicación práctica de las ideas.  Tienden a desempeñarse mejor en situaciones en las cuales hay una respuesta a un problema.</a:t>
            </a:r>
          </a:p>
          <a:p>
            <a:endParaRPr lang="es-ES_tradnl" sz="2000"/>
          </a:p>
        </p:txBody>
      </p:sp>
    </p:spTree>
    <p:extLst>
      <p:ext uri="{BB962C8B-B14F-4D97-AF65-F5344CB8AC3E}">
        <p14:creationId xmlns:p14="http://schemas.microsoft.com/office/powerpoint/2010/main" val="353736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4F4606D-AC8E-7E4C-8609-97A7930A9439}"/>
              </a:ext>
            </a:extLst>
          </p:cNvPr>
          <p:cNvSpPr>
            <a:spLocks noGrp="1"/>
          </p:cNvSpPr>
          <p:nvPr>
            <p:ph type="title"/>
          </p:nvPr>
        </p:nvSpPr>
        <p:spPr>
          <a:xfrm>
            <a:off x="643468" y="621792"/>
            <a:ext cx="4989890" cy="5413248"/>
          </a:xfrm>
        </p:spPr>
        <p:txBody>
          <a:bodyPr>
            <a:normAutofit/>
          </a:bodyPr>
          <a:lstStyle/>
          <a:p>
            <a:r>
              <a:rPr lang="es-EC" sz="3600"/>
              <a:t>El divergente</a:t>
            </a:r>
            <a:br>
              <a:rPr lang="es-EC" sz="3600"/>
            </a:br>
            <a:endParaRPr lang="es-ES_tradnl" sz="3600"/>
          </a:p>
        </p:txBody>
      </p:sp>
      <p:sp>
        <p:nvSpPr>
          <p:cNvPr id="21" name="Freeform: Shape 2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1C70F30-08E5-1149-A3BA-090308669044}"/>
              </a:ext>
            </a:extLst>
          </p:cNvPr>
          <p:cNvSpPr>
            <a:spLocks noGrp="1"/>
          </p:cNvSpPr>
          <p:nvPr>
            <p:ph idx="1"/>
          </p:nvPr>
        </p:nvSpPr>
        <p:spPr>
          <a:xfrm>
            <a:off x="6096000" y="643466"/>
            <a:ext cx="5452532" cy="5571065"/>
          </a:xfrm>
          <a:noFill/>
        </p:spPr>
        <p:txBody>
          <a:bodyPr anchor="ctr">
            <a:normAutofit/>
          </a:bodyPr>
          <a:lstStyle/>
          <a:p>
            <a:r>
              <a:rPr lang="es-EC" sz="2000"/>
              <a:t>Manifiestan habilidades dominantes que se observan en las áreas de la </a:t>
            </a:r>
            <a:r>
              <a:rPr lang="es-EC" sz="2000" i="1"/>
              <a:t>experiencia concreta y observación reflexiva, </a:t>
            </a:r>
            <a:r>
              <a:rPr lang="es-EC" sz="2000"/>
              <a:t>esencialmente todo lo opuesto a los convergentes.</a:t>
            </a:r>
          </a:p>
          <a:p>
            <a:endParaRPr lang="es-EC" sz="2000"/>
          </a:p>
          <a:p>
            <a:r>
              <a:rPr lang="es-EC" sz="2000"/>
              <a:t>Son buenos para captar la totadlidad y organizar pequeños fragmentos de información en un todo coherente y significativo.</a:t>
            </a:r>
          </a:p>
          <a:p>
            <a:endParaRPr lang="es-EC" sz="2000"/>
          </a:p>
          <a:p>
            <a:r>
              <a:rPr lang="es-EC" sz="2000"/>
              <a:t>Los divergentes suelen ser emocionales y creativos.</a:t>
            </a:r>
            <a:endParaRPr lang="es-ES_tradnl" sz="2000"/>
          </a:p>
        </p:txBody>
      </p:sp>
    </p:spTree>
    <p:extLst>
      <p:ext uri="{BB962C8B-B14F-4D97-AF65-F5344CB8AC3E}">
        <p14:creationId xmlns:p14="http://schemas.microsoft.com/office/powerpoint/2010/main" val="402776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BA7B241-82A7-EC48-8DA6-177AA2F4F538}"/>
              </a:ext>
            </a:extLst>
          </p:cNvPr>
          <p:cNvSpPr>
            <a:spLocks noGrp="1"/>
          </p:cNvSpPr>
          <p:nvPr>
            <p:ph type="title"/>
          </p:nvPr>
        </p:nvSpPr>
        <p:spPr>
          <a:xfrm>
            <a:off x="643468" y="621792"/>
            <a:ext cx="4989890" cy="5413248"/>
          </a:xfrm>
        </p:spPr>
        <p:txBody>
          <a:bodyPr>
            <a:normAutofit/>
          </a:bodyPr>
          <a:lstStyle/>
          <a:p>
            <a:r>
              <a:rPr lang="es-EC" sz="3600"/>
              <a:t>El asimilador</a:t>
            </a:r>
            <a:br>
              <a:rPr lang="es-EC" sz="3600"/>
            </a:br>
            <a:endParaRPr lang="es-ES_tradnl" sz="3600"/>
          </a:p>
        </p:txBody>
      </p:sp>
      <p:sp>
        <p:nvSpPr>
          <p:cNvPr id="21" name="Freeform: Shape 2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2CA07A1-D3D1-124E-84D5-EC3637146341}"/>
              </a:ext>
            </a:extLst>
          </p:cNvPr>
          <p:cNvSpPr>
            <a:spLocks noGrp="1"/>
          </p:cNvSpPr>
          <p:nvPr>
            <p:ph idx="1"/>
          </p:nvPr>
        </p:nvSpPr>
        <p:spPr>
          <a:xfrm>
            <a:off x="6096000" y="643466"/>
            <a:ext cx="5452532" cy="5571065"/>
          </a:xfrm>
          <a:noFill/>
        </p:spPr>
        <p:txBody>
          <a:bodyPr anchor="ctr">
            <a:normAutofit/>
          </a:bodyPr>
          <a:lstStyle/>
          <a:p>
            <a:r>
              <a:rPr lang="es-EC" sz="2000"/>
              <a:t>Son expertos en áreas de </a:t>
            </a:r>
            <a:r>
              <a:rPr lang="es-EC" sz="2000" i="1"/>
              <a:t>abstracción, conceptualización y observación reflexiva,</a:t>
            </a:r>
            <a:r>
              <a:rPr lang="es-EC" sz="2000"/>
              <a:t> la compresión y creación de modelos teóricos puede ser una de sus mayores fortalezas.</a:t>
            </a:r>
          </a:p>
          <a:p>
            <a:endParaRPr lang="es-EC" sz="2000"/>
          </a:p>
          <a:p>
            <a:r>
              <a:rPr lang="es-EC" sz="2000"/>
              <a:t>Suelen estar más interesados en las ideas abstractas y no tanto en las personas, sin embargo no se preocupan mucho por las aplicaciones prácticas de las teorías.   </a:t>
            </a:r>
          </a:p>
          <a:p>
            <a:endParaRPr lang="es-EC" sz="2000"/>
          </a:p>
          <a:p>
            <a:r>
              <a:rPr lang="es-EC" sz="2000"/>
              <a:t>Los asimiladores también disfrutan del trabajo que implica la planificación y la investigación.</a:t>
            </a:r>
          </a:p>
          <a:p>
            <a:endParaRPr lang="es-ES_tradnl" sz="2000"/>
          </a:p>
        </p:txBody>
      </p:sp>
    </p:spTree>
    <p:extLst>
      <p:ext uri="{BB962C8B-B14F-4D97-AF65-F5344CB8AC3E}">
        <p14:creationId xmlns:p14="http://schemas.microsoft.com/office/powerpoint/2010/main" val="124827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22FB2A2-34B0-A045-AC51-ED2AD47EAF62}"/>
              </a:ext>
            </a:extLst>
          </p:cNvPr>
          <p:cNvSpPr>
            <a:spLocks noGrp="1"/>
          </p:cNvSpPr>
          <p:nvPr>
            <p:ph type="title"/>
          </p:nvPr>
        </p:nvSpPr>
        <p:spPr>
          <a:xfrm>
            <a:off x="643468" y="621792"/>
            <a:ext cx="4989890" cy="5413248"/>
          </a:xfrm>
        </p:spPr>
        <p:txBody>
          <a:bodyPr>
            <a:normAutofit/>
          </a:bodyPr>
          <a:lstStyle/>
          <a:p>
            <a:r>
              <a:rPr lang="es-EC" sz="3600"/>
              <a:t>El acomodador</a:t>
            </a:r>
            <a:br>
              <a:rPr lang="es-EC" sz="3600"/>
            </a:br>
            <a:endParaRPr lang="es-ES_tradnl" sz="3600"/>
          </a:p>
        </p:txBody>
      </p:sp>
      <p:sp>
        <p:nvSpPr>
          <p:cNvPr id="21" name="Freeform: Shape 2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5FCDFE3E-8F33-954F-B474-CBE3CBB19981}"/>
              </a:ext>
            </a:extLst>
          </p:cNvPr>
          <p:cNvSpPr>
            <a:spLocks noGrp="1"/>
          </p:cNvSpPr>
          <p:nvPr>
            <p:ph idx="1"/>
          </p:nvPr>
        </p:nvSpPr>
        <p:spPr>
          <a:xfrm>
            <a:off x="6096000" y="643466"/>
            <a:ext cx="5452532" cy="5571065"/>
          </a:xfrm>
          <a:noFill/>
        </p:spPr>
        <p:txBody>
          <a:bodyPr anchor="ctr">
            <a:normAutofit/>
          </a:bodyPr>
          <a:lstStyle/>
          <a:p>
            <a:r>
              <a:rPr lang="es-EC" sz="2000"/>
              <a:t>Suelen tener su fortaleza en la </a:t>
            </a:r>
            <a:r>
              <a:rPr lang="es-EC" sz="2000" i="1"/>
              <a:t>experiencia concreta y experimentación Activa,</a:t>
            </a:r>
            <a:r>
              <a:rPr lang="es-EC" sz="2000"/>
              <a:t> este estilo es básicamente lo contrario al estilo Asimilador.</a:t>
            </a:r>
          </a:p>
          <a:p>
            <a:endParaRPr lang="es-EC" sz="2000"/>
          </a:p>
          <a:p>
            <a:r>
              <a:rPr lang="es-EC" sz="2000"/>
              <a:t>Los Acomodadores son “hacedores”; disfrutan de la elaboración de experimentos </a:t>
            </a:r>
          </a:p>
          <a:p>
            <a:endParaRPr lang="es-EC" sz="2000"/>
          </a:p>
          <a:p>
            <a:r>
              <a:rPr lang="es-EC" sz="2000"/>
              <a:t>Son los que tiende a asumir los más grandes riesgos.</a:t>
            </a:r>
          </a:p>
          <a:p>
            <a:endParaRPr lang="es-EC" sz="2000"/>
          </a:p>
          <a:p>
            <a:r>
              <a:rPr lang="es-EC" sz="2000"/>
              <a:t>Son buenos para pensar con los pies en la tierra y cambiar sus planes conforme a la nueva información, para solucionar un problema por lo general utilizan un enfoque de ensayo y error.</a:t>
            </a:r>
          </a:p>
          <a:p>
            <a:endParaRPr lang="es-EC" sz="2000"/>
          </a:p>
          <a:p>
            <a:endParaRPr lang="es-ES_tradnl" sz="2000"/>
          </a:p>
        </p:txBody>
      </p:sp>
    </p:spTree>
    <p:extLst>
      <p:ext uri="{BB962C8B-B14F-4D97-AF65-F5344CB8AC3E}">
        <p14:creationId xmlns:p14="http://schemas.microsoft.com/office/powerpoint/2010/main" val="347512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8196A6-68EF-D941-AD2D-B68E7831A438}"/>
              </a:ext>
            </a:extLst>
          </p:cNvPr>
          <p:cNvSpPr>
            <a:spLocks noGrp="1"/>
          </p:cNvSpPr>
          <p:nvPr>
            <p:ph type="title"/>
          </p:nvPr>
        </p:nvSpPr>
        <p:spPr>
          <a:xfrm>
            <a:off x="838200" y="218821"/>
            <a:ext cx="10515600" cy="610235"/>
          </a:xfrm>
        </p:spPr>
        <p:txBody>
          <a:bodyPr>
            <a:normAutofit fontScale="90000"/>
          </a:bodyPr>
          <a:lstStyle/>
          <a:p>
            <a:r>
              <a:rPr lang="es-ES_tradnl" dirty="0"/>
              <a:t>ESTILOS DE APRENDIZAJE (</a:t>
            </a:r>
            <a:r>
              <a:rPr lang="es-ES_tradnl" dirty="0" err="1"/>
              <a:t>Honey</a:t>
            </a:r>
            <a:r>
              <a:rPr lang="es-ES_tradnl" dirty="0"/>
              <a:t>-Alonso)</a:t>
            </a:r>
          </a:p>
        </p:txBody>
      </p:sp>
      <p:sp>
        <p:nvSpPr>
          <p:cNvPr id="3" name="Marcador de contenido 2">
            <a:extLst>
              <a:ext uri="{FF2B5EF4-FFF2-40B4-BE49-F238E27FC236}">
                <a16:creationId xmlns:a16="http://schemas.microsoft.com/office/drawing/2014/main" id="{FD217226-2B3C-BB4B-9413-4EFD2803BBBE}"/>
              </a:ext>
            </a:extLst>
          </p:cNvPr>
          <p:cNvSpPr>
            <a:spLocks noGrp="1"/>
          </p:cNvSpPr>
          <p:nvPr>
            <p:ph idx="1"/>
          </p:nvPr>
        </p:nvSpPr>
        <p:spPr>
          <a:xfrm>
            <a:off x="838200" y="1267968"/>
            <a:ext cx="10515600" cy="4908995"/>
          </a:xfrm>
        </p:spPr>
        <p:txBody>
          <a:bodyPr>
            <a:normAutofit fontScale="92500" lnSpcReduction="10000"/>
          </a:bodyPr>
          <a:lstStyle/>
          <a:p>
            <a:pPr algn="just"/>
            <a:r>
              <a:rPr lang="es-EC" dirty="0"/>
              <a:t>El cuestionario Cuestionario Honey-Alonso de Estilos de Aprendizaje (CHAEA) tiene como fundamentos los modelos de Kolb (1984), que concibe el proceso de aprendizaje desde la experiencia. </a:t>
            </a:r>
          </a:p>
          <a:p>
            <a:pPr algn="just"/>
            <a:endParaRPr lang="es-EC" dirty="0"/>
          </a:p>
          <a:p>
            <a:pPr algn="just"/>
            <a:r>
              <a:rPr lang="es-EC" dirty="0"/>
              <a:t>Alonso, C, Gallego, D. y Honey, P (1999) afirman que las personas tienen a concentrarse en unas etapas más que en otras, generando preferencias</a:t>
            </a:r>
          </a:p>
          <a:p>
            <a:pPr marL="0" indent="0">
              <a:buNone/>
            </a:pPr>
            <a:endParaRPr lang="es-EC" dirty="0"/>
          </a:p>
          <a:p>
            <a:r>
              <a:rPr lang="es-EC" dirty="0"/>
              <a:t>Estilos de Aprendizaje:</a:t>
            </a:r>
          </a:p>
          <a:p>
            <a:pPr lvl="1"/>
            <a:r>
              <a:rPr lang="es-EC" dirty="0"/>
              <a:t>1. Vivir de la experiencia : Estilo Activo </a:t>
            </a:r>
          </a:p>
          <a:p>
            <a:pPr lvl="1"/>
            <a:r>
              <a:rPr lang="es-EC" dirty="0"/>
              <a:t>2. Reflexión: Estilo Reflexivo </a:t>
            </a:r>
          </a:p>
          <a:p>
            <a:pPr lvl="1"/>
            <a:r>
              <a:rPr lang="es-EC" dirty="0"/>
              <a:t>3. Generalización, elaboración de hipótesis: Estilo Teórico </a:t>
            </a:r>
          </a:p>
          <a:p>
            <a:pPr lvl="1"/>
            <a:r>
              <a:rPr lang="es-EC" dirty="0"/>
              <a:t>4. Aplicación: Estilo Pragmático. </a:t>
            </a:r>
          </a:p>
          <a:p>
            <a:endParaRPr lang="es-ES_tradnl" dirty="0"/>
          </a:p>
        </p:txBody>
      </p:sp>
    </p:spTree>
    <p:extLst>
      <p:ext uri="{BB962C8B-B14F-4D97-AF65-F5344CB8AC3E}">
        <p14:creationId xmlns:p14="http://schemas.microsoft.com/office/powerpoint/2010/main" val="289220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63602-3620-184F-99E8-C1D15096A814}"/>
              </a:ext>
            </a:extLst>
          </p:cNvPr>
          <p:cNvSpPr>
            <a:spLocks noGrp="1"/>
          </p:cNvSpPr>
          <p:nvPr>
            <p:ph type="title"/>
          </p:nvPr>
        </p:nvSpPr>
        <p:spPr>
          <a:xfrm>
            <a:off x="581192" y="702156"/>
            <a:ext cx="11029616" cy="647673"/>
          </a:xfrm>
        </p:spPr>
        <p:txBody>
          <a:bodyPr>
            <a:normAutofit fontScale="90000"/>
          </a:bodyPr>
          <a:lstStyle/>
          <a:p>
            <a:r>
              <a:rPr lang="es-UY" sz="4000" dirty="0"/>
              <a:t>CHAEA: Cuestionario Honey Alonso de Estilos de Aprendizaje</a:t>
            </a:r>
            <a:br>
              <a:rPr lang="es-UY" b="1" dirty="0"/>
            </a:br>
            <a:endParaRPr lang="es-UY" dirty="0"/>
          </a:p>
        </p:txBody>
      </p:sp>
      <p:sp>
        <p:nvSpPr>
          <p:cNvPr id="3" name="Marcador de contenido 2">
            <a:extLst>
              <a:ext uri="{FF2B5EF4-FFF2-40B4-BE49-F238E27FC236}">
                <a16:creationId xmlns:a16="http://schemas.microsoft.com/office/drawing/2014/main" id="{BB37DD3B-655C-0D43-B33D-4B2A152B5A5C}"/>
              </a:ext>
            </a:extLst>
          </p:cNvPr>
          <p:cNvSpPr>
            <a:spLocks noGrp="1"/>
          </p:cNvSpPr>
          <p:nvPr>
            <p:ph idx="1"/>
          </p:nvPr>
        </p:nvSpPr>
        <p:spPr>
          <a:xfrm>
            <a:off x="581192" y="1973179"/>
            <a:ext cx="11029615" cy="4502777"/>
          </a:xfrm>
        </p:spPr>
        <p:txBody>
          <a:bodyPr>
            <a:normAutofit/>
          </a:bodyPr>
          <a:lstStyle/>
          <a:p>
            <a:pPr algn="just" fontAlgn="base"/>
            <a:r>
              <a:rPr lang="es-UY" sz="2400" dirty="0"/>
              <a:t>Consta de ochenta preguntas (veinte ítems referentes a cada uno de los cuatro estilos de aprendizaje) a las que hay que responder manifestando acuerdo o desacuerdo. </a:t>
            </a:r>
          </a:p>
          <a:p>
            <a:pPr algn="just" fontAlgn="base"/>
            <a:endParaRPr lang="es-UY" sz="2400" dirty="0"/>
          </a:p>
          <a:p>
            <a:pPr algn="just" fontAlgn="base"/>
            <a:r>
              <a:rPr lang="es-UY" sz="2400" dirty="0"/>
              <a:t>Plantea la existencia de cuatro estilos de aprendizaje:</a:t>
            </a:r>
          </a:p>
          <a:p>
            <a:pPr lvl="2" fontAlgn="base"/>
            <a:r>
              <a:rPr lang="es-UY" sz="2400" dirty="0"/>
              <a:t>Activo</a:t>
            </a:r>
          </a:p>
          <a:p>
            <a:pPr lvl="2" fontAlgn="base"/>
            <a:r>
              <a:rPr lang="es-UY" sz="2400" dirty="0"/>
              <a:t>Reflexivo</a:t>
            </a:r>
          </a:p>
          <a:p>
            <a:pPr lvl="2" fontAlgn="base"/>
            <a:r>
              <a:rPr lang="es-UY" sz="2400" dirty="0"/>
              <a:t>Teórico</a:t>
            </a:r>
          </a:p>
          <a:p>
            <a:pPr lvl="2" fontAlgn="base"/>
            <a:r>
              <a:rPr lang="es-UY" sz="2400" dirty="0"/>
              <a:t>Pragmático</a:t>
            </a:r>
          </a:p>
          <a:p>
            <a:endParaRPr lang="es-UY" dirty="0"/>
          </a:p>
        </p:txBody>
      </p:sp>
    </p:spTree>
    <p:extLst>
      <p:ext uri="{BB962C8B-B14F-4D97-AF65-F5344CB8AC3E}">
        <p14:creationId xmlns:p14="http://schemas.microsoft.com/office/powerpoint/2010/main" val="185820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F8D681F-12B6-0540-A52B-6B115A5087D4}"/>
              </a:ext>
            </a:extLst>
          </p:cNvPr>
          <p:cNvSpPr>
            <a:spLocks noGrp="1"/>
          </p:cNvSpPr>
          <p:nvPr>
            <p:ph type="title"/>
          </p:nvPr>
        </p:nvSpPr>
        <p:spPr>
          <a:xfrm>
            <a:off x="643468" y="621792"/>
            <a:ext cx="4989890" cy="5413248"/>
          </a:xfrm>
        </p:spPr>
        <p:txBody>
          <a:bodyPr>
            <a:normAutofit/>
          </a:bodyPr>
          <a:lstStyle/>
          <a:p>
            <a:r>
              <a:rPr lang="es-UY" sz="3600"/>
              <a:t>El estilo activo</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7B6CB976-7AED-ED41-AC0E-AA3098BF868E}"/>
              </a:ext>
            </a:extLst>
          </p:cNvPr>
          <p:cNvSpPr>
            <a:spLocks noGrp="1"/>
          </p:cNvSpPr>
          <p:nvPr>
            <p:ph idx="1"/>
          </p:nvPr>
        </p:nvSpPr>
        <p:spPr>
          <a:xfrm>
            <a:off x="6096000" y="643466"/>
            <a:ext cx="5452532" cy="5571065"/>
          </a:xfrm>
          <a:noFill/>
        </p:spPr>
        <p:txBody>
          <a:bodyPr anchor="ctr">
            <a:normAutofit/>
          </a:bodyPr>
          <a:lstStyle/>
          <a:p>
            <a:r>
              <a:rPr lang="es-UY" sz="2000"/>
              <a:t>El estudiante activo es flexible y de mente abierta, listo para la acción, le gusta exponerse a nuevas situaciones, es optimista hacia lo novedoso y le disgusta resistirse al cambio. </a:t>
            </a:r>
          </a:p>
          <a:p>
            <a:endParaRPr lang="es-UY" sz="2000"/>
          </a:p>
          <a:p>
            <a:r>
              <a:rPr lang="es-UY" sz="2000"/>
              <a:t>Tiene la tendencia a realizar acciones obvias de manera inmediata sin pensar en las consecuencias, toma riesgos innecesarios, tiende a hacer demasiado el mismo y acaparar la atención, impetuoso para la acción sin suficiente preparación. </a:t>
            </a:r>
          </a:p>
          <a:p>
            <a:endParaRPr lang="es-UY" sz="2000"/>
          </a:p>
          <a:p>
            <a:r>
              <a:rPr lang="es-UY" sz="2000"/>
              <a:t>Su filosofía, según Muñoz-Seca y Silva (2003), es “probaré cualquier cosa una vez”. </a:t>
            </a:r>
          </a:p>
          <a:p>
            <a:endParaRPr lang="es-UY" sz="2000"/>
          </a:p>
        </p:txBody>
      </p:sp>
    </p:spTree>
    <p:extLst>
      <p:ext uri="{BB962C8B-B14F-4D97-AF65-F5344CB8AC3E}">
        <p14:creationId xmlns:p14="http://schemas.microsoft.com/office/powerpoint/2010/main" val="98467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4F6EDC8-2A75-504F-B888-03353730EBF6}"/>
              </a:ext>
            </a:extLst>
          </p:cNvPr>
          <p:cNvSpPr>
            <a:spLocks noGrp="1"/>
          </p:cNvSpPr>
          <p:nvPr>
            <p:ph type="title"/>
          </p:nvPr>
        </p:nvSpPr>
        <p:spPr>
          <a:xfrm>
            <a:off x="643468" y="621792"/>
            <a:ext cx="4989890" cy="5413248"/>
          </a:xfrm>
        </p:spPr>
        <p:txBody>
          <a:bodyPr>
            <a:normAutofit/>
          </a:bodyPr>
          <a:lstStyle/>
          <a:p>
            <a:r>
              <a:rPr lang="es-UY" sz="3600"/>
              <a:t>El estilo Reflexivo</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F0A8DC8-E988-1745-B4F8-1BF2CE065EAE}"/>
              </a:ext>
            </a:extLst>
          </p:cNvPr>
          <p:cNvSpPr>
            <a:spLocks noGrp="1"/>
          </p:cNvSpPr>
          <p:nvPr>
            <p:ph idx="1"/>
          </p:nvPr>
        </p:nvSpPr>
        <p:spPr>
          <a:xfrm>
            <a:off x="6096000" y="643466"/>
            <a:ext cx="5452532" cy="5571065"/>
          </a:xfrm>
          <a:noFill/>
        </p:spPr>
        <p:txBody>
          <a:bodyPr anchor="ctr">
            <a:normAutofit/>
          </a:bodyPr>
          <a:lstStyle/>
          <a:p>
            <a:r>
              <a:rPr lang="es-UY" sz="2000"/>
              <a:t>El estudiante reflexivo es cauteloso, minucioso y metódico, pensativo, bueno para escuchar a otros y asimilar información, raramente llega a dar conclusiones.</a:t>
            </a:r>
          </a:p>
          <a:p>
            <a:endParaRPr lang="es-UY" sz="2000"/>
          </a:p>
          <a:p>
            <a:r>
              <a:rPr lang="es-UY" sz="2000"/>
              <a:t>Tiende a mantenerse al margen en la participación directa, lento para aportar y enriquecer decisiones, tiende a ser demasiado cauteloso y no se arriesga, no es autoritario. </a:t>
            </a:r>
          </a:p>
          <a:p>
            <a:endParaRPr lang="es-UY" sz="2000"/>
          </a:p>
        </p:txBody>
      </p:sp>
    </p:spTree>
    <p:extLst>
      <p:ext uri="{BB962C8B-B14F-4D97-AF65-F5344CB8AC3E}">
        <p14:creationId xmlns:p14="http://schemas.microsoft.com/office/powerpoint/2010/main" val="262329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7B46247-EC52-0644-B91C-615351F8ED0D}"/>
              </a:ext>
            </a:extLst>
          </p:cNvPr>
          <p:cNvSpPr>
            <a:spLocks noGrp="1"/>
          </p:cNvSpPr>
          <p:nvPr>
            <p:ph type="title"/>
          </p:nvPr>
        </p:nvSpPr>
        <p:spPr>
          <a:xfrm>
            <a:off x="643468" y="621792"/>
            <a:ext cx="4989890" cy="5413248"/>
          </a:xfrm>
        </p:spPr>
        <p:txBody>
          <a:bodyPr>
            <a:normAutofit/>
          </a:bodyPr>
          <a:lstStyle/>
          <a:p>
            <a:r>
              <a:rPr lang="es-UY" sz="3600"/>
              <a:t>El estilo Teórico</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380FE13-42AE-6846-887D-C6C150C13359}"/>
              </a:ext>
            </a:extLst>
          </p:cNvPr>
          <p:cNvSpPr>
            <a:spLocks noGrp="1"/>
          </p:cNvSpPr>
          <p:nvPr>
            <p:ph idx="1"/>
          </p:nvPr>
        </p:nvSpPr>
        <p:spPr>
          <a:xfrm>
            <a:off x="6096000" y="643466"/>
            <a:ext cx="5452532" cy="5571065"/>
          </a:xfrm>
          <a:noFill/>
        </p:spPr>
        <p:txBody>
          <a:bodyPr anchor="ctr">
            <a:normAutofit/>
          </a:bodyPr>
          <a:lstStyle/>
          <a:p>
            <a:r>
              <a:rPr lang="es-UY" sz="2000"/>
              <a:t>El estudiante teórico es lógico, pensador vertical, racional y objetivo, bueno para generar preguntas, disciplinado, comprende el marco general. </a:t>
            </a:r>
          </a:p>
          <a:p>
            <a:endParaRPr lang="es-UY" sz="2000"/>
          </a:p>
          <a:p>
            <a:r>
              <a:rPr lang="es-UY" sz="2000"/>
              <a:t>Restringido en el pensamiento lateral, baja tolerancia hacia la incertidumbre, el desorden y la ambigüedad, intolerante hacia lo subjetivo o intuitivo, lleno de ‘deberías’. </a:t>
            </a:r>
          </a:p>
          <a:p>
            <a:endParaRPr lang="es-UY" sz="2000"/>
          </a:p>
          <a:p>
            <a:r>
              <a:rPr lang="es-UY" sz="2000"/>
              <a:t>Para Muñoz-Seca y Silva (2003), la filosofía del estilo teórico es que “si es lógico es bueno”. </a:t>
            </a:r>
          </a:p>
          <a:p>
            <a:endParaRPr lang="es-UY" sz="2000"/>
          </a:p>
        </p:txBody>
      </p:sp>
    </p:spTree>
    <p:extLst>
      <p:ext uri="{BB962C8B-B14F-4D97-AF65-F5344CB8AC3E}">
        <p14:creationId xmlns:p14="http://schemas.microsoft.com/office/powerpoint/2010/main" val="264430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B1F4A89-1F63-EC4A-B59C-266AD693E21D}"/>
              </a:ext>
            </a:extLst>
          </p:cNvPr>
          <p:cNvSpPr>
            <a:spLocks noGrp="1"/>
          </p:cNvSpPr>
          <p:nvPr>
            <p:ph type="title"/>
          </p:nvPr>
        </p:nvSpPr>
        <p:spPr>
          <a:xfrm>
            <a:off x="643468" y="621792"/>
            <a:ext cx="4989890" cy="5413248"/>
          </a:xfrm>
        </p:spPr>
        <p:txBody>
          <a:bodyPr>
            <a:normAutofit/>
          </a:bodyPr>
          <a:lstStyle/>
          <a:p>
            <a:r>
              <a:rPr lang="es-UY" sz="3600"/>
              <a:t>El estilo Pragmático</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24D0FEF0-1BB5-E346-AA2E-E45BDCCABC91}"/>
              </a:ext>
            </a:extLst>
          </p:cNvPr>
          <p:cNvSpPr>
            <a:spLocks noGrp="1"/>
          </p:cNvSpPr>
          <p:nvPr>
            <p:ph idx="1"/>
          </p:nvPr>
        </p:nvSpPr>
        <p:spPr>
          <a:xfrm>
            <a:off x="6096000" y="643466"/>
            <a:ext cx="5452532" cy="5571065"/>
          </a:xfrm>
          <a:noFill/>
        </p:spPr>
        <p:txBody>
          <a:bodyPr anchor="ctr">
            <a:normAutofit/>
          </a:bodyPr>
          <a:lstStyle/>
          <a:p>
            <a:r>
              <a:rPr lang="es-UY" sz="2000"/>
              <a:t>El estudiante pragmático es entusiasta al poner las ideas en práctica, es práctico, con los pies en la tierra, realista, negociante, orientado a lo técnico. </a:t>
            </a:r>
          </a:p>
          <a:p>
            <a:endParaRPr lang="es-UY" sz="2000"/>
          </a:p>
          <a:p>
            <a:r>
              <a:rPr lang="es-UY" sz="2000"/>
              <a:t>Tiene la tendencia a rechazar lo que no tenga una aplicación obvia, no se interesa mucho en las teorías o principios básicos, tiende a quedarse con la primera solución de un problema, impaciente con las indecisiones, más orientado hacia la tarea que hacia las personas. </a:t>
            </a:r>
          </a:p>
          <a:p>
            <a:endParaRPr lang="es-UY" sz="2000"/>
          </a:p>
          <a:p>
            <a:r>
              <a:rPr lang="es-UY" sz="2000"/>
              <a:t>Su filosofía es que “si funciona es bueno” (Muñoz-Seca y Silva, 2003). </a:t>
            </a:r>
          </a:p>
          <a:p>
            <a:endParaRPr lang="es-UY" sz="2000"/>
          </a:p>
        </p:txBody>
      </p:sp>
    </p:spTree>
    <p:extLst>
      <p:ext uri="{BB962C8B-B14F-4D97-AF65-F5344CB8AC3E}">
        <p14:creationId xmlns:p14="http://schemas.microsoft.com/office/powerpoint/2010/main" val="1250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4D667EA-CE17-1D46-BF8B-79138B276BB8}"/>
              </a:ext>
            </a:extLst>
          </p:cNvPr>
          <p:cNvPicPr>
            <a:picLocks noGrp="1" noChangeAspect="1"/>
          </p:cNvPicPr>
          <p:nvPr>
            <p:ph idx="1"/>
          </p:nvPr>
        </p:nvPicPr>
        <p:blipFill rotWithShape="1">
          <a:blip r:embed="rId2"/>
          <a:srcRect r="1315"/>
          <a:stretch/>
        </p:blipFill>
        <p:spPr>
          <a:xfrm>
            <a:off x="20" y="1282"/>
            <a:ext cx="12191980" cy="6856718"/>
          </a:xfrm>
          <a:prstGeom prst="rect">
            <a:avLst/>
          </a:prstGeom>
        </p:spPr>
      </p:pic>
    </p:spTree>
    <p:extLst>
      <p:ext uri="{BB962C8B-B14F-4D97-AF65-F5344CB8AC3E}">
        <p14:creationId xmlns:p14="http://schemas.microsoft.com/office/powerpoint/2010/main" val="3420091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15F63-B9B6-A843-88E2-82D8043ABA0C}"/>
              </a:ext>
            </a:extLst>
          </p:cNvPr>
          <p:cNvSpPr>
            <a:spLocks noGrp="1"/>
          </p:cNvSpPr>
          <p:nvPr>
            <p:ph type="title"/>
          </p:nvPr>
        </p:nvSpPr>
        <p:spPr/>
        <p:txBody>
          <a:bodyPr/>
          <a:lstStyle/>
          <a:p>
            <a:r>
              <a:rPr lang="es-ES_tradnl" dirty="0"/>
              <a:t>Aplicación de CHAEA</a:t>
            </a:r>
          </a:p>
        </p:txBody>
      </p:sp>
      <p:sp>
        <p:nvSpPr>
          <p:cNvPr id="3" name="Marcador de contenido 2">
            <a:extLst>
              <a:ext uri="{FF2B5EF4-FFF2-40B4-BE49-F238E27FC236}">
                <a16:creationId xmlns:a16="http://schemas.microsoft.com/office/drawing/2014/main" id="{FE61BEF7-0282-464C-B89A-610725AB15E2}"/>
              </a:ext>
            </a:extLst>
          </p:cNvPr>
          <p:cNvSpPr>
            <a:spLocks noGrp="1"/>
          </p:cNvSpPr>
          <p:nvPr>
            <p:ph idx="1"/>
          </p:nvPr>
        </p:nvSpPr>
        <p:spPr/>
        <p:txBody>
          <a:bodyPr/>
          <a:lstStyle/>
          <a:p>
            <a:r>
              <a:rPr lang="es-ES_tradnl" dirty="0"/>
              <a:t>https://</a:t>
            </a:r>
            <a:r>
              <a:rPr lang="es-ES_tradnl" dirty="0" err="1"/>
              <a:t>diged.usac.edu.gt</a:t>
            </a:r>
            <a:r>
              <a:rPr lang="es-ES_tradnl" dirty="0"/>
              <a:t>/</a:t>
            </a:r>
            <a:r>
              <a:rPr lang="es-ES_tradnl" dirty="0" err="1"/>
              <a:t>sfpu</a:t>
            </a:r>
            <a:r>
              <a:rPr lang="es-ES_tradnl" dirty="0"/>
              <a:t>/cuestionario/</a:t>
            </a:r>
            <a:r>
              <a:rPr lang="es-ES_tradnl" dirty="0" err="1"/>
              <a:t>chaea</a:t>
            </a:r>
            <a:endParaRPr lang="es-ES_tradnl" dirty="0"/>
          </a:p>
        </p:txBody>
      </p:sp>
    </p:spTree>
    <p:extLst>
      <p:ext uri="{BB962C8B-B14F-4D97-AF65-F5344CB8AC3E}">
        <p14:creationId xmlns:p14="http://schemas.microsoft.com/office/powerpoint/2010/main" val="49828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76DDF-8103-4B43-99AF-5A06EBCE380F}"/>
              </a:ext>
            </a:extLst>
          </p:cNvPr>
          <p:cNvSpPr>
            <a:spLocks noGrp="1"/>
          </p:cNvSpPr>
          <p:nvPr>
            <p:ph type="title"/>
          </p:nvPr>
        </p:nvSpPr>
        <p:spPr/>
        <p:txBody>
          <a:bodyPr/>
          <a:lstStyle/>
          <a:p>
            <a:r>
              <a:rPr lang="es-UY" dirty="0"/>
              <a:t>Aplicación y Corrección</a:t>
            </a:r>
          </a:p>
        </p:txBody>
      </p:sp>
      <p:sp>
        <p:nvSpPr>
          <p:cNvPr id="3" name="Marcador de contenido 2">
            <a:extLst>
              <a:ext uri="{FF2B5EF4-FFF2-40B4-BE49-F238E27FC236}">
                <a16:creationId xmlns:a16="http://schemas.microsoft.com/office/drawing/2014/main" id="{0D4C8909-8F16-E14F-9299-EF3BC6BA446E}"/>
              </a:ext>
            </a:extLst>
          </p:cNvPr>
          <p:cNvSpPr>
            <a:spLocks noGrp="1"/>
          </p:cNvSpPr>
          <p:nvPr>
            <p:ph idx="1"/>
          </p:nvPr>
        </p:nvSpPr>
        <p:spPr/>
        <p:txBody>
          <a:bodyPr>
            <a:normAutofit/>
          </a:bodyPr>
          <a:lstStyle/>
          <a:p>
            <a:r>
              <a:rPr lang="es-UY" sz="2400" dirty="0"/>
              <a:t>Marcar con una x los números en los cuales señaló la opción A</a:t>
            </a:r>
          </a:p>
          <a:p>
            <a:r>
              <a:rPr lang="es-UY" sz="2400" dirty="0"/>
              <a:t>Sumar el número x en cada columna </a:t>
            </a:r>
          </a:p>
          <a:p>
            <a:r>
              <a:rPr lang="es-UY" sz="2400" dirty="0"/>
              <a:t>Colocar los totales en los casilleros </a:t>
            </a:r>
          </a:p>
          <a:p>
            <a:r>
              <a:rPr lang="es-UY" sz="2400" dirty="0"/>
              <a:t>Revisar en función a la estandarización de los estilos</a:t>
            </a:r>
          </a:p>
        </p:txBody>
      </p:sp>
    </p:spTree>
    <p:extLst>
      <p:ext uri="{BB962C8B-B14F-4D97-AF65-F5344CB8AC3E}">
        <p14:creationId xmlns:p14="http://schemas.microsoft.com/office/powerpoint/2010/main" val="879174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un celular&#10;&#10;Descripción generada automáticamente">
            <a:extLst>
              <a:ext uri="{FF2B5EF4-FFF2-40B4-BE49-F238E27FC236}">
                <a16:creationId xmlns:a16="http://schemas.microsoft.com/office/drawing/2014/main" id="{E07E35F3-F5C7-1546-B4D5-C05DC8F77FE3}"/>
              </a:ext>
            </a:extLst>
          </p:cNvPr>
          <p:cNvPicPr>
            <a:picLocks noGrp="1" noChangeAspect="1"/>
          </p:cNvPicPr>
          <p:nvPr>
            <p:ph idx="1"/>
          </p:nvPr>
        </p:nvPicPr>
        <p:blipFill>
          <a:blip r:embed="rId2"/>
          <a:stretch>
            <a:fillRect/>
          </a:stretch>
        </p:blipFill>
        <p:spPr>
          <a:xfrm>
            <a:off x="2029215" y="0"/>
            <a:ext cx="7758563" cy="6858000"/>
          </a:xfrm>
        </p:spPr>
      </p:pic>
    </p:spTree>
    <p:extLst>
      <p:ext uri="{BB962C8B-B14F-4D97-AF65-F5344CB8AC3E}">
        <p14:creationId xmlns:p14="http://schemas.microsoft.com/office/powerpoint/2010/main" val="840694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un celular&#10;&#10;Descripción generada automáticamente">
            <a:extLst>
              <a:ext uri="{FF2B5EF4-FFF2-40B4-BE49-F238E27FC236}">
                <a16:creationId xmlns:a16="http://schemas.microsoft.com/office/drawing/2014/main" id="{497D09F0-768A-E84C-9980-261D1B137C44}"/>
              </a:ext>
            </a:extLst>
          </p:cNvPr>
          <p:cNvPicPr>
            <a:picLocks noGrp="1" noChangeAspect="1"/>
          </p:cNvPicPr>
          <p:nvPr>
            <p:ph idx="1"/>
          </p:nvPr>
        </p:nvPicPr>
        <p:blipFill>
          <a:blip r:embed="rId2"/>
          <a:stretch>
            <a:fillRect/>
          </a:stretch>
        </p:blipFill>
        <p:spPr>
          <a:xfrm>
            <a:off x="1264739" y="112734"/>
            <a:ext cx="9036379" cy="6513533"/>
          </a:xfrm>
        </p:spPr>
      </p:pic>
    </p:spTree>
    <p:extLst>
      <p:ext uri="{BB962C8B-B14F-4D97-AF65-F5344CB8AC3E}">
        <p14:creationId xmlns:p14="http://schemas.microsoft.com/office/powerpoint/2010/main" val="2406895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un celular con letras&#10;&#10;Descripción generada automáticamente">
            <a:extLst>
              <a:ext uri="{FF2B5EF4-FFF2-40B4-BE49-F238E27FC236}">
                <a16:creationId xmlns:a16="http://schemas.microsoft.com/office/drawing/2014/main" id="{0CA2D6E2-470E-F94B-AB8B-8D7405FDA763}"/>
              </a:ext>
            </a:extLst>
          </p:cNvPr>
          <p:cNvPicPr>
            <a:picLocks noGrp="1" noChangeAspect="1"/>
          </p:cNvPicPr>
          <p:nvPr>
            <p:ph idx="1"/>
          </p:nvPr>
        </p:nvPicPr>
        <p:blipFill>
          <a:blip r:embed="rId2"/>
          <a:stretch>
            <a:fillRect/>
          </a:stretch>
        </p:blipFill>
        <p:spPr>
          <a:xfrm>
            <a:off x="1039721" y="100208"/>
            <a:ext cx="9283007" cy="6450903"/>
          </a:xfrm>
        </p:spPr>
      </p:pic>
    </p:spTree>
    <p:extLst>
      <p:ext uri="{BB962C8B-B14F-4D97-AF65-F5344CB8AC3E}">
        <p14:creationId xmlns:p14="http://schemas.microsoft.com/office/powerpoint/2010/main" val="1997077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un celular con letras&#10;&#10;Descripción generada automáticamente">
            <a:extLst>
              <a:ext uri="{FF2B5EF4-FFF2-40B4-BE49-F238E27FC236}">
                <a16:creationId xmlns:a16="http://schemas.microsoft.com/office/drawing/2014/main" id="{5B858FA8-0EA4-0D4E-9AF7-F2A5463847D1}"/>
              </a:ext>
            </a:extLst>
          </p:cNvPr>
          <p:cNvPicPr>
            <a:picLocks noGrp="1" noChangeAspect="1"/>
          </p:cNvPicPr>
          <p:nvPr>
            <p:ph idx="1"/>
          </p:nvPr>
        </p:nvPicPr>
        <p:blipFill>
          <a:blip r:embed="rId2"/>
          <a:stretch>
            <a:fillRect/>
          </a:stretch>
        </p:blipFill>
        <p:spPr>
          <a:xfrm>
            <a:off x="1091637" y="87682"/>
            <a:ext cx="8323015" cy="6770318"/>
          </a:xfrm>
        </p:spPr>
      </p:pic>
    </p:spTree>
    <p:extLst>
      <p:ext uri="{BB962C8B-B14F-4D97-AF65-F5344CB8AC3E}">
        <p14:creationId xmlns:p14="http://schemas.microsoft.com/office/powerpoint/2010/main" val="2944323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A9C93F-A12F-2B47-AE84-4CA39FF8CABB}"/>
              </a:ext>
            </a:extLst>
          </p:cNvPr>
          <p:cNvSpPr>
            <a:spLocks noGrp="1"/>
          </p:cNvSpPr>
          <p:nvPr>
            <p:ph idx="1"/>
          </p:nvPr>
        </p:nvSpPr>
        <p:spPr/>
        <p:txBody>
          <a:bodyPr/>
          <a:lstStyle/>
          <a:p>
            <a:r>
              <a:rPr lang="es-EC" dirty="0"/>
              <a:t>“si no se conoce la forma en como aprenden los estudiantes, va a ser complicado diseñar estrategias para adaptar el contenido o tema a su estilo lo que da como resultado un bajo rendimiento académico”</a:t>
            </a:r>
            <a:endParaRPr lang="es-ES_tradnl" dirty="0"/>
          </a:p>
        </p:txBody>
      </p:sp>
    </p:spTree>
    <p:extLst>
      <p:ext uri="{BB962C8B-B14F-4D97-AF65-F5344CB8AC3E}">
        <p14:creationId xmlns:p14="http://schemas.microsoft.com/office/powerpoint/2010/main" val="2936362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8E88DC-54EC-AF43-A9E9-E013754425D2}"/>
              </a:ext>
            </a:extLst>
          </p:cNvPr>
          <p:cNvSpPr>
            <a:spLocks noGrp="1"/>
          </p:cNvSpPr>
          <p:nvPr>
            <p:ph type="title"/>
          </p:nvPr>
        </p:nvSpPr>
        <p:spPr>
          <a:xfrm>
            <a:off x="6513788" y="365125"/>
            <a:ext cx="4840010" cy="1807305"/>
          </a:xfrm>
        </p:spPr>
        <p:txBody>
          <a:bodyPr>
            <a:normAutofit/>
          </a:bodyPr>
          <a:lstStyle/>
          <a:p>
            <a:r>
              <a:rPr lang="es-ES_tradnl" dirty="0"/>
              <a:t>Modelo </a:t>
            </a:r>
            <a:r>
              <a:rPr lang="es-ES_tradnl" dirty="0" err="1"/>
              <a:t>Vark</a:t>
            </a:r>
            <a:endParaRPr lang="es-ES_tradnl" dirty="0"/>
          </a:p>
        </p:txBody>
      </p:sp>
      <p:pic>
        <p:nvPicPr>
          <p:cNvPr id="5" name="Imagen 4" descr="Un dibujo de un perro&#10;&#10;Descripción generada automáticamente con confianza media">
            <a:extLst>
              <a:ext uri="{FF2B5EF4-FFF2-40B4-BE49-F238E27FC236}">
                <a16:creationId xmlns:a16="http://schemas.microsoft.com/office/drawing/2014/main" id="{F7F74A74-B4C6-0344-A773-9151AD5DE6EE}"/>
              </a:ext>
            </a:extLst>
          </p:cNvPr>
          <p:cNvPicPr>
            <a:picLocks noChangeAspect="1"/>
          </p:cNvPicPr>
          <p:nvPr/>
        </p:nvPicPr>
        <p:blipFill rotWithShape="1">
          <a:blip r:embed="rId2"/>
          <a:srcRect l="5419" r="657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6C2DD05D-9BD2-1940-B155-286D3AB6CB5E}"/>
              </a:ext>
            </a:extLst>
          </p:cNvPr>
          <p:cNvSpPr>
            <a:spLocks noGrp="1"/>
          </p:cNvSpPr>
          <p:nvPr>
            <p:ph idx="1"/>
          </p:nvPr>
        </p:nvSpPr>
        <p:spPr>
          <a:xfrm>
            <a:off x="6513788" y="2333297"/>
            <a:ext cx="4840010" cy="3843666"/>
          </a:xfrm>
        </p:spPr>
        <p:txBody>
          <a:bodyPr>
            <a:normAutofit/>
          </a:bodyPr>
          <a:lstStyle/>
          <a:p>
            <a:r>
              <a:rPr lang="es-EC" sz="1700"/>
              <a:t>Diferentes formas de percepción de la información, diferentes canales de percepción. </a:t>
            </a:r>
          </a:p>
          <a:p>
            <a:r>
              <a:rPr lang="es-EC" sz="1700"/>
              <a:t>El modelo VARK permite identificar el mejor de los tres canales de percepción: visual, auditivo, lectura y escritura y kinestésico.</a:t>
            </a:r>
          </a:p>
          <a:p>
            <a:r>
              <a:rPr lang="es-EC" sz="1700"/>
              <a:t>El estilo de aprendizaje que sea dominante va a definir el método más apropiado para que una persona pueda aprender.</a:t>
            </a:r>
          </a:p>
          <a:p>
            <a:r>
              <a:rPr lang="es-EC" sz="1700"/>
              <a:t>Neil Fleming en colaboración con Collen Mills en 1992, desarrollaron un instrumento sencillo para determinar las preferencias de modalidad sensorial a la hora de procesar información. </a:t>
            </a:r>
          </a:p>
          <a:p>
            <a:endParaRPr lang="es-ES_tradnl" sz="1700"/>
          </a:p>
        </p:txBody>
      </p:sp>
    </p:spTree>
    <p:extLst>
      <p:ext uri="{BB962C8B-B14F-4D97-AF65-F5344CB8AC3E}">
        <p14:creationId xmlns:p14="http://schemas.microsoft.com/office/powerpoint/2010/main" val="422119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A6197-F861-1940-B580-C43B279E3396}"/>
              </a:ext>
            </a:extLst>
          </p:cNvPr>
          <p:cNvSpPr>
            <a:spLocks noGrp="1"/>
          </p:cNvSpPr>
          <p:nvPr>
            <p:ph type="title"/>
          </p:nvPr>
        </p:nvSpPr>
        <p:spPr/>
        <p:txBody>
          <a:bodyPr/>
          <a:lstStyle/>
          <a:p>
            <a:r>
              <a:rPr lang="es-ES_tradnl" dirty="0"/>
              <a:t>MODELO DE VARK- INSTRUMENTO</a:t>
            </a:r>
          </a:p>
        </p:txBody>
      </p:sp>
      <p:sp>
        <p:nvSpPr>
          <p:cNvPr id="3" name="Marcador de contenido 2">
            <a:extLst>
              <a:ext uri="{FF2B5EF4-FFF2-40B4-BE49-F238E27FC236}">
                <a16:creationId xmlns:a16="http://schemas.microsoft.com/office/drawing/2014/main" id="{A464FBF0-FD11-1C49-8F89-0279638590B7}"/>
              </a:ext>
            </a:extLst>
          </p:cNvPr>
          <p:cNvSpPr>
            <a:spLocks noGrp="1"/>
          </p:cNvSpPr>
          <p:nvPr>
            <p:ph idx="1"/>
          </p:nvPr>
        </p:nvSpPr>
        <p:spPr/>
        <p:txBody>
          <a:bodyPr/>
          <a:lstStyle/>
          <a:p>
            <a:endParaRPr lang="es-EC" b="1" dirty="0"/>
          </a:p>
          <a:p>
            <a:pPr algn="just"/>
            <a:endParaRPr lang="es-EC" dirty="0"/>
          </a:p>
          <a:p>
            <a:pPr algn="just"/>
            <a:r>
              <a:rPr lang="es-EC" dirty="0"/>
              <a:t>Instrucciones: circule la letra de la respuesta que mejor explica su preferencia, seleccione más de una respuesta si una sola no encaja con su percepción. Deje en blanco toda pregunta que no se aplique. </a:t>
            </a:r>
          </a:p>
          <a:p>
            <a:endParaRPr lang="es-ES_tradnl" dirty="0"/>
          </a:p>
        </p:txBody>
      </p:sp>
    </p:spTree>
    <p:extLst>
      <p:ext uri="{BB962C8B-B14F-4D97-AF65-F5344CB8AC3E}">
        <p14:creationId xmlns:p14="http://schemas.microsoft.com/office/powerpoint/2010/main" val="329244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F8ABC5-7383-8B4C-84B0-D6CD945852C6}"/>
              </a:ext>
            </a:extLst>
          </p:cNvPr>
          <p:cNvSpPr>
            <a:spLocks noGrp="1"/>
          </p:cNvSpPr>
          <p:nvPr>
            <p:ph idx="1"/>
          </p:nvPr>
        </p:nvSpPr>
        <p:spPr>
          <a:xfrm>
            <a:off x="838200" y="409074"/>
            <a:ext cx="10515600" cy="5767889"/>
          </a:xfrm>
        </p:spPr>
        <p:txBody>
          <a:bodyPr>
            <a:normAutofit/>
          </a:bodyPr>
          <a:lstStyle/>
          <a:p>
            <a:pPr>
              <a:lnSpc>
                <a:spcPct val="100000"/>
              </a:lnSpc>
            </a:pPr>
            <a:r>
              <a:rPr lang="es-EC" b="1" dirty="0"/>
              <a:t>1. Usted cocinará algo especial para su familia. Usted haría:</a:t>
            </a:r>
          </a:p>
          <a:p>
            <a:pPr marL="0" indent="0">
              <a:lnSpc>
                <a:spcPct val="100000"/>
              </a:lnSpc>
              <a:buNone/>
            </a:pPr>
            <a:r>
              <a:rPr lang="es-EC" dirty="0"/>
              <a:t>a. Preguntar a amigos por sugerencias.</a:t>
            </a:r>
          </a:p>
          <a:p>
            <a:pPr marL="0" indent="0">
              <a:lnSpc>
                <a:spcPct val="100000"/>
              </a:lnSpc>
              <a:buNone/>
            </a:pPr>
            <a:r>
              <a:rPr lang="es-EC" dirty="0"/>
              <a:t>b. Dar una vista al recetario por ideas de las fotos.</a:t>
            </a:r>
          </a:p>
          <a:p>
            <a:pPr marL="0" indent="0">
              <a:lnSpc>
                <a:spcPct val="100000"/>
              </a:lnSpc>
              <a:buNone/>
            </a:pPr>
            <a:r>
              <a:rPr lang="es-EC" dirty="0"/>
              <a:t>c. Usar un libro de cocina donde usted sabe hay una buena receta. </a:t>
            </a:r>
          </a:p>
          <a:p>
            <a:pPr marL="0" indent="0">
              <a:lnSpc>
                <a:spcPct val="100000"/>
              </a:lnSpc>
              <a:buNone/>
            </a:pPr>
            <a:r>
              <a:rPr lang="es-EC" dirty="0"/>
              <a:t>d. Cocinar algo que usted sabe sin la necesidad de instrucciones. </a:t>
            </a:r>
          </a:p>
          <a:p>
            <a:pPr>
              <a:lnSpc>
                <a:spcPct val="100000"/>
              </a:lnSpc>
            </a:pPr>
            <a:r>
              <a:rPr lang="es-EC" b="1" dirty="0"/>
              <a:t>2. Usted escogerá alimento en un restaurante o un café. Usted haría: </a:t>
            </a:r>
          </a:p>
          <a:p>
            <a:pPr marL="0" indent="0">
              <a:lnSpc>
                <a:spcPct val="100000"/>
              </a:lnSpc>
              <a:buNone/>
            </a:pPr>
            <a:r>
              <a:rPr lang="es-EC" dirty="0"/>
              <a:t>a. Escuchar al mesero o pedir que amigos recomienden opciones. </a:t>
            </a:r>
          </a:p>
          <a:p>
            <a:pPr marL="0" indent="0">
              <a:lnSpc>
                <a:spcPct val="100000"/>
              </a:lnSpc>
              <a:buNone/>
            </a:pPr>
            <a:r>
              <a:rPr lang="es-EC" dirty="0"/>
              <a:t>b. Mirar lo qué otros comen o mirar dibujos de cada platillo.</a:t>
            </a:r>
            <a:br>
              <a:rPr lang="es-EC" dirty="0"/>
            </a:br>
            <a:r>
              <a:rPr lang="es-EC" dirty="0"/>
              <a:t>c. Escoger de las descripciones en el menú. </a:t>
            </a:r>
          </a:p>
          <a:p>
            <a:pPr marL="0" indent="0">
              <a:lnSpc>
                <a:spcPct val="100000"/>
              </a:lnSpc>
              <a:buNone/>
            </a:pPr>
            <a:r>
              <a:rPr lang="es-EC" dirty="0"/>
              <a:t>d. Escoger algo que tienes o has tenido antes. </a:t>
            </a:r>
          </a:p>
          <a:p>
            <a:endParaRPr lang="es-ES_tradnl" dirty="0"/>
          </a:p>
        </p:txBody>
      </p:sp>
    </p:spTree>
    <p:extLst>
      <p:ext uri="{BB962C8B-B14F-4D97-AF65-F5344CB8AC3E}">
        <p14:creationId xmlns:p14="http://schemas.microsoft.com/office/powerpoint/2010/main" val="367122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E21D9-7636-A44E-A61B-B03FB32A4880}"/>
              </a:ext>
            </a:extLst>
          </p:cNvPr>
          <p:cNvSpPr>
            <a:spLocks noGrp="1"/>
          </p:cNvSpPr>
          <p:nvPr>
            <p:ph type="title"/>
          </p:nvPr>
        </p:nvSpPr>
        <p:spPr/>
        <p:txBody>
          <a:bodyPr/>
          <a:lstStyle/>
          <a:p>
            <a:r>
              <a:rPr lang="es-ES_tradnl" dirty="0"/>
              <a:t>El cuerpo en el aprendizaje</a:t>
            </a:r>
          </a:p>
        </p:txBody>
      </p:sp>
      <p:sp>
        <p:nvSpPr>
          <p:cNvPr id="3" name="Marcador de contenido 2">
            <a:extLst>
              <a:ext uri="{FF2B5EF4-FFF2-40B4-BE49-F238E27FC236}">
                <a16:creationId xmlns:a16="http://schemas.microsoft.com/office/drawing/2014/main" id="{39626C8A-161F-0B41-98C1-317654B2BC03}"/>
              </a:ext>
            </a:extLst>
          </p:cNvPr>
          <p:cNvSpPr>
            <a:spLocks noGrp="1"/>
          </p:cNvSpPr>
          <p:nvPr>
            <p:ph idx="1"/>
          </p:nvPr>
        </p:nvSpPr>
        <p:spPr/>
        <p:txBody>
          <a:bodyPr/>
          <a:lstStyle/>
          <a:p>
            <a:pPr algn="just"/>
            <a:r>
              <a:rPr lang="es-EC" dirty="0"/>
              <a:t>“</a:t>
            </a:r>
            <a:r>
              <a:rPr lang="es-EC" i="1" dirty="0"/>
              <a:t>El cuerpo forma parte de la mayoría de los aprendizajes no solo como enseña, sino como instrumento de apropiación del conocimiento. (…) a través de él se realizan las demostraciones de cómo hacer, pero sobre todo porque a través de la mirada, las modulaciones de la voz y la vehemencia del gesto se canalizan el interés y la pasión que el conocimiento significa para el otro. Ese placer agregado, por el solo hechizo de una exhibición corporeizada, significará ese deseo del otro donde deberá anclar el del sujeto. Consecuentemente, la descorporeización de la transmisión despoja de todo interés a lo transmitido y garantiza su olvido</a:t>
            </a:r>
            <a:r>
              <a:rPr lang="es-EC" dirty="0"/>
              <a:t>”. (Pain, S. 1987 p. 67). </a:t>
            </a:r>
          </a:p>
          <a:p>
            <a:endParaRPr lang="es-ES_tradnl" dirty="0"/>
          </a:p>
        </p:txBody>
      </p:sp>
    </p:spTree>
    <p:extLst>
      <p:ext uri="{BB962C8B-B14F-4D97-AF65-F5344CB8AC3E}">
        <p14:creationId xmlns:p14="http://schemas.microsoft.com/office/powerpoint/2010/main" val="267159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F7BDA0-7E94-CE42-B5BB-9C783293C6F8}"/>
              </a:ext>
            </a:extLst>
          </p:cNvPr>
          <p:cNvSpPr>
            <a:spLocks noGrp="1"/>
          </p:cNvSpPr>
          <p:nvPr>
            <p:ph idx="1"/>
          </p:nvPr>
        </p:nvSpPr>
        <p:spPr>
          <a:xfrm>
            <a:off x="838200" y="754912"/>
            <a:ext cx="10515600" cy="5422051"/>
          </a:xfrm>
        </p:spPr>
        <p:txBody>
          <a:bodyPr>
            <a:normAutofit fontScale="85000" lnSpcReduction="20000"/>
          </a:bodyPr>
          <a:lstStyle/>
          <a:p>
            <a:pPr>
              <a:lnSpc>
                <a:spcPct val="110000"/>
              </a:lnSpc>
            </a:pPr>
            <a:r>
              <a:rPr lang="es-EC" b="1" dirty="0"/>
              <a:t>3. Aparte del precio, qué más te influenciaría para comprar un libro de ciencia ficción </a:t>
            </a:r>
          </a:p>
          <a:p>
            <a:pPr marL="0" indent="0">
              <a:lnSpc>
                <a:spcPct val="110000"/>
              </a:lnSpc>
              <a:buNone/>
            </a:pPr>
            <a:r>
              <a:rPr lang="es-EC" dirty="0"/>
              <a:t>a.Un amigo habla acerca de él y te lo recomienda. </a:t>
            </a:r>
          </a:p>
          <a:p>
            <a:pPr marL="0" indent="0">
              <a:lnSpc>
                <a:spcPct val="110000"/>
              </a:lnSpc>
              <a:buNone/>
            </a:pPr>
            <a:r>
              <a:rPr lang="es-EC" dirty="0"/>
              <a:t>b.Tienes historias reales ,experiencias y ejemplos. </a:t>
            </a:r>
          </a:p>
          <a:p>
            <a:pPr marL="0" indent="0">
              <a:lnSpc>
                <a:spcPct val="110000"/>
              </a:lnSpc>
              <a:buNone/>
            </a:pPr>
            <a:r>
              <a:rPr lang="es-EC" dirty="0"/>
              <a:t>c.Leyendo rápidamente partes de él. </a:t>
            </a:r>
          </a:p>
          <a:p>
            <a:pPr marL="0" indent="0">
              <a:lnSpc>
                <a:spcPct val="110000"/>
              </a:lnSpc>
              <a:buNone/>
            </a:pPr>
            <a:r>
              <a:rPr lang="es-EC" dirty="0"/>
              <a:t>d.El diseño de la pasta es atractivo. </a:t>
            </a:r>
          </a:p>
          <a:p>
            <a:pPr>
              <a:lnSpc>
                <a:spcPct val="110000"/>
              </a:lnSpc>
            </a:pPr>
            <a:r>
              <a:rPr lang="es-EC" dirty="0"/>
              <a:t>4</a:t>
            </a:r>
            <a:r>
              <a:rPr lang="es-EC" b="1" dirty="0"/>
              <a:t>. Usted ha terminado una competencia o un examen y le gustaría tener alguna retroalimentación. Te gustaría retroalimentarte: </a:t>
            </a:r>
          </a:p>
          <a:p>
            <a:pPr marL="0" indent="0">
              <a:lnSpc>
                <a:spcPct val="110000"/>
              </a:lnSpc>
              <a:buNone/>
            </a:pPr>
            <a:r>
              <a:rPr lang="es-EC" dirty="0"/>
              <a:t>a.Usando descripciones escritas de los resultados </a:t>
            </a:r>
          </a:p>
          <a:p>
            <a:pPr marL="0" indent="0">
              <a:lnSpc>
                <a:spcPct val="110000"/>
              </a:lnSpc>
              <a:buNone/>
            </a:pPr>
            <a:r>
              <a:rPr lang="es-EC" dirty="0"/>
              <a:t>b.Usando ejemplos de lo que usted ha hecho. </a:t>
            </a:r>
          </a:p>
          <a:p>
            <a:pPr marL="0" indent="0">
              <a:lnSpc>
                <a:spcPct val="110000"/>
              </a:lnSpc>
              <a:buNone/>
            </a:pPr>
            <a:r>
              <a:rPr lang="es-EC" dirty="0"/>
              <a:t>C.Usando gráficos que muestran lo que usted ha logrado. </a:t>
            </a:r>
          </a:p>
          <a:p>
            <a:pPr marL="0" indent="0">
              <a:lnSpc>
                <a:spcPct val="110000"/>
              </a:lnSpc>
              <a:buNone/>
            </a:pPr>
            <a:r>
              <a:rPr lang="es-EC" dirty="0"/>
              <a:t>d.De alguien que habla por usted. </a:t>
            </a:r>
          </a:p>
          <a:p>
            <a:endParaRPr lang="es-ES_tradnl" dirty="0"/>
          </a:p>
        </p:txBody>
      </p:sp>
    </p:spTree>
    <p:extLst>
      <p:ext uri="{BB962C8B-B14F-4D97-AF65-F5344CB8AC3E}">
        <p14:creationId xmlns:p14="http://schemas.microsoft.com/office/powerpoint/2010/main" val="1742981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C4661F-BECF-ED46-8424-682A1C058D60}"/>
              </a:ext>
            </a:extLst>
          </p:cNvPr>
          <p:cNvSpPr>
            <a:spLocks noGrp="1"/>
          </p:cNvSpPr>
          <p:nvPr>
            <p:ph idx="1"/>
          </p:nvPr>
        </p:nvSpPr>
        <p:spPr>
          <a:xfrm>
            <a:off x="838200" y="613611"/>
            <a:ext cx="10515600" cy="5563352"/>
          </a:xfrm>
        </p:spPr>
        <p:txBody>
          <a:bodyPr>
            <a:normAutofit fontScale="40000" lnSpcReduction="20000"/>
          </a:bodyPr>
          <a:lstStyle/>
          <a:p>
            <a:pPr>
              <a:lnSpc>
                <a:spcPct val="120000"/>
              </a:lnSpc>
            </a:pPr>
            <a:r>
              <a:rPr lang="es-EC" sz="6200" b="1" dirty="0"/>
              <a:t>5. Usted tiene un problema con la rodilla. Usted preferiría que el doctor: </a:t>
            </a:r>
          </a:p>
          <a:p>
            <a:pPr marL="0" indent="0">
              <a:lnSpc>
                <a:spcPct val="120000"/>
              </a:lnSpc>
              <a:buNone/>
            </a:pPr>
            <a:r>
              <a:rPr lang="es-EC" sz="6200" dirty="0"/>
              <a:t>a.Use un modelo de plástico y te enseñe lo que está mal </a:t>
            </a:r>
          </a:p>
          <a:p>
            <a:pPr marL="0" indent="0">
              <a:lnSpc>
                <a:spcPct val="120000"/>
              </a:lnSpc>
              <a:buNone/>
            </a:pPr>
            <a:r>
              <a:rPr lang="es-EC" sz="6200" dirty="0"/>
              <a:t>b.Te de una página de internet o algo para leer </a:t>
            </a:r>
          </a:p>
          <a:p>
            <a:pPr marL="0" indent="0">
              <a:lnSpc>
                <a:spcPct val="120000"/>
              </a:lnSpc>
              <a:buNone/>
            </a:pPr>
            <a:r>
              <a:rPr lang="es-EC" sz="6200" dirty="0"/>
              <a:t>c.Te describa lo qué está mal </a:t>
            </a:r>
          </a:p>
          <a:p>
            <a:pPr marL="0" indent="0">
              <a:lnSpc>
                <a:spcPct val="120000"/>
              </a:lnSpc>
              <a:buNone/>
            </a:pPr>
            <a:r>
              <a:rPr lang="es-EC" sz="6200" dirty="0"/>
              <a:t>d.Te enseñe un diagrama lo que está mal </a:t>
            </a:r>
          </a:p>
          <a:p>
            <a:pPr>
              <a:lnSpc>
                <a:spcPct val="120000"/>
              </a:lnSpc>
            </a:pPr>
            <a:r>
              <a:rPr lang="es-EC" sz="6200" dirty="0"/>
              <a:t>6</a:t>
            </a:r>
            <a:r>
              <a:rPr lang="es-EC" sz="6200" b="1" dirty="0"/>
              <a:t>. Usted está a punto de comprar una cámara digital o teléfono o móvil. ¿Aparte del precio qué más influirá en tomar tu decisión? </a:t>
            </a:r>
          </a:p>
          <a:p>
            <a:pPr marL="0" indent="0">
              <a:lnSpc>
                <a:spcPct val="120000"/>
              </a:lnSpc>
              <a:buNone/>
            </a:pPr>
            <a:r>
              <a:rPr lang="es-EC" sz="6200" dirty="0"/>
              <a:t>a. Probándolo</a:t>
            </a:r>
            <a:br>
              <a:rPr lang="es-EC" sz="6200" dirty="0"/>
            </a:br>
            <a:r>
              <a:rPr lang="es-EC" sz="6200" dirty="0"/>
              <a:t>b. Es un diseño moderno y se mira bien.</a:t>
            </a:r>
            <a:br>
              <a:rPr lang="es-EC" sz="6200" dirty="0"/>
            </a:br>
            <a:r>
              <a:rPr lang="es-EC" sz="6200" dirty="0"/>
              <a:t>c. Leer los detalles acerca de sus características.</a:t>
            </a:r>
            <a:br>
              <a:rPr lang="es-EC" sz="6200" dirty="0"/>
            </a:br>
            <a:r>
              <a:rPr lang="es-EC" sz="6200" dirty="0"/>
              <a:t>d. El vendedor meinforma acerca de sus características. </a:t>
            </a:r>
          </a:p>
          <a:p>
            <a:pPr>
              <a:lnSpc>
                <a:spcPct val="120000"/>
              </a:lnSpc>
            </a:pPr>
            <a:endParaRPr lang="es-ES_tradnl" dirty="0"/>
          </a:p>
        </p:txBody>
      </p:sp>
    </p:spTree>
    <p:extLst>
      <p:ext uri="{BB962C8B-B14F-4D97-AF65-F5344CB8AC3E}">
        <p14:creationId xmlns:p14="http://schemas.microsoft.com/office/powerpoint/2010/main" val="3667955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68AEDC-A744-7840-9211-A08E7C45EDC8}"/>
              </a:ext>
            </a:extLst>
          </p:cNvPr>
          <p:cNvSpPr>
            <a:spLocks noGrp="1"/>
          </p:cNvSpPr>
          <p:nvPr>
            <p:ph idx="1"/>
          </p:nvPr>
        </p:nvSpPr>
        <p:spPr>
          <a:xfrm>
            <a:off x="838200" y="890337"/>
            <a:ext cx="10515600" cy="5286626"/>
          </a:xfrm>
        </p:spPr>
        <p:txBody>
          <a:bodyPr>
            <a:normAutofit lnSpcReduction="10000"/>
          </a:bodyPr>
          <a:lstStyle/>
          <a:p>
            <a:pPr>
              <a:lnSpc>
                <a:spcPct val="120000"/>
              </a:lnSpc>
            </a:pPr>
            <a:r>
              <a:rPr lang="es-EC" sz="2400" b="1" dirty="0"/>
              <a:t>7. Usted no está seguro como se deletrea trascendente o tracendente ¿Ud. qué haría? </a:t>
            </a:r>
          </a:p>
          <a:p>
            <a:pPr marL="0" indent="0">
              <a:lnSpc>
                <a:spcPct val="120000"/>
              </a:lnSpc>
              <a:buNone/>
            </a:pPr>
            <a:r>
              <a:rPr lang="es-EC" sz="2400" dirty="0"/>
              <a:t>a. Escribir ambas palabras en un papel y escojo una. </a:t>
            </a:r>
          </a:p>
          <a:p>
            <a:pPr marL="0" indent="0">
              <a:lnSpc>
                <a:spcPct val="120000"/>
              </a:lnSpc>
              <a:buNone/>
            </a:pPr>
            <a:r>
              <a:rPr lang="es-EC" sz="2400" dirty="0"/>
              <a:t>b. Pienso cómo suena cada palabra y escojo una. </a:t>
            </a:r>
          </a:p>
          <a:p>
            <a:pPr marL="0" indent="0">
              <a:lnSpc>
                <a:spcPct val="120000"/>
              </a:lnSpc>
              <a:buNone/>
            </a:pPr>
            <a:r>
              <a:rPr lang="es-EC" sz="2400" dirty="0"/>
              <a:t>c. Busco la palabra en un diccionario.</a:t>
            </a:r>
            <a:br>
              <a:rPr lang="es-EC" sz="2400" dirty="0"/>
            </a:br>
            <a:r>
              <a:rPr lang="es-EC" sz="2400" dirty="0"/>
              <a:t>d. Veo la palabra en mi mente y escojo según como la veo. </a:t>
            </a:r>
          </a:p>
          <a:p>
            <a:endParaRPr lang="es-EC" sz="2400" dirty="0"/>
          </a:p>
          <a:p>
            <a:pPr>
              <a:lnSpc>
                <a:spcPct val="110000"/>
              </a:lnSpc>
            </a:pPr>
            <a:r>
              <a:rPr lang="es-EC" sz="2400" b="1" dirty="0"/>
              <a:t>8. Me gustan páginas de Internet que tienen:</a:t>
            </a:r>
            <a:br>
              <a:rPr lang="es-EC" sz="2400" b="1" dirty="0"/>
            </a:br>
            <a:r>
              <a:rPr lang="es-EC" sz="2400" dirty="0"/>
              <a:t>a. Interesantes descripciones escritas, listas y explicaciones.</a:t>
            </a:r>
            <a:br>
              <a:rPr lang="es-EC" sz="2400" dirty="0"/>
            </a:br>
            <a:r>
              <a:rPr lang="es-EC" sz="2400" dirty="0"/>
              <a:t>b. Diseño interesante y  característicasvisuales.</a:t>
            </a:r>
            <a:br>
              <a:rPr lang="es-EC" sz="2400" dirty="0"/>
            </a:br>
            <a:r>
              <a:rPr lang="es-EC" sz="2400" dirty="0"/>
              <a:t>c. Cosas que con un click pueda cambiar o examinar.</a:t>
            </a:r>
            <a:br>
              <a:rPr lang="es-EC" sz="2400" dirty="0"/>
            </a:br>
            <a:r>
              <a:rPr lang="es-EC" sz="2400" dirty="0"/>
              <a:t>d. Canales donde puedo oír música,programas de radio o entrevistas</a:t>
            </a:r>
            <a:endParaRPr lang="es-ES_tradnl" sz="2400" dirty="0"/>
          </a:p>
        </p:txBody>
      </p:sp>
    </p:spTree>
    <p:extLst>
      <p:ext uri="{BB962C8B-B14F-4D97-AF65-F5344CB8AC3E}">
        <p14:creationId xmlns:p14="http://schemas.microsoft.com/office/powerpoint/2010/main" val="2128460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1DF916-94B0-A543-A2CD-72CF10B41227}"/>
              </a:ext>
            </a:extLst>
          </p:cNvPr>
          <p:cNvSpPr>
            <a:spLocks noGrp="1"/>
          </p:cNvSpPr>
          <p:nvPr>
            <p:ph idx="1"/>
          </p:nvPr>
        </p:nvSpPr>
        <p:spPr>
          <a:xfrm>
            <a:off x="838200" y="445168"/>
            <a:ext cx="10515600" cy="5731795"/>
          </a:xfrm>
        </p:spPr>
        <p:txBody>
          <a:bodyPr>
            <a:normAutofit fontScale="77500" lnSpcReduction="20000"/>
          </a:bodyPr>
          <a:lstStyle/>
          <a:p>
            <a:pPr marL="0" indent="0">
              <a:lnSpc>
                <a:spcPct val="120000"/>
              </a:lnSpc>
              <a:buNone/>
            </a:pPr>
            <a:r>
              <a:rPr lang="es-EC" dirty="0"/>
              <a:t> </a:t>
            </a:r>
          </a:p>
          <a:p>
            <a:pPr>
              <a:lnSpc>
                <a:spcPct val="120000"/>
              </a:lnSpc>
            </a:pPr>
            <a:r>
              <a:rPr lang="es-EC" b="1" dirty="0"/>
              <a:t>9. Usted está planeando unas vacaciones para un grupo. Usted quiere alguna observación de ellos acerca del plan. Usted qué haría: </a:t>
            </a:r>
          </a:p>
          <a:p>
            <a:pPr marL="0" indent="0">
              <a:lnSpc>
                <a:spcPct val="120000"/>
              </a:lnSpc>
              <a:buNone/>
            </a:pPr>
            <a:r>
              <a:rPr lang="es-EC" dirty="0"/>
              <a:t>a. Usa un mapa o página de Internet para mostrarles los lugares.</a:t>
            </a:r>
            <a:br>
              <a:rPr lang="es-EC" dirty="0"/>
            </a:br>
            <a:r>
              <a:rPr lang="es-EC" dirty="0"/>
              <a:t>b. Describe algunos de los puntos sobre salientes.</a:t>
            </a:r>
            <a:br>
              <a:rPr lang="es-EC" dirty="0"/>
            </a:br>
            <a:r>
              <a:rPr lang="es-EC" dirty="0"/>
              <a:t>c. Darles una copia del itinerario impreso.</a:t>
            </a:r>
            <a:br>
              <a:rPr lang="es-EC" dirty="0"/>
            </a:br>
            <a:r>
              <a:rPr lang="es-EC" dirty="0"/>
              <a:t>d. Llamarles por teléfono o mandar mensaje por correo electrónico. </a:t>
            </a:r>
          </a:p>
          <a:p>
            <a:pPr>
              <a:lnSpc>
                <a:spcPct val="120000"/>
              </a:lnSpc>
            </a:pPr>
            <a:r>
              <a:rPr lang="es-EC" b="1" dirty="0"/>
              <a:t>10. Usted está usando un libro, disco compacto o página de Internet para aprender a tomar fotos con su cámara digital nueva. Usted le gustaría tener</a:t>
            </a:r>
            <a:r>
              <a:rPr lang="es-EC" dirty="0"/>
              <a:t>: </a:t>
            </a:r>
          </a:p>
          <a:p>
            <a:pPr marL="0" indent="0">
              <a:lnSpc>
                <a:spcPct val="120000"/>
              </a:lnSpc>
              <a:buNone/>
            </a:pPr>
            <a:r>
              <a:rPr lang="es-EC" dirty="0"/>
              <a:t>a.Una oportunidad de hacer preguntas acerca de la cámara y sus características. </a:t>
            </a:r>
          </a:p>
          <a:p>
            <a:pPr marL="0" indent="0">
              <a:lnSpc>
                <a:spcPct val="120000"/>
              </a:lnSpc>
              <a:buNone/>
            </a:pPr>
            <a:r>
              <a:rPr lang="es-EC" dirty="0"/>
              <a:t>b.Esquemasodiagramasquemuestranlacámaraylafuncióndecada parte. </a:t>
            </a:r>
          </a:p>
          <a:p>
            <a:pPr marL="0" indent="0">
              <a:lnSpc>
                <a:spcPct val="120000"/>
              </a:lnSpc>
              <a:buNone/>
            </a:pPr>
            <a:r>
              <a:rPr lang="es-EC" dirty="0"/>
              <a:t>c.Ejemplos de buenas y malas fotos y cómo mejorarlas. </a:t>
            </a:r>
          </a:p>
          <a:p>
            <a:pPr marL="0" indent="0">
              <a:lnSpc>
                <a:spcPct val="120000"/>
              </a:lnSpc>
              <a:buNone/>
            </a:pPr>
            <a:r>
              <a:rPr lang="es-EC" dirty="0"/>
              <a:t>d.Aclarar las instrucciones escritas con listas y puntos sobre qué hacer. </a:t>
            </a:r>
          </a:p>
          <a:p>
            <a:endParaRPr lang="es-ES_tradnl" dirty="0"/>
          </a:p>
        </p:txBody>
      </p:sp>
    </p:spTree>
    <p:extLst>
      <p:ext uri="{BB962C8B-B14F-4D97-AF65-F5344CB8AC3E}">
        <p14:creationId xmlns:p14="http://schemas.microsoft.com/office/powerpoint/2010/main" val="321983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73D3E3-0B58-3646-BEAF-EDFDCD6910AD}"/>
              </a:ext>
            </a:extLst>
          </p:cNvPr>
          <p:cNvSpPr>
            <a:spLocks noGrp="1"/>
          </p:cNvSpPr>
          <p:nvPr>
            <p:ph idx="1"/>
          </p:nvPr>
        </p:nvSpPr>
        <p:spPr>
          <a:xfrm>
            <a:off x="838200" y="701749"/>
            <a:ext cx="10515600" cy="5475214"/>
          </a:xfrm>
        </p:spPr>
        <p:txBody>
          <a:bodyPr>
            <a:normAutofit fontScale="92500" lnSpcReduction="20000"/>
          </a:bodyPr>
          <a:lstStyle/>
          <a:p>
            <a:pPr>
              <a:lnSpc>
                <a:spcPct val="110000"/>
              </a:lnSpc>
            </a:pPr>
            <a:r>
              <a:rPr lang="es-EC" b="1" dirty="0"/>
              <a:t>11. Usted quiere aprender un programa nuevo, habilidad o juego en una computadora. Usted qué hace: </a:t>
            </a:r>
          </a:p>
          <a:p>
            <a:pPr marL="514350" indent="-514350">
              <a:lnSpc>
                <a:spcPct val="110000"/>
              </a:lnSpc>
              <a:buAutoNum type="alphaLcPeriod"/>
            </a:pPr>
            <a:r>
              <a:rPr lang="es-EC" dirty="0"/>
              <a:t>Hablar con gente que sabe acerca del programa.</a:t>
            </a:r>
          </a:p>
          <a:p>
            <a:pPr marL="0" indent="0">
              <a:lnSpc>
                <a:spcPct val="110000"/>
              </a:lnSpc>
              <a:buNone/>
            </a:pPr>
            <a:r>
              <a:rPr lang="es-EC" dirty="0"/>
              <a:t>b. Leer las instrucciones que vienen en el programa.</a:t>
            </a:r>
          </a:p>
          <a:p>
            <a:pPr marL="0" indent="0">
              <a:lnSpc>
                <a:spcPct val="110000"/>
              </a:lnSpc>
              <a:buNone/>
            </a:pPr>
            <a:r>
              <a:rPr lang="es-EC" dirty="0"/>
              <a:t>c. Seguir los esquemas en el libro que acompaña el programa. </a:t>
            </a:r>
          </a:p>
          <a:p>
            <a:pPr marL="0" indent="0">
              <a:lnSpc>
                <a:spcPct val="110000"/>
              </a:lnSpc>
              <a:buNone/>
            </a:pPr>
            <a:r>
              <a:rPr lang="es-EC" dirty="0"/>
              <a:t>d. Use los controles o el teclado. </a:t>
            </a:r>
          </a:p>
          <a:p>
            <a:pPr>
              <a:lnSpc>
                <a:spcPct val="110000"/>
              </a:lnSpc>
            </a:pPr>
            <a:r>
              <a:rPr lang="es-EC" b="1" dirty="0"/>
              <a:t>12. Estás ayudando a alguien que quiere a ir al aeropuerto, al centro del pueblo o la estación del ferrocarril. Usted hace</a:t>
            </a:r>
            <a:r>
              <a:rPr lang="es-EC" dirty="0"/>
              <a:t>: </a:t>
            </a:r>
          </a:p>
          <a:p>
            <a:pPr marL="0" indent="0">
              <a:lnSpc>
                <a:spcPct val="110000"/>
              </a:lnSpc>
              <a:buNone/>
            </a:pPr>
            <a:r>
              <a:rPr lang="es-EC" dirty="0"/>
              <a:t>a. Va con la persona.</a:t>
            </a:r>
            <a:br>
              <a:rPr lang="es-EC" dirty="0"/>
            </a:br>
            <a:r>
              <a:rPr lang="es-EC" dirty="0"/>
              <a:t>b. Anote las direcciones en un papel(sinmapa). </a:t>
            </a:r>
          </a:p>
          <a:p>
            <a:pPr marL="0" indent="0">
              <a:lnSpc>
                <a:spcPct val="110000"/>
              </a:lnSpc>
              <a:buNone/>
            </a:pPr>
            <a:r>
              <a:rPr lang="es-EC" dirty="0"/>
              <a:t>c. Les dice las direcciones.</a:t>
            </a:r>
            <a:br>
              <a:rPr lang="es-EC" dirty="0"/>
            </a:br>
            <a:r>
              <a:rPr lang="es-EC" dirty="0"/>
              <a:t>d. Les dibuja un croquis o les da unmapa </a:t>
            </a:r>
          </a:p>
          <a:p>
            <a:endParaRPr lang="es-ES_tradnl" dirty="0"/>
          </a:p>
        </p:txBody>
      </p:sp>
    </p:spTree>
    <p:extLst>
      <p:ext uri="{BB962C8B-B14F-4D97-AF65-F5344CB8AC3E}">
        <p14:creationId xmlns:p14="http://schemas.microsoft.com/office/powerpoint/2010/main" val="362267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8ED3BA-2CA2-7E4E-8758-24A9047005CE}"/>
              </a:ext>
            </a:extLst>
          </p:cNvPr>
          <p:cNvSpPr>
            <a:spLocks noGrp="1"/>
          </p:cNvSpPr>
          <p:nvPr>
            <p:ph idx="1"/>
          </p:nvPr>
        </p:nvSpPr>
        <p:spPr>
          <a:xfrm>
            <a:off x="838200" y="697832"/>
            <a:ext cx="10515600" cy="5479131"/>
          </a:xfrm>
        </p:spPr>
        <p:txBody>
          <a:bodyPr>
            <a:normAutofit fontScale="92500" lnSpcReduction="20000"/>
          </a:bodyPr>
          <a:lstStyle/>
          <a:p>
            <a:pPr>
              <a:lnSpc>
                <a:spcPct val="110000"/>
              </a:lnSpc>
            </a:pPr>
            <a:r>
              <a:rPr lang="es-EC" b="1" dirty="0"/>
              <a:t>13. Recuerde un momento en su vida en que Ud. aprendió a hacer algo nuevo. Trate de evitar escoger una destreza física, como andar en bicicleta. Ud. Aprendió mejor: </a:t>
            </a:r>
          </a:p>
          <a:p>
            <a:pPr marL="514350" indent="-514350">
              <a:lnSpc>
                <a:spcPct val="110000"/>
              </a:lnSpc>
              <a:buAutoNum type="alphaLcPeriod"/>
            </a:pPr>
            <a:r>
              <a:rPr lang="es-EC" dirty="0"/>
              <a:t>Viendo una demostración.</a:t>
            </a:r>
          </a:p>
          <a:p>
            <a:pPr marL="0" indent="0">
              <a:lnSpc>
                <a:spcPct val="110000"/>
              </a:lnSpc>
              <a:buNone/>
            </a:pPr>
            <a:r>
              <a:rPr lang="es-EC" dirty="0"/>
              <a:t>b. Con instrucciones escritas,en un manual ol ibro de texto. </a:t>
            </a:r>
          </a:p>
          <a:p>
            <a:pPr marL="0" indent="0">
              <a:lnSpc>
                <a:spcPct val="110000"/>
              </a:lnSpc>
              <a:buNone/>
            </a:pPr>
            <a:r>
              <a:rPr lang="es-EC" dirty="0"/>
              <a:t>c. Escuchando a alguien explicarlo o haciendo preguntas. </a:t>
            </a:r>
          </a:p>
          <a:p>
            <a:pPr marL="0" indent="0">
              <a:lnSpc>
                <a:spcPct val="110000"/>
              </a:lnSpc>
              <a:buNone/>
            </a:pPr>
            <a:r>
              <a:rPr lang="es-EC" dirty="0"/>
              <a:t>d. Con esquemas y diagramas o pistas visuales. </a:t>
            </a:r>
          </a:p>
          <a:p>
            <a:pPr>
              <a:lnSpc>
                <a:spcPct val="110000"/>
              </a:lnSpc>
            </a:pPr>
            <a:r>
              <a:rPr lang="es-EC" b="1" dirty="0"/>
              <a:t>14. Ud. Prefiere un maestro o conferencista que use</a:t>
            </a:r>
            <a:r>
              <a:rPr lang="es-EC" dirty="0"/>
              <a:t>: </a:t>
            </a:r>
          </a:p>
          <a:p>
            <a:pPr marL="514350" indent="-514350">
              <a:lnSpc>
                <a:spcPct val="110000"/>
              </a:lnSpc>
              <a:buAutoNum type="alphaLcPeriod"/>
            </a:pPr>
            <a:r>
              <a:rPr lang="es-EC" dirty="0"/>
              <a:t>Demostraciones, modelos o sesiones prácticas. </a:t>
            </a:r>
          </a:p>
          <a:p>
            <a:pPr marL="0" indent="0">
              <a:lnSpc>
                <a:spcPct val="110000"/>
              </a:lnSpc>
              <a:buNone/>
            </a:pPr>
            <a:r>
              <a:rPr lang="es-EC" dirty="0"/>
              <a:t>b.  Folletos,libros o lecturas</a:t>
            </a:r>
            <a:br>
              <a:rPr lang="es-EC" dirty="0"/>
            </a:br>
            <a:r>
              <a:rPr lang="es-EC" dirty="0"/>
              <a:t>c. Diagramas, esquemas o gráficos. </a:t>
            </a:r>
          </a:p>
          <a:p>
            <a:pPr marL="0" indent="0">
              <a:lnSpc>
                <a:spcPct val="110000"/>
              </a:lnSpc>
              <a:buNone/>
            </a:pPr>
            <a:r>
              <a:rPr lang="es-EC" dirty="0"/>
              <a:t>d. Preguntas y respuestas, pláticas y oradores invitados. </a:t>
            </a:r>
          </a:p>
          <a:p>
            <a:endParaRPr lang="es-ES_tradnl" dirty="0"/>
          </a:p>
        </p:txBody>
      </p:sp>
    </p:spTree>
    <p:extLst>
      <p:ext uri="{BB962C8B-B14F-4D97-AF65-F5344CB8AC3E}">
        <p14:creationId xmlns:p14="http://schemas.microsoft.com/office/powerpoint/2010/main" val="3621086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8AF877-75B4-3F4A-A6C4-5D29A2EAAF0E}"/>
              </a:ext>
            </a:extLst>
          </p:cNvPr>
          <p:cNvSpPr>
            <a:spLocks noGrp="1"/>
          </p:cNvSpPr>
          <p:nvPr>
            <p:ph idx="1"/>
          </p:nvPr>
        </p:nvSpPr>
        <p:spPr>
          <a:xfrm>
            <a:off x="838200" y="397042"/>
            <a:ext cx="10515600" cy="5779921"/>
          </a:xfrm>
        </p:spPr>
        <p:txBody>
          <a:bodyPr>
            <a:normAutofit fontScale="92500" lnSpcReduction="10000"/>
          </a:bodyPr>
          <a:lstStyle/>
          <a:p>
            <a:pPr>
              <a:lnSpc>
                <a:spcPct val="100000"/>
              </a:lnSpc>
            </a:pPr>
            <a:r>
              <a:rPr lang="es-EC" b="1" dirty="0"/>
              <a:t>15. Un grupo de turistas quiere aprender acerca de parques o reservas naturales en su área. Usted: </a:t>
            </a:r>
          </a:p>
          <a:p>
            <a:pPr marL="0" indent="0">
              <a:lnSpc>
                <a:spcPct val="100000"/>
              </a:lnSpc>
              <a:buNone/>
            </a:pPr>
            <a:r>
              <a:rPr lang="es-EC" dirty="0"/>
              <a:t>a. Los acompaña a un parque o reserva natural.</a:t>
            </a:r>
          </a:p>
          <a:p>
            <a:pPr marL="0" indent="0">
              <a:lnSpc>
                <a:spcPct val="100000"/>
              </a:lnSpc>
              <a:buNone/>
            </a:pPr>
            <a:r>
              <a:rPr lang="es-EC" dirty="0"/>
              <a:t>b. Les da un libro o folleto acerca de parques o reservas naturales.</a:t>
            </a:r>
          </a:p>
          <a:p>
            <a:pPr marL="0" indent="0">
              <a:lnSpc>
                <a:spcPct val="100000"/>
              </a:lnSpc>
              <a:buNone/>
            </a:pPr>
            <a:r>
              <a:rPr lang="es-EC" dirty="0"/>
              <a:t>c. Les da una plática acerca de parques o reservas naturales.</a:t>
            </a:r>
            <a:br>
              <a:rPr lang="es-EC" dirty="0"/>
            </a:br>
            <a:r>
              <a:rPr lang="es-EC" dirty="0"/>
              <a:t>d. Les muestra imágenes deI nternet, fotos o libros con dibujos. </a:t>
            </a:r>
          </a:p>
          <a:p>
            <a:pPr>
              <a:lnSpc>
                <a:spcPct val="100000"/>
              </a:lnSpc>
            </a:pPr>
            <a:r>
              <a:rPr lang="es-EC" b="1" dirty="0"/>
              <a:t>16. Usted tiene que hacer un discurso para una conferencia u ocasión especial. Usted hace: </a:t>
            </a:r>
          </a:p>
          <a:p>
            <a:pPr marL="0" indent="0">
              <a:lnSpc>
                <a:spcPct val="100000"/>
              </a:lnSpc>
              <a:buNone/>
            </a:pPr>
            <a:r>
              <a:rPr lang="es-EC" dirty="0"/>
              <a:t>a. Escribir el discurso y aprendérselo leyéndolo varias veces.</a:t>
            </a:r>
          </a:p>
          <a:p>
            <a:pPr marL="0" indent="0">
              <a:lnSpc>
                <a:spcPct val="100000"/>
              </a:lnSpc>
              <a:buNone/>
            </a:pPr>
            <a:r>
              <a:rPr lang="es-EC" dirty="0"/>
              <a:t>b. Reunir muchos ejemplos e historias para hacer el discurso verdadero y práctico.</a:t>
            </a:r>
          </a:p>
          <a:p>
            <a:pPr marL="0" indent="0">
              <a:lnSpc>
                <a:spcPct val="100000"/>
              </a:lnSpc>
              <a:buNone/>
            </a:pPr>
            <a:r>
              <a:rPr lang="es-EC" dirty="0"/>
              <a:t>c. Escribir algunas palabras claves y practicar el discurso repetidas veces. </a:t>
            </a:r>
          </a:p>
          <a:p>
            <a:pPr marL="0" indent="0">
              <a:lnSpc>
                <a:spcPct val="100000"/>
              </a:lnSpc>
              <a:buNone/>
            </a:pPr>
            <a:r>
              <a:rPr lang="es-EC" dirty="0"/>
              <a:t>d. Hacer diagramas o esquemas que te ayuden a explicar las cosas. </a:t>
            </a:r>
          </a:p>
          <a:p>
            <a:endParaRPr lang="es-ES_tradnl" dirty="0"/>
          </a:p>
        </p:txBody>
      </p:sp>
    </p:spTree>
    <p:extLst>
      <p:ext uri="{BB962C8B-B14F-4D97-AF65-F5344CB8AC3E}">
        <p14:creationId xmlns:p14="http://schemas.microsoft.com/office/powerpoint/2010/main" val="48344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4102567-4888-1941-9955-FFE23C5FB66E}"/>
              </a:ext>
            </a:extLst>
          </p:cNvPr>
          <p:cNvPicPr>
            <a:picLocks noChangeAspect="1"/>
          </p:cNvPicPr>
          <p:nvPr/>
        </p:nvPicPr>
        <p:blipFill>
          <a:blip r:embed="rId2"/>
          <a:stretch>
            <a:fillRect/>
          </a:stretch>
        </p:blipFill>
        <p:spPr>
          <a:xfrm>
            <a:off x="1771650" y="679450"/>
            <a:ext cx="8648700" cy="5499100"/>
          </a:xfrm>
          <a:prstGeom prst="rect">
            <a:avLst/>
          </a:prstGeom>
        </p:spPr>
      </p:pic>
    </p:spTree>
    <p:extLst>
      <p:ext uri="{BB962C8B-B14F-4D97-AF65-F5344CB8AC3E}">
        <p14:creationId xmlns:p14="http://schemas.microsoft.com/office/powerpoint/2010/main" val="436222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10403-93E9-1849-AC1B-FE093827CEC2}"/>
              </a:ext>
            </a:extLst>
          </p:cNvPr>
          <p:cNvSpPr>
            <a:spLocks noGrp="1"/>
          </p:cNvSpPr>
          <p:nvPr>
            <p:ph type="title"/>
          </p:nvPr>
        </p:nvSpPr>
        <p:spPr>
          <a:xfrm>
            <a:off x="838200" y="365125"/>
            <a:ext cx="10515600" cy="623703"/>
          </a:xfrm>
        </p:spPr>
        <p:txBody>
          <a:bodyPr>
            <a:normAutofit fontScale="90000"/>
          </a:bodyPr>
          <a:lstStyle/>
          <a:p>
            <a:r>
              <a:rPr lang="es-ES_tradnl" dirty="0"/>
              <a:t>Elementos que conforman un estilo </a:t>
            </a:r>
          </a:p>
        </p:txBody>
      </p:sp>
      <p:sp>
        <p:nvSpPr>
          <p:cNvPr id="3" name="Marcador de contenido 2">
            <a:extLst>
              <a:ext uri="{FF2B5EF4-FFF2-40B4-BE49-F238E27FC236}">
                <a16:creationId xmlns:a16="http://schemas.microsoft.com/office/drawing/2014/main" id="{C3D76C16-4564-6143-B13F-7D69BEA99AD2}"/>
              </a:ext>
            </a:extLst>
          </p:cNvPr>
          <p:cNvSpPr>
            <a:spLocks noGrp="1"/>
          </p:cNvSpPr>
          <p:nvPr>
            <p:ph idx="1"/>
          </p:nvPr>
        </p:nvSpPr>
        <p:spPr>
          <a:xfrm>
            <a:off x="838200" y="1382233"/>
            <a:ext cx="10515600" cy="4794730"/>
          </a:xfrm>
        </p:spPr>
        <p:txBody>
          <a:bodyPr>
            <a:normAutofit/>
          </a:bodyPr>
          <a:lstStyle/>
          <a:p>
            <a:r>
              <a:rPr lang="es-ES_tradnl" dirty="0"/>
              <a:t>Según Lozano Rodríguez:</a:t>
            </a:r>
          </a:p>
          <a:p>
            <a:endParaRPr lang="es-ES_tradnl" dirty="0"/>
          </a:p>
          <a:p>
            <a:pPr algn="just"/>
            <a:r>
              <a:rPr lang="es-ES_tradnl" b="1" dirty="0"/>
              <a:t>A) Disposición</a:t>
            </a:r>
            <a:r>
              <a:rPr lang="es-ES_tradnl" dirty="0"/>
              <a:t> es un estado físico o psicológico de una persona para realizar (o no) una acción determinada. Tienen que ver con la voluntad del sujeto  y el gusto por hacer algo o dejar de hacerlo</a:t>
            </a:r>
          </a:p>
          <a:p>
            <a:pPr algn="just"/>
            <a:r>
              <a:rPr lang="es-ES_tradnl" dirty="0"/>
              <a:t>La disposición esta acompañada de la motivación o incentivo que la acción puede proveerle al sujeto</a:t>
            </a:r>
          </a:p>
          <a:p>
            <a:r>
              <a:rPr lang="es-ES_tradnl" dirty="0"/>
              <a:t>La disposición se relaciona con el nivel de compromiso , la motivación el estado de animo  que la persona tenga  en el momento de </a:t>
            </a:r>
            <a:r>
              <a:rPr lang="es-ES_tradnl" dirty="0" err="1"/>
              <a:t>incicar</a:t>
            </a:r>
            <a:r>
              <a:rPr lang="es-ES_tradnl" dirty="0"/>
              <a:t> la acción</a:t>
            </a:r>
          </a:p>
          <a:p>
            <a:endParaRPr lang="es-ES_tradnl" dirty="0"/>
          </a:p>
          <a:p>
            <a:endParaRPr lang="es-ES_tradnl" dirty="0"/>
          </a:p>
        </p:txBody>
      </p:sp>
    </p:spTree>
    <p:extLst>
      <p:ext uri="{BB962C8B-B14F-4D97-AF65-F5344CB8AC3E}">
        <p14:creationId xmlns:p14="http://schemas.microsoft.com/office/powerpoint/2010/main" val="3313056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51326-14CC-5F4B-8F07-0FE99D5F512B}"/>
              </a:ext>
            </a:extLst>
          </p:cNvPr>
          <p:cNvSpPr>
            <a:spLocks noGrp="1"/>
          </p:cNvSpPr>
          <p:nvPr>
            <p:ph type="title"/>
          </p:nvPr>
        </p:nvSpPr>
        <p:spPr/>
        <p:txBody>
          <a:bodyPr/>
          <a:lstStyle/>
          <a:p>
            <a:endParaRPr lang="es-ES_tradnl"/>
          </a:p>
        </p:txBody>
      </p:sp>
      <p:sp>
        <p:nvSpPr>
          <p:cNvPr id="3" name="Marcador de contenido 2">
            <a:extLst>
              <a:ext uri="{FF2B5EF4-FFF2-40B4-BE49-F238E27FC236}">
                <a16:creationId xmlns:a16="http://schemas.microsoft.com/office/drawing/2014/main" id="{1249BBB4-1D7D-A54E-8208-5C707323A8F9}"/>
              </a:ext>
            </a:extLst>
          </p:cNvPr>
          <p:cNvSpPr>
            <a:spLocks noGrp="1"/>
          </p:cNvSpPr>
          <p:nvPr>
            <p:ph idx="1"/>
          </p:nvPr>
        </p:nvSpPr>
        <p:spPr/>
        <p:txBody>
          <a:bodyPr/>
          <a:lstStyle/>
          <a:p>
            <a:pPr algn="just"/>
            <a:r>
              <a:rPr lang="es-ES_tradnl" b="1" dirty="0"/>
              <a:t>B) Preferencias </a:t>
            </a:r>
            <a:r>
              <a:rPr lang="es-ES_tradnl" dirty="0"/>
              <a:t>nos remiten a los gustos  y a las posibilidades de elección de entre varias opciones .</a:t>
            </a:r>
          </a:p>
          <a:p>
            <a:r>
              <a:rPr lang="es-ES_tradnl" dirty="0"/>
              <a:t>Casi siempre es una actitud consciente y esta determinada por el control y la voluntad del individuo</a:t>
            </a:r>
          </a:p>
          <a:p>
            <a:endParaRPr lang="es-ES_tradnl" dirty="0"/>
          </a:p>
          <a:p>
            <a:r>
              <a:rPr lang="es-ES_tradnl" b="1" dirty="0"/>
              <a:t>C) Tendencia  </a:t>
            </a:r>
            <a:r>
              <a:rPr lang="es-ES_tradnl" dirty="0"/>
              <a:t>es la inclinación a veces inconsciente de una persona para realizar una acción de cierta forma</a:t>
            </a:r>
          </a:p>
        </p:txBody>
      </p:sp>
    </p:spTree>
    <p:extLst>
      <p:ext uri="{BB962C8B-B14F-4D97-AF65-F5344CB8AC3E}">
        <p14:creationId xmlns:p14="http://schemas.microsoft.com/office/powerpoint/2010/main" val="74019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D40EF-C8A9-E645-A28D-6E894E8A5B7B}"/>
              </a:ext>
            </a:extLst>
          </p:cNvPr>
          <p:cNvSpPr>
            <a:spLocks noGrp="1"/>
          </p:cNvSpPr>
          <p:nvPr>
            <p:ph type="title"/>
          </p:nvPr>
        </p:nvSpPr>
        <p:spPr/>
        <p:txBody>
          <a:bodyPr/>
          <a:lstStyle/>
          <a:p>
            <a:r>
              <a:rPr lang="es-ES_tradnl" dirty="0"/>
              <a:t>Qué es el aprendizaje</a:t>
            </a:r>
          </a:p>
        </p:txBody>
      </p:sp>
      <p:sp>
        <p:nvSpPr>
          <p:cNvPr id="3" name="Marcador de contenido 2">
            <a:extLst>
              <a:ext uri="{FF2B5EF4-FFF2-40B4-BE49-F238E27FC236}">
                <a16:creationId xmlns:a16="http://schemas.microsoft.com/office/drawing/2014/main" id="{D1B3B81F-1EAA-1C47-9FFC-D28574F1959E}"/>
              </a:ext>
            </a:extLst>
          </p:cNvPr>
          <p:cNvSpPr>
            <a:spLocks noGrp="1"/>
          </p:cNvSpPr>
          <p:nvPr>
            <p:ph idx="1"/>
          </p:nvPr>
        </p:nvSpPr>
        <p:spPr/>
        <p:txBody>
          <a:bodyPr>
            <a:normAutofit fontScale="85000" lnSpcReduction="20000"/>
          </a:bodyPr>
          <a:lstStyle/>
          <a:p>
            <a:pPr marL="0" indent="0">
              <a:buNone/>
            </a:pPr>
            <a:endParaRPr lang="es-EC" dirty="0"/>
          </a:p>
          <a:p>
            <a:r>
              <a:rPr lang="es-ES" dirty="0"/>
              <a:t>Aprendizaje: cambio relativamente permanente en la conducta o en las representaciones mentales debido a la experiencia </a:t>
            </a:r>
            <a:endParaRPr lang="es-EC" dirty="0"/>
          </a:p>
          <a:p>
            <a:endParaRPr lang="es-EC" dirty="0"/>
          </a:p>
          <a:p>
            <a:r>
              <a:rPr lang="es-ES" dirty="0"/>
              <a:t>El aprendizaje es el medio mediante el que no solo adquirimos habilidades y conocimientos, sino también valores actitudes y reacciones emocionales. </a:t>
            </a:r>
          </a:p>
          <a:p>
            <a:pPr algn="just"/>
            <a:r>
              <a:rPr lang="es-EC" dirty="0"/>
              <a:t>Un proceso fundamental en la forma como los organismos se adaptan a su medio o entorno, cuyo estudio  está asociado a otros procesos psicológicos importantes como son la memoria, el pensamiento, motivación, atención etc</a:t>
            </a:r>
          </a:p>
          <a:p>
            <a:pPr algn="just"/>
            <a:endParaRPr lang="es-EC" dirty="0"/>
          </a:p>
          <a:p>
            <a:pPr algn="just"/>
            <a:r>
              <a:rPr lang="es-EC" dirty="0"/>
              <a:t>El aprendizaje constituye también uno de los mecanismos de sobrevivencia (relacionarnos y modificar)</a:t>
            </a:r>
            <a:endParaRPr lang="es-ES_tradnl" dirty="0"/>
          </a:p>
          <a:p>
            <a:endParaRPr lang="es-EC" dirty="0"/>
          </a:p>
          <a:p>
            <a:endParaRPr lang="es-ES_tradnl" dirty="0"/>
          </a:p>
        </p:txBody>
      </p:sp>
    </p:spTree>
    <p:extLst>
      <p:ext uri="{BB962C8B-B14F-4D97-AF65-F5344CB8AC3E}">
        <p14:creationId xmlns:p14="http://schemas.microsoft.com/office/powerpoint/2010/main" val="3609362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D8566-9081-3D43-AD9E-80B0689647B8}"/>
              </a:ext>
            </a:extLst>
          </p:cNvPr>
          <p:cNvSpPr>
            <a:spLocks noGrp="1"/>
          </p:cNvSpPr>
          <p:nvPr>
            <p:ph type="title"/>
          </p:nvPr>
        </p:nvSpPr>
        <p:spPr/>
        <p:txBody>
          <a:bodyPr/>
          <a:lstStyle/>
          <a:p>
            <a:r>
              <a:rPr lang="es-ES_tradnl" dirty="0"/>
              <a:t>EJERCICIOS EN CLASE</a:t>
            </a:r>
          </a:p>
        </p:txBody>
      </p:sp>
      <p:sp>
        <p:nvSpPr>
          <p:cNvPr id="3" name="Marcador de contenido 2">
            <a:extLst>
              <a:ext uri="{FF2B5EF4-FFF2-40B4-BE49-F238E27FC236}">
                <a16:creationId xmlns:a16="http://schemas.microsoft.com/office/drawing/2014/main" id="{21A3E200-BEC4-274C-8A9B-914A84B60717}"/>
              </a:ext>
            </a:extLst>
          </p:cNvPr>
          <p:cNvSpPr>
            <a:spLocks noGrp="1"/>
          </p:cNvSpPr>
          <p:nvPr>
            <p:ph idx="1"/>
          </p:nvPr>
        </p:nvSpPr>
        <p:spPr/>
        <p:txBody>
          <a:bodyPr>
            <a:normAutofit lnSpcReduction="10000"/>
          </a:bodyPr>
          <a:lstStyle/>
          <a:p>
            <a:pPr marL="0" indent="0" algn="ctr">
              <a:buNone/>
            </a:pPr>
            <a:r>
              <a:rPr lang="es-EC" dirty="0">
                <a:solidFill>
                  <a:schemeClr val="accent1">
                    <a:lumMod val="75000"/>
                  </a:schemeClr>
                </a:solidFill>
              </a:rPr>
              <a:t>“Yo como estudiante”</a:t>
            </a:r>
          </a:p>
          <a:p>
            <a:pPr marL="0" indent="0">
              <a:buNone/>
            </a:pPr>
            <a:r>
              <a:rPr lang="es-EC" dirty="0"/>
              <a:t>Complete las siguientes frases: </a:t>
            </a:r>
          </a:p>
          <a:p>
            <a:endParaRPr lang="es-EC" dirty="0"/>
          </a:p>
          <a:p>
            <a:r>
              <a:rPr lang="es-EC" dirty="0"/>
              <a:t>Aprendo con dificultad cuando ………………..</a:t>
            </a:r>
          </a:p>
          <a:p>
            <a:r>
              <a:rPr lang="es-EC" dirty="0"/>
              <a:t>El aprendizaje se me facilita cuando ………………..</a:t>
            </a:r>
          </a:p>
          <a:p>
            <a:r>
              <a:rPr lang="es-EC" dirty="0"/>
              <a:t>Aprendo bien de alguien que ………………..</a:t>
            </a:r>
          </a:p>
          <a:p>
            <a:r>
              <a:rPr lang="es-EC" dirty="0"/>
              <a:t>Aprender en grupos es………………..</a:t>
            </a:r>
          </a:p>
          <a:p>
            <a:r>
              <a:rPr lang="es-EC" dirty="0"/>
              <a:t>Aprender de libros es ………………..</a:t>
            </a:r>
          </a:p>
          <a:p>
            <a:r>
              <a:rPr lang="es-EC" dirty="0"/>
              <a:t>Disfruto aprendiendo cuando ………………..</a:t>
            </a:r>
          </a:p>
          <a:p>
            <a:endParaRPr lang="es-ES_tradnl" dirty="0"/>
          </a:p>
        </p:txBody>
      </p:sp>
    </p:spTree>
    <p:extLst>
      <p:ext uri="{BB962C8B-B14F-4D97-AF65-F5344CB8AC3E}">
        <p14:creationId xmlns:p14="http://schemas.microsoft.com/office/powerpoint/2010/main" val="3049165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Una caricatura de una persona&#10;&#10;Descripción generada automáticamente con confianza media">
            <a:extLst>
              <a:ext uri="{FF2B5EF4-FFF2-40B4-BE49-F238E27FC236}">
                <a16:creationId xmlns:a16="http://schemas.microsoft.com/office/drawing/2014/main" id="{31AA9F1D-E2A4-E244-A3FD-1B29C6D8E1F5}"/>
              </a:ext>
            </a:extLst>
          </p:cNvPr>
          <p:cNvPicPr>
            <a:picLocks noChangeAspect="1"/>
          </p:cNvPicPr>
          <p:nvPr/>
        </p:nvPicPr>
        <p:blipFill rotWithShape="1">
          <a:blip r:embed="rId2"/>
          <a:srcRect l="6448" r="9108" b="1"/>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F404A910-FBF0-1F45-9F24-EEC27F8F8109}"/>
              </a:ext>
            </a:extLst>
          </p:cNvPr>
          <p:cNvSpPr>
            <a:spLocks noGrp="1"/>
          </p:cNvSpPr>
          <p:nvPr>
            <p:ph type="ctrTitle"/>
          </p:nvPr>
        </p:nvSpPr>
        <p:spPr>
          <a:xfrm>
            <a:off x="8022021" y="3231931"/>
            <a:ext cx="3852041" cy="1834056"/>
          </a:xfrm>
        </p:spPr>
        <p:txBody>
          <a:bodyPr>
            <a:normAutofit/>
          </a:bodyPr>
          <a:lstStyle/>
          <a:p>
            <a:r>
              <a:rPr lang="es-ES_tradnl" sz="4000"/>
              <a:t>TIPOS DE APRENDIZAJE</a:t>
            </a:r>
          </a:p>
        </p:txBody>
      </p:sp>
      <p:sp>
        <p:nvSpPr>
          <p:cNvPr id="3" name="Subtítulo 2">
            <a:extLst>
              <a:ext uri="{FF2B5EF4-FFF2-40B4-BE49-F238E27FC236}">
                <a16:creationId xmlns:a16="http://schemas.microsoft.com/office/drawing/2014/main" id="{EE75D486-20C8-CC43-8054-2D08369FC535}"/>
              </a:ext>
            </a:extLst>
          </p:cNvPr>
          <p:cNvSpPr>
            <a:spLocks noGrp="1"/>
          </p:cNvSpPr>
          <p:nvPr>
            <p:ph type="subTitle" idx="1"/>
          </p:nvPr>
        </p:nvSpPr>
        <p:spPr>
          <a:xfrm>
            <a:off x="7782910" y="5242675"/>
            <a:ext cx="4330262" cy="683284"/>
          </a:xfrm>
        </p:spPr>
        <p:txBody>
          <a:bodyPr>
            <a:normAutofit/>
          </a:bodyPr>
          <a:lstStyle/>
          <a:p>
            <a:endParaRPr lang="es-ES_tradnl"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978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93C00-43F6-594F-AB43-E7C392AF1239}"/>
              </a:ext>
            </a:extLst>
          </p:cNvPr>
          <p:cNvSpPr>
            <a:spLocks noGrp="1"/>
          </p:cNvSpPr>
          <p:nvPr>
            <p:ph type="title"/>
          </p:nvPr>
        </p:nvSpPr>
        <p:spPr/>
        <p:txBody>
          <a:bodyPr/>
          <a:lstStyle/>
          <a:p>
            <a:r>
              <a:rPr lang="es-EC" b="1" cap="all" dirty="0"/>
              <a:t>LOS TIPOS DE APRENDIZAJE</a:t>
            </a:r>
            <a:br>
              <a:rPr lang="es-EC" b="1" cap="all" dirty="0"/>
            </a:br>
            <a:endParaRPr lang="es-ES_tradnl" dirty="0"/>
          </a:p>
        </p:txBody>
      </p:sp>
      <p:sp>
        <p:nvSpPr>
          <p:cNvPr id="3" name="Marcador de contenido 2">
            <a:extLst>
              <a:ext uri="{FF2B5EF4-FFF2-40B4-BE49-F238E27FC236}">
                <a16:creationId xmlns:a16="http://schemas.microsoft.com/office/drawing/2014/main" id="{B54A73F3-8829-1F4D-B411-9CA63D5B2279}"/>
              </a:ext>
            </a:extLst>
          </p:cNvPr>
          <p:cNvSpPr>
            <a:spLocks noGrp="1"/>
          </p:cNvSpPr>
          <p:nvPr>
            <p:ph idx="1"/>
          </p:nvPr>
        </p:nvSpPr>
        <p:spPr/>
        <p:txBody>
          <a:bodyPr/>
          <a:lstStyle/>
          <a:p>
            <a:pPr fontAlgn="base"/>
            <a:r>
              <a:rPr lang="es-EC" dirty="0"/>
              <a:t>identificar distintas posturas, paradigmas  acerca de los tipos de aprendizaje.</a:t>
            </a:r>
          </a:p>
          <a:p>
            <a:endParaRPr lang="es-ES_tradnl" dirty="0"/>
          </a:p>
        </p:txBody>
      </p:sp>
    </p:spTree>
    <p:extLst>
      <p:ext uri="{BB962C8B-B14F-4D97-AF65-F5344CB8AC3E}">
        <p14:creationId xmlns:p14="http://schemas.microsoft.com/office/powerpoint/2010/main" val="2784827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6CD7D-FBDA-B845-A0EB-27059EA11472}"/>
              </a:ext>
            </a:extLst>
          </p:cNvPr>
          <p:cNvSpPr>
            <a:spLocks noGrp="1"/>
          </p:cNvSpPr>
          <p:nvPr>
            <p:ph type="title"/>
          </p:nvPr>
        </p:nvSpPr>
        <p:spPr/>
        <p:txBody>
          <a:bodyPr/>
          <a:lstStyle/>
          <a:p>
            <a:r>
              <a:rPr lang="es-ES_tradnl" dirty="0"/>
              <a:t>Tipos de aprendizaje</a:t>
            </a:r>
          </a:p>
        </p:txBody>
      </p:sp>
      <p:sp>
        <p:nvSpPr>
          <p:cNvPr id="3" name="Marcador de contenido 2">
            <a:extLst>
              <a:ext uri="{FF2B5EF4-FFF2-40B4-BE49-F238E27FC236}">
                <a16:creationId xmlns:a16="http://schemas.microsoft.com/office/drawing/2014/main" id="{AE909EE7-E83C-B84E-B505-93079A682AB3}"/>
              </a:ext>
            </a:extLst>
          </p:cNvPr>
          <p:cNvSpPr>
            <a:spLocks noGrp="1"/>
          </p:cNvSpPr>
          <p:nvPr>
            <p:ph idx="1"/>
          </p:nvPr>
        </p:nvSpPr>
        <p:spPr/>
        <p:txBody>
          <a:bodyPr>
            <a:normAutofit lnSpcReduction="10000"/>
          </a:bodyPr>
          <a:lstStyle/>
          <a:p>
            <a:pPr fontAlgn="base"/>
            <a:r>
              <a:rPr lang="es-EC" b="1" cap="all" dirty="0"/>
              <a:t>APRENDIZAJE IMPLÍCITO</a:t>
            </a:r>
          </a:p>
          <a:p>
            <a:pPr fontAlgn="base"/>
            <a:r>
              <a:rPr lang="es-EC" dirty="0"/>
              <a:t>Se trata de una forma de aprendizaje que se da de una manera incidental o no intencional y en donde el aprendiz normalmente no tiene conciencia de qué ni cómo está aprendiendo, ya que el aprendizaje resulta de la ejecución automática de una conducta motora.</a:t>
            </a:r>
          </a:p>
          <a:p>
            <a:pPr fontAlgn="base"/>
            <a:r>
              <a:rPr lang="es-EC" b="1" cap="all" dirty="0"/>
              <a:t>APRENDIZAJE EXPLÍCITO</a:t>
            </a:r>
          </a:p>
          <a:p>
            <a:pPr fontAlgn="base"/>
            <a:r>
              <a:rPr lang="es-EC" dirty="0"/>
              <a:t>Es aquel aprendizaje en el cual el aprendiz tiene la intención de aprender y sabe qué es lo que está aprendiendo.  Suele producirse como consecuencia de una acción planificada y cuenta a su vez con un propósito definido.</a:t>
            </a:r>
          </a:p>
          <a:p>
            <a:endParaRPr lang="es-ES_tradnl" dirty="0"/>
          </a:p>
        </p:txBody>
      </p:sp>
    </p:spTree>
    <p:extLst>
      <p:ext uri="{BB962C8B-B14F-4D97-AF65-F5344CB8AC3E}">
        <p14:creationId xmlns:p14="http://schemas.microsoft.com/office/powerpoint/2010/main" val="3602945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13F536-037D-C947-9703-CB06071C09EB}"/>
              </a:ext>
            </a:extLst>
          </p:cNvPr>
          <p:cNvSpPr>
            <a:spLocks noGrp="1"/>
          </p:cNvSpPr>
          <p:nvPr>
            <p:ph idx="1"/>
          </p:nvPr>
        </p:nvSpPr>
        <p:spPr>
          <a:xfrm>
            <a:off x="838200" y="649705"/>
            <a:ext cx="10515600" cy="5527258"/>
          </a:xfrm>
        </p:spPr>
        <p:txBody>
          <a:bodyPr>
            <a:normAutofit/>
          </a:bodyPr>
          <a:lstStyle/>
          <a:p>
            <a:pPr fontAlgn="base"/>
            <a:r>
              <a:rPr lang="es-EC" b="1" cap="all" dirty="0"/>
              <a:t>APRENDIZAJE ASOCIATIVO</a:t>
            </a:r>
          </a:p>
          <a:p>
            <a:pPr fontAlgn="base"/>
            <a:r>
              <a:rPr lang="es-EC" dirty="0"/>
              <a:t>El aprendizaje asociativo es aquel en el que una persona asocia dos estímulos, o un estímulo y una respuesta. Al establecer esta asociación el individuo modifica una conducta; el condicionamiento clásico o modelo estímulo-respuesta de Iván Pavlov es un tipo de aprendizaje asociativo.</a:t>
            </a:r>
          </a:p>
          <a:p>
            <a:pPr fontAlgn="base"/>
            <a:endParaRPr lang="es-EC" dirty="0"/>
          </a:p>
          <a:p>
            <a:pPr fontAlgn="base"/>
            <a:r>
              <a:rPr lang="es-EC" b="1" cap="all" dirty="0"/>
              <a:t>APRENDIZAJE NO ASOCIATIVO</a:t>
            </a:r>
          </a:p>
          <a:p>
            <a:pPr fontAlgn="base"/>
            <a:r>
              <a:rPr lang="es-EC" dirty="0"/>
              <a:t>El aprendizaje no asociativo se refiere al tipo de aprendizaje en el que se produce un cambio en la conducta al estar expuesto de manera repetida ante un estímulo concreto. Se divide en dos clases: de habituación y sensibilización</a:t>
            </a:r>
          </a:p>
          <a:p>
            <a:endParaRPr lang="es-ES_tradnl" dirty="0"/>
          </a:p>
        </p:txBody>
      </p:sp>
    </p:spTree>
    <p:extLst>
      <p:ext uri="{BB962C8B-B14F-4D97-AF65-F5344CB8AC3E}">
        <p14:creationId xmlns:p14="http://schemas.microsoft.com/office/powerpoint/2010/main" val="2153363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B33F91-3AF6-5E4D-9EB2-D8019BDBB22B}"/>
              </a:ext>
            </a:extLst>
          </p:cNvPr>
          <p:cNvSpPr>
            <a:spLocks noGrp="1"/>
          </p:cNvSpPr>
          <p:nvPr>
            <p:ph idx="1"/>
          </p:nvPr>
        </p:nvSpPr>
        <p:spPr>
          <a:xfrm>
            <a:off x="838200" y="794084"/>
            <a:ext cx="10515600" cy="5382879"/>
          </a:xfrm>
        </p:spPr>
        <p:txBody>
          <a:bodyPr>
            <a:normAutofit lnSpcReduction="10000"/>
          </a:bodyPr>
          <a:lstStyle/>
          <a:p>
            <a:pPr fontAlgn="base"/>
            <a:r>
              <a:rPr lang="es-EC" b="1" cap="all" dirty="0"/>
              <a:t>APRENDIZAJE SIGNIFICATIVO</a:t>
            </a:r>
          </a:p>
          <a:p>
            <a:pPr algn="just" fontAlgn="base"/>
            <a:r>
              <a:rPr lang="es-EC" dirty="0"/>
              <a:t>Es un tipo de aprendizaje en el que la persona incorpora nueva información y  la relaciona con sus conocimientos previos, es decir con lo que ya sabe, reajustando y reconstruyendo ambas informaciones en el proceso. Este término fue propuesto por David Ausubel en su teoría del aprendizaje por recepción.</a:t>
            </a:r>
          </a:p>
          <a:p>
            <a:pPr algn="just" fontAlgn="base"/>
            <a:r>
              <a:rPr lang="es-EC" b="1" cap="all" dirty="0"/>
              <a:t>APRENDIZAJE COOPERATIVO</a:t>
            </a:r>
          </a:p>
          <a:p>
            <a:pPr algn="just" fontAlgn="base"/>
            <a:r>
              <a:rPr lang="es-EC" dirty="0"/>
              <a:t>El aprendizaje cooperativo es un tipo de aprendizaje en el que los estudiantes realizan las actividades en grupos de hasta cinco miembros, quienes asumen diferentes roles y funciones; la mayor parte del proceso es guiado y estructurado por el docente. Se aprovecha la heterogeneidad y las diferencias entre los alumnos como un aspecto positivo para potenciar el aprendizaje de cada uno de ellos.</a:t>
            </a:r>
          </a:p>
          <a:p>
            <a:pPr fontAlgn="base"/>
            <a:endParaRPr lang="es-EC" dirty="0"/>
          </a:p>
          <a:p>
            <a:endParaRPr lang="es-ES_tradnl" dirty="0"/>
          </a:p>
        </p:txBody>
      </p:sp>
    </p:spTree>
    <p:extLst>
      <p:ext uri="{BB962C8B-B14F-4D97-AF65-F5344CB8AC3E}">
        <p14:creationId xmlns:p14="http://schemas.microsoft.com/office/powerpoint/2010/main" val="2256533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B6A9D9-F1E5-6E47-865A-0C5E261CDB03}"/>
              </a:ext>
            </a:extLst>
          </p:cNvPr>
          <p:cNvSpPr>
            <a:spLocks noGrp="1"/>
          </p:cNvSpPr>
          <p:nvPr>
            <p:ph idx="1"/>
          </p:nvPr>
        </p:nvSpPr>
        <p:spPr>
          <a:xfrm>
            <a:off x="838200" y="1203158"/>
            <a:ext cx="10515600" cy="4973805"/>
          </a:xfrm>
        </p:spPr>
        <p:txBody>
          <a:bodyPr/>
          <a:lstStyle/>
          <a:p>
            <a:pPr fontAlgn="base"/>
            <a:r>
              <a:rPr lang="es-EC" b="1" cap="all" dirty="0"/>
              <a:t>APRENDIZAJE EMOCIONAL</a:t>
            </a:r>
          </a:p>
          <a:p>
            <a:pPr algn="just" fontAlgn="base"/>
            <a:r>
              <a:rPr lang="es-EC" dirty="0"/>
              <a:t>El aprendizaje emocional se refiere al proceso a través del cual los individuos adquieren conocimientos, habilidades y actitudes que les permiten reconocer y gestionar las emociones de forma más eficiente. La promoción de este tipo de aprendizaje en la educación tiene grandes beneficios, ya que se reducen los conflictos, se favorece la sana convivencia y se mejora el rendimiento académico.</a:t>
            </a:r>
          </a:p>
          <a:p>
            <a:endParaRPr lang="es-ES_tradnl" dirty="0"/>
          </a:p>
        </p:txBody>
      </p:sp>
    </p:spTree>
    <p:extLst>
      <p:ext uri="{BB962C8B-B14F-4D97-AF65-F5344CB8AC3E}">
        <p14:creationId xmlns:p14="http://schemas.microsoft.com/office/powerpoint/2010/main" val="3158788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B9C268-F793-2D44-BE4F-4EA5B20198CF}"/>
              </a:ext>
            </a:extLst>
          </p:cNvPr>
          <p:cNvSpPr>
            <a:spLocks noGrp="1"/>
          </p:cNvSpPr>
          <p:nvPr>
            <p:ph idx="1"/>
          </p:nvPr>
        </p:nvSpPr>
        <p:spPr>
          <a:xfrm>
            <a:off x="838200" y="794084"/>
            <a:ext cx="10515600" cy="5382879"/>
          </a:xfrm>
        </p:spPr>
        <p:txBody>
          <a:bodyPr>
            <a:normAutofit fontScale="92500"/>
          </a:bodyPr>
          <a:lstStyle/>
          <a:p>
            <a:pPr fontAlgn="base"/>
            <a:r>
              <a:rPr lang="es-EC" b="1" cap="all" dirty="0"/>
              <a:t>APRENDIZAJE OBSERVACIONAL</a:t>
            </a:r>
          </a:p>
          <a:p>
            <a:pPr algn="just" fontAlgn="base"/>
            <a:r>
              <a:rPr lang="es-EC" dirty="0"/>
              <a:t>Este tipo de aprendizaje ocurre al observar el comportamiento de los demás, También es conocido como aprendizaje por imitación, vicario o modelado. Puede producirse de manera deliberada y consciente cuando un individuo realiza una acción para dar el ejemplo a otro, e incluso puede ocurrir de manera inconsciente como cuando los niños aprenden comportamientos al observar lo que hacen sus padres o hermanos.</a:t>
            </a:r>
          </a:p>
          <a:p>
            <a:pPr algn="just" fontAlgn="base"/>
            <a:r>
              <a:rPr lang="es-EC" b="1" cap="all" dirty="0"/>
              <a:t>APRENDIZAJE EXPERIENCIAL</a:t>
            </a:r>
          </a:p>
          <a:p>
            <a:pPr algn="just" fontAlgn="base"/>
            <a:r>
              <a:rPr lang="es-EC" dirty="0"/>
              <a:t>Es el proceso mediante el cual una persona puede construir su propio conocimiento, desarrollar habilidades, actitudes y valores al vivenciar diversas situaciones y sucesos. El aprendizaje se logra cuando el individuo participa en experiencias significativas y útiles para él, e implica la acción, la observación, la reflexión y la corrección de errores.</a:t>
            </a:r>
          </a:p>
        </p:txBody>
      </p:sp>
    </p:spTree>
    <p:extLst>
      <p:ext uri="{BB962C8B-B14F-4D97-AF65-F5344CB8AC3E}">
        <p14:creationId xmlns:p14="http://schemas.microsoft.com/office/powerpoint/2010/main" val="1796368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A20575F-8CE0-2B45-BCFF-9817E304BFA3}"/>
              </a:ext>
            </a:extLst>
          </p:cNvPr>
          <p:cNvSpPr>
            <a:spLocks noGrp="1"/>
          </p:cNvSpPr>
          <p:nvPr>
            <p:ph idx="1"/>
          </p:nvPr>
        </p:nvSpPr>
        <p:spPr>
          <a:xfrm>
            <a:off x="838200" y="1118937"/>
            <a:ext cx="10515600" cy="5058026"/>
          </a:xfrm>
        </p:spPr>
        <p:txBody>
          <a:bodyPr/>
          <a:lstStyle/>
          <a:p>
            <a:pPr fontAlgn="base"/>
            <a:r>
              <a:rPr lang="es-EC" b="1" cap="all" dirty="0"/>
              <a:t>APRENDIZAJE POR DESCUBRIMIENTO</a:t>
            </a:r>
          </a:p>
          <a:p>
            <a:pPr fontAlgn="base"/>
            <a:r>
              <a:rPr lang="es-EC" dirty="0"/>
              <a:t>Es el tipo de aprendizaje en el cual el sujeto se involucra de manera activa en el proceso, de tal manera que el contenido no se le presenta en su forma final, sino que debe irlo descubriendo por sí mismo, por lo que se fomenta la curiosidad y la motivación. El docente asume el rol de mediador, proporcionando a los estudiantes las herramientas necesarias para que sean ellos quienes recorran el trayecto en busca de alcanzar los objetivos.</a:t>
            </a:r>
          </a:p>
          <a:p>
            <a:endParaRPr lang="es-ES_tradnl" dirty="0"/>
          </a:p>
        </p:txBody>
      </p:sp>
    </p:spTree>
    <p:extLst>
      <p:ext uri="{BB962C8B-B14F-4D97-AF65-F5344CB8AC3E}">
        <p14:creationId xmlns:p14="http://schemas.microsoft.com/office/powerpoint/2010/main" val="3929608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8EA07A-7039-CB48-BEF2-A80102A44BF5}"/>
              </a:ext>
            </a:extLst>
          </p:cNvPr>
          <p:cNvSpPr>
            <a:spLocks noGrp="1"/>
          </p:cNvSpPr>
          <p:nvPr>
            <p:ph idx="1"/>
          </p:nvPr>
        </p:nvSpPr>
        <p:spPr/>
        <p:txBody>
          <a:bodyPr/>
          <a:lstStyle/>
          <a:p>
            <a:pPr marL="0" indent="0" algn="ctr">
              <a:buNone/>
            </a:pPr>
            <a:r>
              <a:rPr lang="es-EC" dirty="0">
                <a:solidFill>
                  <a:schemeClr val="accent1">
                    <a:lumMod val="75000"/>
                  </a:schemeClr>
                </a:solidFill>
              </a:rPr>
              <a:t>“Mi experiencia más significativa" </a:t>
            </a:r>
          </a:p>
          <a:p>
            <a:r>
              <a:rPr lang="es-EC" dirty="0"/>
              <a:t>En una cuartilla relaten aquella experiencia de enseñanza o de aprendizaje que hayan sentido más relevante, satisfactoria, motivante o valiosa en algún momento de su vida como estudiantes </a:t>
            </a:r>
          </a:p>
          <a:p>
            <a:endParaRPr lang="es-EC" dirty="0"/>
          </a:p>
          <a:p>
            <a:endParaRPr lang="es-ES_tradnl" dirty="0"/>
          </a:p>
        </p:txBody>
      </p:sp>
    </p:spTree>
    <p:extLst>
      <p:ext uri="{BB962C8B-B14F-4D97-AF65-F5344CB8AC3E}">
        <p14:creationId xmlns:p14="http://schemas.microsoft.com/office/powerpoint/2010/main" val="184868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0D26D-80B3-9A4B-8547-D56AD3F2EBAE}"/>
              </a:ext>
            </a:extLst>
          </p:cNvPr>
          <p:cNvSpPr>
            <a:spLocks noGrp="1"/>
          </p:cNvSpPr>
          <p:nvPr>
            <p:ph type="title"/>
          </p:nvPr>
        </p:nvSpPr>
        <p:spPr/>
        <p:txBody>
          <a:bodyPr/>
          <a:lstStyle/>
          <a:p>
            <a:r>
              <a:rPr lang="es-ES_tradnl" dirty="0"/>
              <a:t>APRENDIZAJE </a:t>
            </a:r>
          </a:p>
        </p:txBody>
      </p:sp>
      <p:sp>
        <p:nvSpPr>
          <p:cNvPr id="3" name="Marcador de contenido 2">
            <a:extLst>
              <a:ext uri="{FF2B5EF4-FFF2-40B4-BE49-F238E27FC236}">
                <a16:creationId xmlns:a16="http://schemas.microsoft.com/office/drawing/2014/main" id="{676B2392-388F-014E-9E14-0C36D2D3838A}"/>
              </a:ext>
            </a:extLst>
          </p:cNvPr>
          <p:cNvSpPr>
            <a:spLocks noGrp="1"/>
          </p:cNvSpPr>
          <p:nvPr>
            <p:ph idx="1"/>
          </p:nvPr>
        </p:nvSpPr>
        <p:spPr/>
        <p:txBody>
          <a:bodyPr/>
          <a:lstStyle/>
          <a:p>
            <a:r>
              <a:rPr lang="es-ES_tradnl" dirty="0"/>
              <a:t>Como proceso </a:t>
            </a:r>
          </a:p>
          <a:p>
            <a:r>
              <a:rPr lang="es-ES_tradnl" dirty="0"/>
              <a:t>Como producto</a:t>
            </a:r>
          </a:p>
        </p:txBody>
      </p:sp>
    </p:spTree>
    <p:extLst>
      <p:ext uri="{BB962C8B-B14F-4D97-AF65-F5344CB8AC3E}">
        <p14:creationId xmlns:p14="http://schemas.microsoft.com/office/powerpoint/2010/main" val="3519285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AC32F-C86B-0B46-A45D-504B2DD3A04B}"/>
              </a:ext>
            </a:extLst>
          </p:cNvPr>
          <p:cNvSpPr>
            <a:spLocks noGrp="1"/>
          </p:cNvSpPr>
          <p:nvPr>
            <p:ph type="title"/>
          </p:nvPr>
        </p:nvSpPr>
        <p:spPr/>
        <p:txBody>
          <a:bodyPr/>
          <a:lstStyle/>
          <a:p>
            <a:r>
              <a:rPr lang="es-EC" dirty="0"/>
              <a:t>Teorías del aprendizaje  </a:t>
            </a:r>
          </a:p>
        </p:txBody>
      </p:sp>
      <p:graphicFrame>
        <p:nvGraphicFramePr>
          <p:cNvPr id="4" name="Marcador de contenido 3">
            <a:extLst>
              <a:ext uri="{FF2B5EF4-FFF2-40B4-BE49-F238E27FC236}">
                <a16:creationId xmlns:a16="http://schemas.microsoft.com/office/drawing/2014/main" id="{B8137C92-363D-2049-9B86-2B7F1A4ECED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0357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8767E-9629-0A40-83D7-5EC9E09DDE7E}"/>
              </a:ext>
            </a:extLst>
          </p:cNvPr>
          <p:cNvSpPr>
            <a:spLocks noGrp="1"/>
          </p:cNvSpPr>
          <p:nvPr>
            <p:ph type="title"/>
          </p:nvPr>
        </p:nvSpPr>
        <p:spPr>
          <a:xfrm>
            <a:off x="838200" y="0"/>
            <a:ext cx="10515600" cy="706438"/>
          </a:xfrm>
        </p:spPr>
        <p:txBody>
          <a:bodyPr/>
          <a:lstStyle/>
          <a:p>
            <a:r>
              <a:rPr lang="es-EC" dirty="0"/>
              <a:t>El conductivismo</a:t>
            </a:r>
          </a:p>
        </p:txBody>
      </p:sp>
      <p:pic>
        <p:nvPicPr>
          <p:cNvPr id="9" name="Imagen 8" descr="Imagen que contiene azul, firmar&#10;&#10;Descripción generada automáticamente">
            <a:extLst>
              <a:ext uri="{FF2B5EF4-FFF2-40B4-BE49-F238E27FC236}">
                <a16:creationId xmlns:a16="http://schemas.microsoft.com/office/drawing/2014/main" id="{FA89C2B5-94F4-EB4E-8778-2F11568D6A09}"/>
              </a:ext>
            </a:extLst>
          </p:cNvPr>
          <p:cNvPicPr>
            <a:picLocks noChangeAspect="1"/>
          </p:cNvPicPr>
          <p:nvPr/>
        </p:nvPicPr>
        <p:blipFill>
          <a:blip r:embed="rId2"/>
          <a:stretch>
            <a:fillRect/>
          </a:stretch>
        </p:blipFill>
        <p:spPr>
          <a:xfrm>
            <a:off x="7597063" y="716357"/>
            <a:ext cx="3933620" cy="1601435"/>
          </a:xfrm>
          <a:prstGeom prst="rect">
            <a:avLst/>
          </a:prstGeom>
        </p:spPr>
      </p:pic>
      <p:pic>
        <p:nvPicPr>
          <p:cNvPr id="19" name="Imagen 18" descr="Imagen que contiene cuarto&#10;&#10;Descripción generada automáticamente">
            <a:extLst>
              <a:ext uri="{FF2B5EF4-FFF2-40B4-BE49-F238E27FC236}">
                <a16:creationId xmlns:a16="http://schemas.microsoft.com/office/drawing/2014/main" id="{E8432565-8592-6444-A8C0-F2DDC7DE2B60}"/>
              </a:ext>
            </a:extLst>
          </p:cNvPr>
          <p:cNvPicPr>
            <a:picLocks noChangeAspect="1"/>
          </p:cNvPicPr>
          <p:nvPr/>
        </p:nvPicPr>
        <p:blipFill rotWithShape="1">
          <a:blip r:embed="rId3"/>
          <a:srcRect t="6528" b="-13589"/>
          <a:stretch/>
        </p:blipFill>
        <p:spPr>
          <a:xfrm>
            <a:off x="6358959" y="3910859"/>
            <a:ext cx="3832220" cy="2483845"/>
          </a:xfrm>
          <a:prstGeom prst="rect">
            <a:avLst/>
          </a:prstGeom>
        </p:spPr>
      </p:pic>
      <p:pic>
        <p:nvPicPr>
          <p:cNvPr id="7" name="Imagen 6" descr="Imagen que contiene azul&#10;&#10;Descripción generada automáticamente">
            <a:extLst>
              <a:ext uri="{FF2B5EF4-FFF2-40B4-BE49-F238E27FC236}">
                <a16:creationId xmlns:a16="http://schemas.microsoft.com/office/drawing/2014/main" id="{F5CFBE73-D837-DE49-8A6D-98EA2626B6A1}"/>
              </a:ext>
            </a:extLst>
          </p:cNvPr>
          <p:cNvPicPr>
            <a:picLocks noChangeAspect="1"/>
          </p:cNvPicPr>
          <p:nvPr/>
        </p:nvPicPr>
        <p:blipFill>
          <a:blip r:embed="rId4"/>
          <a:stretch>
            <a:fillRect/>
          </a:stretch>
        </p:blipFill>
        <p:spPr>
          <a:xfrm>
            <a:off x="100354" y="3552377"/>
            <a:ext cx="4040509" cy="1855175"/>
          </a:xfrm>
          <a:prstGeom prst="rect">
            <a:avLst/>
          </a:prstGeom>
        </p:spPr>
      </p:pic>
      <p:pic>
        <p:nvPicPr>
          <p:cNvPr id="5" name="Marcador de contenido 4" descr="Imagen que contiene captura de pantalla, pájaro, ave&#10;&#10;Descripción generada automáticamente">
            <a:extLst>
              <a:ext uri="{FF2B5EF4-FFF2-40B4-BE49-F238E27FC236}">
                <a16:creationId xmlns:a16="http://schemas.microsoft.com/office/drawing/2014/main" id="{6038492C-B269-E24D-A43F-C8E749A29EE3}"/>
              </a:ext>
            </a:extLst>
          </p:cNvPr>
          <p:cNvPicPr>
            <a:picLocks noGrp="1" noChangeAspect="1"/>
          </p:cNvPicPr>
          <p:nvPr>
            <p:ph idx="1"/>
          </p:nvPr>
        </p:nvPicPr>
        <p:blipFill>
          <a:blip r:embed="rId5"/>
          <a:stretch>
            <a:fillRect/>
          </a:stretch>
        </p:blipFill>
        <p:spPr>
          <a:xfrm>
            <a:off x="368816" y="616462"/>
            <a:ext cx="4226122" cy="2052191"/>
          </a:xfrm>
        </p:spPr>
      </p:pic>
      <p:pic>
        <p:nvPicPr>
          <p:cNvPr id="22" name="Imagen 21" descr="Imagen que contiene dibujo&#10;&#10;Descripción generada automáticamente">
            <a:extLst>
              <a:ext uri="{FF2B5EF4-FFF2-40B4-BE49-F238E27FC236}">
                <a16:creationId xmlns:a16="http://schemas.microsoft.com/office/drawing/2014/main" id="{8F0DB825-093C-4E45-930D-1F2C8A3390A9}"/>
              </a:ext>
            </a:extLst>
          </p:cNvPr>
          <p:cNvPicPr>
            <a:picLocks noChangeAspect="1"/>
          </p:cNvPicPr>
          <p:nvPr/>
        </p:nvPicPr>
        <p:blipFill>
          <a:blip r:embed="rId6"/>
          <a:stretch>
            <a:fillRect/>
          </a:stretch>
        </p:blipFill>
        <p:spPr>
          <a:xfrm>
            <a:off x="4853123" y="1112609"/>
            <a:ext cx="2743940" cy="2052191"/>
          </a:xfrm>
          <a:prstGeom prst="rect">
            <a:avLst/>
          </a:prstGeom>
        </p:spPr>
      </p:pic>
    </p:spTree>
    <p:extLst>
      <p:ext uri="{BB962C8B-B14F-4D97-AF65-F5344CB8AC3E}">
        <p14:creationId xmlns:p14="http://schemas.microsoft.com/office/powerpoint/2010/main" val="1053129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13CB2-E0B1-1E4B-8D51-A81D74CD846B}"/>
              </a:ext>
            </a:extLst>
          </p:cNvPr>
          <p:cNvSpPr>
            <a:spLocks noGrp="1"/>
          </p:cNvSpPr>
          <p:nvPr>
            <p:ph type="title"/>
          </p:nvPr>
        </p:nvSpPr>
        <p:spPr/>
        <p:txBody>
          <a:bodyPr/>
          <a:lstStyle/>
          <a:p>
            <a:r>
              <a:rPr lang="es-ES_tradnl" dirty="0"/>
              <a:t>Conductismo</a:t>
            </a:r>
          </a:p>
        </p:txBody>
      </p:sp>
      <p:sp>
        <p:nvSpPr>
          <p:cNvPr id="3" name="Marcador de contenido 2">
            <a:extLst>
              <a:ext uri="{FF2B5EF4-FFF2-40B4-BE49-F238E27FC236}">
                <a16:creationId xmlns:a16="http://schemas.microsoft.com/office/drawing/2014/main" id="{F3B32B42-3B3A-EE4D-8F0E-C8925AD2AF31}"/>
              </a:ext>
            </a:extLst>
          </p:cNvPr>
          <p:cNvSpPr>
            <a:spLocks noGrp="1"/>
          </p:cNvSpPr>
          <p:nvPr>
            <p:ph idx="1"/>
          </p:nvPr>
        </p:nvSpPr>
        <p:spPr/>
        <p:txBody>
          <a:bodyPr/>
          <a:lstStyle/>
          <a:p>
            <a:pPr lvl="0"/>
            <a:r>
              <a:rPr lang="es-ES_tradnl" b="1" dirty="0"/>
              <a:t>En el condicionamiento clásico</a:t>
            </a:r>
            <a:r>
              <a:rPr lang="es-ES_tradnl" dirty="0"/>
              <a:t> un estímulo, llamado incondicionado, que normalmente induce una respuesta dada se asocia a otro estímulo llamado neutro (y después condicionado) porque normalmente no provoca respuestas. (</a:t>
            </a:r>
            <a:r>
              <a:rPr lang="es-ES_tradnl" dirty="0" err="1"/>
              <a:t>Pavlov</a:t>
            </a:r>
            <a:r>
              <a:rPr lang="es-EC" dirty="0"/>
              <a:t> )</a:t>
            </a:r>
          </a:p>
          <a:p>
            <a:pPr lvl="0"/>
            <a:r>
              <a:rPr lang="es-ES_tradnl" b="1" dirty="0"/>
              <a:t>El condicionamiento operante</a:t>
            </a:r>
            <a:r>
              <a:rPr lang="es-ES_tradnl" dirty="0"/>
              <a:t> es una forma de aprender por medio de recompensas y castigos. Este tipo de condicionamiento sostiene que una determinada conducta y una consecuencia, ya sea un premio o castigo, tienen una conexión que nos lleva al aprendizaje. (</a:t>
            </a:r>
            <a:r>
              <a:rPr lang="es-ES_tradnl" dirty="0" err="1"/>
              <a:t>Skinner</a:t>
            </a:r>
            <a:r>
              <a:rPr lang="es-ES_tradnl" dirty="0"/>
              <a:t>)</a:t>
            </a:r>
            <a:endParaRPr lang="es-EC" dirty="0"/>
          </a:p>
          <a:p>
            <a:endParaRPr lang="es-ES_tradnl" dirty="0"/>
          </a:p>
        </p:txBody>
      </p:sp>
    </p:spTree>
    <p:extLst>
      <p:ext uri="{BB962C8B-B14F-4D97-AF65-F5344CB8AC3E}">
        <p14:creationId xmlns:p14="http://schemas.microsoft.com/office/powerpoint/2010/main" val="1387156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E61AC-166B-E14E-90A0-E617C8DE5887}"/>
              </a:ext>
            </a:extLst>
          </p:cNvPr>
          <p:cNvSpPr>
            <a:spLocks noGrp="1"/>
          </p:cNvSpPr>
          <p:nvPr>
            <p:ph type="title"/>
          </p:nvPr>
        </p:nvSpPr>
        <p:spPr>
          <a:xfrm>
            <a:off x="838200" y="1"/>
            <a:ext cx="10515600" cy="854631"/>
          </a:xfrm>
        </p:spPr>
        <p:txBody>
          <a:bodyPr/>
          <a:lstStyle/>
          <a:p>
            <a:r>
              <a:rPr lang="es-EC" dirty="0"/>
              <a:t>El cognitivismo</a:t>
            </a:r>
          </a:p>
        </p:txBody>
      </p:sp>
      <p:pic>
        <p:nvPicPr>
          <p:cNvPr id="9" name="Imagen 8" descr="Imagen que contiene pájaro, ave&#10;&#10;Descripción generada automáticamente">
            <a:extLst>
              <a:ext uri="{FF2B5EF4-FFF2-40B4-BE49-F238E27FC236}">
                <a16:creationId xmlns:a16="http://schemas.microsoft.com/office/drawing/2014/main" id="{6E894FE1-6369-C842-A30A-81D310792607}"/>
              </a:ext>
            </a:extLst>
          </p:cNvPr>
          <p:cNvPicPr>
            <a:picLocks noChangeAspect="1"/>
          </p:cNvPicPr>
          <p:nvPr/>
        </p:nvPicPr>
        <p:blipFill>
          <a:blip r:embed="rId2"/>
          <a:stretch>
            <a:fillRect/>
          </a:stretch>
        </p:blipFill>
        <p:spPr>
          <a:xfrm>
            <a:off x="0" y="4509691"/>
            <a:ext cx="5140976" cy="2241929"/>
          </a:xfrm>
          <a:prstGeom prst="rect">
            <a:avLst/>
          </a:prstGeom>
        </p:spPr>
      </p:pic>
      <p:pic>
        <p:nvPicPr>
          <p:cNvPr id="13" name="Imagen 12" descr="Imagen que contiene cuarto&#10;&#10;Descripción generada automáticamente">
            <a:extLst>
              <a:ext uri="{FF2B5EF4-FFF2-40B4-BE49-F238E27FC236}">
                <a16:creationId xmlns:a16="http://schemas.microsoft.com/office/drawing/2014/main" id="{59028DDF-95DC-BA4D-8E47-BFC722F29100}"/>
              </a:ext>
            </a:extLst>
          </p:cNvPr>
          <p:cNvPicPr>
            <a:picLocks noChangeAspect="1"/>
          </p:cNvPicPr>
          <p:nvPr/>
        </p:nvPicPr>
        <p:blipFill rotWithShape="1">
          <a:blip r:embed="rId3"/>
          <a:srcRect l="8105" t="2112" r="1511"/>
          <a:stretch/>
        </p:blipFill>
        <p:spPr>
          <a:xfrm>
            <a:off x="5303320" y="2599043"/>
            <a:ext cx="3416300" cy="2486346"/>
          </a:xfrm>
          <a:prstGeom prst="rect">
            <a:avLst/>
          </a:prstGeom>
        </p:spPr>
      </p:pic>
      <p:pic>
        <p:nvPicPr>
          <p:cNvPr id="5" name="Marcador de contenido 4" descr="Imagen que contiene captura de pantalla, pájaro, ave&#10;&#10;Descripción generada automáticamente">
            <a:extLst>
              <a:ext uri="{FF2B5EF4-FFF2-40B4-BE49-F238E27FC236}">
                <a16:creationId xmlns:a16="http://schemas.microsoft.com/office/drawing/2014/main" id="{EFB6E324-819C-1B41-807D-78FE72094418}"/>
              </a:ext>
            </a:extLst>
          </p:cNvPr>
          <p:cNvPicPr>
            <a:picLocks noGrp="1" noChangeAspect="1"/>
          </p:cNvPicPr>
          <p:nvPr>
            <p:ph idx="1"/>
          </p:nvPr>
        </p:nvPicPr>
        <p:blipFill>
          <a:blip r:embed="rId4"/>
          <a:stretch>
            <a:fillRect/>
          </a:stretch>
        </p:blipFill>
        <p:spPr>
          <a:xfrm>
            <a:off x="158750" y="1188800"/>
            <a:ext cx="5021782" cy="2240200"/>
          </a:xfrm>
        </p:spPr>
      </p:pic>
      <p:pic>
        <p:nvPicPr>
          <p:cNvPr id="7" name="Imagen 6" descr="Imagen que contiene captura de pantalla, pájaro&#10;&#10;Descripción generada automáticamente">
            <a:extLst>
              <a:ext uri="{FF2B5EF4-FFF2-40B4-BE49-F238E27FC236}">
                <a16:creationId xmlns:a16="http://schemas.microsoft.com/office/drawing/2014/main" id="{9B9A5E4F-3C96-A846-9B65-B97E07FC8C92}"/>
              </a:ext>
            </a:extLst>
          </p:cNvPr>
          <p:cNvPicPr>
            <a:picLocks noChangeAspect="1"/>
          </p:cNvPicPr>
          <p:nvPr/>
        </p:nvPicPr>
        <p:blipFill>
          <a:blip r:embed="rId5"/>
          <a:stretch>
            <a:fillRect/>
          </a:stretch>
        </p:blipFill>
        <p:spPr>
          <a:xfrm>
            <a:off x="6988174" y="120378"/>
            <a:ext cx="5203825" cy="2358288"/>
          </a:xfrm>
          <a:prstGeom prst="rect">
            <a:avLst/>
          </a:prstGeom>
        </p:spPr>
      </p:pic>
    </p:spTree>
    <p:extLst>
      <p:ext uri="{BB962C8B-B14F-4D97-AF65-F5344CB8AC3E}">
        <p14:creationId xmlns:p14="http://schemas.microsoft.com/office/powerpoint/2010/main" val="2023410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458B2-1E03-0F49-A84A-12B0D9F0CFAD}"/>
              </a:ext>
            </a:extLst>
          </p:cNvPr>
          <p:cNvSpPr>
            <a:spLocks noGrp="1"/>
          </p:cNvSpPr>
          <p:nvPr>
            <p:ph type="title"/>
          </p:nvPr>
        </p:nvSpPr>
        <p:spPr>
          <a:xfrm>
            <a:off x="838200" y="365125"/>
            <a:ext cx="10515600" cy="846987"/>
          </a:xfrm>
        </p:spPr>
        <p:txBody>
          <a:bodyPr/>
          <a:lstStyle/>
          <a:p>
            <a:r>
              <a:rPr lang="es-ES_tradnl" b="1" dirty="0"/>
              <a:t>Las teorías cognitivas</a:t>
            </a:r>
            <a:endParaRPr lang="es-ES_tradnl" dirty="0"/>
          </a:p>
        </p:txBody>
      </p:sp>
      <p:sp>
        <p:nvSpPr>
          <p:cNvPr id="3" name="Marcador de contenido 2">
            <a:extLst>
              <a:ext uri="{FF2B5EF4-FFF2-40B4-BE49-F238E27FC236}">
                <a16:creationId xmlns:a16="http://schemas.microsoft.com/office/drawing/2014/main" id="{A4B132EB-0758-834C-A6C8-D56C5D80F0B2}"/>
              </a:ext>
            </a:extLst>
          </p:cNvPr>
          <p:cNvSpPr>
            <a:spLocks noGrp="1"/>
          </p:cNvSpPr>
          <p:nvPr>
            <p:ph idx="1"/>
          </p:nvPr>
        </p:nvSpPr>
        <p:spPr/>
        <p:txBody>
          <a:bodyPr>
            <a:normAutofit fontScale="92500" lnSpcReduction="20000"/>
          </a:bodyPr>
          <a:lstStyle/>
          <a:p>
            <a:pPr algn="just"/>
            <a:r>
              <a:rPr lang="es-ES_tradnl" dirty="0"/>
              <a:t>se centran en la conducta en </a:t>
            </a:r>
            <a:r>
              <a:rPr lang="es-ES_tradnl" i="1" dirty="0"/>
              <a:t>los procesos de pensamiento </a:t>
            </a:r>
            <a:r>
              <a:rPr lang="es-ES_tradnl" dirty="0"/>
              <a:t>(en ocasiones denominados </a:t>
            </a:r>
            <a:r>
              <a:rPr lang="es-ES_tradnl" i="1" dirty="0"/>
              <a:t>acontecimientos mentales</a:t>
            </a:r>
            <a:r>
              <a:rPr lang="es-ES_tradnl" dirty="0"/>
              <a:t>) implicados en el aprendizaje humano  </a:t>
            </a:r>
          </a:p>
          <a:p>
            <a:pPr algn="just"/>
            <a:endParaRPr lang="es-ES_tradnl" dirty="0"/>
          </a:p>
          <a:p>
            <a:pPr algn="just"/>
            <a:r>
              <a:rPr lang="es-EC" dirty="0"/>
              <a:t>Gagné:  la información llega al sistema nervioso a través de los receptores sensoriales, para  </a:t>
            </a:r>
            <a:r>
              <a:rPr lang="es-EC" b="1" dirty="0"/>
              <a:t>procesarse y almacenarse en la memoria hasta que sea necesaria su recuperación</a:t>
            </a:r>
            <a:r>
              <a:rPr lang="es-EC" dirty="0"/>
              <a:t>. Si dicha información se corresponde con alguna previa pasar fácilmente a almacenarse, pero en caso contrario será necesaria la práctica y repetición del aprendizaje.</a:t>
            </a:r>
          </a:p>
          <a:p>
            <a:pPr algn="just"/>
            <a:endParaRPr lang="es-EC" dirty="0"/>
          </a:p>
          <a:p>
            <a:pPr algn="just"/>
            <a:r>
              <a:rPr lang="es-EC" dirty="0"/>
              <a:t>Las emociones intensas y las motivaciones facilitan (o dificultan según el caso) dicho almacenamiento y posterior recuperación.</a:t>
            </a:r>
          </a:p>
          <a:p>
            <a:endParaRPr lang="es-ES_tradnl" dirty="0"/>
          </a:p>
        </p:txBody>
      </p:sp>
    </p:spTree>
    <p:extLst>
      <p:ext uri="{BB962C8B-B14F-4D97-AF65-F5344CB8AC3E}">
        <p14:creationId xmlns:p14="http://schemas.microsoft.com/office/powerpoint/2010/main" val="3975879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D4A30-4408-7A4E-B6D3-738A16FE8AD1}"/>
              </a:ext>
            </a:extLst>
          </p:cNvPr>
          <p:cNvSpPr>
            <a:spLocks noGrp="1"/>
          </p:cNvSpPr>
          <p:nvPr>
            <p:ph type="title"/>
          </p:nvPr>
        </p:nvSpPr>
        <p:spPr>
          <a:xfrm>
            <a:off x="838200" y="20636"/>
            <a:ext cx="10515600" cy="845343"/>
          </a:xfrm>
        </p:spPr>
        <p:txBody>
          <a:bodyPr/>
          <a:lstStyle/>
          <a:p>
            <a:r>
              <a:rPr lang="es-EC" dirty="0"/>
              <a:t>El constructivismo</a:t>
            </a:r>
          </a:p>
        </p:txBody>
      </p:sp>
      <p:pic>
        <p:nvPicPr>
          <p:cNvPr id="7" name="Imagen 6" descr="Imagen que contiene pájaro&#10;&#10;Descripción generada automáticamente">
            <a:extLst>
              <a:ext uri="{FF2B5EF4-FFF2-40B4-BE49-F238E27FC236}">
                <a16:creationId xmlns:a16="http://schemas.microsoft.com/office/drawing/2014/main" id="{4E56604D-7419-5749-B7E4-464B17B54AB0}"/>
              </a:ext>
            </a:extLst>
          </p:cNvPr>
          <p:cNvPicPr>
            <a:picLocks noChangeAspect="1"/>
          </p:cNvPicPr>
          <p:nvPr/>
        </p:nvPicPr>
        <p:blipFill>
          <a:blip r:embed="rId2"/>
          <a:stretch>
            <a:fillRect/>
          </a:stretch>
        </p:blipFill>
        <p:spPr>
          <a:xfrm>
            <a:off x="62071" y="4642644"/>
            <a:ext cx="4581770" cy="2099978"/>
          </a:xfrm>
          <a:prstGeom prst="rect">
            <a:avLst/>
          </a:prstGeom>
        </p:spPr>
      </p:pic>
      <p:pic>
        <p:nvPicPr>
          <p:cNvPr id="9" name="Imagen 8" descr="Imagen que contiene interior, tabla, persona, comida&#10;&#10;Descripción generada automáticamente">
            <a:extLst>
              <a:ext uri="{FF2B5EF4-FFF2-40B4-BE49-F238E27FC236}">
                <a16:creationId xmlns:a16="http://schemas.microsoft.com/office/drawing/2014/main" id="{FE3AB6DA-F7B4-984F-905B-BA9C582FD381}"/>
              </a:ext>
            </a:extLst>
          </p:cNvPr>
          <p:cNvPicPr>
            <a:picLocks noChangeAspect="1"/>
          </p:cNvPicPr>
          <p:nvPr/>
        </p:nvPicPr>
        <p:blipFill>
          <a:blip r:embed="rId3"/>
          <a:stretch>
            <a:fillRect/>
          </a:stretch>
        </p:blipFill>
        <p:spPr>
          <a:xfrm>
            <a:off x="4682331" y="3133973"/>
            <a:ext cx="2523141" cy="2372184"/>
          </a:xfrm>
          <a:prstGeom prst="rect">
            <a:avLst/>
          </a:prstGeom>
        </p:spPr>
      </p:pic>
      <p:pic>
        <p:nvPicPr>
          <p:cNvPr id="11" name="Imagen 10" descr="Imagen que contiene pájaro, ave&#10;&#10;Descripción generada automáticamente">
            <a:extLst>
              <a:ext uri="{FF2B5EF4-FFF2-40B4-BE49-F238E27FC236}">
                <a16:creationId xmlns:a16="http://schemas.microsoft.com/office/drawing/2014/main" id="{D4FB6DF5-6682-714B-A551-A45C0DBD6DD0}"/>
              </a:ext>
            </a:extLst>
          </p:cNvPr>
          <p:cNvPicPr>
            <a:picLocks noChangeAspect="1"/>
          </p:cNvPicPr>
          <p:nvPr/>
        </p:nvPicPr>
        <p:blipFill>
          <a:blip r:embed="rId4"/>
          <a:stretch>
            <a:fillRect/>
          </a:stretch>
        </p:blipFill>
        <p:spPr>
          <a:xfrm>
            <a:off x="6915943" y="1071847"/>
            <a:ext cx="4771231" cy="2024159"/>
          </a:xfrm>
          <a:prstGeom prst="rect">
            <a:avLst/>
          </a:prstGeom>
        </p:spPr>
      </p:pic>
      <p:pic>
        <p:nvPicPr>
          <p:cNvPr id="13" name="Imagen 12" descr="Imagen que contiene pájaro, ave&#10;&#10;Descripción generada automáticamente">
            <a:extLst>
              <a:ext uri="{FF2B5EF4-FFF2-40B4-BE49-F238E27FC236}">
                <a16:creationId xmlns:a16="http://schemas.microsoft.com/office/drawing/2014/main" id="{A9B3D15B-2C94-994F-A491-5FF5482B0B6A}"/>
              </a:ext>
            </a:extLst>
          </p:cNvPr>
          <p:cNvPicPr>
            <a:picLocks noChangeAspect="1"/>
          </p:cNvPicPr>
          <p:nvPr/>
        </p:nvPicPr>
        <p:blipFill>
          <a:blip r:embed="rId5"/>
          <a:stretch>
            <a:fillRect/>
          </a:stretch>
        </p:blipFill>
        <p:spPr>
          <a:xfrm>
            <a:off x="145451" y="1165367"/>
            <a:ext cx="4536880" cy="1912938"/>
          </a:xfrm>
          <a:prstGeom prst="rect">
            <a:avLst/>
          </a:prstGeom>
        </p:spPr>
      </p:pic>
    </p:spTree>
    <p:extLst>
      <p:ext uri="{BB962C8B-B14F-4D97-AF65-F5344CB8AC3E}">
        <p14:creationId xmlns:p14="http://schemas.microsoft.com/office/powerpoint/2010/main" val="1515304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53D5E-14C8-FD4C-9960-07C3AFD6FA32}"/>
              </a:ext>
            </a:extLst>
          </p:cNvPr>
          <p:cNvSpPr>
            <a:spLocks noGrp="1"/>
          </p:cNvSpPr>
          <p:nvPr>
            <p:ph type="title"/>
          </p:nvPr>
        </p:nvSpPr>
        <p:spPr/>
        <p:txBody>
          <a:bodyPr/>
          <a:lstStyle/>
          <a:p>
            <a:r>
              <a:rPr lang="es-EC" dirty="0"/>
              <a:t>APRENDIZAJE CONSTRUCTIVISTA</a:t>
            </a:r>
            <a:endParaRPr lang="es-ES_tradnl" dirty="0"/>
          </a:p>
        </p:txBody>
      </p:sp>
      <p:sp>
        <p:nvSpPr>
          <p:cNvPr id="3" name="Marcador de contenido 2">
            <a:extLst>
              <a:ext uri="{FF2B5EF4-FFF2-40B4-BE49-F238E27FC236}">
                <a16:creationId xmlns:a16="http://schemas.microsoft.com/office/drawing/2014/main" id="{992330A1-A255-5342-84DB-B018C65DF66A}"/>
              </a:ext>
            </a:extLst>
          </p:cNvPr>
          <p:cNvSpPr>
            <a:spLocks noGrp="1"/>
          </p:cNvSpPr>
          <p:nvPr>
            <p:ph idx="1"/>
          </p:nvPr>
        </p:nvSpPr>
        <p:spPr/>
        <p:txBody>
          <a:bodyPr/>
          <a:lstStyle/>
          <a:p>
            <a:r>
              <a:rPr lang="es-ES_tradnl" dirty="0"/>
              <a:t>Formas mas complejas en que las personas aprendemos  por medio de la reflexión, la gestión </a:t>
            </a:r>
            <a:r>
              <a:rPr lang="es-ES_tradnl" dirty="0" err="1"/>
              <a:t>metacognitiva</a:t>
            </a:r>
            <a:r>
              <a:rPr lang="es-ES_tradnl" dirty="0"/>
              <a:t> de la propia actividad mental, el uso de sistemas simbólicos y culturales.</a:t>
            </a:r>
            <a:endParaRPr lang="es-EC" dirty="0"/>
          </a:p>
          <a:p>
            <a:endParaRPr lang="es-ES_tradnl" dirty="0"/>
          </a:p>
        </p:txBody>
      </p:sp>
      <p:pic>
        <p:nvPicPr>
          <p:cNvPr id="4" name="Imagen 3" descr="Diagrama&#10;&#10;Descripción generada automáticamente">
            <a:extLst>
              <a:ext uri="{FF2B5EF4-FFF2-40B4-BE49-F238E27FC236}">
                <a16:creationId xmlns:a16="http://schemas.microsoft.com/office/drawing/2014/main" id="{7180D485-0994-8D49-8ED4-9DAFD620E9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30279" y="3744912"/>
            <a:ext cx="5167423" cy="2932335"/>
          </a:xfrm>
          <a:prstGeom prst="rect">
            <a:avLst/>
          </a:prstGeom>
        </p:spPr>
      </p:pic>
    </p:spTree>
    <p:extLst>
      <p:ext uri="{BB962C8B-B14F-4D97-AF65-F5344CB8AC3E}">
        <p14:creationId xmlns:p14="http://schemas.microsoft.com/office/powerpoint/2010/main" val="370862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0D5FC-8ADA-DE40-AA8F-598BA3DE9660}"/>
              </a:ext>
            </a:extLst>
          </p:cNvPr>
          <p:cNvSpPr>
            <a:spLocks noGrp="1"/>
          </p:cNvSpPr>
          <p:nvPr>
            <p:ph type="title"/>
          </p:nvPr>
        </p:nvSpPr>
        <p:spPr/>
        <p:txBody>
          <a:bodyPr/>
          <a:lstStyle/>
          <a:p>
            <a:r>
              <a:rPr lang="es-ES_tradnl" dirty="0"/>
              <a:t>GIMNASIA CEREBRAL</a:t>
            </a:r>
          </a:p>
        </p:txBody>
      </p:sp>
      <p:sp>
        <p:nvSpPr>
          <p:cNvPr id="3" name="Marcador de contenido 2">
            <a:extLst>
              <a:ext uri="{FF2B5EF4-FFF2-40B4-BE49-F238E27FC236}">
                <a16:creationId xmlns:a16="http://schemas.microsoft.com/office/drawing/2014/main" id="{AFA53ECF-F4A0-F349-B189-13C25EC84E72}"/>
              </a:ext>
            </a:extLst>
          </p:cNvPr>
          <p:cNvSpPr>
            <a:spLocks noGrp="1"/>
          </p:cNvSpPr>
          <p:nvPr>
            <p:ph idx="1"/>
          </p:nvPr>
        </p:nvSpPr>
        <p:spPr/>
        <p:txBody>
          <a:bodyPr/>
          <a:lstStyle/>
          <a:p>
            <a:r>
              <a:rPr lang="es-ES_tradnl" dirty="0"/>
              <a:t>https://</a:t>
            </a:r>
            <a:r>
              <a:rPr lang="es-ES_tradnl" dirty="0" err="1"/>
              <a:t>www.youtube.com</a:t>
            </a:r>
            <a:r>
              <a:rPr lang="es-ES_tradnl" dirty="0"/>
              <a:t>/</a:t>
            </a:r>
            <a:r>
              <a:rPr lang="es-ES_tradnl" dirty="0" err="1"/>
              <a:t>watch?v</a:t>
            </a:r>
            <a:r>
              <a:rPr lang="es-ES_tradnl" dirty="0"/>
              <a:t>=</a:t>
            </a:r>
            <a:r>
              <a:rPr lang="es-ES_tradnl" dirty="0" err="1"/>
              <a:t>faFKcBdU</a:t>
            </a:r>
            <a:r>
              <a:rPr lang="es-ES_tradnl" dirty="0"/>
              <a:t>-AE</a:t>
            </a:r>
          </a:p>
        </p:txBody>
      </p:sp>
    </p:spTree>
    <p:extLst>
      <p:ext uri="{BB962C8B-B14F-4D97-AF65-F5344CB8AC3E}">
        <p14:creationId xmlns:p14="http://schemas.microsoft.com/office/powerpoint/2010/main" val="254517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15838A4-77D5-094D-A829-542863DC7A7F}"/>
              </a:ext>
            </a:extLst>
          </p:cNvPr>
          <p:cNvSpPr>
            <a:spLocks noGrp="1"/>
          </p:cNvSpPr>
          <p:nvPr>
            <p:ph type="title"/>
          </p:nvPr>
        </p:nvSpPr>
        <p:spPr>
          <a:xfrm>
            <a:off x="643467" y="321734"/>
            <a:ext cx="10905066" cy="1135737"/>
          </a:xfrm>
        </p:spPr>
        <p:txBody>
          <a:bodyPr>
            <a:normAutofit/>
          </a:bodyPr>
          <a:lstStyle/>
          <a:p>
            <a:r>
              <a:rPr lang="es-ES_tradnl" sz="3600" dirty="0"/>
              <a:t>Estilos de aprendizaje</a:t>
            </a:r>
          </a:p>
        </p:txBody>
      </p:sp>
      <p:sp>
        <p:nvSpPr>
          <p:cNvPr id="3" name="Marcador de contenido 2">
            <a:extLst>
              <a:ext uri="{FF2B5EF4-FFF2-40B4-BE49-F238E27FC236}">
                <a16:creationId xmlns:a16="http://schemas.microsoft.com/office/drawing/2014/main" id="{8D330AAC-5C45-3B40-B173-993140B906CA}"/>
              </a:ext>
            </a:extLst>
          </p:cNvPr>
          <p:cNvSpPr>
            <a:spLocks noGrp="1"/>
          </p:cNvSpPr>
          <p:nvPr>
            <p:ph idx="1"/>
          </p:nvPr>
        </p:nvSpPr>
        <p:spPr>
          <a:xfrm>
            <a:off x="643469" y="1782981"/>
            <a:ext cx="4008384" cy="4393982"/>
          </a:xfrm>
        </p:spPr>
        <p:txBody>
          <a:bodyPr>
            <a:normAutofit/>
          </a:bodyPr>
          <a:lstStyle/>
          <a:p>
            <a:r>
              <a:rPr lang="es-EC" sz="1400" dirty="0"/>
              <a:t>Cada cerebro es un mundo, que cada uno somos diferentes por nuestra herencia biológica, por nuestra epigenética por nuestra forma de crianza, por los apegos la familia, por la sociedad en que nos hemos desarrollado, etc. </a:t>
            </a:r>
          </a:p>
          <a:p>
            <a:endParaRPr lang="es-EC" sz="1400" dirty="0"/>
          </a:p>
          <a:p>
            <a:r>
              <a:rPr lang="es-EC" sz="1400" dirty="0"/>
              <a:t>Esto crea distintos estilos de aprendizaje: unos estilos se manifiestan como fortalezas y otros como zonas a mejorar. </a:t>
            </a:r>
          </a:p>
          <a:p>
            <a:endParaRPr lang="es-EC" sz="1400" dirty="0"/>
          </a:p>
          <a:p>
            <a:r>
              <a:rPr lang="es-EC" sz="1400" dirty="0"/>
              <a:t>No todos aprendemos de la misma forma, ni al mismo ritmo, ni con la misma intensidad. En cada grupo de clase puede ser que haya dos alumnos que partan de un mismo nivel y, después de una semana, existan grandes diferencias en sus aprendizajes. </a:t>
            </a:r>
          </a:p>
          <a:p>
            <a:endParaRPr lang="es-EC" sz="1400" dirty="0"/>
          </a:p>
          <a:p>
            <a:endParaRPr lang="es-EC" sz="1400" dirty="0"/>
          </a:p>
          <a:p>
            <a:endParaRPr lang="es-ES_tradnl" sz="1400" dirty="0"/>
          </a:p>
        </p:txBody>
      </p:sp>
      <p:grpSp>
        <p:nvGrpSpPr>
          <p:cNvPr id="39" name="Group 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descr="Icono&#10;&#10;Descripción generada automáticamente">
            <a:extLst>
              <a:ext uri="{FF2B5EF4-FFF2-40B4-BE49-F238E27FC236}">
                <a16:creationId xmlns:a16="http://schemas.microsoft.com/office/drawing/2014/main" id="{C24C2639-3A2D-C74D-A85A-225DA1AB1221}"/>
              </a:ext>
            </a:extLst>
          </p:cNvPr>
          <p:cNvPicPr>
            <a:picLocks noChangeAspect="1"/>
          </p:cNvPicPr>
          <p:nvPr/>
        </p:nvPicPr>
        <p:blipFill rotWithShape="1">
          <a:blip r:embed="rId2"/>
          <a:srcRect l="5408" r="11052" b="1"/>
          <a:stretch/>
        </p:blipFill>
        <p:spPr>
          <a:xfrm>
            <a:off x="5346852" y="1782981"/>
            <a:ext cx="6150147" cy="4361892"/>
          </a:xfrm>
          <a:prstGeom prst="rect">
            <a:avLst/>
          </a:prstGeom>
        </p:spPr>
      </p:pic>
      <p:grpSp>
        <p:nvGrpSpPr>
          <p:cNvPr id="43" name="Group 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4" name="Rectangle 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0704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AB6CB1-F93F-A349-9F6F-95172774BFEF}"/>
              </a:ext>
            </a:extLst>
          </p:cNvPr>
          <p:cNvSpPr>
            <a:spLocks noGrp="1"/>
          </p:cNvSpPr>
          <p:nvPr>
            <p:ph type="title"/>
          </p:nvPr>
        </p:nvSpPr>
        <p:spPr>
          <a:xfrm>
            <a:off x="841248" y="548640"/>
            <a:ext cx="3600860" cy="5431536"/>
          </a:xfrm>
        </p:spPr>
        <p:txBody>
          <a:bodyPr>
            <a:normAutofit/>
          </a:bodyPr>
          <a:lstStyle/>
          <a:p>
            <a:r>
              <a:rPr lang="es-ES_tradnl" sz="4200"/>
              <a:t>QUÉ ES UN ESTILO DE APRENDIZAJE?</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BCA83BF-89C6-2649-AE37-2D1264C21D26}"/>
              </a:ext>
            </a:extLst>
          </p:cNvPr>
          <p:cNvSpPr>
            <a:spLocks noGrp="1"/>
          </p:cNvSpPr>
          <p:nvPr>
            <p:ph idx="1"/>
          </p:nvPr>
        </p:nvSpPr>
        <p:spPr>
          <a:xfrm>
            <a:off x="5126418" y="552091"/>
            <a:ext cx="6224335" cy="5431536"/>
          </a:xfrm>
        </p:spPr>
        <p:txBody>
          <a:bodyPr anchor="ctr">
            <a:normAutofit/>
          </a:bodyPr>
          <a:lstStyle/>
          <a:p>
            <a:pPr algn="just"/>
            <a:r>
              <a:rPr lang="es-EC" sz="2200" dirty="0"/>
              <a:t>Rasgos cognitivos, afectivos y fisiológicos que sirven como indicadores relativamente estables, de cómo los estudiantes perciben, interaccionan y responden a sus ambientes de aprendizaje </a:t>
            </a:r>
          </a:p>
          <a:p>
            <a:pPr algn="just"/>
            <a:endParaRPr lang="es-EC" sz="2200" dirty="0"/>
          </a:p>
          <a:p>
            <a:pPr algn="just"/>
            <a:r>
              <a:rPr lang="es-EC" sz="2200" dirty="0"/>
              <a:t>Sirve para conceptualizar un conjunto de orientaciones (preferencias) que la persona tiende a utilizar de forma habitual y estable cuando se enfrenta a las tareas de aprendizaje en las que se incluyen tipos de procesamiento de la información y otros componentes cognitivos de la persona (Esteban, Ruiz &amp; Cerezo, 1996). </a:t>
            </a:r>
          </a:p>
          <a:p>
            <a:pPr algn="just"/>
            <a:endParaRPr lang="es-EC" sz="2200" dirty="0">
              <a:effectLst/>
            </a:endParaRPr>
          </a:p>
          <a:p>
            <a:endParaRPr lang="es-ES_tradnl" sz="2200" dirty="0"/>
          </a:p>
        </p:txBody>
      </p:sp>
    </p:spTree>
    <p:extLst>
      <p:ext uri="{BB962C8B-B14F-4D97-AF65-F5344CB8AC3E}">
        <p14:creationId xmlns:p14="http://schemas.microsoft.com/office/powerpoint/2010/main" val="174744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78484-7BC9-0647-8F5D-FE01A59D6F2F}"/>
              </a:ext>
            </a:extLst>
          </p:cNvPr>
          <p:cNvSpPr>
            <a:spLocks noGrp="1"/>
          </p:cNvSpPr>
          <p:nvPr>
            <p:ph type="title"/>
          </p:nvPr>
        </p:nvSpPr>
        <p:spPr>
          <a:xfrm>
            <a:off x="838200" y="365126"/>
            <a:ext cx="10515600" cy="532342"/>
          </a:xfrm>
        </p:spPr>
        <p:txBody>
          <a:bodyPr>
            <a:normAutofit fontScale="90000"/>
          </a:bodyPr>
          <a:lstStyle/>
          <a:p>
            <a:r>
              <a:rPr lang="es-ES_tradnl" dirty="0"/>
              <a:t>Estilos de aprendizaje de </a:t>
            </a:r>
            <a:r>
              <a:rPr lang="es-ES_tradnl" dirty="0" err="1"/>
              <a:t>Kolb</a:t>
            </a:r>
            <a:endParaRPr lang="es-ES_tradnl" dirty="0"/>
          </a:p>
        </p:txBody>
      </p:sp>
      <p:sp>
        <p:nvSpPr>
          <p:cNvPr id="3" name="Marcador de contenido 2">
            <a:extLst>
              <a:ext uri="{FF2B5EF4-FFF2-40B4-BE49-F238E27FC236}">
                <a16:creationId xmlns:a16="http://schemas.microsoft.com/office/drawing/2014/main" id="{340DC8AC-72DE-F646-9DF5-04B35AB54886}"/>
              </a:ext>
            </a:extLst>
          </p:cNvPr>
          <p:cNvSpPr>
            <a:spLocks noGrp="1"/>
          </p:cNvSpPr>
          <p:nvPr>
            <p:ph idx="1"/>
          </p:nvPr>
        </p:nvSpPr>
        <p:spPr>
          <a:xfrm>
            <a:off x="838200" y="1684421"/>
            <a:ext cx="10515600" cy="4492542"/>
          </a:xfrm>
        </p:spPr>
        <p:txBody>
          <a:bodyPr>
            <a:normAutofit fontScale="85000" lnSpcReduction="20000"/>
          </a:bodyPr>
          <a:lstStyle/>
          <a:p>
            <a:r>
              <a:rPr lang="es-EC" dirty="0"/>
              <a:t>Estilos de aprendizaje emergen debido a tres factores causales: </a:t>
            </a:r>
            <a:r>
              <a:rPr lang="es-EC" i="1" dirty="0"/>
              <a:t>la genética, las experiencias de vida y las exigencias del entorno</a:t>
            </a:r>
            <a:r>
              <a:rPr lang="es-EC" dirty="0"/>
              <a:t>.</a:t>
            </a:r>
          </a:p>
          <a:p>
            <a:endParaRPr lang="es-EC" dirty="0"/>
          </a:p>
          <a:p>
            <a:pPr algn="ctr"/>
            <a:r>
              <a:rPr lang="es-EC" dirty="0"/>
              <a:t>Describió dos tipos opuestos de percepción:</a:t>
            </a:r>
          </a:p>
          <a:p>
            <a:r>
              <a:rPr lang="es-EC" dirty="0"/>
              <a:t>las personas que perciben a través de la </a:t>
            </a:r>
            <a:r>
              <a:rPr lang="es-EC" b="1" dirty="0"/>
              <a:t>experiencia concreta</a:t>
            </a:r>
            <a:r>
              <a:rPr lang="es-EC" dirty="0"/>
              <a:t>,</a:t>
            </a:r>
          </a:p>
          <a:p>
            <a:r>
              <a:rPr lang="es-EC" dirty="0"/>
              <a:t>las personas que perciben a través de la </a:t>
            </a:r>
            <a:r>
              <a:rPr lang="es-EC" b="1" dirty="0"/>
              <a:t>conceptualización abstracta</a:t>
            </a:r>
            <a:r>
              <a:rPr lang="es-EC" dirty="0"/>
              <a:t> </a:t>
            </a:r>
          </a:p>
          <a:p>
            <a:endParaRPr lang="es-EC" dirty="0"/>
          </a:p>
          <a:p>
            <a:pPr algn="ctr"/>
            <a:r>
              <a:rPr lang="es-EC" dirty="0"/>
              <a:t> Dos tipos opuestos de procesamiento:</a:t>
            </a:r>
          </a:p>
          <a:p>
            <a:r>
              <a:rPr lang="es-EC" dirty="0"/>
              <a:t>Las personas procesan a través de la </a:t>
            </a:r>
            <a:r>
              <a:rPr lang="es-EC" b="1" dirty="0"/>
              <a:t>experimentación activa</a:t>
            </a:r>
            <a:r>
              <a:rPr lang="es-EC" dirty="0"/>
              <a:t> </a:t>
            </a:r>
          </a:p>
          <a:p>
            <a:r>
              <a:rPr lang="es-EC" dirty="0"/>
              <a:t>Las a través de la </a:t>
            </a:r>
            <a:r>
              <a:rPr lang="es-EC" b="1" dirty="0"/>
              <a:t>observación reflexiva</a:t>
            </a:r>
            <a:r>
              <a:rPr lang="es-EC" dirty="0"/>
              <a:t>. </a:t>
            </a:r>
          </a:p>
          <a:p>
            <a:br>
              <a:rPr lang="es-EC" dirty="0"/>
            </a:br>
            <a:endParaRPr lang="es-EC" dirty="0"/>
          </a:p>
          <a:p>
            <a:endParaRPr lang="es-ES_tradnl" dirty="0"/>
          </a:p>
        </p:txBody>
      </p:sp>
    </p:spTree>
    <p:extLst>
      <p:ext uri="{BB962C8B-B14F-4D97-AF65-F5344CB8AC3E}">
        <p14:creationId xmlns:p14="http://schemas.microsoft.com/office/powerpoint/2010/main" val="314061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78484-7BC9-0647-8F5D-FE01A59D6F2F}"/>
              </a:ext>
            </a:extLst>
          </p:cNvPr>
          <p:cNvSpPr>
            <a:spLocks noGrp="1"/>
          </p:cNvSpPr>
          <p:nvPr>
            <p:ph type="title"/>
          </p:nvPr>
        </p:nvSpPr>
        <p:spPr>
          <a:xfrm>
            <a:off x="838200" y="365126"/>
            <a:ext cx="10515600" cy="532342"/>
          </a:xfrm>
        </p:spPr>
        <p:txBody>
          <a:bodyPr>
            <a:normAutofit fontScale="90000"/>
          </a:bodyPr>
          <a:lstStyle/>
          <a:p>
            <a:r>
              <a:rPr lang="es-ES_tradnl" dirty="0"/>
              <a:t>Rueda de aprendizaje de </a:t>
            </a:r>
            <a:r>
              <a:rPr lang="es-ES_tradnl" dirty="0" err="1"/>
              <a:t>Kolb</a:t>
            </a:r>
            <a:endParaRPr lang="es-ES_tradnl" dirty="0"/>
          </a:p>
        </p:txBody>
      </p:sp>
      <p:sp>
        <p:nvSpPr>
          <p:cNvPr id="3" name="Marcador de contenido 2">
            <a:extLst>
              <a:ext uri="{FF2B5EF4-FFF2-40B4-BE49-F238E27FC236}">
                <a16:creationId xmlns:a16="http://schemas.microsoft.com/office/drawing/2014/main" id="{340DC8AC-72DE-F646-9DF5-04B35AB54886}"/>
              </a:ext>
            </a:extLst>
          </p:cNvPr>
          <p:cNvSpPr>
            <a:spLocks noGrp="1"/>
          </p:cNvSpPr>
          <p:nvPr>
            <p:ph idx="1"/>
          </p:nvPr>
        </p:nvSpPr>
        <p:spPr>
          <a:xfrm>
            <a:off x="838200" y="1066800"/>
            <a:ext cx="10515600" cy="5110163"/>
          </a:xfrm>
        </p:spPr>
        <p:txBody>
          <a:bodyPr/>
          <a:lstStyle/>
          <a:p>
            <a:pPr marL="0" indent="0">
              <a:buNone/>
            </a:pPr>
            <a:endParaRPr lang="es-ES_tradnl" dirty="0"/>
          </a:p>
        </p:txBody>
      </p:sp>
      <p:pic>
        <p:nvPicPr>
          <p:cNvPr id="5" name="Imagen 4" descr="Gráfico&#10;&#10;Descripción generada automáticamente">
            <a:extLst>
              <a:ext uri="{FF2B5EF4-FFF2-40B4-BE49-F238E27FC236}">
                <a16:creationId xmlns:a16="http://schemas.microsoft.com/office/drawing/2014/main" id="{BA5748AD-A23C-584D-A7C7-2C8941E7E485}"/>
              </a:ext>
            </a:extLst>
          </p:cNvPr>
          <p:cNvPicPr>
            <a:picLocks noChangeAspect="1"/>
          </p:cNvPicPr>
          <p:nvPr/>
        </p:nvPicPr>
        <p:blipFill>
          <a:blip r:embed="rId2"/>
          <a:stretch>
            <a:fillRect/>
          </a:stretch>
        </p:blipFill>
        <p:spPr>
          <a:xfrm>
            <a:off x="1779454" y="1540418"/>
            <a:ext cx="8098193" cy="4162926"/>
          </a:xfrm>
          <a:prstGeom prst="rect">
            <a:avLst/>
          </a:prstGeom>
        </p:spPr>
      </p:pic>
    </p:spTree>
    <p:extLst>
      <p:ext uri="{BB962C8B-B14F-4D97-AF65-F5344CB8AC3E}">
        <p14:creationId xmlns:p14="http://schemas.microsoft.com/office/powerpoint/2010/main" val="29775807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TotalTime>
  <Words>3630</Words>
  <Application>Microsoft Macintosh PowerPoint</Application>
  <PresentationFormat>Panorámica</PresentationFormat>
  <Paragraphs>251</Paragraphs>
  <Slides>57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57</vt:i4>
      </vt:variant>
    </vt:vector>
  </HeadingPairs>
  <TitlesOfParts>
    <vt:vector size="61" baseType="lpstr">
      <vt:lpstr>Arial</vt:lpstr>
      <vt:lpstr>Calibri</vt:lpstr>
      <vt:lpstr>Calibri Light</vt:lpstr>
      <vt:lpstr>Tema de Office</vt:lpstr>
      <vt:lpstr>APRENDIZAJE y ESTILOS DE APRENDIZAJE</vt:lpstr>
      <vt:lpstr>Presentación de PowerPoint</vt:lpstr>
      <vt:lpstr>El cuerpo en el aprendizaje</vt:lpstr>
      <vt:lpstr>Qué es el aprendizaje</vt:lpstr>
      <vt:lpstr>APRENDIZAJE </vt:lpstr>
      <vt:lpstr>Estilos de aprendizaje</vt:lpstr>
      <vt:lpstr>QUÉ ES UN ESTILO DE APRENDIZAJE?</vt:lpstr>
      <vt:lpstr>Estilos de aprendizaje de Kolb</vt:lpstr>
      <vt:lpstr>Rueda de aprendizaje de Kolb</vt:lpstr>
      <vt:lpstr>El convergente </vt:lpstr>
      <vt:lpstr>El divergente </vt:lpstr>
      <vt:lpstr>El asimilador </vt:lpstr>
      <vt:lpstr>El acomodador </vt:lpstr>
      <vt:lpstr>ESTILOS DE APRENDIZAJE (Honey-Alonso)</vt:lpstr>
      <vt:lpstr>CHAEA: Cuestionario Honey Alonso de Estilos de Aprendizaje </vt:lpstr>
      <vt:lpstr>El estilo activo</vt:lpstr>
      <vt:lpstr>El estilo Reflexivo</vt:lpstr>
      <vt:lpstr>El estilo Teórico</vt:lpstr>
      <vt:lpstr>El estilo Pragmático</vt:lpstr>
      <vt:lpstr>Aplicación de CHAEA</vt:lpstr>
      <vt:lpstr>Aplicación y Corrección</vt:lpstr>
      <vt:lpstr>Presentación de PowerPoint</vt:lpstr>
      <vt:lpstr>Presentación de PowerPoint</vt:lpstr>
      <vt:lpstr>Presentación de PowerPoint</vt:lpstr>
      <vt:lpstr>Presentación de PowerPoint</vt:lpstr>
      <vt:lpstr>Presentación de PowerPoint</vt:lpstr>
      <vt:lpstr>Modelo Vark</vt:lpstr>
      <vt:lpstr>MODELO DE VARK- INSTRUMENTO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que conforman un estilo </vt:lpstr>
      <vt:lpstr>Presentación de PowerPoint</vt:lpstr>
      <vt:lpstr>EJERCICIOS EN CLASE</vt:lpstr>
      <vt:lpstr>TIPOS DE APRENDIZAJE</vt:lpstr>
      <vt:lpstr>LOS TIPOS DE APRENDIZAJE </vt:lpstr>
      <vt:lpstr>Tipos de aprendizaje</vt:lpstr>
      <vt:lpstr>Presentación de PowerPoint</vt:lpstr>
      <vt:lpstr>Presentación de PowerPoint</vt:lpstr>
      <vt:lpstr>Presentación de PowerPoint</vt:lpstr>
      <vt:lpstr>Presentación de PowerPoint</vt:lpstr>
      <vt:lpstr>Presentación de PowerPoint</vt:lpstr>
      <vt:lpstr>Presentación de PowerPoint</vt:lpstr>
      <vt:lpstr>Teorías del aprendizaje  </vt:lpstr>
      <vt:lpstr>El conductivismo</vt:lpstr>
      <vt:lpstr>Conductismo</vt:lpstr>
      <vt:lpstr>El cognitivismo</vt:lpstr>
      <vt:lpstr>Las teorías cognitivas</vt:lpstr>
      <vt:lpstr>El constructivismo</vt:lpstr>
      <vt:lpstr>APRENDIZAJE CONSTRUCTIVISTA</vt:lpstr>
      <vt:lpstr>GIMNASIA CEREBRAL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APRENDIZAJE</dc:title>
  <dc:creator>Fabiana María De León Nicaretta</dc:creator>
  <cp:lastModifiedBy>Fabiana María De León Nicaretta</cp:lastModifiedBy>
  <cp:revision>42</cp:revision>
  <dcterms:created xsi:type="dcterms:W3CDTF">2021-01-13T18:51:53Z</dcterms:created>
  <dcterms:modified xsi:type="dcterms:W3CDTF">2021-07-21T04:17:50Z</dcterms:modified>
</cp:coreProperties>
</file>