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3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gamma.ap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5" name="Text 1"/>
          <p:cNvSpPr/>
          <p:nvPr/>
        </p:nvSpPr>
        <p:spPr>
          <a:xfrm>
            <a:off x="482018" y="1358326"/>
            <a:ext cx="7477601" cy="16715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Introducción a la gestión del patrimonio cultural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3790236"/>
            <a:ext cx="747760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gestión del patrimonio cultural en el Ecuador es un tema de gran relevancia y valor histórico. El país alberga una gran diversidad de expresiones culturales, desde sitios arqueológicos hasta manifestaciones artísticas y tradiciones vivas. La preservación y promoción de este patrimonio son fundamentales para mantener viva la identidad ecuatoriana y transmitirla a las futuras generaciones. Este proceso de gestión involucra la conservación, investigación, difusión y educación en torno a estas manifestaciones culturales.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690002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82EE29-CFC3-482C-8E8B-3880CC92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36" y="1808426"/>
            <a:ext cx="5064018" cy="52281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320051" y="518046"/>
            <a:ext cx="9990177" cy="1314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175"/>
              </a:lnSpc>
              <a:buNone/>
            </a:pPr>
            <a:r>
              <a:rPr lang="en-US" sz="414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Importancia del patrimonio cultural en el Ecuador</a:t>
            </a:r>
            <a:endParaRPr lang="en-US" sz="414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052" y="2313980"/>
            <a:ext cx="3119795" cy="192809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20052" y="4504968"/>
            <a:ext cx="2640806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8"/>
              </a:lnSpc>
              <a:buNone/>
            </a:pPr>
            <a:r>
              <a:rPr lang="en-US" sz="207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Diversidad Cultural</a:t>
            </a:r>
            <a:endParaRPr lang="en-US" sz="2070" b="1" dirty="0"/>
          </a:p>
        </p:txBody>
      </p:sp>
      <p:sp>
        <p:nvSpPr>
          <p:cNvPr id="7" name="Text 3"/>
          <p:cNvSpPr/>
          <p:nvPr/>
        </p:nvSpPr>
        <p:spPr>
          <a:xfrm>
            <a:off x="2320052" y="4959668"/>
            <a:ext cx="3119795" cy="26908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6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Ecuador se distingue por su rica diversidad cultural, que se refleja en su patrimonio. Desde las coloridas artesanías hasta las festividades tradicionales, cada expresión cultural contribuye a la identidad única del país.</a:t>
            </a:r>
            <a:endParaRPr lang="en-US" sz="1656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243" y="2313980"/>
            <a:ext cx="3119795" cy="192809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55243" y="4504968"/>
            <a:ext cx="262890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8"/>
              </a:lnSpc>
              <a:buNone/>
            </a:pPr>
            <a:r>
              <a:rPr lang="en-US" sz="207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Valor Histórico</a:t>
            </a:r>
            <a:endParaRPr lang="en-US" sz="2070" b="1" dirty="0"/>
          </a:p>
        </p:txBody>
      </p:sp>
      <p:sp>
        <p:nvSpPr>
          <p:cNvPr id="10" name="Text 5"/>
          <p:cNvSpPr/>
          <p:nvPr/>
        </p:nvSpPr>
        <p:spPr>
          <a:xfrm>
            <a:off x="5755243" y="4959668"/>
            <a:ext cx="3119795" cy="2354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6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patrimonio cultural ecuatoriano resguarda siglos de historia y legado. Los sitios arqueológicos, la arquitectura colonial y las tradiciones indígenas son testimonios vivos de la historia del país.</a:t>
            </a:r>
            <a:endParaRPr lang="en-US" sz="1656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434" y="2313980"/>
            <a:ext cx="3119795" cy="192809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0434" y="4504968"/>
            <a:ext cx="2762012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8"/>
              </a:lnSpc>
              <a:buNone/>
            </a:pPr>
            <a:r>
              <a:rPr lang="en-US" sz="207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Promoción Turística</a:t>
            </a:r>
            <a:endParaRPr lang="en-US" sz="2070" b="1" dirty="0"/>
          </a:p>
        </p:txBody>
      </p:sp>
      <p:sp>
        <p:nvSpPr>
          <p:cNvPr id="13" name="Text 7"/>
          <p:cNvSpPr/>
          <p:nvPr/>
        </p:nvSpPr>
        <p:spPr>
          <a:xfrm>
            <a:off x="9190434" y="4959668"/>
            <a:ext cx="3119795" cy="20181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6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patrimonio cultural es un atractivo significativo para el turismo en Ecuador, contribuyendo al desarrollo económico y a la valorización de las comunidades locales.</a:t>
            </a:r>
            <a:endParaRPr lang="en-US" sz="1656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41436C2-8917-4B0E-86BA-FA64817FF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052" y="2298280"/>
            <a:ext cx="3119795" cy="19280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8DB71C7-4556-466C-9BB4-91F7E57BEE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81" r="14290"/>
          <a:stretch/>
        </p:blipFill>
        <p:spPr>
          <a:xfrm>
            <a:off x="5755244" y="2335539"/>
            <a:ext cx="3119794" cy="189083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37E44EA-D2A7-43FB-98F0-D5E095DB76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17" r="10012"/>
          <a:stretch/>
        </p:blipFill>
        <p:spPr>
          <a:xfrm>
            <a:off x="9190434" y="2335539"/>
            <a:ext cx="3119796" cy="20181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15871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Leyes y regulaciones para la protección del patrimonio cultural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102888"/>
            <a:ext cx="31220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Legislación Específica</a:t>
            </a:r>
            <a:endParaRPr lang="en-US" sz="2187" b="1" dirty="0"/>
          </a:p>
        </p:txBody>
      </p:sp>
      <p:sp>
        <p:nvSpPr>
          <p:cNvPr id="6" name="Text 3"/>
          <p:cNvSpPr/>
          <p:nvPr/>
        </p:nvSpPr>
        <p:spPr>
          <a:xfrm>
            <a:off x="2037993" y="3672245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Ecuador cuenta con leyes específicas que protegen el patrimonio cultural, como la Ley de Patrimonio Cultural y la Ley de Cultura. Estas normativas establecen medidas para la conservación, restauración y difusión del patrimonio.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548270" y="3102887"/>
            <a:ext cx="354767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Instituciones Responsables</a:t>
            </a:r>
            <a:endParaRPr lang="en-US" sz="2187" b="1" dirty="0"/>
          </a:p>
        </p:txBody>
      </p:sp>
      <p:sp>
        <p:nvSpPr>
          <p:cNvPr id="8" name="Text 5"/>
          <p:cNvSpPr/>
          <p:nvPr/>
        </p:nvSpPr>
        <p:spPr>
          <a:xfrm>
            <a:off x="5743932" y="4019431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Instituto Nacional de Patrimonio Cultural y el Ministerio de Cultura y Patrimonio tienen roles fundamentales en la protección y gestión del patrimonio cultural en Ecuador.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102888"/>
            <a:ext cx="3547671" cy="5693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Participación Comunitaria</a:t>
            </a:r>
            <a:endParaRPr lang="en-US" sz="2187" b="1" dirty="0"/>
          </a:p>
        </p:txBody>
      </p:sp>
      <p:sp>
        <p:nvSpPr>
          <p:cNvPr id="10" name="Text 7"/>
          <p:cNvSpPr/>
          <p:nvPr/>
        </p:nvSpPr>
        <p:spPr>
          <a:xfrm>
            <a:off x="9449872" y="4019431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Estas leyes también fomentan la participación activa de las comunidades en la preservación de su propio patrimonio, reconociendo su papel clave en su protección.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93797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Desafíos en la gestión del patrimonio cultural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037993" y="28335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13610" y="2875240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2760107" y="2909888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Preservación Sostenible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2760107" y="3737491"/>
            <a:ext cx="2647950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equilibrio entre la protección del patrimonio y el desarrollo sostenible es un desafío significativo en la gestión cultural. Es crucial garantizar que la conservación no restrinja indebidamente el progreso.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5630228" y="28335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777508" y="2875240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352342" y="2909888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Fondos y Recursos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352342" y="3390305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asignación de fondos suficientes para la conservación y gestión efectiva del patrimonio cultural es una constante dificultad que debe abordarse con prioridad.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222462" y="28335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369743" y="2875240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9944576" y="2909888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Educación y Concienciación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9944576" y="3737491"/>
            <a:ext cx="264795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falta de conciencia sobre la importancia del patrimonio cultural y su protección representa un desafío continuo que requiere campañas educativas y acciones de sensibilización.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19062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Estrategias para la conservación y promoción del patrimonio cultural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134797"/>
            <a:ext cx="329588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2037993" y="4078962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Campañas de Sensibilización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906566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Desarrollar campañas educativas para concienciar a la población sobre la importancia de conservar el patrimonio cultural.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667137" y="3134797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5249" dirty="0"/>
          </a:p>
        </p:txBody>
      </p:sp>
      <p:sp>
        <p:nvSpPr>
          <p:cNvPr id="9" name="Text 6"/>
          <p:cNvSpPr/>
          <p:nvPr/>
        </p:nvSpPr>
        <p:spPr>
          <a:xfrm>
            <a:off x="5667137" y="4078962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Programas de Restauración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667137" y="4906566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Implementar programas de restauración que permitan preservar y mantener en condiciones óptimas los sitios y objetos patrimoniales.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296400" y="3134797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5249" dirty="0"/>
          </a:p>
        </p:txBody>
      </p:sp>
      <p:sp>
        <p:nvSpPr>
          <p:cNvPr id="12" name="Text 9"/>
          <p:cNvSpPr/>
          <p:nvPr/>
        </p:nvSpPr>
        <p:spPr>
          <a:xfrm>
            <a:off x="9296400" y="4078962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Capacitación Especializada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296400" y="4906566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Brindar capacitación especializada a profesionales y comunidades locales para el manejo adecuado y la conservación del patrimonio cultural.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5" name="Text 1"/>
          <p:cNvSpPr/>
          <p:nvPr/>
        </p:nvSpPr>
        <p:spPr>
          <a:xfrm>
            <a:off x="2050971" y="725508"/>
            <a:ext cx="9459516" cy="12446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2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Casos de éxito en la gestión del patrimonio cultural en el Ecuador</a:t>
            </a:r>
            <a:endParaRPr lang="en-US" sz="392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42" y="2496622"/>
            <a:ext cx="995720" cy="15931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050971" y="2695694"/>
            <a:ext cx="2891076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6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Yanapuma Foundation</a:t>
            </a:r>
            <a:endParaRPr lang="en-US" sz="1960" dirty="0"/>
          </a:p>
        </p:txBody>
      </p:sp>
      <p:sp>
        <p:nvSpPr>
          <p:cNvPr id="8" name="Text 3"/>
          <p:cNvSpPr/>
          <p:nvPr/>
        </p:nvSpPr>
        <p:spPr>
          <a:xfrm>
            <a:off x="2050971" y="3126224"/>
            <a:ext cx="8165187" cy="6372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09"/>
              </a:lnSpc>
              <a:buNone/>
            </a:pPr>
            <a:r>
              <a:rPr lang="en-US" sz="1568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Esta organización ha trabajado en la restauración de sitios arqueológicos y promoción de la artesanía tradicional, involucrando a las comunidades locales en el proceso.</a:t>
            </a:r>
            <a:endParaRPr lang="en-US" sz="1568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42" y="4089797"/>
            <a:ext cx="995720" cy="159317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050971" y="4288869"/>
            <a:ext cx="5446871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6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Museo Templo del Sol Pintor Ortega Maila</a:t>
            </a:r>
            <a:endParaRPr lang="en-US" sz="1960" dirty="0"/>
          </a:p>
        </p:txBody>
      </p:sp>
      <p:sp>
        <p:nvSpPr>
          <p:cNvPr id="11" name="Text 5"/>
          <p:cNvSpPr/>
          <p:nvPr/>
        </p:nvSpPr>
        <p:spPr>
          <a:xfrm>
            <a:off x="2050971" y="4719399"/>
            <a:ext cx="8165187" cy="6372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09"/>
              </a:lnSpc>
              <a:buNone/>
            </a:pPr>
            <a:r>
              <a:rPr lang="en-US" sz="1568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Este museo exhibe obras únicas que representan la riqueza cultural del país, contribuyendo a la preservación y difusión del patrimonio.</a:t>
            </a:r>
            <a:endParaRPr lang="en-US" sz="1568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42" y="5682972"/>
            <a:ext cx="995720" cy="159317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050971" y="5882045"/>
            <a:ext cx="5671185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6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Revitalización del Centro Histórico de Quito</a:t>
            </a:r>
            <a:endParaRPr lang="en-US" sz="1960" dirty="0"/>
          </a:p>
        </p:txBody>
      </p:sp>
      <p:sp>
        <p:nvSpPr>
          <p:cNvPr id="14" name="Text 7"/>
          <p:cNvSpPr/>
          <p:nvPr/>
        </p:nvSpPr>
        <p:spPr>
          <a:xfrm>
            <a:off x="2050971" y="6312575"/>
            <a:ext cx="8165187" cy="6372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09"/>
              </a:lnSpc>
              <a:buNone/>
            </a:pPr>
            <a:r>
              <a:rPr lang="en-US" sz="1568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proyecto de revitalización ha permitido la conservación de la arquitectura colonial y ha impulsado actividades culturales en la zona.</a:t>
            </a:r>
            <a:endParaRPr lang="en-US" sz="1568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B79E0D1-4B3B-4978-9C9D-F362F3C74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888" y="2471591"/>
            <a:ext cx="3988905" cy="43734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99107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Rol de las comunidades en la gestión del patrimonio cultural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824163"/>
            <a:ext cx="10554414" cy="4414361"/>
          </a:xfrm>
          <a:prstGeom prst="roundRect">
            <a:avLst>
              <a:gd name="adj" fmla="val 226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45613" y="2831783"/>
            <a:ext cx="10539174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67783" y="2972633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Participación Activa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41181" y="2972633"/>
            <a:ext cx="482143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Las comunidades locales desempeñan un papel activo en la preservación y transmisión de su patrimonio cultural.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2045613" y="4179689"/>
            <a:ext cx="10539174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267783" y="4320540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Conocimiento Tradicional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181" y="4320540"/>
            <a:ext cx="482143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saber ancestral de las comunidades es esencial para la comprensión y conservación de ciertas manifestaciones culturales.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2045613" y="5527596"/>
            <a:ext cx="10539174" cy="170330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2267783" y="5668447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Empoderamiento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541181" y="5668447"/>
            <a:ext cx="482143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participación en la gestión del patrimonio cultural empodera a las comunidades, generando un mayor sentido de pertenencia e identidad.</a:t>
            </a:r>
            <a:endParaRPr lang="en-US" sz="175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5477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sp>
        <p:nvSpPr>
          <p:cNvPr id="5" name="Text 1"/>
          <p:cNvSpPr/>
          <p:nvPr/>
        </p:nvSpPr>
        <p:spPr>
          <a:xfrm>
            <a:off x="3230726" y="548300"/>
            <a:ext cx="9018032" cy="1779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72"/>
              </a:lnSpc>
              <a:buNone/>
            </a:pPr>
            <a:r>
              <a:rPr lang="en-US" sz="373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Conclusiones y recomendaciones para la gestión del patrimonio cultural en el Ecuador</a:t>
            </a:r>
            <a:endParaRPr lang="en-US" sz="3737" dirty="0"/>
          </a:p>
        </p:txBody>
      </p:sp>
      <p:sp>
        <p:nvSpPr>
          <p:cNvPr id="6" name="Shape 2"/>
          <p:cNvSpPr/>
          <p:nvPr/>
        </p:nvSpPr>
        <p:spPr>
          <a:xfrm>
            <a:off x="4634984" y="3183255"/>
            <a:ext cx="4414123" cy="2324457"/>
          </a:xfrm>
          <a:prstGeom prst="roundRect">
            <a:avLst>
              <a:gd name="adj" fmla="val 367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832390" y="3380661"/>
            <a:ext cx="2373154" cy="296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6"/>
              </a:lnSpc>
              <a:buNone/>
            </a:pPr>
            <a:r>
              <a:rPr lang="en-US" sz="1869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Enfoque Holístico</a:t>
            </a:r>
            <a:endParaRPr lang="en-US" sz="1869" dirty="0"/>
          </a:p>
        </p:txBody>
      </p:sp>
      <p:sp>
        <p:nvSpPr>
          <p:cNvPr id="8" name="Text 4"/>
          <p:cNvSpPr/>
          <p:nvPr/>
        </p:nvSpPr>
        <p:spPr>
          <a:xfrm>
            <a:off x="4832390" y="3791069"/>
            <a:ext cx="4019312" cy="1519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2"/>
              </a:lnSpc>
              <a:buNone/>
            </a:pPr>
            <a:r>
              <a:rPr lang="en-US" sz="149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 fundamental adoptar un enfoque integral que involucre a todas las partes interesadas, incluidas las comunidades locales, para garantizar la sostenibilidad de la gestión del patrimonio cultural.</a:t>
            </a:r>
            <a:endParaRPr lang="en-US" sz="1495" dirty="0"/>
          </a:p>
        </p:txBody>
      </p:sp>
      <p:sp>
        <p:nvSpPr>
          <p:cNvPr id="9" name="Shape 5"/>
          <p:cNvSpPr/>
          <p:nvPr/>
        </p:nvSpPr>
        <p:spPr>
          <a:xfrm>
            <a:off x="9238893" y="3183255"/>
            <a:ext cx="4414123" cy="2324457"/>
          </a:xfrm>
          <a:prstGeom prst="roundRect">
            <a:avLst>
              <a:gd name="adj" fmla="val 367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36298" y="3380661"/>
            <a:ext cx="2503884" cy="296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6"/>
              </a:lnSpc>
              <a:buNone/>
            </a:pPr>
            <a:r>
              <a:rPr lang="en-US" sz="1869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Alianzas Estratégicas</a:t>
            </a:r>
            <a:endParaRPr lang="en-US" sz="1869" dirty="0"/>
          </a:p>
        </p:txBody>
      </p:sp>
      <p:sp>
        <p:nvSpPr>
          <p:cNvPr id="11" name="Text 7"/>
          <p:cNvSpPr/>
          <p:nvPr/>
        </p:nvSpPr>
        <p:spPr>
          <a:xfrm>
            <a:off x="9436298" y="3791069"/>
            <a:ext cx="4019312" cy="1519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2"/>
              </a:lnSpc>
              <a:buNone/>
            </a:pPr>
            <a:r>
              <a:rPr lang="en-US" sz="149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colaboración entre entidades gubernamentales, organizaciones no gubernamentales y el sector privado es esencial para la protección y promoción efectiva del patrimonio cultural.</a:t>
            </a:r>
            <a:endParaRPr lang="en-US" sz="1495" dirty="0"/>
          </a:p>
        </p:txBody>
      </p:sp>
      <p:sp>
        <p:nvSpPr>
          <p:cNvPr id="12" name="Shape 8"/>
          <p:cNvSpPr/>
          <p:nvPr/>
        </p:nvSpPr>
        <p:spPr>
          <a:xfrm>
            <a:off x="4634984" y="5697498"/>
            <a:ext cx="9018032" cy="1412915"/>
          </a:xfrm>
          <a:prstGeom prst="roundRect">
            <a:avLst>
              <a:gd name="adj" fmla="val 604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832390" y="5894903"/>
            <a:ext cx="2477333" cy="2965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6"/>
              </a:lnSpc>
              <a:buNone/>
            </a:pPr>
            <a:r>
              <a:rPr lang="en-US" sz="1869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Educación Continua</a:t>
            </a:r>
            <a:endParaRPr lang="en-US" sz="1869" dirty="0"/>
          </a:p>
        </p:txBody>
      </p:sp>
      <p:sp>
        <p:nvSpPr>
          <p:cNvPr id="14" name="Text 10"/>
          <p:cNvSpPr/>
          <p:nvPr/>
        </p:nvSpPr>
        <p:spPr>
          <a:xfrm>
            <a:off x="4832390" y="6305312"/>
            <a:ext cx="8623221" cy="6076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2"/>
              </a:lnSpc>
              <a:buNone/>
            </a:pPr>
            <a:r>
              <a:rPr lang="en-US" sz="149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educación sobre la importancia del patrimonio cultural y su preservación debe ser un esfuerzo constante, proporcionando recursos y capacitación adecuada a todas las partes interesadas.</a:t>
            </a:r>
            <a:endParaRPr lang="en-US" sz="1495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17D9620-5A05-4F6A-A644-58CADEB4EAA7}"/>
              </a:ext>
            </a:extLst>
          </p:cNvPr>
          <p:cNvPicPr/>
          <p:nvPr/>
        </p:nvPicPr>
        <p:blipFill rotWithShape="1">
          <a:blip r:embed="rId4"/>
          <a:srcRect t="4308" r="18270" b="10272"/>
          <a:stretch/>
        </p:blipFill>
        <p:spPr bwMode="auto">
          <a:xfrm>
            <a:off x="677697" y="3528953"/>
            <a:ext cx="3438617" cy="3348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749</Words>
  <Application>Microsoft Office PowerPoint</Application>
  <PresentationFormat>Personalizado</PresentationFormat>
  <Paragraphs>65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DM Sans</vt:lpstr>
      <vt:lpstr>Libre Baskerville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Margoth Cali</cp:lastModifiedBy>
  <cp:revision>8</cp:revision>
  <dcterms:created xsi:type="dcterms:W3CDTF">2024-03-20T15:41:24Z</dcterms:created>
  <dcterms:modified xsi:type="dcterms:W3CDTF">2024-11-13T14:32:10Z</dcterms:modified>
</cp:coreProperties>
</file>