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68" r:id="rId4"/>
    <p:sldId id="269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1" r:id="rId14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78" d="100"/>
          <a:sy n="78" d="100"/>
        </p:scale>
        <p:origin x="11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372E10A-B706-427D-AB5A-EF48191DF296}" type="datetimeFigureOut">
              <a:rPr lang="es-EC" smtClean="0"/>
              <a:t>16/2/2021</a:t>
            </a:fld>
            <a:endParaRPr lang="es-EC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C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A47E16B-4266-4AFA-95D6-90D992C0840C}" type="slidenum">
              <a:rPr lang="es-EC" smtClean="0"/>
              <a:t>‹Nº›</a:t>
            </a:fld>
            <a:endParaRPr lang="es-EC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237312"/>
          </a:xfrm>
        </p:spPr>
        <p:txBody>
          <a:bodyPr>
            <a:normAutofit fontScale="90000"/>
          </a:bodyPr>
          <a:lstStyle/>
          <a:p>
            <a:pPr algn="ctr"/>
            <a: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C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s-EC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ruthc\OneDrive\Imágenes\un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655" y="423897"/>
            <a:ext cx="1115616" cy="110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 descr="JUICIO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4" t="39131" r="2941" b="16008"/>
          <a:stretch/>
        </p:blipFill>
        <p:spPr bwMode="auto">
          <a:xfrm>
            <a:off x="2267744" y="1556792"/>
            <a:ext cx="4968552" cy="38164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381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Por su  propiedad fundamental </a:t>
            </a:r>
            <a:endParaRPr lang="es-EC" sz="32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Se subdividen en:</a:t>
            </a:r>
          </a:p>
          <a:p>
            <a:pPr>
              <a:buFont typeface="Wingdings" pitchFamily="2" charset="2"/>
              <a:buChar char="q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Falso: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sta en desacuerdo con la realidad.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no es posible que existan los LGBTI.</a:t>
            </a:r>
          </a:p>
          <a:p>
            <a:pPr marL="82296" indent="0">
              <a:buNone/>
            </a:pPr>
            <a:endParaRPr lang="es-EC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Verdadero: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esta de acuerdo con la realidad.</a:t>
            </a:r>
          </a:p>
          <a:p>
            <a:pPr marL="82296" indent="0">
              <a:buNone/>
            </a:pPr>
            <a:r>
              <a:rPr lang="es-EC" sz="24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jm: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os LGBTI merecen respeto.</a:t>
            </a:r>
          </a:p>
          <a:p>
            <a:pPr marL="82296" indent="0">
              <a:buNone/>
            </a:pPr>
            <a:endParaRPr lang="es-EC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 descr="Qué significan las siglas del movimiento LGBTI?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221088"/>
            <a:ext cx="3456384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169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Por su nexo </a:t>
            </a:r>
            <a:endParaRPr lang="es-EC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/>
          <a:lstStyle/>
          <a:p>
            <a:pPr marL="82296" indent="0">
              <a:buNone/>
            </a:pP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Se subdividen en:</a:t>
            </a:r>
          </a:p>
          <a:p>
            <a:pPr>
              <a:buFont typeface="Wingdings" pitchFamily="2" charset="2"/>
              <a:buChar char="Ø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Necesario: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aquel en el que en nexo entre sujeto y predicado es así y no puede ser de otro modo.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dos + dos = cuatro</a:t>
            </a: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Contingente: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es aquel en el que el nexo entre el sujeto y el predicado es así y puede ser de otro modo.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Pedro es honrado.</a:t>
            </a:r>
          </a:p>
          <a:p>
            <a:pPr marL="82296" indent="0">
              <a:buNone/>
            </a:pPr>
            <a:endParaRPr lang="es-EC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s-EC" dirty="0"/>
          </a:p>
        </p:txBody>
      </p:sp>
      <p:pic>
        <p:nvPicPr>
          <p:cNvPr id="4" name="3 Imagen" descr="Dos más dos iguales cuatro foto de archivo. Imagen de cuatro - 1940433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4" t="29040" r="12545" b="39809"/>
          <a:stretch/>
        </p:blipFill>
        <p:spPr bwMode="auto">
          <a:xfrm>
            <a:off x="2669704" y="3284984"/>
            <a:ext cx="2677160" cy="7810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4 Imagen" descr="Honradez escolar | Honradez, Honradez valor, Pavo dibujo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" t="5003" r="9701" b="14251"/>
          <a:stretch/>
        </p:blipFill>
        <p:spPr bwMode="auto">
          <a:xfrm>
            <a:off x="3059832" y="5373216"/>
            <a:ext cx="2112010" cy="1066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3096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Por su compresión </a:t>
            </a:r>
            <a:endParaRPr lang="es-EC" sz="32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/>
          <a:lstStyle/>
          <a:p>
            <a:pPr marL="82296" indent="0">
              <a:buNone/>
            </a:pP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Se subdividen en:</a:t>
            </a:r>
          </a:p>
          <a:p>
            <a:pPr>
              <a:buFont typeface="Wingdings" pitchFamily="2" charset="2"/>
              <a:buChar char="v"/>
            </a:pPr>
            <a:r>
              <a:rPr lang="es-EC" sz="2800" b="1" dirty="0" smtClean="0">
                <a:latin typeface="Times New Roman" pitchFamily="18" charset="0"/>
                <a:cs typeface="Times New Roman" pitchFamily="18" charset="0"/>
              </a:rPr>
              <a:t>Analítico:  </a:t>
            </a: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 es aquel cuyo predicado esta contenido en el concepto expresado por el sujeto.</a:t>
            </a:r>
          </a:p>
          <a:p>
            <a:pPr marL="82296" indent="0">
              <a:buNone/>
            </a:pPr>
            <a:r>
              <a:rPr lang="es-EC" sz="28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os animales son sensibles.</a:t>
            </a:r>
          </a:p>
          <a:p>
            <a:pPr marL="82296" indent="0">
              <a:buNone/>
            </a:pPr>
            <a:endParaRPr lang="es-EC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s-EC" sz="2800" b="1" dirty="0" smtClean="0">
                <a:latin typeface="Times New Roman" pitchFamily="18" charset="0"/>
                <a:cs typeface="Times New Roman" pitchFamily="18" charset="0"/>
              </a:rPr>
              <a:t>Sintético: </a:t>
            </a: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es aquel cuyo predicado es extraño al concepto expresado en el sujeto.</a:t>
            </a:r>
          </a:p>
          <a:p>
            <a:pPr marL="82296" indent="0">
              <a:buNone/>
            </a:pPr>
            <a:r>
              <a:rPr lang="es-EC" sz="28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l hombre es viejo.</a:t>
            </a:r>
            <a:endParaRPr lang="es-EC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s-EC" dirty="0"/>
          </a:p>
        </p:txBody>
      </p:sp>
      <p:pic>
        <p:nvPicPr>
          <p:cNvPr id="4" name="3 Imagen" descr="Perros son sensibles al dolor | Últimas Noticia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40968"/>
            <a:ext cx="1728192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El viejo hombre | El Mundo de Mañan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7" y="5431566"/>
            <a:ext cx="1630476" cy="11657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679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/>
            <a:r>
              <a:rPr lang="es-EC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Bibliografía</a:t>
            </a:r>
            <a:r>
              <a:rPr lang="es-EC" dirty="0" smtClean="0"/>
              <a:t> 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C" sz="2000" dirty="0">
                <a:latin typeface="Times New Roman" pitchFamily="18" charset="0"/>
                <a:cs typeface="Times New Roman" pitchFamily="18" charset="0"/>
              </a:rPr>
              <a:t>Alexia, S. (26 de Abril de 2016). </a:t>
            </a:r>
            <a:r>
              <a:rPr lang="es-EC" sz="2000" i="1" dirty="0" err="1">
                <a:latin typeface="Times New Roman" pitchFamily="18" charset="0"/>
                <a:cs typeface="Times New Roman" pitchFamily="18" charset="0"/>
              </a:rPr>
              <a:t>Prezzi</a:t>
            </a:r>
            <a:r>
              <a:rPr lang="es-EC" sz="2000" dirty="0">
                <a:latin typeface="Times New Roman" pitchFamily="18" charset="0"/>
                <a:cs typeface="Times New Roman" pitchFamily="18" charset="0"/>
              </a:rPr>
              <a:t>. Recuperado el 28 de Julio de 2020, de </a:t>
            </a:r>
            <a:r>
              <a:rPr lang="es-EC" sz="2000" dirty="0" err="1">
                <a:latin typeface="Times New Roman" pitchFamily="18" charset="0"/>
                <a:cs typeface="Times New Roman" pitchFamily="18" charset="0"/>
              </a:rPr>
              <a:t>Prezzi</a:t>
            </a:r>
            <a:r>
              <a:rPr lang="es-EC" sz="2000" dirty="0">
                <a:latin typeface="Times New Roman" pitchFamily="18" charset="0"/>
                <a:cs typeface="Times New Roman" pitchFamily="18" charset="0"/>
              </a:rPr>
              <a:t>: https://prezi.com/wg8uxuv4mcfq/juicios-y-su-clasificacion/https://prezi.com/wg8uxuv4mcfq/juicios-y-su-clasificacion/</a:t>
            </a:r>
          </a:p>
          <a:p>
            <a:pPr marL="82296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619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359898"/>
            <a:ext cx="7795592" cy="112488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bliqueBottom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El juicio </a:t>
            </a:r>
            <a:endParaRPr lang="es-EC" sz="32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8011616" cy="4824536"/>
          </a:xfrm>
        </p:spPr>
        <p:txBody>
          <a:bodyPr>
            <a:normAutofit/>
          </a:bodyPr>
          <a:lstStyle/>
          <a:p>
            <a:r>
              <a:rPr lang="es-MX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 una operación psicológica en la cual se afirma o se niega a través de enunciados de alguna cualidad o característica de todo aquello que se puede conocer. </a:t>
            </a:r>
          </a:p>
          <a:p>
            <a:endParaRPr lang="es-MX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Imagen" descr="Mileto: El juicio lógico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7" r="17460"/>
          <a:stretch/>
        </p:blipFill>
        <p:spPr bwMode="auto">
          <a:xfrm>
            <a:off x="2915816" y="3429000"/>
            <a:ext cx="3888432" cy="2335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962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301006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sz="40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s-EC" sz="40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s-EC" sz="36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CONCEPTOS </a:t>
            </a:r>
            <a:r>
              <a:rPr lang="es-EC" sz="3600" b="1" dirty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Y ELEMENTOS DEL </a:t>
            </a:r>
            <a:r>
              <a:rPr lang="es-EC" sz="36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JUICIO</a:t>
            </a:r>
            <a:r>
              <a:rPr lang="es-EC" b="1" dirty="0">
                <a:ln/>
                <a:solidFill>
                  <a:schemeClr val="accent3"/>
                </a:solidFill>
                <a:effectLst/>
              </a:rPr>
              <a:t/>
            </a:r>
            <a:br>
              <a:rPr lang="es-EC" b="1" dirty="0">
                <a:ln/>
                <a:solidFill>
                  <a:schemeClr val="accent3"/>
                </a:solidFill>
                <a:effectLst/>
              </a:rPr>
            </a:br>
            <a:endParaRPr lang="es-EC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s-EC" sz="2800" b="1" dirty="0">
                <a:latin typeface="Times New Roman" pitchFamily="18" charset="0"/>
                <a:cs typeface="Times New Roman" pitchFamily="18" charset="0"/>
              </a:rPr>
              <a:t>Concepto: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El juicio es una operación mental de conceptos relacionados entre sí, que afirma o niega algo de algo o de alguien. </a:t>
            </a:r>
            <a:endParaRPr lang="es-EC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s-EC" sz="2800" b="1" dirty="0" smtClean="0">
                <a:latin typeface="Times New Roman" pitchFamily="18" charset="0"/>
                <a:cs typeface="Times New Roman" pitchFamily="18" charset="0"/>
              </a:rPr>
              <a:t>Ej</a:t>
            </a:r>
            <a:r>
              <a:rPr lang="es-EC" sz="2800" b="1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pPr marL="82296" indent="0">
              <a:buNone/>
            </a:pP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Si no me esfuerzo por superarme, seré el más miserable.</a:t>
            </a:r>
          </a:p>
          <a:p>
            <a:pPr marL="82296" indent="0">
              <a:buNone/>
            </a:pP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Seré el mejor.</a:t>
            </a:r>
          </a:p>
          <a:p>
            <a:pPr marL="82296" indent="0">
              <a:buNone/>
            </a:pP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La libertad es el supremo valor del hombre consciente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endParaRPr lang="es-EC" sz="2400" dirty="0">
              <a:latin typeface="Times New Roman" pitchFamily="18" charset="0"/>
              <a:cs typeface="Times New Roman" pitchFamily="18" charset="0"/>
            </a:endParaRPr>
          </a:p>
          <a:p>
            <a:endParaRPr lang="es-EC" dirty="0"/>
          </a:p>
        </p:txBody>
      </p:sp>
      <p:pic>
        <p:nvPicPr>
          <p:cNvPr id="4" name="3 Imagen" descr="ELEMENTOS DEL JUICIO | MindMeister Mapa Mental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7" t="18728" r="3358" b="20142"/>
          <a:stretch/>
        </p:blipFill>
        <p:spPr bwMode="auto">
          <a:xfrm>
            <a:off x="2061367" y="4509120"/>
            <a:ext cx="5057775" cy="16478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01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b="1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Estructura</a:t>
            </a:r>
            <a:endParaRPr lang="es-EC" sz="32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sz="2800" b="1" dirty="0">
                <a:latin typeface="Times New Roman" pitchFamily="18" charset="0"/>
                <a:cs typeface="Times New Roman" pitchFamily="18" charset="0"/>
              </a:rPr>
              <a:t>Ej.:</a:t>
            </a:r>
          </a:p>
          <a:p>
            <a:pPr marL="0" indent="0">
              <a:buNone/>
            </a:pPr>
            <a:r>
              <a:rPr lang="es-EC" sz="2400" u="sng" dirty="0">
                <a:latin typeface="Times New Roman" pitchFamily="18" charset="0"/>
                <a:cs typeface="Times New Roman" pitchFamily="18" charset="0"/>
              </a:rPr>
              <a:t>La juventud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C" sz="2400" u="sng" dirty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C" sz="2400" u="sng" dirty="0">
                <a:latin typeface="Times New Roman" pitchFamily="18" charset="0"/>
                <a:cs typeface="Times New Roman" pitchFamily="18" charset="0"/>
              </a:rPr>
              <a:t>libre de pensar y actuar.</a:t>
            </a:r>
          </a:p>
          <a:p>
            <a:pPr marL="0" indent="0">
              <a:buNone/>
            </a:pP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         S           C                      P</a:t>
            </a:r>
          </a:p>
          <a:p>
            <a:pPr marL="0" indent="0">
              <a:buNone/>
            </a:pPr>
            <a:r>
              <a:rPr lang="es-EC" sz="2400" u="sng" dirty="0">
                <a:latin typeface="Times New Roman" pitchFamily="18" charset="0"/>
                <a:cs typeface="Times New Roman" pitchFamily="18" charset="0"/>
              </a:rPr>
              <a:t>Mi obligación moral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C" sz="2400" u="sng" dirty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C" sz="2400" u="sng" dirty="0">
                <a:latin typeface="Times New Roman" pitchFamily="18" charset="0"/>
                <a:cs typeface="Times New Roman" pitchFamily="18" charset="0"/>
              </a:rPr>
              <a:t>la superación personal y social. </a:t>
            </a:r>
          </a:p>
          <a:p>
            <a:pPr marL="0" indent="0">
              <a:buNone/>
            </a:pP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                 S                  C                           P</a:t>
            </a:r>
          </a:p>
          <a:p>
            <a:pPr marL="0" indent="0">
              <a:buNone/>
            </a:pPr>
            <a:r>
              <a:rPr lang="es-EC" sz="2400" u="sng" dirty="0">
                <a:latin typeface="Times New Roman" pitchFamily="18" charset="0"/>
                <a:cs typeface="Times New Roman" pitchFamily="18" charset="0"/>
              </a:rPr>
              <a:t>Mis sentimientos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C" sz="2400" u="sng" dirty="0">
                <a:latin typeface="Times New Roman" pitchFamily="18" charset="0"/>
                <a:cs typeface="Times New Roman" pitchFamily="18" charset="0"/>
              </a:rPr>
              <a:t>deben ser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C" sz="2400" u="sng" dirty="0">
                <a:latin typeface="Times New Roman" pitchFamily="18" charset="0"/>
                <a:cs typeface="Times New Roman" pitchFamily="18" charset="0"/>
              </a:rPr>
              <a:t>compartidos.</a:t>
            </a:r>
          </a:p>
          <a:p>
            <a:pPr marL="0" indent="0">
              <a:buNone/>
            </a:pP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                S                    C                   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s-EC" dirty="0"/>
          </a:p>
        </p:txBody>
      </p:sp>
      <p:pic>
        <p:nvPicPr>
          <p:cNvPr id="4" name="3 Imagen" descr="Juicio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1" t="13167" r="4042" b="12225"/>
          <a:stretch/>
        </p:blipFill>
        <p:spPr bwMode="auto">
          <a:xfrm>
            <a:off x="2555776" y="4725144"/>
            <a:ext cx="3286125" cy="16090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05161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52736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Tipos de juicios </a:t>
            </a:r>
            <a:endParaRPr lang="es-EC" sz="32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61662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MX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or su cualidad</a:t>
            </a:r>
          </a:p>
          <a:p>
            <a:pPr>
              <a:buFont typeface="Wingdings" pitchFamily="2" charset="2"/>
              <a:buChar char="v"/>
            </a:pP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 Por su relación </a:t>
            </a:r>
          </a:p>
          <a:p>
            <a:pPr>
              <a:buFont typeface="Wingdings" pitchFamily="2" charset="2"/>
              <a:buChar char="v"/>
            </a:pP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 Por su cantidad</a:t>
            </a:r>
          </a:p>
          <a:p>
            <a:pPr>
              <a:buFont typeface="Wingdings" pitchFamily="2" charset="2"/>
              <a:buChar char="v"/>
            </a:pP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 Por su modalidad</a:t>
            </a:r>
          </a:p>
          <a:p>
            <a:pPr>
              <a:buFont typeface="Wingdings" pitchFamily="2" charset="2"/>
              <a:buChar char="v"/>
            </a:pP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Por su propiedad fundamental</a:t>
            </a:r>
          </a:p>
          <a:p>
            <a:pPr>
              <a:buFont typeface="Wingdings" pitchFamily="2" charset="2"/>
              <a:buChar char="v"/>
            </a:pP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Por su nexo</a:t>
            </a:r>
          </a:p>
          <a:p>
            <a:pPr>
              <a:buFont typeface="Wingdings" pitchFamily="2" charset="2"/>
              <a:buChar char="v"/>
            </a:pPr>
            <a:r>
              <a:rPr lang="es-MX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2400" dirty="0" smtClean="0">
                <a:latin typeface="Times New Roman" pitchFamily="18" charset="0"/>
                <a:cs typeface="Times New Roman" pitchFamily="18" charset="0"/>
              </a:rPr>
              <a:t>Por su comprensión</a:t>
            </a:r>
          </a:p>
          <a:p>
            <a:pPr marL="82296" indent="0">
              <a:buNone/>
            </a:pPr>
            <a:endParaRPr lang="es-MX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s-MX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Imagen" descr="Clasificación de los Juicios - Juicios OralesPaloma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09120"/>
            <a:ext cx="4968552" cy="18722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6738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Por su cualidad</a:t>
            </a:r>
            <a:b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s-EC" sz="32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Se subdividen en:</a:t>
            </a:r>
          </a:p>
          <a:p>
            <a:pPr>
              <a:buFont typeface="Wingdings" pitchFamily="2" charset="2"/>
              <a:buChar char="ü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Afirmativos: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s la relación que existe entre el sujeto y el predicado.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El pizarrón es verde </a:t>
            </a: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Negativos: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No existe relación entre el sujeto y el predicado.</a:t>
            </a: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Infinitos: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eñalan lo que el sujeto no es.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La película 50 Sombras de Grey no es apta para menores de edad.</a:t>
            </a: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s-EC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s-EC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s-EC" dirty="0"/>
          </a:p>
          <a:p>
            <a:endParaRPr lang="es-EC" dirty="0"/>
          </a:p>
        </p:txBody>
      </p:sp>
      <p:pic>
        <p:nvPicPr>
          <p:cNvPr id="4" name="3 Imagen" descr="Historia del pizarrón timeline | Timetoast timeline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2" b="7500"/>
          <a:stretch/>
        </p:blipFill>
        <p:spPr bwMode="auto">
          <a:xfrm>
            <a:off x="5508104" y="2677196"/>
            <a:ext cx="1152128" cy="7518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6984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Por su relación </a:t>
            </a:r>
            <a:endParaRPr lang="es-EC" sz="32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Se subdividen en:</a:t>
            </a:r>
          </a:p>
          <a:p>
            <a:pPr>
              <a:buFont typeface="Wingdings" pitchFamily="2" charset="2"/>
              <a:buChar char="Ø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Categórico: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proporcionan información en términos absolutos, depende de una condición o alternativa.</a:t>
            </a: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añana es domingo.</a:t>
            </a: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Disyuntivos: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2 o mas alternativas que se incluyen manualmente, solo una de ellas puede ser verdadera.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oy es viernes, sábado o domingo.</a:t>
            </a: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Hipotéticos: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es la relación que establece el enlace entre el predicado y sujeto, se subordina una condición: la primera es la hipótesis y la segunda es la tesis.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 Ejm: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i la fatiga es intoxicación eliminando toxinas debe desaparecer.</a:t>
            </a: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s-EC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 descr="Qué es el síndrome de fatiga crónica? | Síntomas, causas y cómo tratar la  enfermeda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86475"/>
            <a:ext cx="1440160" cy="654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472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Por su cantidad </a:t>
            </a:r>
            <a:endParaRPr lang="es-EC" sz="32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935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Se subdividen en:</a:t>
            </a:r>
          </a:p>
          <a:p>
            <a:pPr>
              <a:buFont typeface="Courier New" pitchFamily="49" charset="0"/>
              <a:buChar char="o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Universales: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el predicado se extiende a toda una clase de objetos.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odos los humanos son mortales.</a:t>
            </a: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Particulares: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el predicado se refiere a una parte de una clase de objetos.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lgunos hombres son mortales.</a:t>
            </a: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Individuales o singulares: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aplica a un solo individuo.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Kant es filosofo.</a:t>
            </a:r>
            <a:endParaRPr lang="es-EC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 descr="Todos los Hombres son Mortales - La Cueva del Lob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543174"/>
            <a:ext cx="1702435" cy="885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4 Imagen" descr="Filosofía en 3 minutos: Kant | Perfil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232" y="5733256"/>
            <a:ext cx="1275715" cy="876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78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C" sz="3200" b="1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Por su modalidad</a:t>
            </a:r>
            <a:endParaRPr lang="es-EC" sz="3200" b="1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935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EC" sz="2800" dirty="0" smtClean="0">
                <a:latin typeface="Times New Roman" pitchFamily="18" charset="0"/>
                <a:cs typeface="Times New Roman" pitchFamily="18" charset="0"/>
              </a:rPr>
              <a:t>Se subdividen en:</a:t>
            </a:r>
          </a:p>
          <a:p>
            <a:pPr>
              <a:buFont typeface="Wingdings" pitchFamily="2" charset="2"/>
              <a:buChar char="§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Juicios problemáticos: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es la relación entre el sujeto y el predicado se expresa imposible.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Mario no puede llegar tarde.</a:t>
            </a: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Juicios asertorios: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es la relación entre sujeto y predicado, implica una realidad.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Mario es puntual.</a:t>
            </a:r>
          </a:p>
          <a:p>
            <a:pPr marL="82296" indent="0">
              <a:buNone/>
            </a:pPr>
            <a:endParaRPr lang="es-EC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Juicios apodícticos: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es la relación entre sujeto y predicado expresa una necesidad.</a:t>
            </a:r>
          </a:p>
          <a:p>
            <a:pPr marL="82296" indent="0">
              <a:buNone/>
            </a:pPr>
            <a:r>
              <a:rPr lang="es-EC" sz="2400" b="1" dirty="0" smtClean="0">
                <a:latin typeface="Times New Roman" pitchFamily="18" charset="0"/>
                <a:cs typeface="Times New Roman" pitchFamily="18" charset="0"/>
              </a:rPr>
              <a:t>Ejm: </a:t>
            </a:r>
            <a:r>
              <a:rPr lang="es-EC" sz="2400" dirty="0" smtClean="0">
                <a:latin typeface="Times New Roman" pitchFamily="18" charset="0"/>
                <a:cs typeface="Times New Roman" pitchFamily="18" charset="0"/>
              </a:rPr>
              <a:t>Mario necesita un libro para estudiar.</a:t>
            </a:r>
          </a:p>
          <a:p>
            <a:pPr>
              <a:buFont typeface="Wingdings" pitchFamily="2" charset="2"/>
              <a:buChar char="§"/>
            </a:pPr>
            <a:endParaRPr lang="es-EC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Imagen" descr="Se puede despedir a un empleado por llegar tarde al trabajo? | Legal |  Cinco Día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96414"/>
            <a:ext cx="1922780" cy="981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4 Imagen" descr="3. acuerdos de convivenc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044" y="4509120"/>
            <a:ext cx="1181100" cy="720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 descr="gordon muller - Iberlibro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3" b="4695"/>
          <a:stretch/>
        </p:blipFill>
        <p:spPr bwMode="auto">
          <a:xfrm>
            <a:off x="6971774" y="5877272"/>
            <a:ext cx="819150" cy="742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5408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453</TotalTime>
  <Words>657</Words>
  <Application>Microsoft Office PowerPoint</Application>
  <PresentationFormat>Presentación en pantalla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Courier New</vt:lpstr>
      <vt:lpstr>Gill Sans MT</vt:lpstr>
      <vt:lpstr>Times New Roman</vt:lpstr>
      <vt:lpstr>Verdana</vt:lpstr>
      <vt:lpstr>Wingdings</vt:lpstr>
      <vt:lpstr>Wingdings 2</vt:lpstr>
      <vt:lpstr>Solsticio</vt:lpstr>
      <vt:lpstr>                </vt:lpstr>
      <vt:lpstr>El juicio </vt:lpstr>
      <vt:lpstr> CONCEPTOS Y ELEMENTOS DEL JUICIO </vt:lpstr>
      <vt:lpstr> Estructura</vt:lpstr>
      <vt:lpstr>Tipos de juicios </vt:lpstr>
      <vt:lpstr>Por su cualidad </vt:lpstr>
      <vt:lpstr>Por su relación </vt:lpstr>
      <vt:lpstr>Por su cantidad </vt:lpstr>
      <vt:lpstr>Por su modalidad</vt:lpstr>
      <vt:lpstr>Por su  propiedad fundamental </vt:lpstr>
      <vt:lpstr>Por su nexo </vt:lpstr>
      <vt:lpstr>Por su compresión </vt:lpstr>
      <vt:lpstr>Bibliografía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 Nacional de Chimborazo  Facultad de Ciencias de la Educación Humanas y Tecnologías  Pedagogía de la Historia y las Ciencias Sociales</dc:title>
  <dc:creator>Ruth Cujilema</dc:creator>
  <cp:lastModifiedBy>Usuario de Windows</cp:lastModifiedBy>
  <cp:revision>32</cp:revision>
  <dcterms:created xsi:type="dcterms:W3CDTF">2020-07-16T00:19:25Z</dcterms:created>
  <dcterms:modified xsi:type="dcterms:W3CDTF">2021-02-17T00:54:18Z</dcterms:modified>
</cp:coreProperties>
</file>