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57" r:id="rId8"/>
    <p:sldId id="258" r:id="rId9"/>
    <p:sldId id="260" r:id="rId10"/>
    <p:sldId id="259" r:id="rId11"/>
    <p:sldId id="266" r:id="rId12"/>
    <p:sldId id="267" r:id="rId13"/>
    <p:sldId id="268" r:id="rId14"/>
    <p:sldId id="269" r:id="rId15"/>
    <p:sldId id="270" r:id="rId16"/>
    <p:sldId id="272" r:id="rId17"/>
    <p:sldId id="271" r:id="rId18"/>
    <p:sldId id="273" r:id="rId19"/>
    <p:sldId id="275" r:id="rId20"/>
    <p:sldId id="274" r:id="rId21"/>
    <p:sldId id="276" r:id="rId22"/>
    <p:sldId id="277"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3" d="100"/>
          <a:sy n="83"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CCA1A-A589-456C-9DC4-CE68C3E1100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BA70DC0-1BCA-4590-89C8-14671D15C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2EFA226D-A385-4E60-9123-703C5D1AF455}"/>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5" name="Marcador de pie de página 4">
            <a:extLst>
              <a:ext uri="{FF2B5EF4-FFF2-40B4-BE49-F238E27FC236}">
                <a16:creationId xmlns:a16="http://schemas.microsoft.com/office/drawing/2014/main" id="{6EC86E1A-0CD2-4AC2-998D-755E806B6B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A5F08D1-B8BF-448E-91B3-19562F1A7AC7}"/>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170105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ACB5E-B946-4552-B14A-AE96DEFC6FA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C93BAC3-7B7F-4C31-9CCF-C65D9830C2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71B96FA-3261-4739-8FA4-07F53CF06988}"/>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5" name="Marcador de pie de página 4">
            <a:extLst>
              <a:ext uri="{FF2B5EF4-FFF2-40B4-BE49-F238E27FC236}">
                <a16:creationId xmlns:a16="http://schemas.microsoft.com/office/drawing/2014/main" id="{3BF1A364-7907-452B-B961-83E0DD863AA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A7DFE07-6D21-4714-854C-DD4544534F0D}"/>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346162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80A071-54C3-4879-80CD-1D48FDADDE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B4115C9-83F8-45FC-ADDF-B414474050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DC0E989-DA8B-49CE-9AA0-8B017D2667BB}"/>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5" name="Marcador de pie de página 4">
            <a:extLst>
              <a:ext uri="{FF2B5EF4-FFF2-40B4-BE49-F238E27FC236}">
                <a16:creationId xmlns:a16="http://schemas.microsoft.com/office/drawing/2014/main" id="{11B44917-16EA-4BA3-98BF-4B80ABB7310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E7DFE7E-FD45-4875-8826-65C0C4C07F0A}"/>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160969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C611A-5DA2-4D81-AFCF-F2C5D7BDAF1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EE65038-BA35-4F30-B34B-0ED6E70E06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80C744B-C9B6-4273-9F02-02772ABB1DBC}"/>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5" name="Marcador de pie de página 4">
            <a:extLst>
              <a:ext uri="{FF2B5EF4-FFF2-40B4-BE49-F238E27FC236}">
                <a16:creationId xmlns:a16="http://schemas.microsoft.com/office/drawing/2014/main" id="{0922BDFB-CED4-483C-AD9D-90089477629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6DB2AB5-7D1F-4B87-BA4B-9C7B1D2B7BDD}"/>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209224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FA0C8-CE5E-4C1D-89B0-F21CA86802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8EA1C17-C6E0-47E3-BC9E-C3A4FAC28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D5BE26-0113-4524-AAB7-5461BF381384}"/>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5" name="Marcador de pie de página 4">
            <a:extLst>
              <a:ext uri="{FF2B5EF4-FFF2-40B4-BE49-F238E27FC236}">
                <a16:creationId xmlns:a16="http://schemas.microsoft.com/office/drawing/2014/main" id="{AC6F3FE6-FD3D-490E-A298-7E47576BF99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F79CD18-8829-4F36-BF88-45A92304F633}"/>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321734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FE072-20DA-4D4D-8B64-4E138848AAA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DEAEA74-7DD5-422D-9C38-E3A7A18EF3E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3C29248-C245-4DF3-A585-2A897A72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58119F1-3FE4-432B-A2F9-34D7EEED0AF8}"/>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6" name="Marcador de pie de página 5">
            <a:extLst>
              <a:ext uri="{FF2B5EF4-FFF2-40B4-BE49-F238E27FC236}">
                <a16:creationId xmlns:a16="http://schemas.microsoft.com/office/drawing/2014/main" id="{6B95CB33-0A6A-4554-A1B9-E0B44F7A9CD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B973580-CA9D-4420-BD9D-101308F15E67}"/>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38542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5B389-0749-4316-933B-59CD8A3F03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AE2AA0C-7CC8-4A91-8937-804D772E4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F19ABDB-7AB2-42DD-BB07-A74A070891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496FDCF-79AB-4D43-848D-4C266710A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CBE71FE-8714-412F-9E8B-0FE907076C9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5C8223C-08B1-474D-8AB7-8DD4720DA0EA}"/>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8" name="Marcador de pie de página 7">
            <a:extLst>
              <a:ext uri="{FF2B5EF4-FFF2-40B4-BE49-F238E27FC236}">
                <a16:creationId xmlns:a16="http://schemas.microsoft.com/office/drawing/2014/main" id="{8430096F-B1E7-45CE-87F9-16DA858E4CD6}"/>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85A0D86-AF00-48E7-ABA9-4CFAD3206686}"/>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98269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941BF-83C8-4D3F-936E-0CBEDCE770F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5A44637-D0BA-4737-B504-2D072DF0CF33}"/>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4" name="Marcador de pie de página 3">
            <a:extLst>
              <a:ext uri="{FF2B5EF4-FFF2-40B4-BE49-F238E27FC236}">
                <a16:creationId xmlns:a16="http://schemas.microsoft.com/office/drawing/2014/main" id="{880CECAC-C344-4B08-8733-157F2778F3E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AE96AAD-4CA0-4BBB-843E-0109162F36D9}"/>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242133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507F38-209A-4446-9E5D-0CF917475807}"/>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3" name="Marcador de pie de página 2">
            <a:extLst>
              <a:ext uri="{FF2B5EF4-FFF2-40B4-BE49-F238E27FC236}">
                <a16:creationId xmlns:a16="http://schemas.microsoft.com/office/drawing/2014/main" id="{9341A001-7F6D-4D43-B240-D3B37467FDC5}"/>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4D8F086C-C498-40A5-9BE5-3E870DF05B69}"/>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51577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B4769-59A5-4CFF-BF17-B88DC5142E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6CFC039-6CD2-4ECB-8B4E-16335D05C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E67422C1-0BFC-44F9-9594-B02AD6BE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FA1773-F785-4E72-9F60-FEB0112AA9C1}"/>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6" name="Marcador de pie de página 5">
            <a:extLst>
              <a:ext uri="{FF2B5EF4-FFF2-40B4-BE49-F238E27FC236}">
                <a16:creationId xmlns:a16="http://schemas.microsoft.com/office/drawing/2014/main" id="{9A1B163B-371A-46F0-8179-A304A168CE6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071D7D2-9163-4143-A113-49EF94176A98}"/>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368267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D600F-B4F4-4AD9-8152-DF98E1CD10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916CF46B-2815-45CF-A121-2AF4126BE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313DB31-7735-45D9-82BF-9D0843EF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A05353-651E-4BCE-88B9-DC63B8E97F6B}"/>
              </a:ext>
            </a:extLst>
          </p:cNvPr>
          <p:cNvSpPr>
            <a:spLocks noGrp="1"/>
          </p:cNvSpPr>
          <p:nvPr>
            <p:ph type="dt" sz="half" idx="10"/>
          </p:nvPr>
        </p:nvSpPr>
        <p:spPr/>
        <p:txBody>
          <a:bodyPr/>
          <a:lstStyle/>
          <a:p>
            <a:fld id="{4D3E5B0C-9420-4FFF-96C8-3E05AC26B6EB}" type="datetimeFigureOut">
              <a:rPr lang="es-EC" smtClean="0"/>
              <a:t>25/4/2025</a:t>
            </a:fld>
            <a:endParaRPr lang="es-EC"/>
          </a:p>
        </p:txBody>
      </p:sp>
      <p:sp>
        <p:nvSpPr>
          <p:cNvPr id="6" name="Marcador de pie de página 5">
            <a:extLst>
              <a:ext uri="{FF2B5EF4-FFF2-40B4-BE49-F238E27FC236}">
                <a16:creationId xmlns:a16="http://schemas.microsoft.com/office/drawing/2014/main" id="{C00991B1-137F-453E-9018-24562E2649C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A666B2B-0842-4520-B45E-13A92EC88234}"/>
              </a:ext>
            </a:extLst>
          </p:cNvPr>
          <p:cNvSpPr>
            <a:spLocks noGrp="1"/>
          </p:cNvSpPr>
          <p:nvPr>
            <p:ph type="sldNum" sz="quarter" idx="12"/>
          </p:nvPr>
        </p:nvSpPr>
        <p:spPr/>
        <p:txBody>
          <a:bodyPr/>
          <a:lstStyle/>
          <a:p>
            <a:fld id="{CDCB2A0E-95A4-4F72-900A-B0E749C26157}" type="slidenum">
              <a:rPr lang="es-EC" smtClean="0"/>
              <a:t>‹Nº›</a:t>
            </a:fld>
            <a:endParaRPr lang="es-EC"/>
          </a:p>
        </p:txBody>
      </p:sp>
    </p:spTree>
    <p:extLst>
      <p:ext uri="{BB962C8B-B14F-4D97-AF65-F5344CB8AC3E}">
        <p14:creationId xmlns:p14="http://schemas.microsoft.com/office/powerpoint/2010/main" val="310811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2BB249-342B-45F5-A78C-8F059BFEB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63E4EBD-5265-4C87-8AD4-0C626F285A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FBC82DC-6C1A-4DDB-BAF4-9C53B79C9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E5B0C-9420-4FFF-96C8-3E05AC26B6EB}" type="datetimeFigureOut">
              <a:rPr lang="es-EC" smtClean="0"/>
              <a:t>25/4/2025</a:t>
            </a:fld>
            <a:endParaRPr lang="es-EC"/>
          </a:p>
        </p:txBody>
      </p:sp>
      <p:sp>
        <p:nvSpPr>
          <p:cNvPr id="5" name="Marcador de pie de página 4">
            <a:extLst>
              <a:ext uri="{FF2B5EF4-FFF2-40B4-BE49-F238E27FC236}">
                <a16:creationId xmlns:a16="http://schemas.microsoft.com/office/drawing/2014/main" id="{61DA34F3-957C-40A5-8BD5-F994D9D08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BC75BB7-92E7-4E40-B429-2C9407A88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B2A0E-95A4-4F72-900A-B0E749C26157}" type="slidenum">
              <a:rPr lang="es-EC" smtClean="0"/>
              <a:t>‹Nº›</a:t>
            </a:fld>
            <a:endParaRPr lang="es-EC"/>
          </a:p>
        </p:txBody>
      </p:sp>
    </p:spTree>
    <p:extLst>
      <p:ext uri="{BB962C8B-B14F-4D97-AF65-F5344CB8AC3E}">
        <p14:creationId xmlns:p14="http://schemas.microsoft.com/office/powerpoint/2010/main" val="232094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cu11.com/variedades-linguisticas-del-ecuador-tipos-y-ejemplos-3/#ancla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acteristicas.co/aire/" TargetMode="External"/><Relationship Id="rId2" Type="http://schemas.openxmlformats.org/officeDocument/2006/relationships/hyperlink" Target="https://www.caracteristicas.co/sonido/"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www.caracteristicas.co/oracion/" TargetMode="External"/><Relationship Id="rId2" Type="http://schemas.openxmlformats.org/officeDocument/2006/relationships/hyperlink" Target="https://www.caracteristicas.co/tiempo/"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caracteristicas.co/normas/" TargetMode="External"/><Relationship Id="rId4" Type="http://schemas.openxmlformats.org/officeDocument/2006/relationships/hyperlink" Target="https://www.caracteristicas.co/memori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953EB4DD-C15A-4136-AB40-3646A2D74085}"/>
              </a:ext>
            </a:extLst>
          </p:cNvPr>
          <p:cNvSpPr>
            <a:spLocks noGrp="1"/>
          </p:cNvSpPr>
          <p:nvPr>
            <p:ph type="ctrTitle"/>
          </p:nvPr>
        </p:nvSpPr>
        <p:spPr>
          <a:xfrm>
            <a:off x="793159" y="1377146"/>
            <a:ext cx="4076460" cy="3626217"/>
          </a:xfrm>
        </p:spPr>
        <p:txBody>
          <a:bodyPr anchor="b">
            <a:normAutofit/>
          </a:bodyPr>
          <a:lstStyle/>
          <a:p>
            <a:pPr algn="r"/>
            <a:r>
              <a:rPr lang="es-EC" sz="7400">
                <a:solidFill>
                  <a:srgbClr val="FFFFFF"/>
                </a:solidFill>
              </a:rPr>
              <a:t> Lenguaje: lengua y habla </a:t>
            </a:r>
          </a:p>
        </p:txBody>
      </p:sp>
      <p:sp>
        <p:nvSpPr>
          <p:cNvPr id="3" name="Subtítulo 2">
            <a:extLst>
              <a:ext uri="{FF2B5EF4-FFF2-40B4-BE49-F238E27FC236}">
                <a16:creationId xmlns:a16="http://schemas.microsoft.com/office/drawing/2014/main" id="{081ADCAD-0CC8-406C-A8AC-AF0DEB0E5D4C}"/>
              </a:ext>
            </a:extLst>
          </p:cNvPr>
          <p:cNvSpPr>
            <a:spLocks noGrp="1"/>
          </p:cNvSpPr>
          <p:nvPr>
            <p:ph type="subTitle" idx="1"/>
          </p:nvPr>
        </p:nvSpPr>
        <p:spPr>
          <a:xfrm>
            <a:off x="793159" y="5170453"/>
            <a:ext cx="4076458" cy="990197"/>
          </a:xfrm>
        </p:spPr>
        <p:txBody>
          <a:bodyPr>
            <a:normAutofit/>
          </a:bodyPr>
          <a:lstStyle/>
          <a:p>
            <a:pPr algn="r"/>
            <a:endParaRPr lang="es-EC" sz="2000">
              <a:solidFill>
                <a:srgbClr val="FFFFFF"/>
              </a:solidFill>
            </a:endParaRPr>
          </a:p>
        </p:txBody>
      </p:sp>
      <p:pic>
        <p:nvPicPr>
          <p:cNvPr id="2050" name="Picture 2" descr="Cuál es la Diferencia entre Lengua, Lenguaje y Habla? Bien Explicado |  Palabras de vocabulario, Lenguaje, Habla y lenguaje">
            <a:extLst>
              <a:ext uri="{FF2B5EF4-FFF2-40B4-BE49-F238E27FC236}">
                <a16:creationId xmlns:a16="http://schemas.microsoft.com/office/drawing/2014/main" id="{4549F807-6E2F-4D44-B46E-AF85B5C16240}"/>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5457027" y="464951"/>
            <a:ext cx="6726095" cy="5262668"/>
          </a:xfrm>
          <a:prstGeom prst="rect">
            <a:avLst/>
          </a:prstGeom>
          <a:noFill/>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2060"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061"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062"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064" name="Straight Connector 206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95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8FBB5-3CAA-4FC7-B0E0-74764612A6D9}"/>
              </a:ext>
            </a:extLst>
          </p:cNvPr>
          <p:cNvSpPr>
            <a:spLocks noGrp="1"/>
          </p:cNvSpPr>
          <p:nvPr>
            <p:ph type="title"/>
          </p:nvPr>
        </p:nvSpPr>
        <p:spPr/>
        <p:txBody>
          <a:bodyPr/>
          <a:lstStyle/>
          <a:p>
            <a:endParaRPr lang="es-EC"/>
          </a:p>
        </p:txBody>
      </p:sp>
      <p:pic>
        <p:nvPicPr>
          <p:cNvPr id="4102" name="Picture 6" descr="• HABLA es la manifestación&#10;concreta, específica e&#10;individual que los miembros de&#10;una comunidad lingüística hace&#10;de una le...">
            <a:extLst>
              <a:ext uri="{FF2B5EF4-FFF2-40B4-BE49-F238E27FC236}">
                <a16:creationId xmlns:a16="http://schemas.microsoft.com/office/drawing/2014/main" id="{35E83916-77DA-4E69-81FF-D7D0A6D88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E492A0-4E19-4375-969A-6F8193E84980}"/>
              </a:ext>
            </a:extLst>
          </p:cNvPr>
          <p:cNvSpPr>
            <a:spLocks noGrp="1"/>
          </p:cNvSpPr>
          <p:nvPr>
            <p:ph type="title"/>
          </p:nvPr>
        </p:nvSpPr>
        <p:spPr>
          <a:xfrm>
            <a:off x="466722" y="586855"/>
            <a:ext cx="3201366" cy="3387497"/>
          </a:xfrm>
        </p:spPr>
        <p:txBody>
          <a:bodyPr anchor="b">
            <a:normAutofit/>
          </a:bodyPr>
          <a:lstStyle/>
          <a:p>
            <a:pPr algn="r"/>
            <a:r>
              <a:rPr lang="es-ES" sz="4000" b="1">
                <a:solidFill>
                  <a:srgbClr val="FFFFFF"/>
                </a:solidFill>
              </a:rPr>
              <a:t>Variaciones del uso de la lengua</a:t>
            </a:r>
            <a:br>
              <a:rPr lang="es-ES" sz="4000" b="1">
                <a:solidFill>
                  <a:srgbClr val="FFFFFF"/>
                </a:solidFill>
              </a:rPr>
            </a:br>
            <a:endParaRPr lang="es-EC" sz="4000">
              <a:solidFill>
                <a:srgbClr val="FFFFFF"/>
              </a:solidFill>
            </a:endParaRPr>
          </a:p>
        </p:txBody>
      </p:sp>
      <p:sp>
        <p:nvSpPr>
          <p:cNvPr id="3" name="Marcador de contenido 2">
            <a:extLst>
              <a:ext uri="{FF2B5EF4-FFF2-40B4-BE49-F238E27FC236}">
                <a16:creationId xmlns:a16="http://schemas.microsoft.com/office/drawing/2014/main" id="{A88D571D-5C91-47A8-AA67-581E28400767}"/>
              </a:ext>
            </a:extLst>
          </p:cNvPr>
          <p:cNvSpPr>
            <a:spLocks noGrp="1"/>
          </p:cNvSpPr>
          <p:nvPr>
            <p:ph idx="1"/>
          </p:nvPr>
        </p:nvSpPr>
        <p:spPr>
          <a:xfrm>
            <a:off x="4810259" y="649480"/>
            <a:ext cx="6555347" cy="5546047"/>
          </a:xfrm>
        </p:spPr>
        <p:txBody>
          <a:bodyPr anchor="ctr">
            <a:normAutofit/>
          </a:bodyPr>
          <a:lstStyle/>
          <a:p>
            <a:r>
              <a:rPr lang="es-EC" sz="2000" b="1" dirty="0"/>
              <a:t> Idioma</a:t>
            </a:r>
          </a:p>
          <a:p>
            <a:pPr algn="just"/>
            <a:r>
              <a:rPr lang="es-ES" sz="2000" dirty="0"/>
              <a:t>El idioma es un concepto mas político que lingüístico y se refiere a la oficialización de una o mas lenguas, de entre todas las existentes en un territorio.</a:t>
            </a:r>
          </a:p>
          <a:p>
            <a:pPr algn="just"/>
            <a:r>
              <a:rPr lang="es-ES" sz="2000" dirty="0"/>
              <a:t>En el Perú (país en cuyo territorio conviven mas de setenta lenguas) tradicionalmente se afirma que se considera idiomas al castellano, quechua y aimara; sin embargo, la Constitución deja abierta la posibilidad de considerar idiomas a todas las lenguas que existen dentro de su territorio.</a:t>
            </a:r>
          </a:p>
          <a:p>
            <a:pPr algn="just"/>
            <a:r>
              <a:rPr lang="es-ES" sz="2000" dirty="0"/>
              <a:t>El Perú es un país multilingüe y pluricultural.</a:t>
            </a:r>
            <a:endParaRPr lang="es-EC" sz="2000" dirty="0"/>
          </a:p>
        </p:txBody>
      </p:sp>
    </p:spTree>
    <p:extLst>
      <p:ext uri="{BB962C8B-B14F-4D97-AF65-F5344CB8AC3E}">
        <p14:creationId xmlns:p14="http://schemas.microsoft.com/office/powerpoint/2010/main" val="14190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DCFAD64-B3D7-42F2-9627-CA2EC2A46F92}"/>
              </a:ext>
            </a:extLst>
          </p:cNvPr>
          <p:cNvPicPr>
            <a:picLocks noChangeAspect="1"/>
          </p:cNvPicPr>
          <p:nvPr/>
        </p:nvPicPr>
        <p:blipFill>
          <a:blip r:embed="rId2"/>
          <a:stretch>
            <a:fillRect/>
          </a:stretch>
        </p:blipFill>
        <p:spPr>
          <a:xfrm>
            <a:off x="1166192" y="365125"/>
            <a:ext cx="9833112" cy="5168900"/>
          </a:xfrm>
          <a:prstGeom prst="rect">
            <a:avLst/>
          </a:prstGeom>
        </p:spPr>
      </p:pic>
      <p:sp>
        <p:nvSpPr>
          <p:cNvPr id="2" name="Título 1">
            <a:extLst>
              <a:ext uri="{FF2B5EF4-FFF2-40B4-BE49-F238E27FC236}">
                <a16:creationId xmlns:a16="http://schemas.microsoft.com/office/drawing/2014/main" id="{2F28CF54-159B-402D-8137-34686DD73513}"/>
              </a:ext>
            </a:extLst>
          </p:cNvPr>
          <p:cNvSpPr>
            <a:spLocks noGrp="1"/>
          </p:cNvSpPr>
          <p:nvPr>
            <p:ph type="title"/>
          </p:nvPr>
        </p:nvSpPr>
        <p:spPr>
          <a:xfrm>
            <a:off x="838200" y="365126"/>
            <a:ext cx="9833112" cy="958849"/>
          </a:xfrm>
        </p:spPr>
        <p:txBody>
          <a:bodyPr/>
          <a:lstStyle/>
          <a:p>
            <a:r>
              <a:rPr lang="es-ES" dirty="0"/>
              <a:t>E</a:t>
            </a:r>
            <a:endParaRPr lang="es-EC" dirty="0"/>
          </a:p>
        </p:txBody>
      </p:sp>
      <p:sp>
        <p:nvSpPr>
          <p:cNvPr id="8" name="AutoShape 10" descr="variedad linguistica ecuador tipos">
            <a:extLst>
              <a:ext uri="{FF2B5EF4-FFF2-40B4-BE49-F238E27FC236}">
                <a16:creationId xmlns:a16="http://schemas.microsoft.com/office/drawing/2014/main" id="{371A141E-B3E2-4636-BDD1-B531EEBE6846}"/>
              </a:ext>
            </a:extLst>
          </p:cNvPr>
          <p:cNvSpPr>
            <a:spLocks noGrp="1" noChangeAspect="1" noChangeArrowheads="1"/>
          </p:cNvSpPr>
          <p:nvPr>
            <p:ph idx="1"/>
          </p:nvPr>
        </p:nvSpPr>
        <p:spPr bwMode="auto">
          <a:xfrm>
            <a:off x="225286" y="1825624"/>
            <a:ext cx="11781183" cy="48932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s-ES" dirty="0"/>
              <a:t>VVV</a:t>
            </a:r>
            <a:endParaRPr lang="es-EC" dirty="0"/>
          </a:p>
        </p:txBody>
      </p:sp>
    </p:spTree>
    <p:extLst>
      <p:ext uri="{BB962C8B-B14F-4D97-AF65-F5344CB8AC3E}">
        <p14:creationId xmlns:p14="http://schemas.microsoft.com/office/powerpoint/2010/main" val="291208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7BD8D78-3645-4E68-9E3F-588C6C96F5F8}"/>
              </a:ext>
            </a:extLst>
          </p:cNvPr>
          <p:cNvSpPr>
            <a:spLocks noGrp="1"/>
          </p:cNvSpPr>
          <p:nvPr>
            <p:ph type="title"/>
          </p:nvPr>
        </p:nvSpPr>
        <p:spPr>
          <a:xfrm>
            <a:off x="1136397" y="502020"/>
            <a:ext cx="6194301" cy="1642970"/>
          </a:xfrm>
        </p:spPr>
        <p:txBody>
          <a:bodyPr anchor="b">
            <a:normAutofit/>
          </a:bodyPr>
          <a:lstStyle/>
          <a:p>
            <a:r>
              <a:rPr lang="es-ES" sz="2800" i="1" dirty="0"/>
              <a:t>Variedades Lingüísticas del Ecuador –</a:t>
            </a:r>
            <a:br>
              <a:rPr lang="es-ES" sz="2800" i="1" dirty="0"/>
            </a:br>
            <a:r>
              <a:rPr lang="es-ES" sz="2800" i="1" dirty="0"/>
              <a:t>Tipos y ejemplos.</a:t>
            </a:r>
            <a:endParaRPr lang="es-EC" sz="2800" i="1" dirty="0"/>
          </a:p>
        </p:txBody>
      </p:sp>
      <p:sp>
        <p:nvSpPr>
          <p:cNvPr id="3" name="Marcador de contenido 2">
            <a:extLst>
              <a:ext uri="{FF2B5EF4-FFF2-40B4-BE49-F238E27FC236}">
                <a16:creationId xmlns:a16="http://schemas.microsoft.com/office/drawing/2014/main" id="{85796F14-C572-4409-B1EB-233D4CA00FAC}"/>
              </a:ext>
            </a:extLst>
          </p:cNvPr>
          <p:cNvSpPr>
            <a:spLocks noGrp="1"/>
          </p:cNvSpPr>
          <p:nvPr>
            <p:ph idx="1"/>
          </p:nvPr>
        </p:nvSpPr>
        <p:spPr>
          <a:xfrm>
            <a:off x="265811" y="2405894"/>
            <a:ext cx="6597976" cy="3535083"/>
          </a:xfrm>
        </p:spPr>
        <p:txBody>
          <a:bodyPr anchor="t">
            <a:noAutofit/>
          </a:bodyPr>
          <a:lstStyle/>
          <a:p>
            <a:pPr algn="just"/>
            <a:r>
              <a:rPr lang="es-ES" sz="1800" dirty="0"/>
              <a:t>Variedades lingüísticas del Ecuador: diacrónicas, diatópicas, diastráticas y diafásicas. Ejemplos y tipos de variedades lingüísticas. </a:t>
            </a:r>
          </a:p>
          <a:p>
            <a:pPr algn="just"/>
            <a:endParaRPr lang="es-ES" sz="1800" dirty="0"/>
          </a:p>
          <a:p>
            <a:pPr algn="just"/>
            <a:r>
              <a:rPr lang="es-ES" sz="1800" dirty="0"/>
              <a:t>En la actualidad en el territorio ecuatoriano se pueden encontrar un total de 11 nacionalidades indígenas, cada una de las cuales posee un idioma propio, de las cuales una parte significativa se encuentra en el Oriente ecuatoriano. </a:t>
            </a:r>
          </a:p>
          <a:p>
            <a:pPr algn="just"/>
            <a:r>
              <a:rPr lang="es-ES" sz="1800" dirty="0"/>
              <a:t>Esta variedad étnica, igual que la presencia de lenguas amerindias, representa una clara influencia en la realidad socio-lingüística del Ecuador. </a:t>
            </a:r>
          </a:p>
          <a:p>
            <a:pPr algn="just"/>
            <a:r>
              <a:rPr lang="es-ES" sz="1800" dirty="0"/>
              <a:t>En este sentido podrán percibirse ciertos rasgos fonéticos que caracterizan el hablar de los montubios, otros que son típicos para la población afroecuatoriana, y la diversidad existente en la Sierra a raíz del contacto entre los idiomas español y el quichua.</a:t>
            </a:r>
            <a:endParaRPr lang="es-EC" sz="1800" dirty="0"/>
          </a:p>
        </p:txBody>
      </p:sp>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 Variedades Lingüísticas del Ecuador">
            <a:extLst>
              <a:ext uri="{FF2B5EF4-FFF2-40B4-BE49-F238E27FC236}">
                <a16:creationId xmlns:a16="http://schemas.microsoft.com/office/drawing/2014/main" id="{DB6540CC-3C3D-4B32-B0BA-C609C984E5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907064"/>
            <a:ext cx="4170530" cy="307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15BD83-F264-4802-ABE7-2345B80C3AC6}"/>
              </a:ext>
            </a:extLst>
          </p:cNvPr>
          <p:cNvSpPr>
            <a:spLocks noGrp="1"/>
          </p:cNvSpPr>
          <p:nvPr>
            <p:ph type="title"/>
          </p:nvPr>
        </p:nvSpPr>
        <p:spPr>
          <a:xfrm>
            <a:off x="1245072" y="1289765"/>
            <a:ext cx="3651101" cy="4270963"/>
          </a:xfrm>
        </p:spPr>
        <p:txBody>
          <a:bodyPr anchor="ctr">
            <a:normAutofit/>
          </a:bodyPr>
          <a:lstStyle/>
          <a:p>
            <a:pPr algn="ctr"/>
            <a:r>
              <a:rPr lang="es-ES" sz="4300">
                <a:solidFill>
                  <a:srgbClr val="FFFFFF"/>
                </a:solidFill>
              </a:rPr>
              <a:t>Tipos de variedades lingüísticas y su manifestación en cada región del Ecuador:</a:t>
            </a:r>
            <a:br>
              <a:rPr lang="es-ES" sz="4300">
                <a:solidFill>
                  <a:srgbClr val="FFFFFF"/>
                </a:solidFill>
              </a:rPr>
            </a:br>
            <a:endParaRPr lang="es-EC" sz="43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B65A326C-6BF6-4C89-81B4-CB9FAF405469}"/>
              </a:ext>
            </a:extLst>
          </p:cNvPr>
          <p:cNvSpPr>
            <a:spLocks noGrp="1"/>
          </p:cNvSpPr>
          <p:nvPr>
            <p:ph idx="1"/>
          </p:nvPr>
        </p:nvSpPr>
        <p:spPr>
          <a:xfrm>
            <a:off x="6096000" y="518400"/>
            <a:ext cx="5896469" cy="6330722"/>
          </a:xfrm>
        </p:spPr>
        <p:txBody>
          <a:bodyPr anchor="ctr">
            <a:noAutofit/>
          </a:bodyPr>
          <a:lstStyle/>
          <a:p>
            <a:r>
              <a:rPr lang="es-ES" sz="1800" dirty="0">
                <a:solidFill>
                  <a:schemeClr val="tx1">
                    <a:alpha val="80000"/>
                  </a:schemeClr>
                </a:solidFill>
              </a:rPr>
              <a:t>Las variaciones en el ámbito de la lingüística pueden ser diferenciadas además  por el vocabulario. </a:t>
            </a:r>
          </a:p>
          <a:p>
            <a:r>
              <a:rPr lang="es-ES" sz="1800" dirty="0">
                <a:solidFill>
                  <a:schemeClr val="tx1">
                    <a:alpha val="80000"/>
                  </a:schemeClr>
                </a:solidFill>
              </a:rPr>
              <a:t>Por diferencias presentes en la gramática, fonología y prosodia. </a:t>
            </a:r>
          </a:p>
          <a:p>
            <a:r>
              <a:rPr lang="es-ES" sz="1800" dirty="0">
                <a:solidFill>
                  <a:schemeClr val="tx1">
                    <a:alpha val="80000"/>
                  </a:schemeClr>
                </a:solidFill>
              </a:rPr>
              <a:t>Por otra parte, existen varios factores que influyen en la posible variación, estos son </a:t>
            </a:r>
            <a:r>
              <a:rPr lang="es-ES" sz="1800" i="1" dirty="0">
                <a:solidFill>
                  <a:schemeClr val="tx1">
                    <a:alpha val="80000"/>
                  </a:schemeClr>
                </a:solidFill>
              </a:rPr>
              <a:t>la geografía</a:t>
            </a:r>
            <a:r>
              <a:rPr lang="es-ES" sz="1800" dirty="0">
                <a:solidFill>
                  <a:schemeClr val="tx1">
                    <a:alpha val="80000"/>
                  </a:schemeClr>
                </a:solidFill>
              </a:rPr>
              <a:t>, los </a:t>
            </a:r>
            <a:r>
              <a:rPr lang="es-ES" sz="1800" i="1" dirty="0">
                <a:solidFill>
                  <a:schemeClr val="tx1">
                    <a:alpha val="80000"/>
                  </a:schemeClr>
                </a:solidFill>
              </a:rPr>
              <a:t>factores sociolingüísticos </a:t>
            </a:r>
            <a:r>
              <a:rPr lang="es-ES" sz="1800" dirty="0">
                <a:solidFill>
                  <a:schemeClr val="tx1">
                    <a:alpha val="80000"/>
                  </a:schemeClr>
                </a:solidFill>
              </a:rPr>
              <a:t>y la </a:t>
            </a:r>
            <a:r>
              <a:rPr lang="es-ES" sz="1800" i="1" dirty="0">
                <a:solidFill>
                  <a:schemeClr val="tx1">
                    <a:alpha val="80000"/>
                  </a:schemeClr>
                </a:solidFill>
              </a:rPr>
              <a:t>evolución lingüística</a:t>
            </a:r>
            <a:r>
              <a:rPr lang="es-ES" sz="1800" dirty="0">
                <a:solidFill>
                  <a:schemeClr val="tx1">
                    <a:alpha val="80000"/>
                  </a:schemeClr>
                </a:solidFill>
              </a:rPr>
              <a:t>. A modo general las variables en la lingüística se clasifican de la siguiente forma.</a:t>
            </a:r>
          </a:p>
          <a:p>
            <a:r>
              <a:rPr lang="es-ES" sz="1800" dirty="0">
                <a:solidFill>
                  <a:schemeClr val="tx1">
                    <a:alpha val="80000"/>
                  </a:schemeClr>
                </a:solidFill>
              </a:rPr>
              <a:t>Factores sociales (llamados sociolingüísticos o extralingüísticos porque son externos a la estructura lingüística):</a:t>
            </a:r>
          </a:p>
          <a:p>
            <a:pPr marL="0" indent="0">
              <a:buNone/>
            </a:pPr>
            <a:r>
              <a:rPr lang="es-ES" sz="1800" dirty="0">
                <a:solidFill>
                  <a:schemeClr val="tx1">
                    <a:alpha val="80000"/>
                  </a:schemeClr>
                </a:solidFill>
              </a:rPr>
              <a:t>• la edad</a:t>
            </a:r>
          </a:p>
          <a:p>
            <a:pPr marL="0" indent="0">
              <a:buNone/>
            </a:pPr>
            <a:r>
              <a:rPr lang="es-ES" sz="1800" dirty="0">
                <a:solidFill>
                  <a:schemeClr val="tx1">
                    <a:alpha val="80000"/>
                  </a:schemeClr>
                </a:solidFill>
              </a:rPr>
              <a:t> • el sexo,</a:t>
            </a:r>
          </a:p>
          <a:p>
            <a:pPr marL="0" indent="0">
              <a:buNone/>
            </a:pPr>
            <a:r>
              <a:rPr lang="es-ES" sz="1800" dirty="0">
                <a:solidFill>
                  <a:schemeClr val="tx1">
                    <a:alpha val="80000"/>
                  </a:schemeClr>
                </a:solidFill>
              </a:rPr>
              <a:t> • la profesión, </a:t>
            </a:r>
          </a:p>
          <a:p>
            <a:pPr marL="0" indent="0">
              <a:buNone/>
            </a:pPr>
            <a:r>
              <a:rPr lang="es-ES" sz="1800" dirty="0">
                <a:solidFill>
                  <a:schemeClr val="tx1">
                    <a:alpha val="80000"/>
                  </a:schemeClr>
                </a:solidFill>
              </a:rPr>
              <a:t>• nivel sociocultural,</a:t>
            </a:r>
          </a:p>
          <a:p>
            <a:pPr marL="0" indent="0">
              <a:buNone/>
            </a:pPr>
            <a:r>
              <a:rPr lang="es-ES" sz="1800" dirty="0">
                <a:solidFill>
                  <a:schemeClr val="tx1">
                    <a:alpha val="80000"/>
                  </a:schemeClr>
                </a:solidFill>
              </a:rPr>
              <a:t>• nivel de instrucción, </a:t>
            </a:r>
          </a:p>
          <a:p>
            <a:pPr marL="0" indent="0">
              <a:buNone/>
            </a:pPr>
            <a:r>
              <a:rPr lang="es-ES" sz="1800" dirty="0">
                <a:solidFill>
                  <a:schemeClr val="tx1">
                    <a:alpha val="80000"/>
                  </a:schemeClr>
                </a:solidFill>
              </a:rPr>
              <a:t>• la procedencia geográfica (rural vs urbano; dentro del espacio urbano, el barrio de residencia), </a:t>
            </a:r>
          </a:p>
          <a:p>
            <a:pPr marL="0" indent="0">
              <a:buNone/>
            </a:pPr>
            <a:r>
              <a:rPr lang="es-ES" sz="1800" dirty="0">
                <a:solidFill>
                  <a:schemeClr val="tx1">
                    <a:alpha val="80000"/>
                  </a:schemeClr>
                </a:solidFill>
              </a:rPr>
              <a:t>• la etnia.</a:t>
            </a:r>
            <a:endParaRPr lang="es-EC" sz="18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89233A71-739C-41D1-8A75-F070B6824D37}"/>
              </a:ext>
            </a:extLst>
          </p:cNvPr>
          <p:cNvPicPr>
            <a:picLocks noGrp="1" noChangeAspect="1"/>
          </p:cNvPicPr>
          <p:nvPr>
            <p:ph idx="1"/>
          </p:nvPr>
        </p:nvPicPr>
        <p:blipFill>
          <a:blip r:embed="rId2"/>
          <a:stretch>
            <a:fillRect/>
          </a:stretch>
        </p:blipFill>
        <p:spPr>
          <a:xfrm>
            <a:off x="1313970" y="643467"/>
            <a:ext cx="956406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22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ight Triangle 410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7F1DB9-19CD-48EF-B509-55EB7E45F33D}"/>
              </a:ext>
            </a:extLst>
          </p:cNvPr>
          <p:cNvSpPr>
            <a:spLocks noGrp="1"/>
          </p:cNvSpPr>
          <p:nvPr>
            <p:ph type="title"/>
          </p:nvPr>
        </p:nvSpPr>
        <p:spPr>
          <a:xfrm>
            <a:off x="1123356" y="1188637"/>
            <a:ext cx="9984615" cy="1597228"/>
          </a:xfrm>
        </p:spPr>
        <p:txBody>
          <a:bodyPr>
            <a:normAutofit/>
          </a:bodyPr>
          <a:lstStyle/>
          <a:p>
            <a:r>
              <a:rPr lang="es-ES" sz="5100"/>
              <a:t>Variedad diacrónica</a:t>
            </a:r>
            <a:br>
              <a:rPr lang="es-ES" sz="5100"/>
            </a:br>
            <a:endParaRPr lang="es-EC" sz="5100"/>
          </a:p>
        </p:txBody>
      </p:sp>
      <p:pic>
        <p:nvPicPr>
          <p:cNvPr id="4098" name="Picture 2" descr="LENGUA Y CULTURA: Variedades lingüísticas de mi país. - YouTube">
            <a:extLst>
              <a:ext uri="{FF2B5EF4-FFF2-40B4-BE49-F238E27FC236}">
                <a16:creationId xmlns:a16="http://schemas.microsoft.com/office/drawing/2014/main" id="{F2D64F22-B1EF-43D2-938E-8DB6B8755E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3393752"/>
            <a:ext cx="3533985" cy="197734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4EC4F89E-F7B5-4FCA-A9E4-B8087DB9E476}"/>
              </a:ext>
            </a:extLst>
          </p:cNvPr>
          <p:cNvSpPr>
            <a:spLocks noGrp="1"/>
          </p:cNvSpPr>
          <p:nvPr>
            <p:ph idx="1"/>
          </p:nvPr>
        </p:nvSpPr>
        <p:spPr>
          <a:xfrm>
            <a:off x="5255260" y="2998278"/>
            <a:ext cx="4238257" cy="2728198"/>
          </a:xfrm>
        </p:spPr>
        <p:txBody>
          <a:bodyPr anchor="t">
            <a:normAutofit/>
          </a:bodyPr>
          <a:lstStyle/>
          <a:p>
            <a:r>
              <a:rPr lang="es-ES" sz="1000"/>
              <a:t>En este caso algunas palabras llegan a cambiar a medida que pasa el tiempo, algunas pueden aparecer y otras pueden desaparecer. </a:t>
            </a:r>
          </a:p>
          <a:p>
            <a:r>
              <a:rPr lang="es-ES" sz="1000"/>
              <a:t>Esto permite distinguir el español antiguo del español moderno. </a:t>
            </a:r>
          </a:p>
          <a:p>
            <a:r>
              <a:rPr lang="es-ES" sz="1000"/>
              <a:t>A modo de ejemplo puede señalarse que en el Ecuador antiguamente se solía decir “carajito” a un muchacho o niño, en la actualidad se le llama “pelado”; </a:t>
            </a:r>
          </a:p>
          <a:p>
            <a:r>
              <a:rPr lang="es-ES" sz="1000"/>
              <a:t>otro ejemplo sería “maco” utilizado para las personas de aprendizaje lento o que se demoraban en entender algo; </a:t>
            </a:r>
          </a:p>
          <a:p>
            <a:r>
              <a:rPr lang="es-ES" sz="1000"/>
              <a:t>“titino” se les decía a las personas elegantes;</a:t>
            </a:r>
          </a:p>
          <a:p>
            <a:r>
              <a:rPr lang="es-ES" sz="1000"/>
              <a:t> “fregar la pita” era empleado a las personas molestosas o que fastidiaban mucho.</a:t>
            </a:r>
          </a:p>
          <a:p>
            <a:r>
              <a:rPr lang="es-ES" sz="1000" b="1"/>
              <a:t>cu11.com/variedades-linguisticas-del-ecuador-tipos-y-ejemplos-3/#ancla2</a:t>
            </a:r>
          </a:p>
        </p:txBody>
      </p:sp>
    </p:spTree>
    <p:extLst>
      <p:ext uri="{BB962C8B-B14F-4D97-AF65-F5344CB8AC3E}">
        <p14:creationId xmlns:p14="http://schemas.microsoft.com/office/powerpoint/2010/main" val="49784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F677BF7-6CE1-49E5-8A20-D70CCDC15187}"/>
              </a:ext>
            </a:extLst>
          </p:cNvPr>
          <p:cNvSpPr>
            <a:spLocks noGrp="1"/>
          </p:cNvSpPr>
          <p:nvPr>
            <p:ph type="title"/>
          </p:nvPr>
        </p:nvSpPr>
        <p:spPr>
          <a:xfrm>
            <a:off x="6657715" y="467271"/>
            <a:ext cx="4195674" cy="2052522"/>
          </a:xfrm>
        </p:spPr>
        <p:txBody>
          <a:bodyPr anchor="b">
            <a:normAutofit/>
          </a:bodyPr>
          <a:lstStyle/>
          <a:p>
            <a:r>
              <a:rPr lang="es-EC" sz="4300" b="1"/>
              <a:t>Variedades diatópicas.</a:t>
            </a:r>
            <a:br>
              <a:rPr lang="es-EC" sz="4300" b="1"/>
            </a:br>
            <a:endParaRPr lang="es-EC" sz="4300" b="1"/>
          </a:p>
        </p:txBody>
      </p:sp>
      <p:sp>
        <p:nvSpPr>
          <p:cNvPr id="22"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0530AEB-FB86-4ED7-8F5C-B6B6C9F0C222}"/>
              </a:ext>
            </a:extLst>
          </p:cNvPr>
          <p:cNvPicPr>
            <a:picLocks noChangeAspect="1"/>
          </p:cNvPicPr>
          <p:nvPr/>
        </p:nvPicPr>
        <p:blipFill>
          <a:blip r:embed="rId2"/>
          <a:srcRect l="20484" r="11016"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AC7887DA-F619-4FF9-B501-9418E3DCC441}"/>
              </a:ext>
            </a:extLst>
          </p:cNvPr>
          <p:cNvSpPr>
            <a:spLocks noGrp="1"/>
          </p:cNvSpPr>
          <p:nvPr>
            <p:ph idx="1"/>
          </p:nvPr>
        </p:nvSpPr>
        <p:spPr>
          <a:xfrm>
            <a:off x="6657715" y="1906292"/>
            <a:ext cx="4928445" cy="3998398"/>
          </a:xfrm>
        </p:spPr>
        <p:txBody>
          <a:bodyPr anchor="t">
            <a:normAutofit/>
          </a:bodyPr>
          <a:lstStyle/>
          <a:p>
            <a:pPr algn="just"/>
            <a:r>
              <a:rPr lang="es-ES" sz="2000" dirty="0">
                <a:solidFill>
                  <a:schemeClr val="tx1">
                    <a:alpha val="80000"/>
                  </a:schemeClr>
                </a:solidFill>
              </a:rPr>
              <a:t>Este tipo de variedad se relaciona con la procedencia geográfica de cada persona, dígase urbana o rural.</a:t>
            </a:r>
          </a:p>
          <a:p>
            <a:pPr algn="just"/>
            <a:endParaRPr lang="es-ES" sz="2000" dirty="0">
              <a:solidFill>
                <a:schemeClr val="tx1">
                  <a:alpha val="80000"/>
                </a:schemeClr>
              </a:solidFill>
            </a:endParaRPr>
          </a:p>
          <a:p>
            <a:pPr algn="just"/>
            <a:r>
              <a:rPr lang="es-ES" sz="2000" dirty="0">
                <a:solidFill>
                  <a:schemeClr val="tx1">
                    <a:alpha val="80000"/>
                  </a:schemeClr>
                </a:solidFill>
              </a:rPr>
              <a:t> Esto llevado al Ecuador se pone de manifiesto por ejemplo en regiones como la ciudad de Guayaquil las personas hablan rápido, se ha llegado a decir que se habla una especie de “costeño extremo”, donde se pronuncian palabras como “</a:t>
            </a:r>
            <a:r>
              <a:rPr lang="es-ES" sz="2000" dirty="0" err="1">
                <a:solidFill>
                  <a:schemeClr val="tx1">
                    <a:alpha val="80000"/>
                  </a:schemeClr>
                </a:solidFill>
              </a:rPr>
              <a:t>pecsi</a:t>
            </a:r>
            <a:r>
              <a:rPr lang="es-ES" sz="2000" dirty="0">
                <a:solidFill>
                  <a:schemeClr val="tx1">
                    <a:alpha val="80000"/>
                  </a:schemeClr>
                </a:solidFill>
              </a:rPr>
              <a:t>” y no “</a:t>
            </a:r>
            <a:r>
              <a:rPr lang="es-ES" sz="2000" dirty="0" err="1">
                <a:solidFill>
                  <a:schemeClr val="tx1">
                    <a:alpha val="80000"/>
                  </a:schemeClr>
                </a:solidFill>
              </a:rPr>
              <a:t>pepsi</a:t>
            </a:r>
            <a:r>
              <a:rPr lang="es-ES" sz="2000" dirty="0">
                <a:solidFill>
                  <a:schemeClr val="tx1">
                    <a:alpha val="80000"/>
                  </a:schemeClr>
                </a:solidFill>
              </a:rPr>
              <a:t>”, o “</a:t>
            </a:r>
            <a:r>
              <a:rPr lang="es-ES" sz="2000" dirty="0" err="1">
                <a:solidFill>
                  <a:schemeClr val="tx1">
                    <a:alpha val="80000"/>
                  </a:schemeClr>
                </a:solidFill>
              </a:rPr>
              <a:t>internec</a:t>
            </a:r>
            <a:r>
              <a:rPr lang="es-ES" sz="2000" dirty="0">
                <a:solidFill>
                  <a:schemeClr val="tx1">
                    <a:alpha val="80000"/>
                  </a:schemeClr>
                </a:solidFill>
              </a:rPr>
              <a:t>” y no “internet”, incluso “veinte dólar” y no “veinte dólares”.</a:t>
            </a:r>
            <a:endParaRPr lang="es-EC" sz="2000" dirty="0">
              <a:solidFill>
                <a:schemeClr val="tx1">
                  <a:alpha val="80000"/>
                </a:schemeClr>
              </a:solidFill>
            </a:endParaRPr>
          </a:p>
        </p:txBody>
      </p:sp>
      <p:sp>
        <p:nvSpPr>
          <p:cNvPr id="2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2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Variedad diastrática: características y ejemplos">
            <a:extLst>
              <a:ext uri="{FF2B5EF4-FFF2-40B4-BE49-F238E27FC236}">
                <a16:creationId xmlns:a16="http://schemas.microsoft.com/office/drawing/2014/main" id="{81CE135D-D951-4541-A1BD-C64E44A710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675" y="1914983"/>
            <a:ext cx="4032621" cy="3024465"/>
          </a:xfrm>
          <a:prstGeom prst="rect">
            <a:avLst/>
          </a:prstGeom>
          <a:noFill/>
          <a:extLst>
            <a:ext uri="{909E8E84-426E-40DD-AFC4-6F175D3DCCD1}">
              <a14:hiddenFill xmlns:a14="http://schemas.microsoft.com/office/drawing/2010/main">
                <a:solidFill>
                  <a:srgbClr val="FFFFFF"/>
                </a:solidFill>
              </a14:hiddenFill>
            </a:ext>
          </a:extLst>
        </p:spPr>
      </p:pic>
      <p:sp>
        <p:nvSpPr>
          <p:cNvPr id="5129" name="Right Triangle 512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0314D46-325D-418D-A39C-140D30398761}"/>
              </a:ext>
            </a:extLst>
          </p:cNvPr>
          <p:cNvSpPr>
            <a:spLocks noGrp="1"/>
          </p:cNvSpPr>
          <p:nvPr>
            <p:ph type="title"/>
          </p:nvPr>
        </p:nvSpPr>
        <p:spPr>
          <a:xfrm>
            <a:off x="5465659" y="1188637"/>
            <a:ext cx="5642312" cy="1597228"/>
          </a:xfrm>
        </p:spPr>
        <p:txBody>
          <a:bodyPr>
            <a:normAutofit/>
          </a:bodyPr>
          <a:lstStyle/>
          <a:p>
            <a:r>
              <a:rPr lang="es-ES" sz="4600" b="1"/>
              <a:t>Variedades diastráticas</a:t>
            </a:r>
            <a:r>
              <a:rPr lang="es-ES" sz="4600"/>
              <a:t>.</a:t>
            </a:r>
            <a:br>
              <a:rPr lang="es-ES" sz="4600"/>
            </a:br>
            <a:endParaRPr lang="es-EC" sz="4600"/>
          </a:p>
        </p:txBody>
      </p:sp>
      <p:sp>
        <p:nvSpPr>
          <p:cNvPr id="3" name="Marcador de contenido 2">
            <a:extLst>
              <a:ext uri="{FF2B5EF4-FFF2-40B4-BE49-F238E27FC236}">
                <a16:creationId xmlns:a16="http://schemas.microsoft.com/office/drawing/2014/main" id="{3CEC08A3-0EC6-470F-AA7A-0B9FCA5559EC}"/>
              </a:ext>
            </a:extLst>
          </p:cNvPr>
          <p:cNvSpPr>
            <a:spLocks noGrp="1"/>
          </p:cNvSpPr>
          <p:nvPr>
            <p:ph idx="1"/>
          </p:nvPr>
        </p:nvSpPr>
        <p:spPr>
          <a:xfrm>
            <a:off x="5465660" y="2998278"/>
            <a:ext cx="5229348" cy="2728198"/>
          </a:xfrm>
        </p:spPr>
        <p:txBody>
          <a:bodyPr anchor="t">
            <a:normAutofit fontScale="92500" lnSpcReduction="20000"/>
          </a:bodyPr>
          <a:lstStyle/>
          <a:p>
            <a:pPr algn="just"/>
            <a:r>
              <a:rPr lang="es-ES" sz="2000" dirty="0"/>
              <a:t>En este supuesto el factor cultural, el status social, y el ambiente donde se desenvuelve cada persona son elementos determinantes en el leguaje.</a:t>
            </a:r>
          </a:p>
          <a:p>
            <a:pPr algn="just"/>
            <a:r>
              <a:rPr lang="es-ES" sz="2000" dirty="0"/>
              <a:t> Por ejemplo, si se hace referencia a las personas con un nivel educacional alto, así como un nivel social elevado abunda la pronunciación de palabras correctas, mientras que las personas con un nivel educativo bajo o medio utiliza más bien un lenguaje popular o palabras de dominio popular, tal es el caso de: encamar, peladito, eres foco, chiro, chévere, por sólo mencionar algunas.</a:t>
            </a:r>
          </a:p>
          <a:p>
            <a:endParaRPr lang="es-EC" sz="1500" dirty="0"/>
          </a:p>
        </p:txBody>
      </p:sp>
    </p:spTree>
    <p:extLst>
      <p:ext uri="{BB962C8B-B14F-4D97-AF65-F5344CB8AC3E}">
        <p14:creationId xmlns:p14="http://schemas.microsoft.com/office/powerpoint/2010/main" val="2669959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8785AB-757B-464A-8292-6E48561C9577}"/>
              </a:ext>
            </a:extLst>
          </p:cNvPr>
          <p:cNvSpPr>
            <a:spLocks noGrp="1"/>
          </p:cNvSpPr>
          <p:nvPr>
            <p:ph type="title"/>
          </p:nvPr>
        </p:nvSpPr>
        <p:spPr>
          <a:xfrm>
            <a:off x="1136397" y="502020"/>
            <a:ext cx="5323715" cy="1642970"/>
          </a:xfrm>
        </p:spPr>
        <p:txBody>
          <a:bodyPr anchor="b">
            <a:normAutofit/>
          </a:bodyPr>
          <a:lstStyle/>
          <a:p>
            <a:r>
              <a:rPr lang="es-EC" sz="4000"/>
              <a:t>Variedades diafásicas.</a:t>
            </a:r>
            <a:br>
              <a:rPr lang="es-EC" sz="4000"/>
            </a:br>
            <a:endParaRPr lang="es-EC" sz="4000"/>
          </a:p>
        </p:txBody>
      </p:sp>
      <p:sp>
        <p:nvSpPr>
          <p:cNvPr id="3" name="Marcador de contenido 2">
            <a:extLst>
              <a:ext uri="{FF2B5EF4-FFF2-40B4-BE49-F238E27FC236}">
                <a16:creationId xmlns:a16="http://schemas.microsoft.com/office/drawing/2014/main" id="{F417B6EB-1014-4D92-B82F-0A8160112218}"/>
              </a:ext>
            </a:extLst>
          </p:cNvPr>
          <p:cNvSpPr>
            <a:spLocks noGrp="1"/>
          </p:cNvSpPr>
          <p:nvPr>
            <p:ph idx="1"/>
          </p:nvPr>
        </p:nvSpPr>
        <p:spPr>
          <a:xfrm>
            <a:off x="185981" y="1875295"/>
            <a:ext cx="6274132" cy="4065682"/>
          </a:xfrm>
        </p:spPr>
        <p:txBody>
          <a:bodyPr anchor="t">
            <a:normAutofit/>
          </a:bodyPr>
          <a:lstStyle/>
          <a:p>
            <a:pPr algn="just"/>
            <a:r>
              <a:rPr lang="es-ES" sz="1800" dirty="0"/>
              <a:t>En este tipo de variantes lingüísticas guardan relación con cambios en el lenguaje a partir de la situación en que puede encontrarse la persona o hablante.</a:t>
            </a:r>
          </a:p>
          <a:p>
            <a:pPr algn="just"/>
            <a:r>
              <a:rPr lang="es-ES" sz="1800" dirty="0"/>
              <a:t> Esto significa que el uso del lenguaje se encuentra sujeta a una situación en concreto, es decir que en diferentes contextos la persona puede emplear variaciones en su lenguaje, sea este coloquial o formal. </a:t>
            </a:r>
          </a:p>
          <a:p>
            <a:pPr algn="just"/>
            <a:r>
              <a:rPr lang="es-ES" sz="1800" dirty="0"/>
              <a:t>Por ejemplo, en una entrevista de trabajo sería utilizada una variada lingüística formal, mientras que en una reunión de amigos se emplearía una variedad lingüística coloquial</a:t>
            </a:r>
            <a:r>
              <a:rPr lang="es-ES" sz="1700" dirty="0"/>
              <a:t>.</a:t>
            </a:r>
            <a:endParaRPr lang="es-EC" sz="1700" dirty="0"/>
          </a:p>
        </p:txBody>
      </p:sp>
      <p:sp>
        <p:nvSpPr>
          <p:cNvPr id="6153" name="Rectangle 615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Rectangle 615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9" name="Rectangle 615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Variedades Lingüísticas - YouTube">
            <a:extLst>
              <a:ext uri="{FF2B5EF4-FFF2-40B4-BE49-F238E27FC236}">
                <a16:creationId xmlns:a16="http://schemas.microsoft.com/office/drawing/2014/main" id="{E13A6606-7A97-44D5-B19C-649FA9DF37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0638" y="2271984"/>
            <a:ext cx="4894161" cy="352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F3634-876E-459C-B054-DAFC31C6414B}"/>
              </a:ext>
            </a:extLst>
          </p:cNvPr>
          <p:cNvSpPr>
            <a:spLocks noGrp="1"/>
          </p:cNvSpPr>
          <p:nvPr>
            <p:ph type="title"/>
          </p:nvPr>
        </p:nvSpPr>
        <p:spPr>
          <a:xfrm>
            <a:off x="876693" y="741391"/>
            <a:ext cx="5500810" cy="1616203"/>
          </a:xfrm>
        </p:spPr>
        <p:txBody>
          <a:bodyPr anchor="b">
            <a:normAutofit/>
          </a:bodyPr>
          <a:lstStyle/>
          <a:p>
            <a:endParaRPr lang="es-EC" sz="3200"/>
          </a:p>
        </p:txBody>
      </p:sp>
      <p:sp>
        <p:nvSpPr>
          <p:cNvPr id="6150" name="Content Placeholder 6149">
            <a:extLst>
              <a:ext uri="{FF2B5EF4-FFF2-40B4-BE49-F238E27FC236}">
                <a16:creationId xmlns:a16="http://schemas.microsoft.com/office/drawing/2014/main" id="{16F72150-B06C-6C80-C5AB-2CF693DF0549}"/>
              </a:ext>
            </a:extLst>
          </p:cNvPr>
          <p:cNvSpPr>
            <a:spLocks noGrp="1"/>
          </p:cNvSpPr>
          <p:nvPr>
            <p:ph idx="1"/>
          </p:nvPr>
        </p:nvSpPr>
        <p:spPr>
          <a:xfrm>
            <a:off x="876692" y="2533476"/>
            <a:ext cx="5500811" cy="3447832"/>
          </a:xfrm>
        </p:spPr>
        <p:txBody>
          <a:bodyPr anchor="t">
            <a:normAutofit/>
          </a:bodyPr>
          <a:lstStyle/>
          <a:p>
            <a:endParaRPr lang="en-US" sz="2000"/>
          </a:p>
        </p:txBody>
      </p:sp>
      <p:pic>
        <p:nvPicPr>
          <p:cNvPr id="1026" name="Picture 2" descr="Imágenes de Lenguaje - Descarga gratuita en Freepik">
            <a:extLst>
              <a:ext uri="{FF2B5EF4-FFF2-40B4-BE49-F238E27FC236}">
                <a16:creationId xmlns:a16="http://schemas.microsoft.com/office/drawing/2014/main" id="{97486ACA-ADBD-6509-4D95-158FDEC4A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7623"/>
          <a:stretch/>
        </p:blipFill>
        <p:spPr bwMode="auto">
          <a:xfrm>
            <a:off x="6614568" y="-15448"/>
            <a:ext cx="5457730" cy="67417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Quepo”, Pancrasio,&#10;“quepo” en lugar de&#10;“cabo”.&#10; ">
            <a:extLst>
              <a:ext uri="{FF2B5EF4-FFF2-40B4-BE49-F238E27FC236}">
                <a16:creationId xmlns:a16="http://schemas.microsoft.com/office/drawing/2014/main" id="{344DEF2E-BBF4-4392-B677-EC2E910CF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73"/>
          <a:stretch/>
        </p:blipFill>
        <p:spPr bwMode="auto">
          <a:xfrm>
            <a:off x="1113759" y="741391"/>
            <a:ext cx="5263743" cy="5375217"/>
          </a:xfrm>
          <a:prstGeom prst="rect">
            <a:avLst/>
          </a:prstGeom>
          <a:noFill/>
          <a:extLst>
            <a:ext uri="{909E8E84-426E-40DD-AFC4-6F175D3DCCD1}">
              <a14:hiddenFill xmlns:a14="http://schemas.microsoft.com/office/drawing/2010/main">
                <a:solidFill>
                  <a:srgbClr val="FFFFFF"/>
                </a:solidFill>
              </a14:hiddenFill>
            </a:ext>
          </a:extLst>
        </p:spPr>
      </p:pic>
      <p:grpSp>
        <p:nvGrpSpPr>
          <p:cNvPr id="6364" name="Group 6363">
            <a:extLst>
              <a:ext uri="{FF2B5EF4-FFF2-40B4-BE49-F238E27FC236}">
                <a16:creationId xmlns:a16="http://schemas.microsoft.com/office/drawing/2014/main" id="{9E2F459E-8EB3-985C-3049-33F6B920D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6365" name="Rectangle 6364">
              <a:extLst>
                <a:ext uri="{FF2B5EF4-FFF2-40B4-BE49-F238E27FC236}">
                  <a16:creationId xmlns:a16="http://schemas.microsoft.com/office/drawing/2014/main" id="{A71AB682-1CAC-7672-C637-B014B86EB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6" name="Rectangle 6365">
              <a:extLst>
                <a:ext uri="{FF2B5EF4-FFF2-40B4-BE49-F238E27FC236}">
                  <a16:creationId xmlns:a16="http://schemas.microsoft.com/office/drawing/2014/main" id="{D193956D-B33D-633F-BDBE-3353AA946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10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C00A5F-3CBB-483B-BF17-01C59C3206C0}"/>
              </a:ext>
            </a:extLst>
          </p:cNvPr>
          <p:cNvSpPr>
            <a:spLocks noGrp="1"/>
          </p:cNvSpPr>
          <p:nvPr>
            <p:ph type="title"/>
          </p:nvPr>
        </p:nvSpPr>
        <p:spPr>
          <a:xfrm>
            <a:off x="838200" y="620742"/>
            <a:ext cx="10515600" cy="964565"/>
          </a:xfrm>
        </p:spPr>
        <p:txBody>
          <a:bodyPr vert="horz" lIns="91440" tIns="45720" rIns="91440" bIns="45720" rtlCol="0" anchor="ctr">
            <a:normAutofit fontScale="90000"/>
          </a:bodyPr>
          <a:lstStyle/>
          <a:p>
            <a:r>
              <a:rPr lang="en-US" sz="3200" kern="1200" dirty="0" err="1">
                <a:solidFill>
                  <a:srgbClr val="FFFFFF"/>
                </a:solidFill>
                <a:latin typeface="+mj-lt"/>
                <a:ea typeface="+mj-ea"/>
                <a:cs typeface="+mj-cs"/>
              </a:rPr>
              <a:t>Diversidad</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lingüística</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presente</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en</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el</a:t>
            </a:r>
            <a:r>
              <a:rPr lang="en-US" sz="3200" kern="1200" dirty="0">
                <a:solidFill>
                  <a:srgbClr val="FFFFFF"/>
                </a:solidFill>
                <a:latin typeface="+mj-lt"/>
                <a:ea typeface="+mj-ea"/>
                <a:cs typeface="+mj-cs"/>
              </a:rPr>
              <a:t> Ecuador:</a:t>
            </a:r>
            <a:br>
              <a:rPr lang="en-US"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cxnSp>
        <p:nvCxnSpPr>
          <p:cNvPr id="18" name="Straight Connector 17">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29E67C6-14E3-4B24-9594-84F39A61B9D9}"/>
              </a:ext>
            </a:extLst>
          </p:cNvPr>
          <p:cNvSpPr>
            <a:spLocks noGrp="1"/>
          </p:cNvSpPr>
          <p:nvPr>
            <p:ph idx="1"/>
          </p:nvPr>
        </p:nvSpPr>
        <p:spPr>
          <a:xfrm>
            <a:off x="838200" y="1875295"/>
            <a:ext cx="5097780" cy="4301667"/>
          </a:xfrm>
        </p:spPr>
        <p:txBody>
          <a:bodyPr vert="horz" lIns="91440" tIns="45720" rIns="91440" bIns="45720" rtlCol="0">
            <a:normAutofit/>
          </a:bodyPr>
          <a:lstStyle/>
          <a:p>
            <a:pPr algn="just"/>
            <a:r>
              <a:rPr lang="en-US" sz="1700" dirty="0">
                <a:solidFill>
                  <a:srgbClr val="FFFFFF"/>
                </a:solidFill>
              </a:rPr>
              <a:t>En </a:t>
            </a:r>
            <a:r>
              <a:rPr lang="en-US" sz="1700" dirty="0" err="1">
                <a:solidFill>
                  <a:srgbClr val="FFFFFF"/>
                </a:solidFill>
              </a:rPr>
              <a:t>el</a:t>
            </a:r>
            <a:r>
              <a:rPr lang="en-US" sz="1700" dirty="0">
                <a:solidFill>
                  <a:srgbClr val="FFFFFF"/>
                </a:solidFill>
              </a:rPr>
              <a:t> Ecuador </a:t>
            </a:r>
            <a:r>
              <a:rPr lang="en-US" sz="1700" dirty="0" err="1">
                <a:solidFill>
                  <a:srgbClr val="FFFFFF"/>
                </a:solidFill>
              </a:rPr>
              <a:t>existen</a:t>
            </a:r>
            <a:r>
              <a:rPr lang="en-US" sz="1700" dirty="0">
                <a:solidFill>
                  <a:srgbClr val="FFFFFF"/>
                </a:solidFill>
              </a:rPr>
              <a:t> 13 </a:t>
            </a:r>
            <a:r>
              <a:rPr lang="en-US" sz="1700" dirty="0" err="1">
                <a:solidFill>
                  <a:srgbClr val="FFFFFF"/>
                </a:solidFill>
              </a:rPr>
              <a:t>nacionalidades</a:t>
            </a:r>
            <a:r>
              <a:rPr lang="en-US" sz="1700" dirty="0">
                <a:solidFill>
                  <a:srgbClr val="FFFFFF"/>
                </a:solidFill>
              </a:rPr>
              <a:t> y 14 pueblos </a:t>
            </a:r>
            <a:r>
              <a:rPr lang="en-US" sz="1700" dirty="0" err="1">
                <a:solidFill>
                  <a:srgbClr val="FFFFFF"/>
                </a:solidFill>
              </a:rPr>
              <a:t>indígenas</a:t>
            </a:r>
            <a:r>
              <a:rPr lang="en-US" sz="1700" dirty="0">
                <a:solidFill>
                  <a:srgbClr val="FFFFFF"/>
                </a:solidFill>
              </a:rPr>
              <a:t>, lo </a:t>
            </a:r>
            <a:r>
              <a:rPr lang="en-US" sz="1700" dirty="0" err="1">
                <a:solidFill>
                  <a:srgbClr val="FFFFFF"/>
                </a:solidFill>
              </a:rPr>
              <a:t>cuales</a:t>
            </a:r>
            <a:r>
              <a:rPr lang="en-US" sz="1700" dirty="0">
                <a:solidFill>
                  <a:srgbClr val="FFFFFF"/>
                </a:solidFill>
              </a:rPr>
              <a:t> </a:t>
            </a:r>
            <a:r>
              <a:rPr lang="en-US" sz="1700" dirty="0" err="1">
                <a:solidFill>
                  <a:srgbClr val="FFFFFF"/>
                </a:solidFill>
              </a:rPr>
              <a:t>tienen</a:t>
            </a:r>
            <a:r>
              <a:rPr lang="en-US" sz="1700" dirty="0">
                <a:solidFill>
                  <a:srgbClr val="FFFFFF"/>
                </a:solidFill>
              </a:rPr>
              <a:t> </a:t>
            </a:r>
            <a:r>
              <a:rPr lang="en-US" sz="1700" dirty="0" err="1">
                <a:solidFill>
                  <a:srgbClr val="FFFFFF"/>
                </a:solidFill>
              </a:rPr>
              <a:t>diferentes</a:t>
            </a:r>
            <a:r>
              <a:rPr lang="en-US" sz="1700" dirty="0">
                <a:solidFill>
                  <a:srgbClr val="FFFFFF"/>
                </a:solidFill>
              </a:rPr>
              <a:t> </a:t>
            </a:r>
            <a:r>
              <a:rPr lang="en-US" sz="1700" dirty="0" err="1">
                <a:solidFill>
                  <a:srgbClr val="FFFFFF"/>
                </a:solidFill>
              </a:rPr>
              <a:t>costumbres</a:t>
            </a:r>
            <a:r>
              <a:rPr lang="en-US" sz="1700" dirty="0">
                <a:solidFill>
                  <a:srgbClr val="FFFFFF"/>
                </a:solidFill>
              </a:rPr>
              <a:t>, </a:t>
            </a:r>
            <a:r>
              <a:rPr lang="en-US" sz="1700" dirty="0" err="1">
                <a:solidFill>
                  <a:srgbClr val="FFFFFF"/>
                </a:solidFill>
              </a:rPr>
              <a:t>creencias</a:t>
            </a:r>
            <a:r>
              <a:rPr lang="en-US" sz="1700" dirty="0">
                <a:solidFill>
                  <a:srgbClr val="FFFFFF"/>
                </a:solidFill>
              </a:rPr>
              <a:t> </a:t>
            </a:r>
            <a:r>
              <a:rPr lang="en-US" sz="1700" dirty="0" err="1">
                <a:solidFill>
                  <a:srgbClr val="FFFFFF"/>
                </a:solidFill>
              </a:rPr>
              <a:t>tradiciones</a:t>
            </a:r>
            <a:r>
              <a:rPr lang="en-US" sz="1700" dirty="0">
                <a:solidFill>
                  <a:srgbClr val="FFFFFF"/>
                </a:solidFill>
              </a:rPr>
              <a:t> y </a:t>
            </a:r>
            <a:r>
              <a:rPr lang="en-US" sz="1700" dirty="0" err="1">
                <a:solidFill>
                  <a:srgbClr val="FFFFFF"/>
                </a:solidFill>
              </a:rPr>
              <a:t>otras</a:t>
            </a:r>
            <a:r>
              <a:rPr lang="en-US" sz="1700" dirty="0">
                <a:solidFill>
                  <a:srgbClr val="FFFFFF"/>
                </a:solidFill>
              </a:rPr>
              <a:t> </a:t>
            </a:r>
            <a:r>
              <a:rPr lang="en-US" sz="1700" dirty="0" err="1">
                <a:solidFill>
                  <a:srgbClr val="FFFFFF"/>
                </a:solidFill>
              </a:rPr>
              <a:t>características</a:t>
            </a:r>
            <a:r>
              <a:rPr lang="en-US" sz="1700" dirty="0">
                <a:solidFill>
                  <a:srgbClr val="FFFFFF"/>
                </a:solidFill>
              </a:rPr>
              <a:t> que </a:t>
            </a:r>
            <a:r>
              <a:rPr lang="en-US" sz="1700" dirty="0" err="1">
                <a:solidFill>
                  <a:srgbClr val="FFFFFF"/>
                </a:solidFill>
              </a:rPr>
              <a:t>llegan</a:t>
            </a:r>
            <a:r>
              <a:rPr lang="en-US" sz="1700" dirty="0">
                <a:solidFill>
                  <a:srgbClr val="FFFFFF"/>
                </a:solidFill>
              </a:rPr>
              <a:t> a </a:t>
            </a:r>
            <a:r>
              <a:rPr lang="en-US" sz="1700" dirty="0" err="1">
                <a:solidFill>
                  <a:srgbClr val="FFFFFF"/>
                </a:solidFill>
              </a:rPr>
              <a:t>reflejar</a:t>
            </a:r>
            <a:r>
              <a:rPr lang="en-US" sz="1700" dirty="0">
                <a:solidFill>
                  <a:srgbClr val="FFFFFF"/>
                </a:solidFill>
              </a:rPr>
              <a:t> la </a:t>
            </a:r>
            <a:r>
              <a:rPr lang="en-US" sz="1700" dirty="0" err="1">
                <a:solidFill>
                  <a:srgbClr val="FFFFFF"/>
                </a:solidFill>
              </a:rPr>
              <a:t>riqueza</a:t>
            </a:r>
            <a:r>
              <a:rPr lang="en-US" sz="1700" dirty="0">
                <a:solidFill>
                  <a:srgbClr val="FFFFFF"/>
                </a:solidFill>
              </a:rPr>
              <a:t> cultural </a:t>
            </a:r>
            <a:r>
              <a:rPr lang="en-US" sz="1700" dirty="0" err="1">
                <a:solidFill>
                  <a:srgbClr val="FFFFFF"/>
                </a:solidFill>
              </a:rPr>
              <a:t>existente</a:t>
            </a:r>
            <a:r>
              <a:rPr lang="en-US" sz="1700" dirty="0">
                <a:solidFill>
                  <a:srgbClr val="FFFFFF"/>
                </a:solidFill>
              </a:rPr>
              <a:t> </a:t>
            </a:r>
            <a:r>
              <a:rPr lang="en-US" sz="1700" dirty="0" err="1">
                <a:solidFill>
                  <a:srgbClr val="FFFFFF"/>
                </a:solidFill>
              </a:rPr>
              <a:t>en</a:t>
            </a:r>
            <a:r>
              <a:rPr lang="en-US" sz="1700" dirty="0">
                <a:solidFill>
                  <a:srgbClr val="FFFFFF"/>
                </a:solidFill>
              </a:rPr>
              <a:t> </a:t>
            </a:r>
            <a:r>
              <a:rPr lang="en-US" sz="1700" dirty="0" err="1">
                <a:solidFill>
                  <a:srgbClr val="FFFFFF"/>
                </a:solidFill>
              </a:rPr>
              <a:t>cada</a:t>
            </a:r>
            <a:r>
              <a:rPr lang="en-US" sz="1700" dirty="0">
                <a:solidFill>
                  <a:srgbClr val="FFFFFF"/>
                </a:solidFill>
              </a:rPr>
              <a:t> </a:t>
            </a:r>
            <a:r>
              <a:rPr lang="en-US" sz="1700" dirty="0" err="1">
                <a:solidFill>
                  <a:srgbClr val="FFFFFF"/>
                </a:solidFill>
              </a:rPr>
              <a:t>región</a:t>
            </a:r>
            <a:r>
              <a:rPr lang="en-US" sz="1700" dirty="0">
                <a:solidFill>
                  <a:srgbClr val="FFFFFF"/>
                </a:solidFill>
              </a:rPr>
              <a:t> que integra </a:t>
            </a:r>
            <a:r>
              <a:rPr lang="en-US" sz="1700" dirty="0" err="1">
                <a:solidFill>
                  <a:srgbClr val="FFFFFF"/>
                </a:solidFill>
              </a:rPr>
              <a:t>el</a:t>
            </a:r>
            <a:r>
              <a:rPr lang="en-US" sz="1700" dirty="0">
                <a:solidFill>
                  <a:srgbClr val="FFFFFF"/>
                </a:solidFill>
              </a:rPr>
              <a:t> </a:t>
            </a:r>
            <a:r>
              <a:rPr lang="en-US" sz="1700" dirty="0" err="1">
                <a:solidFill>
                  <a:srgbClr val="FFFFFF"/>
                </a:solidFill>
              </a:rPr>
              <a:t>territorio</a:t>
            </a:r>
            <a:r>
              <a:rPr lang="en-US" sz="1700" dirty="0">
                <a:solidFill>
                  <a:srgbClr val="FFFFFF"/>
                </a:solidFill>
              </a:rPr>
              <a:t> </a:t>
            </a:r>
            <a:r>
              <a:rPr lang="en-US" sz="1700" dirty="0" err="1">
                <a:solidFill>
                  <a:srgbClr val="FFFFFF"/>
                </a:solidFill>
              </a:rPr>
              <a:t>nacional</a:t>
            </a:r>
            <a:r>
              <a:rPr lang="en-US" sz="1700" dirty="0">
                <a:solidFill>
                  <a:srgbClr val="FFFFFF"/>
                </a:solidFill>
              </a:rPr>
              <a:t>. </a:t>
            </a:r>
          </a:p>
          <a:p>
            <a:r>
              <a:rPr lang="en-US" sz="1700" dirty="0">
                <a:solidFill>
                  <a:srgbClr val="FFFFFF"/>
                </a:solidFill>
              </a:rPr>
              <a:t>En lo que se </a:t>
            </a:r>
            <a:r>
              <a:rPr lang="en-US" sz="1700" dirty="0" err="1">
                <a:solidFill>
                  <a:srgbClr val="FFFFFF"/>
                </a:solidFill>
              </a:rPr>
              <a:t>refiere</a:t>
            </a:r>
            <a:r>
              <a:rPr lang="en-US" sz="1700" dirty="0">
                <a:solidFill>
                  <a:srgbClr val="FFFFFF"/>
                </a:solidFill>
              </a:rPr>
              <a:t> al </a:t>
            </a:r>
            <a:r>
              <a:rPr lang="en-US" sz="1700" dirty="0" err="1">
                <a:solidFill>
                  <a:srgbClr val="FFFFFF"/>
                </a:solidFill>
              </a:rPr>
              <a:t>lenguaje</a:t>
            </a:r>
            <a:r>
              <a:rPr lang="en-US" sz="1700" dirty="0">
                <a:solidFill>
                  <a:srgbClr val="FFFFFF"/>
                </a:solidFill>
              </a:rPr>
              <a:t> </a:t>
            </a:r>
            <a:r>
              <a:rPr lang="en-US" sz="1700" dirty="0" err="1">
                <a:solidFill>
                  <a:srgbClr val="FFFFFF"/>
                </a:solidFill>
              </a:rPr>
              <a:t>este</a:t>
            </a:r>
            <a:r>
              <a:rPr lang="en-US" sz="1700" dirty="0">
                <a:solidFill>
                  <a:srgbClr val="FFFFFF"/>
                </a:solidFill>
              </a:rPr>
              <a:t> </a:t>
            </a:r>
            <a:r>
              <a:rPr lang="en-US" sz="1700" dirty="0" err="1">
                <a:solidFill>
                  <a:srgbClr val="FFFFFF"/>
                </a:solidFill>
              </a:rPr>
              <a:t>elemento</a:t>
            </a:r>
            <a:r>
              <a:rPr lang="en-US" sz="1700" dirty="0">
                <a:solidFill>
                  <a:srgbClr val="FFFFFF"/>
                </a:solidFill>
              </a:rPr>
              <a:t> se ha </a:t>
            </a:r>
            <a:r>
              <a:rPr lang="en-US" sz="1700" dirty="0" err="1">
                <a:solidFill>
                  <a:srgbClr val="FFFFFF"/>
                </a:solidFill>
              </a:rPr>
              <a:t>transformado</a:t>
            </a:r>
            <a:r>
              <a:rPr lang="en-US" sz="1700" dirty="0">
                <a:solidFill>
                  <a:srgbClr val="FFFFFF"/>
                </a:solidFill>
              </a:rPr>
              <a:t> </a:t>
            </a:r>
            <a:r>
              <a:rPr lang="en-US" sz="1700" dirty="0" err="1">
                <a:solidFill>
                  <a:srgbClr val="FFFFFF"/>
                </a:solidFill>
              </a:rPr>
              <a:t>en</a:t>
            </a:r>
            <a:r>
              <a:rPr lang="en-US" sz="1700" dirty="0">
                <a:solidFill>
                  <a:srgbClr val="FFFFFF"/>
                </a:solidFill>
              </a:rPr>
              <a:t> un factor </a:t>
            </a:r>
            <a:r>
              <a:rPr lang="en-US" sz="1700" dirty="0" err="1">
                <a:solidFill>
                  <a:srgbClr val="FFFFFF"/>
                </a:solidFill>
              </a:rPr>
              <a:t>importante</a:t>
            </a:r>
            <a:r>
              <a:rPr lang="en-US" sz="1700" dirty="0">
                <a:solidFill>
                  <a:srgbClr val="FFFFFF"/>
                </a:solidFill>
              </a:rPr>
              <a:t> que define la </a:t>
            </a:r>
            <a:r>
              <a:rPr lang="en-US" sz="1700" dirty="0" err="1">
                <a:solidFill>
                  <a:srgbClr val="FFFFFF"/>
                </a:solidFill>
              </a:rPr>
              <a:t>vida</a:t>
            </a:r>
            <a:r>
              <a:rPr lang="en-US" sz="1700" dirty="0">
                <a:solidFill>
                  <a:srgbClr val="FFFFFF"/>
                </a:solidFill>
              </a:rPr>
              <a:t> de </a:t>
            </a:r>
            <a:r>
              <a:rPr lang="en-US" sz="1700" dirty="0" err="1">
                <a:solidFill>
                  <a:srgbClr val="FFFFFF"/>
                </a:solidFill>
              </a:rPr>
              <a:t>cada</a:t>
            </a:r>
            <a:r>
              <a:rPr lang="en-US" sz="1700" dirty="0">
                <a:solidFill>
                  <a:srgbClr val="FFFFFF"/>
                </a:solidFill>
              </a:rPr>
              <a:t> persona, </a:t>
            </a:r>
            <a:r>
              <a:rPr lang="en-US" sz="1700" dirty="0" err="1">
                <a:solidFill>
                  <a:srgbClr val="FFFFFF"/>
                </a:solidFill>
              </a:rPr>
              <a:t>puesto</a:t>
            </a:r>
            <a:r>
              <a:rPr lang="en-US" sz="1700" dirty="0">
                <a:solidFill>
                  <a:srgbClr val="FFFFFF"/>
                </a:solidFill>
              </a:rPr>
              <a:t> que </a:t>
            </a:r>
            <a:r>
              <a:rPr lang="en-US" sz="1700" dirty="0" err="1">
                <a:solidFill>
                  <a:srgbClr val="FFFFFF"/>
                </a:solidFill>
              </a:rPr>
              <a:t>constituye</a:t>
            </a:r>
            <a:r>
              <a:rPr lang="en-US" sz="1700" dirty="0">
                <a:solidFill>
                  <a:srgbClr val="FFFFFF"/>
                </a:solidFill>
              </a:rPr>
              <a:t> </a:t>
            </a:r>
            <a:r>
              <a:rPr lang="en-US" sz="1700" dirty="0" err="1">
                <a:solidFill>
                  <a:srgbClr val="FFFFFF"/>
                </a:solidFill>
              </a:rPr>
              <a:t>una</a:t>
            </a:r>
            <a:r>
              <a:rPr lang="en-US" sz="1700" dirty="0">
                <a:solidFill>
                  <a:srgbClr val="FFFFFF"/>
                </a:solidFill>
              </a:rPr>
              <a:t> de las </a:t>
            </a:r>
            <a:r>
              <a:rPr lang="en-US" sz="1700" dirty="0" err="1">
                <a:solidFill>
                  <a:srgbClr val="FFFFFF"/>
                </a:solidFill>
              </a:rPr>
              <a:t>máximas</a:t>
            </a:r>
            <a:r>
              <a:rPr lang="en-US" sz="1700" dirty="0">
                <a:solidFill>
                  <a:srgbClr val="FFFFFF"/>
                </a:solidFill>
              </a:rPr>
              <a:t> </a:t>
            </a:r>
            <a:r>
              <a:rPr lang="en-US" sz="1700" dirty="0" err="1">
                <a:solidFill>
                  <a:srgbClr val="FFFFFF"/>
                </a:solidFill>
              </a:rPr>
              <a:t>expresiones</a:t>
            </a:r>
            <a:r>
              <a:rPr lang="en-US" sz="1700" dirty="0">
                <a:solidFill>
                  <a:srgbClr val="FFFFFF"/>
                </a:solidFill>
              </a:rPr>
              <a:t> de la </a:t>
            </a:r>
            <a:r>
              <a:rPr lang="en-US" sz="1700" dirty="0" err="1">
                <a:solidFill>
                  <a:srgbClr val="FFFFFF"/>
                </a:solidFill>
              </a:rPr>
              <a:t>identidad</a:t>
            </a:r>
            <a:r>
              <a:rPr lang="en-US" sz="1700" dirty="0">
                <a:solidFill>
                  <a:srgbClr val="FFFFFF"/>
                </a:solidFill>
              </a:rPr>
              <a:t> y </a:t>
            </a:r>
            <a:r>
              <a:rPr lang="en-US" sz="1700" dirty="0" err="1">
                <a:solidFill>
                  <a:srgbClr val="FFFFFF"/>
                </a:solidFill>
              </a:rPr>
              <a:t>variedad</a:t>
            </a:r>
            <a:r>
              <a:rPr lang="en-US" sz="1700" dirty="0">
                <a:solidFill>
                  <a:srgbClr val="FFFFFF"/>
                </a:solidFill>
              </a:rPr>
              <a:t> cultural </a:t>
            </a:r>
            <a:r>
              <a:rPr lang="en-US" sz="1700" dirty="0" err="1">
                <a:solidFill>
                  <a:srgbClr val="FFFFFF"/>
                </a:solidFill>
              </a:rPr>
              <a:t>presentes</a:t>
            </a:r>
            <a:r>
              <a:rPr lang="en-US" sz="1700" dirty="0">
                <a:solidFill>
                  <a:srgbClr val="FFFFFF"/>
                </a:solidFill>
              </a:rPr>
              <a:t> </a:t>
            </a:r>
            <a:r>
              <a:rPr lang="en-US" sz="1700" dirty="0" err="1">
                <a:solidFill>
                  <a:srgbClr val="FFFFFF"/>
                </a:solidFill>
              </a:rPr>
              <a:t>en</a:t>
            </a:r>
            <a:r>
              <a:rPr lang="en-US" sz="1700" dirty="0">
                <a:solidFill>
                  <a:srgbClr val="FFFFFF"/>
                </a:solidFill>
              </a:rPr>
              <a:t> </a:t>
            </a:r>
            <a:r>
              <a:rPr lang="en-US" sz="1700" dirty="0" err="1">
                <a:solidFill>
                  <a:srgbClr val="FFFFFF"/>
                </a:solidFill>
              </a:rPr>
              <a:t>el</a:t>
            </a:r>
            <a:r>
              <a:rPr lang="en-US" sz="1700" dirty="0">
                <a:solidFill>
                  <a:srgbClr val="FFFFFF"/>
                </a:solidFill>
              </a:rPr>
              <a:t> Ecuador, </a:t>
            </a:r>
            <a:r>
              <a:rPr lang="en-US" sz="1700" dirty="0" err="1">
                <a:solidFill>
                  <a:srgbClr val="FFFFFF"/>
                </a:solidFill>
              </a:rPr>
              <a:t>como</a:t>
            </a:r>
            <a:r>
              <a:rPr lang="en-US" sz="1700" dirty="0">
                <a:solidFill>
                  <a:srgbClr val="FFFFFF"/>
                </a:solidFill>
              </a:rPr>
              <a:t> </a:t>
            </a:r>
            <a:r>
              <a:rPr lang="en-US" sz="1700" dirty="0" err="1">
                <a:solidFill>
                  <a:srgbClr val="FFFFFF"/>
                </a:solidFill>
              </a:rPr>
              <a:t>patrimonio</a:t>
            </a:r>
            <a:r>
              <a:rPr lang="en-US" sz="1700" dirty="0">
                <a:solidFill>
                  <a:srgbClr val="FFFFFF"/>
                </a:solidFill>
              </a:rPr>
              <a:t> intangible o </a:t>
            </a:r>
            <a:r>
              <a:rPr lang="en-US" sz="1700" dirty="0" err="1">
                <a:solidFill>
                  <a:srgbClr val="FFFFFF"/>
                </a:solidFill>
              </a:rPr>
              <a:t>inmaterial</a:t>
            </a:r>
            <a:r>
              <a:rPr lang="en-US" sz="1700" dirty="0">
                <a:solidFill>
                  <a:srgbClr val="FFFFFF"/>
                </a:solidFill>
              </a:rPr>
              <a:t>.</a:t>
            </a:r>
          </a:p>
          <a:p>
            <a:r>
              <a:rPr lang="en-US" sz="1700" dirty="0">
                <a:solidFill>
                  <a:srgbClr val="FFFFFF"/>
                </a:solidFill>
              </a:rPr>
              <a:t> </a:t>
            </a:r>
          </a:p>
        </p:txBody>
      </p:sp>
      <p:sp>
        <p:nvSpPr>
          <p:cNvPr id="4" name="CuadroTexto 3">
            <a:extLst>
              <a:ext uri="{FF2B5EF4-FFF2-40B4-BE49-F238E27FC236}">
                <a16:creationId xmlns:a16="http://schemas.microsoft.com/office/drawing/2014/main" id="{8DC7386B-9F9F-4D8F-9256-0C652FFFF49F}"/>
              </a:ext>
            </a:extLst>
          </p:cNvPr>
          <p:cNvSpPr txBox="1"/>
          <p:nvPr/>
        </p:nvSpPr>
        <p:spPr>
          <a:xfrm>
            <a:off x="6256020" y="1585307"/>
            <a:ext cx="5097780" cy="459165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600" b="1" dirty="0" err="1">
                <a:solidFill>
                  <a:srgbClr val="FFFFFF"/>
                </a:solidFill>
              </a:rPr>
              <a:t>Algunas</a:t>
            </a:r>
            <a:r>
              <a:rPr lang="en-US" sz="1600" b="1" dirty="0">
                <a:solidFill>
                  <a:srgbClr val="FFFFFF"/>
                </a:solidFill>
              </a:rPr>
              <a:t> lenguas que se </a:t>
            </a:r>
            <a:r>
              <a:rPr lang="en-US" sz="1600" b="1" dirty="0" err="1">
                <a:solidFill>
                  <a:srgbClr val="FFFFFF"/>
                </a:solidFill>
              </a:rPr>
              <a:t>hablan</a:t>
            </a:r>
            <a:r>
              <a:rPr lang="en-US" sz="1600" b="1" dirty="0">
                <a:solidFill>
                  <a:srgbClr val="FFFFFF"/>
                </a:solidFill>
              </a:rPr>
              <a:t> </a:t>
            </a:r>
            <a:r>
              <a:rPr lang="en-US" sz="1600" b="1" dirty="0" err="1">
                <a:solidFill>
                  <a:srgbClr val="FFFFFF"/>
                </a:solidFill>
              </a:rPr>
              <a:t>en</a:t>
            </a:r>
            <a:r>
              <a:rPr lang="en-US" sz="1600" b="1" dirty="0">
                <a:solidFill>
                  <a:srgbClr val="FFFFFF"/>
                </a:solidFill>
              </a:rPr>
              <a:t> </a:t>
            </a:r>
            <a:r>
              <a:rPr lang="en-US" sz="1600" b="1" dirty="0" err="1">
                <a:solidFill>
                  <a:srgbClr val="FFFFFF"/>
                </a:solidFill>
              </a:rPr>
              <a:t>el</a:t>
            </a:r>
            <a:r>
              <a:rPr lang="en-US" sz="1600" b="1" dirty="0">
                <a:solidFill>
                  <a:srgbClr val="FFFFFF"/>
                </a:solidFill>
              </a:rPr>
              <a:t> Ecuador</a:t>
            </a:r>
          </a:p>
          <a:p>
            <a:pPr indent="-228600" algn="just">
              <a:lnSpc>
                <a:spcPct val="90000"/>
              </a:lnSpc>
              <a:spcAft>
                <a:spcPts val="600"/>
              </a:spcAft>
              <a:buFont typeface="Arial" panose="020B0604020202020204" pitchFamily="34" charset="0"/>
              <a:buChar char="•"/>
            </a:pPr>
            <a:r>
              <a:rPr lang="en-US" sz="1700" b="1" dirty="0">
                <a:solidFill>
                  <a:srgbClr val="FFFFFF"/>
                </a:solidFill>
              </a:rPr>
              <a:t>Lengua </a:t>
            </a:r>
            <a:r>
              <a:rPr lang="en-US" sz="1700" b="1" dirty="0" err="1">
                <a:solidFill>
                  <a:srgbClr val="FFFFFF"/>
                </a:solidFill>
              </a:rPr>
              <a:t>Awapit</a:t>
            </a:r>
            <a:r>
              <a:rPr lang="en-US" sz="1700" b="1" dirty="0">
                <a:solidFill>
                  <a:srgbClr val="FFFFFF"/>
                </a:solidFill>
              </a:rPr>
              <a:t>.</a:t>
            </a:r>
          </a:p>
          <a:p>
            <a:pPr indent="-228600" algn="just">
              <a:lnSpc>
                <a:spcPct val="90000"/>
              </a:lnSpc>
              <a:spcAft>
                <a:spcPts val="600"/>
              </a:spcAft>
              <a:buFont typeface="Arial" panose="020B0604020202020204" pitchFamily="34" charset="0"/>
              <a:buChar char="•"/>
            </a:pPr>
            <a:r>
              <a:rPr lang="en-US" sz="1700" dirty="0">
                <a:solidFill>
                  <a:srgbClr val="FFFFFF"/>
                </a:solidFill>
              </a:rPr>
              <a:t>Este </a:t>
            </a:r>
            <a:r>
              <a:rPr lang="en-US" sz="1700" dirty="0" err="1">
                <a:solidFill>
                  <a:srgbClr val="FFFFFF"/>
                </a:solidFill>
              </a:rPr>
              <a:t>idioma</a:t>
            </a:r>
            <a:r>
              <a:rPr lang="en-US" sz="1700" dirty="0">
                <a:solidFill>
                  <a:srgbClr val="FFFFFF"/>
                </a:solidFill>
              </a:rPr>
              <a:t> es </a:t>
            </a:r>
            <a:r>
              <a:rPr lang="en-US" sz="1700" dirty="0" err="1">
                <a:solidFill>
                  <a:srgbClr val="FFFFFF"/>
                </a:solidFill>
              </a:rPr>
              <a:t>hablado</a:t>
            </a:r>
            <a:r>
              <a:rPr lang="en-US" sz="1700" dirty="0">
                <a:solidFill>
                  <a:srgbClr val="FFFFFF"/>
                </a:solidFill>
              </a:rPr>
              <a:t> </a:t>
            </a:r>
            <a:r>
              <a:rPr lang="en-US" sz="1700" dirty="0" err="1">
                <a:solidFill>
                  <a:srgbClr val="FFFFFF"/>
                </a:solidFill>
              </a:rPr>
              <a:t>por</a:t>
            </a:r>
            <a:r>
              <a:rPr lang="en-US" sz="1700" dirty="0">
                <a:solidFill>
                  <a:srgbClr val="FFFFFF"/>
                </a:solidFill>
              </a:rPr>
              <a:t> la población Awa. </a:t>
            </a:r>
            <a:r>
              <a:rPr lang="en-US" sz="1700" dirty="0" err="1">
                <a:solidFill>
                  <a:srgbClr val="FFFFFF"/>
                </a:solidFill>
              </a:rPr>
              <a:t>Dicha</a:t>
            </a:r>
            <a:r>
              <a:rPr lang="en-US" sz="1700" dirty="0">
                <a:solidFill>
                  <a:srgbClr val="FFFFFF"/>
                </a:solidFill>
              </a:rPr>
              <a:t> </a:t>
            </a:r>
            <a:r>
              <a:rPr lang="en-US" sz="1700" dirty="0" err="1">
                <a:solidFill>
                  <a:srgbClr val="FFFFFF"/>
                </a:solidFill>
              </a:rPr>
              <a:t>comunidad</a:t>
            </a:r>
            <a:r>
              <a:rPr lang="en-US" sz="1700" dirty="0">
                <a:solidFill>
                  <a:srgbClr val="FFFFFF"/>
                </a:solidFill>
              </a:rPr>
              <a:t> </a:t>
            </a:r>
            <a:r>
              <a:rPr lang="en-US" sz="1700" dirty="0" err="1">
                <a:solidFill>
                  <a:srgbClr val="FFFFFF"/>
                </a:solidFill>
              </a:rPr>
              <a:t>está</a:t>
            </a:r>
            <a:r>
              <a:rPr lang="en-US" sz="1700" dirty="0">
                <a:solidFill>
                  <a:srgbClr val="FFFFFF"/>
                </a:solidFill>
              </a:rPr>
              <a:t> </a:t>
            </a:r>
            <a:r>
              <a:rPr lang="en-US" sz="1700" dirty="0" err="1">
                <a:solidFill>
                  <a:srgbClr val="FFFFFF"/>
                </a:solidFill>
              </a:rPr>
              <a:t>situada</a:t>
            </a:r>
            <a:r>
              <a:rPr lang="en-US" sz="1700" dirty="0">
                <a:solidFill>
                  <a:srgbClr val="FFFFFF"/>
                </a:solidFill>
              </a:rPr>
              <a:t> </a:t>
            </a:r>
            <a:r>
              <a:rPr lang="en-US" sz="1700" dirty="0" err="1">
                <a:solidFill>
                  <a:srgbClr val="FFFFFF"/>
                </a:solidFill>
              </a:rPr>
              <a:t>en</a:t>
            </a:r>
            <a:r>
              <a:rPr lang="en-US" sz="1700" dirty="0">
                <a:solidFill>
                  <a:srgbClr val="FFFFFF"/>
                </a:solidFill>
              </a:rPr>
              <a:t> la </a:t>
            </a:r>
            <a:r>
              <a:rPr lang="en-US" sz="1700" dirty="0" err="1">
                <a:solidFill>
                  <a:srgbClr val="FFFFFF"/>
                </a:solidFill>
              </a:rPr>
              <a:t>frontera</a:t>
            </a:r>
            <a:r>
              <a:rPr lang="en-US" sz="1700" dirty="0">
                <a:solidFill>
                  <a:srgbClr val="FFFFFF"/>
                </a:solidFill>
              </a:rPr>
              <a:t> entre la zona del Carchi, Esmeraldas y la </a:t>
            </a:r>
            <a:r>
              <a:rPr lang="en-US" sz="1700" dirty="0" err="1">
                <a:solidFill>
                  <a:srgbClr val="FFFFFF"/>
                </a:solidFill>
              </a:rPr>
              <a:t>parte</a:t>
            </a:r>
            <a:r>
              <a:rPr lang="en-US" sz="1700" dirty="0">
                <a:solidFill>
                  <a:srgbClr val="FFFFFF"/>
                </a:solidFill>
              </a:rPr>
              <a:t> </a:t>
            </a:r>
            <a:r>
              <a:rPr lang="en-US" sz="1700" dirty="0" err="1">
                <a:solidFill>
                  <a:srgbClr val="FFFFFF"/>
                </a:solidFill>
              </a:rPr>
              <a:t>noroccidental</a:t>
            </a:r>
            <a:r>
              <a:rPr lang="en-US" sz="1700" dirty="0">
                <a:solidFill>
                  <a:srgbClr val="FFFFFF"/>
                </a:solidFill>
              </a:rPr>
              <a:t> de Imbabura. Este pueblo ancestral se </a:t>
            </a:r>
            <a:r>
              <a:rPr lang="en-US" sz="1700" dirty="0" err="1">
                <a:solidFill>
                  <a:srgbClr val="FFFFFF"/>
                </a:solidFill>
              </a:rPr>
              <a:t>dedica</a:t>
            </a:r>
            <a:r>
              <a:rPr lang="en-US" sz="1700" dirty="0">
                <a:solidFill>
                  <a:srgbClr val="FFFFFF"/>
                </a:solidFill>
              </a:rPr>
              <a:t> a la </a:t>
            </a:r>
            <a:r>
              <a:rPr lang="en-US" sz="1700" dirty="0" err="1">
                <a:solidFill>
                  <a:srgbClr val="FFFFFF"/>
                </a:solidFill>
              </a:rPr>
              <a:t>agricultura</a:t>
            </a:r>
            <a:r>
              <a:rPr lang="en-US" sz="1700" dirty="0">
                <a:solidFill>
                  <a:srgbClr val="FFFFFF"/>
                </a:solidFill>
              </a:rPr>
              <a:t> la caza y la </a:t>
            </a:r>
            <a:r>
              <a:rPr lang="en-US" sz="1700" dirty="0" err="1">
                <a:solidFill>
                  <a:srgbClr val="FFFFFF"/>
                </a:solidFill>
              </a:rPr>
              <a:t>pesca</a:t>
            </a:r>
            <a:r>
              <a:rPr lang="en-US" sz="1700" dirty="0">
                <a:solidFill>
                  <a:srgbClr val="FFFFFF"/>
                </a:solidFill>
              </a:rPr>
              <a:t>.</a:t>
            </a:r>
          </a:p>
          <a:p>
            <a:pPr indent="-228600" algn="just">
              <a:lnSpc>
                <a:spcPct val="90000"/>
              </a:lnSpc>
              <a:spcAft>
                <a:spcPts val="600"/>
              </a:spcAft>
              <a:buFont typeface="Arial" panose="020B0604020202020204" pitchFamily="34" charset="0"/>
              <a:buChar char="•"/>
            </a:pPr>
            <a:r>
              <a:rPr lang="en-US" sz="1700" b="1" dirty="0">
                <a:solidFill>
                  <a:srgbClr val="FFFFFF"/>
                </a:solidFill>
              </a:rPr>
              <a:t>Lengua </a:t>
            </a:r>
            <a:r>
              <a:rPr lang="en-US" sz="1700" b="1" dirty="0" err="1">
                <a:solidFill>
                  <a:srgbClr val="FFFFFF"/>
                </a:solidFill>
              </a:rPr>
              <a:t>Cha’palaa</a:t>
            </a:r>
            <a:r>
              <a:rPr lang="en-US" sz="1700" b="1" dirty="0">
                <a:solidFill>
                  <a:srgbClr val="FFFFFF"/>
                </a:solidFill>
              </a:rPr>
              <a:t>.</a:t>
            </a:r>
          </a:p>
          <a:p>
            <a:pPr indent="-228600" algn="just">
              <a:lnSpc>
                <a:spcPct val="90000"/>
              </a:lnSpc>
              <a:spcAft>
                <a:spcPts val="600"/>
              </a:spcAft>
              <a:buFont typeface="Arial" panose="020B0604020202020204" pitchFamily="34" charset="0"/>
              <a:buChar char="•"/>
            </a:pPr>
            <a:r>
              <a:rPr lang="en-US" sz="1700" dirty="0">
                <a:solidFill>
                  <a:srgbClr val="FFFFFF"/>
                </a:solidFill>
              </a:rPr>
              <a:t>Esta lengua es </a:t>
            </a:r>
            <a:r>
              <a:rPr lang="en-US" sz="1700" dirty="0" err="1">
                <a:solidFill>
                  <a:srgbClr val="FFFFFF"/>
                </a:solidFill>
              </a:rPr>
              <a:t>propia</a:t>
            </a:r>
            <a:r>
              <a:rPr lang="en-US" sz="1700" dirty="0">
                <a:solidFill>
                  <a:srgbClr val="FFFFFF"/>
                </a:solidFill>
              </a:rPr>
              <a:t> del pueblo Chachi, </a:t>
            </a:r>
            <a:r>
              <a:rPr lang="en-US" sz="1700" dirty="0" err="1">
                <a:solidFill>
                  <a:srgbClr val="FFFFFF"/>
                </a:solidFill>
              </a:rPr>
              <a:t>denominados</a:t>
            </a:r>
            <a:r>
              <a:rPr lang="en-US" sz="1700" dirty="0">
                <a:solidFill>
                  <a:srgbClr val="FFFFFF"/>
                </a:solidFill>
              </a:rPr>
              <a:t> también </a:t>
            </a:r>
            <a:r>
              <a:rPr lang="en-US" sz="1700" dirty="0" err="1">
                <a:solidFill>
                  <a:srgbClr val="FFFFFF"/>
                </a:solidFill>
              </a:rPr>
              <a:t>Cayapas</a:t>
            </a:r>
            <a:r>
              <a:rPr lang="en-US" sz="1700" dirty="0">
                <a:solidFill>
                  <a:srgbClr val="FFFFFF"/>
                </a:solidFill>
              </a:rPr>
              <a:t>. La </a:t>
            </a:r>
            <a:r>
              <a:rPr lang="en-US" sz="1700" dirty="0" err="1">
                <a:solidFill>
                  <a:srgbClr val="FFFFFF"/>
                </a:solidFill>
              </a:rPr>
              <a:t>comunidad</a:t>
            </a:r>
            <a:r>
              <a:rPr lang="en-US" sz="1700" dirty="0">
                <a:solidFill>
                  <a:srgbClr val="FFFFFF"/>
                </a:solidFill>
              </a:rPr>
              <a:t> </a:t>
            </a:r>
            <a:r>
              <a:rPr lang="en-US" sz="1700" dirty="0" err="1">
                <a:solidFill>
                  <a:srgbClr val="FFFFFF"/>
                </a:solidFill>
              </a:rPr>
              <a:t>está</a:t>
            </a:r>
            <a:r>
              <a:rPr lang="en-US" sz="1700" dirty="0">
                <a:solidFill>
                  <a:srgbClr val="FFFFFF"/>
                </a:solidFill>
              </a:rPr>
              <a:t> </a:t>
            </a:r>
            <a:r>
              <a:rPr lang="en-US" sz="1700" dirty="0" err="1">
                <a:solidFill>
                  <a:srgbClr val="FFFFFF"/>
                </a:solidFill>
              </a:rPr>
              <a:t>integrada</a:t>
            </a:r>
            <a:r>
              <a:rPr lang="en-US" sz="1700" dirty="0">
                <a:solidFill>
                  <a:srgbClr val="FFFFFF"/>
                </a:solidFill>
              </a:rPr>
              <a:t> </a:t>
            </a:r>
            <a:r>
              <a:rPr lang="en-US" sz="1700" dirty="0" err="1">
                <a:solidFill>
                  <a:srgbClr val="FFFFFF"/>
                </a:solidFill>
              </a:rPr>
              <a:t>por</a:t>
            </a:r>
            <a:r>
              <a:rPr lang="en-US" sz="1700" dirty="0">
                <a:solidFill>
                  <a:srgbClr val="FFFFFF"/>
                </a:solidFill>
              </a:rPr>
              <a:t> </a:t>
            </a:r>
            <a:r>
              <a:rPr lang="en-US" sz="1700" dirty="0" err="1">
                <a:solidFill>
                  <a:srgbClr val="FFFFFF"/>
                </a:solidFill>
              </a:rPr>
              <a:t>aproximadamente</a:t>
            </a:r>
            <a:r>
              <a:rPr lang="en-US" sz="1700" dirty="0">
                <a:solidFill>
                  <a:srgbClr val="FFFFFF"/>
                </a:solidFill>
              </a:rPr>
              <a:t> 8040 personas que </a:t>
            </a:r>
            <a:r>
              <a:rPr lang="en-US" sz="1700" dirty="0" err="1">
                <a:solidFill>
                  <a:srgbClr val="FFFFFF"/>
                </a:solidFill>
              </a:rPr>
              <a:t>habitan</a:t>
            </a:r>
            <a:r>
              <a:rPr lang="en-US" sz="1700" dirty="0">
                <a:solidFill>
                  <a:srgbClr val="FFFFFF"/>
                </a:solidFill>
              </a:rPr>
              <a:t> </a:t>
            </a:r>
            <a:r>
              <a:rPr lang="en-US" sz="1700" dirty="0" err="1">
                <a:solidFill>
                  <a:srgbClr val="FFFFFF"/>
                </a:solidFill>
              </a:rPr>
              <a:t>en</a:t>
            </a:r>
            <a:r>
              <a:rPr lang="en-US" sz="1700" dirty="0">
                <a:solidFill>
                  <a:srgbClr val="FFFFFF"/>
                </a:solidFill>
              </a:rPr>
              <a:t> la </a:t>
            </a:r>
            <a:r>
              <a:rPr lang="en-US" sz="1700" dirty="0" err="1">
                <a:solidFill>
                  <a:srgbClr val="FFFFFF"/>
                </a:solidFill>
              </a:rPr>
              <a:t>provincia</a:t>
            </a:r>
            <a:r>
              <a:rPr lang="en-US" sz="1700" dirty="0">
                <a:solidFill>
                  <a:srgbClr val="FFFFFF"/>
                </a:solidFill>
              </a:rPr>
              <a:t> de Esmeraldas.</a:t>
            </a:r>
          </a:p>
          <a:p>
            <a:pPr indent="-228600" algn="just">
              <a:lnSpc>
                <a:spcPct val="90000"/>
              </a:lnSpc>
              <a:spcAft>
                <a:spcPts val="600"/>
              </a:spcAft>
              <a:buFont typeface="Arial" panose="020B0604020202020204" pitchFamily="34" charset="0"/>
              <a:buChar char="•"/>
            </a:pPr>
            <a:r>
              <a:rPr lang="en-US" sz="1700" b="1" dirty="0">
                <a:solidFill>
                  <a:srgbClr val="FFFFFF"/>
                </a:solidFill>
              </a:rPr>
              <a:t>Lengua </a:t>
            </a:r>
            <a:r>
              <a:rPr lang="en-US" sz="1700" b="1" dirty="0" err="1">
                <a:solidFill>
                  <a:srgbClr val="FFFFFF"/>
                </a:solidFill>
              </a:rPr>
              <a:t>Kayapi</a:t>
            </a:r>
            <a:r>
              <a:rPr lang="en-US" sz="1700" dirty="0">
                <a:solidFill>
                  <a:srgbClr val="FFFFFF"/>
                </a:solidFill>
              </a:rPr>
              <a:t>.</a:t>
            </a:r>
          </a:p>
          <a:p>
            <a:pPr indent="-228600" algn="just">
              <a:lnSpc>
                <a:spcPct val="90000"/>
              </a:lnSpc>
              <a:spcAft>
                <a:spcPts val="600"/>
              </a:spcAft>
              <a:buFont typeface="Arial" panose="020B0604020202020204" pitchFamily="34" charset="0"/>
              <a:buChar char="•"/>
            </a:pPr>
            <a:r>
              <a:rPr lang="en-US" sz="1700" dirty="0">
                <a:solidFill>
                  <a:srgbClr val="FFFFFF"/>
                </a:solidFill>
              </a:rPr>
              <a:t>Esta lengua </a:t>
            </a:r>
            <a:r>
              <a:rPr lang="en-US" sz="1700" dirty="0" err="1">
                <a:solidFill>
                  <a:srgbClr val="FFFFFF"/>
                </a:solidFill>
              </a:rPr>
              <a:t>llega</a:t>
            </a:r>
            <a:r>
              <a:rPr lang="en-US" sz="1700" dirty="0">
                <a:solidFill>
                  <a:srgbClr val="FFFFFF"/>
                </a:solidFill>
              </a:rPr>
              <a:t> a ser </a:t>
            </a:r>
            <a:r>
              <a:rPr lang="en-US" sz="1700" dirty="0" err="1">
                <a:solidFill>
                  <a:srgbClr val="FFFFFF"/>
                </a:solidFill>
              </a:rPr>
              <a:t>conocida</a:t>
            </a:r>
            <a:r>
              <a:rPr lang="en-US" sz="1700" dirty="0">
                <a:solidFill>
                  <a:srgbClr val="FFFFFF"/>
                </a:solidFill>
              </a:rPr>
              <a:t> también </a:t>
            </a:r>
            <a:r>
              <a:rPr lang="en-US" sz="1700" dirty="0" err="1">
                <a:solidFill>
                  <a:srgbClr val="FFFFFF"/>
                </a:solidFill>
              </a:rPr>
              <a:t>como</a:t>
            </a:r>
            <a:r>
              <a:rPr lang="en-US" sz="1700" dirty="0">
                <a:solidFill>
                  <a:srgbClr val="FFFFFF"/>
                </a:solidFill>
              </a:rPr>
              <a:t> </a:t>
            </a:r>
            <a:r>
              <a:rPr lang="en-US" sz="1700" dirty="0" err="1">
                <a:solidFill>
                  <a:srgbClr val="FFFFFF"/>
                </a:solidFill>
              </a:rPr>
              <a:t>idioma</a:t>
            </a:r>
            <a:r>
              <a:rPr lang="en-US" sz="1700" dirty="0">
                <a:solidFill>
                  <a:srgbClr val="FFFFFF"/>
                </a:solidFill>
              </a:rPr>
              <a:t> </a:t>
            </a:r>
            <a:r>
              <a:rPr lang="en-US" sz="1700" dirty="0" err="1">
                <a:solidFill>
                  <a:srgbClr val="FFFFFF"/>
                </a:solidFill>
              </a:rPr>
              <a:t>záparo</a:t>
            </a:r>
            <a:r>
              <a:rPr lang="en-US" sz="1700" dirty="0">
                <a:solidFill>
                  <a:srgbClr val="FFFFFF"/>
                </a:solidFill>
              </a:rPr>
              <a:t>, y </a:t>
            </a:r>
            <a:r>
              <a:rPr lang="en-US" sz="1700" dirty="0" err="1">
                <a:solidFill>
                  <a:srgbClr val="FFFFFF"/>
                </a:solidFill>
              </a:rPr>
              <a:t>pertenece</a:t>
            </a:r>
            <a:r>
              <a:rPr lang="en-US" sz="1700" dirty="0">
                <a:solidFill>
                  <a:srgbClr val="FFFFFF"/>
                </a:solidFill>
              </a:rPr>
              <a:t> a la </a:t>
            </a:r>
            <a:r>
              <a:rPr lang="en-US" sz="1700" dirty="0" err="1">
                <a:solidFill>
                  <a:srgbClr val="FFFFFF"/>
                </a:solidFill>
              </a:rPr>
              <a:t>comunidad</a:t>
            </a:r>
            <a:r>
              <a:rPr lang="en-US" sz="1700" dirty="0">
                <a:solidFill>
                  <a:srgbClr val="FFFFFF"/>
                </a:solidFill>
              </a:rPr>
              <a:t> ancestral </a:t>
            </a:r>
            <a:r>
              <a:rPr lang="en-US" sz="1700" dirty="0" err="1">
                <a:solidFill>
                  <a:srgbClr val="FFFFFF"/>
                </a:solidFill>
              </a:rPr>
              <a:t>Zapara</a:t>
            </a:r>
            <a:r>
              <a:rPr lang="en-US" sz="1700" dirty="0">
                <a:solidFill>
                  <a:srgbClr val="FFFFFF"/>
                </a:solidFill>
              </a:rPr>
              <a:t>. </a:t>
            </a:r>
            <a:r>
              <a:rPr lang="en-US" sz="1700" dirty="0" err="1">
                <a:solidFill>
                  <a:srgbClr val="FFFFFF"/>
                </a:solidFill>
              </a:rPr>
              <a:t>Dicho</a:t>
            </a:r>
            <a:r>
              <a:rPr lang="en-US" sz="1700" dirty="0">
                <a:solidFill>
                  <a:srgbClr val="FFFFFF"/>
                </a:solidFill>
              </a:rPr>
              <a:t> pueblo </a:t>
            </a:r>
            <a:r>
              <a:rPr lang="en-US" sz="1700" dirty="0" err="1">
                <a:solidFill>
                  <a:srgbClr val="FFFFFF"/>
                </a:solidFill>
              </a:rPr>
              <a:t>habita</a:t>
            </a:r>
            <a:r>
              <a:rPr lang="en-US" sz="1700" dirty="0">
                <a:solidFill>
                  <a:srgbClr val="FFFFFF"/>
                </a:solidFill>
              </a:rPr>
              <a:t> </a:t>
            </a:r>
            <a:r>
              <a:rPr lang="en-US" sz="1700" dirty="0" err="1">
                <a:solidFill>
                  <a:srgbClr val="FFFFFF"/>
                </a:solidFill>
              </a:rPr>
              <a:t>en</a:t>
            </a:r>
            <a:r>
              <a:rPr lang="en-US" sz="1700" dirty="0">
                <a:solidFill>
                  <a:srgbClr val="FFFFFF"/>
                </a:solidFill>
              </a:rPr>
              <a:t> la zona </a:t>
            </a:r>
            <a:r>
              <a:rPr lang="en-US" sz="1700" dirty="0" err="1">
                <a:solidFill>
                  <a:srgbClr val="FFFFFF"/>
                </a:solidFill>
              </a:rPr>
              <a:t>noroeste</a:t>
            </a:r>
            <a:r>
              <a:rPr lang="en-US" sz="1700" dirty="0">
                <a:solidFill>
                  <a:srgbClr val="FFFFFF"/>
                </a:solidFill>
              </a:rPr>
              <a:t> de Pastaza.</a:t>
            </a:r>
          </a:p>
          <a:p>
            <a:pPr indent="-228600" algn="just">
              <a:lnSpc>
                <a:spcPct val="90000"/>
              </a:lnSpc>
              <a:spcAft>
                <a:spcPts val="600"/>
              </a:spcAft>
              <a:buFont typeface="Arial" panose="020B0604020202020204" pitchFamily="34" charset="0"/>
              <a:buChar char="•"/>
            </a:pPr>
            <a:r>
              <a:rPr lang="en-US" sz="1700" dirty="0">
                <a:solidFill>
                  <a:srgbClr val="FFFFFF"/>
                </a:solidFill>
              </a:rPr>
              <a:t>Lengua Wao </a:t>
            </a:r>
            <a:r>
              <a:rPr lang="en-US" sz="1700" dirty="0" err="1">
                <a:solidFill>
                  <a:srgbClr val="FFFFFF"/>
                </a:solidFill>
              </a:rPr>
              <a:t>terero</a:t>
            </a:r>
            <a:r>
              <a:rPr lang="en-US" sz="1700" dirty="0">
                <a:solidFill>
                  <a:srgbClr val="FFFFFF"/>
                </a:solidFill>
              </a:rPr>
              <a:t>.</a:t>
            </a:r>
          </a:p>
          <a:p>
            <a:pPr indent="-228600">
              <a:lnSpc>
                <a:spcPct val="90000"/>
              </a:lnSpc>
              <a:spcAft>
                <a:spcPts val="600"/>
              </a:spcAft>
              <a:buFont typeface="Arial" panose="020B0604020202020204" pitchFamily="34" charset="0"/>
              <a:buChar char="•"/>
            </a:pPr>
            <a:endParaRPr lang="en-US" sz="1500" dirty="0">
              <a:solidFill>
                <a:srgbClr val="FFFFFF"/>
              </a:solidFill>
            </a:endParaRPr>
          </a:p>
          <a:p>
            <a:pPr indent="-228600">
              <a:lnSpc>
                <a:spcPct val="90000"/>
              </a:lnSpc>
              <a:spcAft>
                <a:spcPts val="600"/>
              </a:spcAft>
              <a:buFont typeface="Arial" panose="020B0604020202020204" pitchFamily="34" charset="0"/>
              <a:buChar char="•"/>
            </a:pPr>
            <a:endParaRPr lang="en-US" sz="1500" dirty="0">
              <a:solidFill>
                <a:srgbClr val="FFFFFF"/>
              </a:solidFill>
            </a:endParaRPr>
          </a:p>
        </p:txBody>
      </p:sp>
    </p:spTree>
    <p:extLst>
      <p:ext uri="{BB962C8B-B14F-4D97-AF65-F5344CB8AC3E}">
        <p14:creationId xmlns:p14="http://schemas.microsoft.com/office/powerpoint/2010/main" val="1738718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additive="base">
                                        <p:cTn id="3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4506B94-2CDE-4045-9C9C-4CD28A914EF7}"/>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2800" kern="1200">
                <a:solidFill>
                  <a:srgbClr val="FFFFFF"/>
                </a:solidFill>
                <a:latin typeface="+mj-lt"/>
                <a:ea typeface="+mj-ea"/>
                <a:cs typeface="+mj-cs"/>
              </a:rPr>
              <a:t>Diversidad lingüística presente en el Ecuador:</a:t>
            </a: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sp>
        <p:nvSpPr>
          <p:cNvPr id="3" name="Marcador de contenido 2">
            <a:extLst>
              <a:ext uri="{FF2B5EF4-FFF2-40B4-BE49-F238E27FC236}">
                <a16:creationId xmlns:a16="http://schemas.microsoft.com/office/drawing/2014/main" id="{DE89DAD5-DB28-4D95-89B5-F713A5B99D48}"/>
              </a:ext>
            </a:extLst>
          </p:cNvPr>
          <p:cNvSpPr>
            <a:spLocks noGrp="1"/>
          </p:cNvSpPr>
          <p:nvPr>
            <p:ph idx="1"/>
          </p:nvPr>
        </p:nvSpPr>
        <p:spPr>
          <a:xfrm>
            <a:off x="4232228" y="1412489"/>
            <a:ext cx="3892845" cy="4363844"/>
          </a:xfrm>
        </p:spPr>
        <p:txBody>
          <a:bodyPr vert="horz" lIns="91440" tIns="45720" rIns="91440" bIns="45720" rtlCol="0">
            <a:normAutofit fontScale="92500" lnSpcReduction="20000"/>
          </a:bodyPr>
          <a:lstStyle/>
          <a:p>
            <a:pPr marL="0"/>
            <a:r>
              <a:rPr lang="en-US" sz="1600" b="1" dirty="0"/>
              <a:t>Lengua Wao </a:t>
            </a:r>
            <a:r>
              <a:rPr lang="en-US" sz="1600" b="1" dirty="0" err="1"/>
              <a:t>terero</a:t>
            </a:r>
            <a:r>
              <a:rPr lang="en-US" sz="1600" b="1" dirty="0"/>
              <a:t>.</a:t>
            </a:r>
          </a:p>
          <a:p>
            <a:pPr algn="just"/>
            <a:r>
              <a:rPr lang="en-US" sz="1600" dirty="0"/>
              <a:t>Es </a:t>
            </a:r>
            <a:r>
              <a:rPr lang="en-US" sz="1600" dirty="0" err="1"/>
              <a:t>hablada</a:t>
            </a:r>
            <a:r>
              <a:rPr lang="en-US" sz="1600" dirty="0"/>
              <a:t> </a:t>
            </a:r>
            <a:r>
              <a:rPr lang="en-US" sz="1600" dirty="0" err="1"/>
              <a:t>por</a:t>
            </a:r>
            <a:r>
              <a:rPr lang="en-US" sz="1600" dirty="0"/>
              <a:t> </a:t>
            </a:r>
            <a:r>
              <a:rPr lang="en-US" sz="1600" dirty="0" err="1"/>
              <a:t>el</a:t>
            </a:r>
            <a:r>
              <a:rPr lang="en-US" sz="1600" dirty="0"/>
              <a:t> pueblo Huaorani. Esta </a:t>
            </a:r>
            <a:r>
              <a:rPr lang="en-US" sz="1600" dirty="0" err="1"/>
              <a:t>comunidad</a:t>
            </a:r>
            <a:r>
              <a:rPr lang="en-US" sz="1600" dirty="0"/>
              <a:t> </a:t>
            </a:r>
            <a:r>
              <a:rPr lang="en-US" sz="1600" dirty="0" err="1"/>
              <a:t>está</a:t>
            </a:r>
            <a:r>
              <a:rPr lang="en-US" sz="1600" dirty="0"/>
              <a:t> </a:t>
            </a:r>
            <a:r>
              <a:rPr lang="en-US" sz="1600" dirty="0" err="1"/>
              <a:t>integrada</a:t>
            </a:r>
            <a:r>
              <a:rPr lang="en-US" sz="1600" dirty="0"/>
              <a:t> </a:t>
            </a:r>
            <a:r>
              <a:rPr lang="en-US" sz="1600" dirty="0" err="1"/>
              <a:t>por</a:t>
            </a:r>
            <a:r>
              <a:rPr lang="en-US" sz="1600" dirty="0"/>
              <a:t> </a:t>
            </a:r>
            <a:r>
              <a:rPr lang="en-US" sz="1600" dirty="0" err="1"/>
              <a:t>unas</a:t>
            </a:r>
            <a:r>
              <a:rPr lang="en-US" sz="1600" dirty="0"/>
              <a:t> 2700 personas </a:t>
            </a:r>
            <a:r>
              <a:rPr lang="en-US" sz="1600" dirty="0" err="1"/>
              <a:t>aproximadamente</a:t>
            </a:r>
            <a:r>
              <a:rPr lang="en-US" sz="1600" dirty="0"/>
              <a:t>. Este pueblo </a:t>
            </a:r>
            <a:r>
              <a:rPr lang="en-US" sz="1600" dirty="0" err="1"/>
              <a:t>indígena</a:t>
            </a:r>
            <a:r>
              <a:rPr lang="en-US" sz="1600" dirty="0"/>
              <a:t> </a:t>
            </a:r>
            <a:r>
              <a:rPr lang="en-US" sz="1600" dirty="0" err="1"/>
              <a:t>habita</a:t>
            </a:r>
            <a:r>
              <a:rPr lang="en-US" sz="1600" dirty="0"/>
              <a:t> tanto </a:t>
            </a:r>
            <a:r>
              <a:rPr lang="en-US" sz="1600" dirty="0" err="1"/>
              <a:t>en</a:t>
            </a:r>
            <a:r>
              <a:rPr lang="en-US" sz="1600" dirty="0"/>
              <a:t> la </a:t>
            </a:r>
            <a:r>
              <a:rPr lang="en-US" sz="1600" dirty="0" err="1"/>
              <a:t>Amazonía</a:t>
            </a:r>
            <a:r>
              <a:rPr lang="en-US" sz="1600" dirty="0"/>
              <a:t> </a:t>
            </a:r>
            <a:r>
              <a:rPr lang="en-US" sz="1600" dirty="0" err="1"/>
              <a:t>ecuatoriana</a:t>
            </a:r>
            <a:r>
              <a:rPr lang="en-US" sz="1600" dirty="0"/>
              <a:t> </a:t>
            </a:r>
            <a:r>
              <a:rPr lang="en-US" sz="1600" dirty="0" err="1"/>
              <a:t>como</a:t>
            </a:r>
            <a:r>
              <a:rPr lang="en-US" sz="1600" dirty="0"/>
              <a:t> peruana.</a:t>
            </a:r>
          </a:p>
          <a:p>
            <a:pPr marL="0" algn="just"/>
            <a:r>
              <a:rPr lang="en-US" sz="1600" b="1" dirty="0"/>
              <a:t>Lengua </a:t>
            </a:r>
            <a:r>
              <a:rPr lang="en-US" sz="1600" b="1" dirty="0" err="1"/>
              <a:t>Kichwa</a:t>
            </a:r>
            <a:r>
              <a:rPr lang="en-US" sz="1600" b="1" dirty="0"/>
              <a:t> o </a:t>
            </a:r>
            <a:r>
              <a:rPr lang="en-US" sz="1600" b="1" dirty="0" err="1"/>
              <a:t>runa</a:t>
            </a:r>
            <a:r>
              <a:rPr lang="en-US" sz="1600" b="1" dirty="0"/>
              <a:t> </a:t>
            </a:r>
            <a:r>
              <a:rPr lang="en-US" sz="1600" b="1" dirty="0" err="1"/>
              <a:t>shimi</a:t>
            </a:r>
            <a:r>
              <a:rPr lang="en-US" sz="1600" dirty="0"/>
              <a:t>.</a:t>
            </a:r>
          </a:p>
          <a:p>
            <a:pPr algn="just"/>
            <a:r>
              <a:rPr lang="en-US" sz="1600" dirty="0"/>
              <a:t>La gran </a:t>
            </a:r>
            <a:r>
              <a:rPr lang="en-US" sz="1600" dirty="0" err="1"/>
              <a:t>mayoría</a:t>
            </a:r>
            <a:r>
              <a:rPr lang="en-US" sz="1600" dirty="0"/>
              <a:t> de </a:t>
            </a:r>
            <a:r>
              <a:rPr lang="en-US" sz="1600" dirty="0" err="1"/>
              <a:t>los</a:t>
            </a:r>
            <a:r>
              <a:rPr lang="en-US" sz="1600" dirty="0"/>
              <a:t> pueblos </a:t>
            </a:r>
            <a:r>
              <a:rPr lang="en-US" sz="1600" dirty="0" err="1"/>
              <a:t>Kichwa</a:t>
            </a:r>
            <a:r>
              <a:rPr lang="en-US" sz="1600" dirty="0"/>
              <a:t> </a:t>
            </a:r>
            <a:r>
              <a:rPr lang="en-US" sz="1600" dirty="0" err="1"/>
              <a:t>hablantes</a:t>
            </a:r>
            <a:r>
              <a:rPr lang="en-US" sz="1600" dirty="0"/>
              <a:t> </a:t>
            </a:r>
            <a:r>
              <a:rPr lang="en-US" sz="1600" dirty="0" err="1"/>
              <a:t>están</a:t>
            </a:r>
            <a:r>
              <a:rPr lang="en-US" sz="1600" dirty="0"/>
              <a:t> </a:t>
            </a:r>
            <a:r>
              <a:rPr lang="en-US" sz="1600" dirty="0" err="1"/>
              <a:t>situados</a:t>
            </a:r>
            <a:r>
              <a:rPr lang="en-US" sz="1600" dirty="0"/>
              <a:t> </a:t>
            </a:r>
            <a:r>
              <a:rPr lang="en-US" sz="1600" dirty="0" err="1"/>
              <a:t>en</a:t>
            </a:r>
            <a:r>
              <a:rPr lang="en-US" sz="1600" dirty="0"/>
              <a:t> las </a:t>
            </a:r>
            <a:r>
              <a:rPr lang="en-US" sz="1600" dirty="0" err="1"/>
              <a:t>provincias</a:t>
            </a:r>
            <a:r>
              <a:rPr lang="en-US" sz="1600" dirty="0"/>
              <a:t> que </a:t>
            </a:r>
            <a:r>
              <a:rPr lang="en-US" sz="1600" dirty="0" err="1"/>
              <a:t>integran</a:t>
            </a:r>
            <a:r>
              <a:rPr lang="en-US" sz="1600" dirty="0"/>
              <a:t> </a:t>
            </a:r>
            <a:r>
              <a:rPr lang="en-US" sz="1600" dirty="0" err="1"/>
              <a:t>el</a:t>
            </a:r>
            <a:r>
              <a:rPr lang="en-US" sz="1600" dirty="0"/>
              <a:t> </a:t>
            </a:r>
            <a:r>
              <a:rPr lang="en-US" sz="1600" dirty="0" err="1"/>
              <a:t>callejón</a:t>
            </a:r>
            <a:r>
              <a:rPr lang="en-US" sz="1600" dirty="0"/>
              <a:t> </a:t>
            </a:r>
            <a:r>
              <a:rPr lang="en-US" sz="1600" dirty="0" err="1"/>
              <a:t>interandino</a:t>
            </a:r>
            <a:r>
              <a:rPr lang="en-US" sz="1600" dirty="0"/>
              <a:t> y </a:t>
            </a:r>
            <a:r>
              <a:rPr lang="en-US" sz="1600" dirty="0" err="1"/>
              <a:t>parte</a:t>
            </a:r>
            <a:r>
              <a:rPr lang="en-US" sz="1600" dirty="0"/>
              <a:t> de la </a:t>
            </a:r>
            <a:r>
              <a:rPr lang="en-US" sz="1600" dirty="0" err="1"/>
              <a:t>región</a:t>
            </a:r>
            <a:r>
              <a:rPr lang="en-US" sz="1600" dirty="0"/>
              <a:t> oriental </a:t>
            </a:r>
            <a:r>
              <a:rPr lang="en-US" sz="1600" dirty="0" err="1"/>
              <a:t>ecuatoriana</a:t>
            </a:r>
            <a:r>
              <a:rPr lang="en-US" sz="1600" dirty="0"/>
              <a:t>.</a:t>
            </a:r>
          </a:p>
          <a:p>
            <a:pPr marL="0" algn="just"/>
            <a:r>
              <a:rPr lang="en-US" sz="1600" b="1" dirty="0"/>
              <a:t>Lengua </a:t>
            </a:r>
            <a:r>
              <a:rPr lang="en-US" sz="1600" b="1" dirty="0" err="1"/>
              <a:t>Tsafiki</a:t>
            </a:r>
            <a:r>
              <a:rPr lang="en-US" sz="1600" b="1" dirty="0"/>
              <a:t>.</a:t>
            </a:r>
          </a:p>
          <a:p>
            <a:pPr algn="just"/>
            <a:r>
              <a:rPr lang="en-US" sz="1600" dirty="0"/>
              <a:t>La lengua </a:t>
            </a:r>
            <a:r>
              <a:rPr lang="en-US" sz="1600" dirty="0" err="1"/>
              <a:t>tsafiki</a:t>
            </a:r>
            <a:r>
              <a:rPr lang="en-US" sz="1600" dirty="0"/>
              <a:t> </a:t>
            </a:r>
            <a:r>
              <a:rPr lang="en-US" sz="1600" dirty="0" err="1"/>
              <a:t>pertenece</a:t>
            </a:r>
            <a:r>
              <a:rPr lang="en-US" sz="1600" dirty="0"/>
              <a:t> a la familia </a:t>
            </a:r>
            <a:r>
              <a:rPr lang="en-US" sz="1600" dirty="0" err="1"/>
              <a:t>barbacoana</a:t>
            </a:r>
            <a:r>
              <a:rPr lang="en-US" sz="1600" dirty="0"/>
              <a:t> y es </a:t>
            </a:r>
            <a:r>
              <a:rPr lang="en-US" sz="1600" dirty="0" err="1"/>
              <a:t>hablada</a:t>
            </a:r>
            <a:r>
              <a:rPr lang="en-US" sz="1600" dirty="0"/>
              <a:t> </a:t>
            </a:r>
            <a:r>
              <a:rPr lang="en-US" sz="1600" dirty="0" err="1"/>
              <a:t>por</a:t>
            </a:r>
            <a:r>
              <a:rPr lang="en-US" sz="1600" dirty="0"/>
              <a:t> </a:t>
            </a:r>
            <a:r>
              <a:rPr lang="en-US" sz="1600" dirty="0" err="1"/>
              <a:t>el</a:t>
            </a:r>
            <a:r>
              <a:rPr lang="en-US" sz="1600" dirty="0"/>
              <a:t> pueblo </a:t>
            </a:r>
            <a:r>
              <a:rPr lang="en-US" sz="1600" dirty="0" err="1"/>
              <a:t>Tsáchila</a:t>
            </a:r>
            <a:r>
              <a:rPr lang="en-US" sz="1600" dirty="0"/>
              <a:t>. </a:t>
            </a:r>
          </a:p>
          <a:p>
            <a:pPr algn="just"/>
            <a:r>
              <a:rPr lang="en-US" sz="1600" dirty="0"/>
              <a:t>Esta </a:t>
            </a:r>
            <a:r>
              <a:rPr lang="en-US" sz="1600" dirty="0" err="1"/>
              <a:t>comunidad</a:t>
            </a:r>
            <a:r>
              <a:rPr lang="en-US" sz="1600" dirty="0"/>
              <a:t> </a:t>
            </a:r>
            <a:r>
              <a:rPr lang="en-US" sz="1600" dirty="0" err="1"/>
              <a:t>indígena</a:t>
            </a:r>
            <a:r>
              <a:rPr lang="en-US" sz="1600" dirty="0"/>
              <a:t> es </a:t>
            </a:r>
            <a:r>
              <a:rPr lang="en-US" sz="1600" dirty="0" err="1"/>
              <a:t>denominada</a:t>
            </a:r>
            <a:r>
              <a:rPr lang="en-US" sz="1600" dirty="0"/>
              <a:t> </a:t>
            </a:r>
            <a:r>
              <a:rPr lang="en-US" sz="1600" dirty="0" err="1"/>
              <a:t>por</a:t>
            </a:r>
            <a:r>
              <a:rPr lang="en-US" sz="1600" dirty="0"/>
              <a:t> </a:t>
            </a:r>
            <a:r>
              <a:rPr lang="en-US" sz="1600" dirty="0" err="1"/>
              <a:t>los</a:t>
            </a:r>
            <a:r>
              <a:rPr lang="en-US" sz="1600" dirty="0"/>
              <a:t> mestizos </a:t>
            </a:r>
            <a:r>
              <a:rPr lang="en-US" sz="1600" dirty="0" err="1"/>
              <a:t>como</a:t>
            </a:r>
            <a:r>
              <a:rPr lang="en-US" sz="1600" dirty="0"/>
              <a:t> “</a:t>
            </a:r>
            <a:r>
              <a:rPr lang="en-US" sz="1600" dirty="0" err="1"/>
              <a:t>indios</a:t>
            </a:r>
            <a:r>
              <a:rPr lang="en-US" sz="1600" dirty="0"/>
              <a:t> </a:t>
            </a:r>
            <a:r>
              <a:rPr lang="en-US" sz="1600" dirty="0" err="1"/>
              <a:t>colorados</a:t>
            </a:r>
            <a:r>
              <a:rPr lang="en-US" sz="1600" dirty="0"/>
              <a:t>”, y </a:t>
            </a:r>
            <a:r>
              <a:rPr lang="en-US" sz="1600" dirty="0" err="1"/>
              <a:t>habitan</a:t>
            </a:r>
            <a:r>
              <a:rPr lang="en-US" sz="1600" dirty="0"/>
              <a:t> </a:t>
            </a:r>
            <a:r>
              <a:rPr lang="en-US" sz="1600" dirty="0" err="1"/>
              <a:t>en</a:t>
            </a:r>
            <a:r>
              <a:rPr lang="en-US" sz="1600" dirty="0"/>
              <a:t> la zona </a:t>
            </a:r>
            <a:r>
              <a:rPr lang="en-US" sz="1600" dirty="0" err="1"/>
              <a:t>noroeste</a:t>
            </a:r>
            <a:r>
              <a:rPr lang="en-US" sz="1600" dirty="0"/>
              <a:t> de Ecuador, </a:t>
            </a:r>
            <a:r>
              <a:rPr lang="en-US" sz="1600" dirty="0" err="1"/>
              <a:t>específicamente</a:t>
            </a:r>
            <a:r>
              <a:rPr lang="en-US" sz="1600" dirty="0"/>
              <a:t> </a:t>
            </a:r>
            <a:r>
              <a:rPr lang="en-US" sz="1600" dirty="0" err="1"/>
              <a:t>en</a:t>
            </a:r>
            <a:r>
              <a:rPr lang="en-US" sz="1600" dirty="0"/>
              <a:t> la </a:t>
            </a:r>
            <a:r>
              <a:rPr lang="en-US" sz="1600" dirty="0" err="1"/>
              <a:t>provincia</a:t>
            </a:r>
            <a:r>
              <a:rPr lang="en-US" sz="1600" dirty="0"/>
              <a:t> de Santo Domingo de </a:t>
            </a:r>
            <a:r>
              <a:rPr lang="en-US" sz="1600" dirty="0" err="1"/>
              <a:t>los</a:t>
            </a:r>
            <a:r>
              <a:rPr lang="en-US" sz="1600" dirty="0"/>
              <a:t> </a:t>
            </a:r>
            <a:r>
              <a:rPr lang="en-US" sz="1600" dirty="0" err="1"/>
              <a:t>Tsáchilas</a:t>
            </a:r>
            <a:r>
              <a:rPr lang="en-US" sz="1600" dirty="0"/>
              <a:t>.</a:t>
            </a:r>
          </a:p>
          <a:p>
            <a:endParaRPr lang="en-US" sz="1100" dirty="0"/>
          </a:p>
        </p:txBody>
      </p:sp>
      <p:sp>
        <p:nvSpPr>
          <p:cNvPr id="4" name="CuadroTexto 3">
            <a:extLst>
              <a:ext uri="{FF2B5EF4-FFF2-40B4-BE49-F238E27FC236}">
                <a16:creationId xmlns:a16="http://schemas.microsoft.com/office/drawing/2014/main" id="{41955FB0-E46C-425C-A05E-BBC1D05C2575}"/>
              </a:ext>
            </a:extLst>
          </p:cNvPr>
          <p:cNvSpPr txBox="1"/>
          <p:nvPr/>
        </p:nvSpPr>
        <p:spPr>
          <a:xfrm>
            <a:off x="8451603" y="1412489"/>
            <a:ext cx="3590579" cy="4363844"/>
          </a:xfrm>
          <a:prstGeom prst="rect">
            <a:avLst/>
          </a:prstGeom>
        </p:spPr>
        <p:txBody>
          <a:bodyPr vert="horz" lIns="91440" tIns="45720" rIns="91440" bIns="45720" rtlCol="0">
            <a:normAutofit fontScale="92500" lnSpcReduction="10000"/>
          </a:bodyPr>
          <a:lstStyle/>
          <a:p>
            <a:pPr indent="-228600" algn="just">
              <a:lnSpc>
                <a:spcPct val="90000"/>
              </a:lnSpc>
              <a:spcAft>
                <a:spcPts val="600"/>
              </a:spcAft>
              <a:buFont typeface="Arial" panose="020B0604020202020204" pitchFamily="34" charset="0"/>
              <a:buChar char="•"/>
            </a:pPr>
            <a:r>
              <a:rPr lang="en-US" sz="1400" b="1" dirty="0"/>
              <a:t>Lengua </a:t>
            </a:r>
            <a:r>
              <a:rPr lang="en-US" sz="1400" b="1" dirty="0" err="1"/>
              <a:t>Siapadee</a:t>
            </a:r>
            <a:r>
              <a:rPr lang="en-US" sz="1400" dirty="0"/>
              <a:t>.</a:t>
            </a:r>
          </a:p>
          <a:p>
            <a:pPr indent="-228600" algn="just">
              <a:lnSpc>
                <a:spcPct val="90000"/>
              </a:lnSpc>
              <a:spcAft>
                <a:spcPts val="600"/>
              </a:spcAft>
              <a:buFont typeface="Arial" panose="020B0604020202020204" pitchFamily="34" charset="0"/>
              <a:buChar char="•"/>
            </a:pPr>
            <a:r>
              <a:rPr lang="en-US" sz="1400" dirty="0"/>
              <a:t>Esta lengua se </a:t>
            </a:r>
            <a:r>
              <a:rPr lang="en-US" sz="1400" dirty="0" err="1"/>
              <a:t>domina</a:t>
            </a:r>
            <a:r>
              <a:rPr lang="en-US" sz="1400" dirty="0"/>
              <a:t> y </a:t>
            </a:r>
            <a:r>
              <a:rPr lang="en-US" sz="1400" dirty="0" err="1"/>
              <a:t>practica</a:t>
            </a:r>
            <a:r>
              <a:rPr lang="en-US" sz="1400" dirty="0"/>
              <a:t> </a:t>
            </a:r>
            <a:r>
              <a:rPr lang="en-US" sz="1400" dirty="0" err="1"/>
              <a:t>por</a:t>
            </a:r>
            <a:r>
              <a:rPr lang="en-US" sz="1400" dirty="0"/>
              <a:t> la </a:t>
            </a:r>
            <a:r>
              <a:rPr lang="en-US" sz="1400" dirty="0" err="1"/>
              <a:t>nacionalidad</a:t>
            </a:r>
            <a:r>
              <a:rPr lang="en-US" sz="1400" dirty="0"/>
              <a:t> </a:t>
            </a:r>
            <a:r>
              <a:rPr lang="en-US" sz="1400" dirty="0" err="1"/>
              <a:t>Épera</a:t>
            </a:r>
            <a:r>
              <a:rPr lang="en-US" sz="1400" dirty="0"/>
              <a:t>. La </a:t>
            </a:r>
            <a:r>
              <a:rPr lang="en-US" sz="1400" dirty="0" err="1"/>
              <a:t>cual</a:t>
            </a:r>
            <a:r>
              <a:rPr lang="en-US" sz="1400" dirty="0"/>
              <a:t> se </a:t>
            </a:r>
            <a:r>
              <a:rPr lang="en-US" sz="1400" dirty="0" err="1"/>
              <a:t>localiza</a:t>
            </a:r>
            <a:r>
              <a:rPr lang="en-US" sz="1400" dirty="0"/>
              <a:t> </a:t>
            </a:r>
            <a:r>
              <a:rPr lang="en-US" sz="1400" dirty="0" err="1"/>
              <a:t>en</a:t>
            </a:r>
            <a:r>
              <a:rPr lang="en-US" sz="1400" dirty="0"/>
              <a:t> la zona </a:t>
            </a:r>
            <a:r>
              <a:rPr lang="en-US" sz="1400" dirty="0" err="1"/>
              <a:t>norte</a:t>
            </a:r>
            <a:r>
              <a:rPr lang="en-US" sz="1400" dirty="0"/>
              <a:t> de la </a:t>
            </a:r>
            <a:r>
              <a:rPr lang="en-US" sz="1400" dirty="0" err="1"/>
              <a:t>provincia</a:t>
            </a:r>
            <a:r>
              <a:rPr lang="en-US" sz="1400" dirty="0"/>
              <a:t> de Esmeraldas, </a:t>
            </a:r>
            <a:r>
              <a:rPr lang="en-US" sz="1400" dirty="0" err="1"/>
              <a:t>específicamente</a:t>
            </a:r>
            <a:r>
              <a:rPr lang="en-US" sz="1400" dirty="0"/>
              <a:t> </a:t>
            </a:r>
            <a:r>
              <a:rPr lang="en-US" sz="1400" dirty="0" err="1"/>
              <a:t>en</a:t>
            </a:r>
            <a:r>
              <a:rPr lang="en-US" sz="1400" dirty="0"/>
              <a:t> </a:t>
            </a:r>
            <a:r>
              <a:rPr lang="en-US" sz="1400" dirty="0" err="1"/>
              <a:t>el</a:t>
            </a:r>
            <a:r>
              <a:rPr lang="en-US" sz="1400" dirty="0"/>
              <a:t> </a:t>
            </a:r>
            <a:r>
              <a:rPr lang="en-US" sz="1400" dirty="0" err="1"/>
              <a:t>cantón</a:t>
            </a:r>
            <a:r>
              <a:rPr lang="en-US" sz="1400" dirty="0"/>
              <a:t> Eloy Alfaro. Este pueblo es </a:t>
            </a:r>
            <a:r>
              <a:rPr lang="en-US" sz="1400" dirty="0" err="1"/>
              <a:t>pequeño</a:t>
            </a:r>
            <a:r>
              <a:rPr lang="en-US" sz="1400" dirty="0"/>
              <a:t> y </a:t>
            </a:r>
            <a:r>
              <a:rPr lang="en-US" sz="1400" dirty="0" err="1"/>
              <a:t>está</a:t>
            </a:r>
            <a:r>
              <a:rPr lang="en-US" sz="1400" dirty="0"/>
              <a:t> </a:t>
            </a:r>
            <a:r>
              <a:rPr lang="en-US" sz="1400" dirty="0" err="1"/>
              <a:t>integrado</a:t>
            </a:r>
            <a:r>
              <a:rPr lang="en-US" sz="1400" dirty="0"/>
              <a:t> </a:t>
            </a:r>
            <a:r>
              <a:rPr lang="en-US" sz="1400" dirty="0" err="1"/>
              <a:t>por</a:t>
            </a:r>
            <a:r>
              <a:rPr lang="en-US" sz="1400" dirty="0"/>
              <a:t> 6 </a:t>
            </a:r>
            <a:r>
              <a:rPr lang="en-US" sz="1400" dirty="0" err="1"/>
              <a:t>comunidades</a:t>
            </a:r>
            <a:r>
              <a:rPr lang="en-US" sz="1400" dirty="0"/>
              <a:t> con un total de 394 personas.</a:t>
            </a:r>
          </a:p>
          <a:p>
            <a:pPr indent="-228600" algn="just">
              <a:lnSpc>
                <a:spcPct val="90000"/>
              </a:lnSpc>
              <a:spcAft>
                <a:spcPts val="600"/>
              </a:spcAft>
              <a:buFont typeface="Arial" panose="020B0604020202020204" pitchFamily="34" charset="0"/>
              <a:buChar char="•"/>
            </a:pPr>
            <a:r>
              <a:rPr lang="en-US" sz="1400" b="1" dirty="0"/>
              <a:t>Lengua Pai coca.</a:t>
            </a:r>
          </a:p>
          <a:p>
            <a:pPr indent="-228600" algn="just">
              <a:lnSpc>
                <a:spcPct val="90000"/>
              </a:lnSpc>
              <a:spcAft>
                <a:spcPts val="600"/>
              </a:spcAft>
              <a:buFont typeface="Arial" panose="020B0604020202020204" pitchFamily="34" charset="0"/>
              <a:buChar char="•"/>
            </a:pPr>
            <a:r>
              <a:rPr lang="en-US" sz="1400" dirty="0"/>
              <a:t>La lengua pai coca o también </a:t>
            </a:r>
            <a:r>
              <a:rPr lang="en-US" sz="1400" dirty="0" err="1"/>
              <a:t>llamada</a:t>
            </a:r>
            <a:r>
              <a:rPr lang="en-US" sz="1400" dirty="0"/>
              <a:t> lengua </a:t>
            </a:r>
            <a:r>
              <a:rPr lang="en-US" sz="1400" dirty="0" err="1"/>
              <a:t>secoya</a:t>
            </a:r>
            <a:r>
              <a:rPr lang="en-US" sz="1400" dirty="0"/>
              <a:t>, se </a:t>
            </a:r>
            <a:r>
              <a:rPr lang="en-US" sz="1400" dirty="0" err="1"/>
              <a:t>habla</a:t>
            </a:r>
            <a:r>
              <a:rPr lang="en-US" sz="1400" dirty="0"/>
              <a:t> </a:t>
            </a:r>
            <a:r>
              <a:rPr lang="en-US" sz="1400" dirty="0" err="1"/>
              <a:t>por</a:t>
            </a:r>
            <a:r>
              <a:rPr lang="en-US" sz="1400" dirty="0"/>
              <a:t> las </a:t>
            </a:r>
            <a:r>
              <a:rPr lang="en-US" sz="1400" dirty="0" err="1"/>
              <a:t>comunidades</a:t>
            </a:r>
            <a:r>
              <a:rPr lang="en-US" sz="1400" dirty="0"/>
              <a:t> </a:t>
            </a:r>
            <a:r>
              <a:rPr lang="en-US" sz="1400" dirty="0" err="1"/>
              <a:t>ancestrales</a:t>
            </a:r>
            <a:r>
              <a:rPr lang="en-US" sz="1400" dirty="0"/>
              <a:t> </a:t>
            </a:r>
            <a:r>
              <a:rPr lang="en-US" sz="1400" dirty="0" err="1"/>
              <a:t>secoya</a:t>
            </a:r>
            <a:r>
              <a:rPr lang="en-US" sz="1400" dirty="0"/>
              <a:t> y </a:t>
            </a:r>
            <a:r>
              <a:rPr lang="en-US" sz="1400" dirty="0" err="1"/>
              <a:t>siona</a:t>
            </a:r>
            <a:r>
              <a:rPr lang="en-US" sz="1400" dirty="0"/>
              <a:t>.</a:t>
            </a:r>
          </a:p>
          <a:p>
            <a:pPr indent="-228600" algn="just">
              <a:lnSpc>
                <a:spcPct val="90000"/>
              </a:lnSpc>
              <a:spcAft>
                <a:spcPts val="600"/>
              </a:spcAft>
              <a:buFont typeface="Arial" panose="020B0604020202020204" pitchFamily="34" charset="0"/>
              <a:buChar char="•"/>
            </a:pPr>
            <a:r>
              <a:rPr lang="en-US" sz="1400" b="1" dirty="0"/>
              <a:t>Lengua </a:t>
            </a:r>
            <a:r>
              <a:rPr lang="en-US" sz="1400" b="1" dirty="0" err="1"/>
              <a:t>A’ingae</a:t>
            </a:r>
            <a:r>
              <a:rPr lang="en-US" sz="1400" dirty="0"/>
              <a:t>.</a:t>
            </a:r>
          </a:p>
          <a:p>
            <a:pPr indent="-228600" algn="just">
              <a:lnSpc>
                <a:spcPct val="90000"/>
              </a:lnSpc>
              <a:spcAft>
                <a:spcPts val="600"/>
              </a:spcAft>
              <a:buFont typeface="Arial" panose="020B0604020202020204" pitchFamily="34" charset="0"/>
              <a:buChar char="•"/>
            </a:pPr>
            <a:r>
              <a:rPr lang="en-US" sz="1400" dirty="0"/>
              <a:t>Este </a:t>
            </a:r>
            <a:r>
              <a:rPr lang="en-US" sz="1400" dirty="0" err="1"/>
              <a:t>idioma</a:t>
            </a:r>
            <a:r>
              <a:rPr lang="en-US" sz="1400" dirty="0"/>
              <a:t> se </a:t>
            </a:r>
            <a:r>
              <a:rPr lang="en-US" sz="1400" dirty="0" err="1"/>
              <a:t>habla</a:t>
            </a:r>
            <a:r>
              <a:rPr lang="en-US" sz="1400" dirty="0"/>
              <a:t> </a:t>
            </a:r>
            <a:r>
              <a:rPr lang="en-US" sz="1400" dirty="0" err="1"/>
              <a:t>por</a:t>
            </a:r>
            <a:r>
              <a:rPr lang="en-US" sz="1400" dirty="0"/>
              <a:t> </a:t>
            </a:r>
            <a:r>
              <a:rPr lang="en-US" sz="1400" dirty="0" err="1"/>
              <a:t>el</a:t>
            </a:r>
            <a:r>
              <a:rPr lang="en-US" sz="1400" dirty="0"/>
              <a:t> pueblo </a:t>
            </a:r>
            <a:r>
              <a:rPr lang="en-US" sz="1400" dirty="0" err="1"/>
              <a:t>Cofán</a:t>
            </a:r>
            <a:r>
              <a:rPr lang="en-US" sz="1400" dirty="0"/>
              <a:t>. </a:t>
            </a:r>
            <a:r>
              <a:rPr lang="en-US" sz="1400" dirty="0" err="1"/>
              <a:t>Dicha</a:t>
            </a:r>
            <a:r>
              <a:rPr lang="en-US" sz="1400" dirty="0"/>
              <a:t> </a:t>
            </a:r>
            <a:r>
              <a:rPr lang="en-US" sz="1400" dirty="0" err="1"/>
              <a:t>comunidad</a:t>
            </a:r>
            <a:r>
              <a:rPr lang="en-US" sz="1400" dirty="0"/>
              <a:t> se </a:t>
            </a:r>
            <a:r>
              <a:rPr lang="en-US" sz="1400" dirty="0" err="1"/>
              <a:t>encuentra</a:t>
            </a:r>
            <a:r>
              <a:rPr lang="en-US" sz="1400" dirty="0"/>
              <a:t> </a:t>
            </a:r>
            <a:r>
              <a:rPr lang="en-US" sz="1400" dirty="0" err="1"/>
              <a:t>ubicada</a:t>
            </a:r>
            <a:r>
              <a:rPr lang="en-US" sz="1400" dirty="0"/>
              <a:t> </a:t>
            </a:r>
            <a:r>
              <a:rPr lang="en-US" sz="1400" dirty="0" err="1"/>
              <a:t>en</a:t>
            </a:r>
            <a:r>
              <a:rPr lang="en-US" sz="1400" dirty="0"/>
              <a:t> la </a:t>
            </a:r>
            <a:r>
              <a:rPr lang="en-US" sz="1400" dirty="0" err="1"/>
              <a:t>provincia</a:t>
            </a:r>
            <a:r>
              <a:rPr lang="en-US" sz="1400" dirty="0"/>
              <a:t> de Sucumbíos y </a:t>
            </a:r>
            <a:r>
              <a:rPr lang="en-US" sz="1400" dirty="0" err="1"/>
              <a:t>su</a:t>
            </a:r>
            <a:r>
              <a:rPr lang="en-US" sz="1400" dirty="0"/>
              <a:t> población es de 2100 personas.</a:t>
            </a:r>
          </a:p>
          <a:p>
            <a:pPr indent="-228600" algn="just">
              <a:lnSpc>
                <a:spcPct val="90000"/>
              </a:lnSpc>
              <a:spcAft>
                <a:spcPts val="600"/>
              </a:spcAft>
              <a:buFont typeface="Arial" panose="020B0604020202020204" pitchFamily="34" charset="0"/>
              <a:buChar char="•"/>
            </a:pPr>
            <a:r>
              <a:rPr lang="en-US" sz="1400" b="1" dirty="0"/>
              <a:t>Lenguas </a:t>
            </a:r>
            <a:r>
              <a:rPr lang="en-US" sz="1400" b="1" dirty="0" err="1"/>
              <a:t>achuar</a:t>
            </a:r>
            <a:r>
              <a:rPr lang="en-US" sz="1400" b="1" dirty="0"/>
              <a:t>, </a:t>
            </a:r>
            <a:r>
              <a:rPr lang="en-US" sz="1400" b="1" dirty="0" err="1"/>
              <a:t>shiwiar</a:t>
            </a:r>
            <a:r>
              <a:rPr lang="en-US" sz="1400" b="1" dirty="0"/>
              <a:t>, </a:t>
            </a:r>
            <a:r>
              <a:rPr lang="en-US" sz="1400" b="1" dirty="0" err="1"/>
              <a:t>wampis</a:t>
            </a:r>
            <a:r>
              <a:rPr lang="en-US" sz="1400" b="1" dirty="0"/>
              <a:t> y </a:t>
            </a:r>
            <a:r>
              <a:rPr lang="en-US" sz="1400" b="1" dirty="0" err="1"/>
              <a:t>awajun</a:t>
            </a:r>
            <a:r>
              <a:rPr lang="en-US" sz="1400" dirty="0"/>
              <a:t>.</a:t>
            </a:r>
          </a:p>
          <a:p>
            <a:pPr indent="-228600" algn="just">
              <a:lnSpc>
                <a:spcPct val="90000"/>
              </a:lnSpc>
              <a:spcAft>
                <a:spcPts val="600"/>
              </a:spcAft>
              <a:buFont typeface="Arial" panose="020B0604020202020204" pitchFamily="34" charset="0"/>
              <a:buChar char="•"/>
            </a:pPr>
            <a:r>
              <a:rPr lang="en-US" sz="1400" dirty="0" err="1"/>
              <a:t>Estas</a:t>
            </a:r>
            <a:r>
              <a:rPr lang="en-US" sz="1400" dirty="0"/>
              <a:t> lenguas </a:t>
            </a:r>
            <a:r>
              <a:rPr lang="en-US" sz="1400" dirty="0" err="1"/>
              <a:t>forman</a:t>
            </a:r>
            <a:r>
              <a:rPr lang="en-US" sz="1400" dirty="0"/>
              <a:t> </a:t>
            </a:r>
            <a:r>
              <a:rPr lang="en-US" sz="1400" dirty="0" err="1"/>
              <a:t>parte</a:t>
            </a:r>
            <a:r>
              <a:rPr lang="en-US" sz="1400" dirty="0"/>
              <a:t> del </a:t>
            </a:r>
            <a:r>
              <a:rPr lang="en-US" sz="1400" dirty="0" err="1"/>
              <a:t>grupo</a:t>
            </a:r>
            <a:r>
              <a:rPr lang="en-US" sz="1400" dirty="0"/>
              <a:t> </a:t>
            </a:r>
            <a:r>
              <a:rPr lang="en-US" sz="1400" dirty="0" err="1"/>
              <a:t>lingüístico</a:t>
            </a:r>
            <a:r>
              <a:rPr lang="en-US" sz="1400" dirty="0"/>
              <a:t> </a:t>
            </a:r>
            <a:r>
              <a:rPr lang="en-US" sz="1400" dirty="0" err="1"/>
              <a:t>denominado</a:t>
            </a:r>
            <a:r>
              <a:rPr lang="en-US" sz="1400" dirty="0"/>
              <a:t> “</a:t>
            </a:r>
            <a:r>
              <a:rPr lang="en-US" sz="1400" dirty="0" err="1"/>
              <a:t>chicham</a:t>
            </a:r>
            <a:r>
              <a:rPr lang="en-US" sz="1400" dirty="0"/>
              <a:t>”. En </a:t>
            </a:r>
            <a:r>
              <a:rPr lang="en-US" sz="1400" dirty="0" err="1"/>
              <a:t>el</a:t>
            </a:r>
            <a:r>
              <a:rPr lang="en-US" sz="1400" dirty="0"/>
              <a:t> </a:t>
            </a:r>
            <a:r>
              <a:rPr lang="en-US" sz="1400" dirty="0" err="1"/>
              <a:t>caso</a:t>
            </a:r>
            <a:r>
              <a:rPr lang="en-US" sz="1400" dirty="0"/>
              <a:t> de la </a:t>
            </a:r>
            <a:r>
              <a:rPr lang="en-US" sz="1400" dirty="0" err="1"/>
              <a:t>nacionalidad</a:t>
            </a:r>
            <a:r>
              <a:rPr lang="en-US" sz="1400" dirty="0"/>
              <a:t> Shuar </a:t>
            </a:r>
            <a:r>
              <a:rPr lang="en-US" sz="1400" dirty="0" err="1"/>
              <a:t>esta</a:t>
            </a:r>
            <a:r>
              <a:rPr lang="en-US" sz="1400" dirty="0"/>
              <a:t> se </a:t>
            </a:r>
            <a:r>
              <a:rPr lang="en-US" sz="1400" dirty="0" err="1"/>
              <a:t>encuentra</a:t>
            </a:r>
            <a:r>
              <a:rPr lang="en-US" sz="1400" dirty="0"/>
              <a:t> </a:t>
            </a:r>
            <a:r>
              <a:rPr lang="en-US" sz="1400" dirty="0" err="1"/>
              <a:t>ubicada</a:t>
            </a:r>
            <a:r>
              <a:rPr lang="en-US" sz="1400" dirty="0"/>
              <a:t> </a:t>
            </a:r>
            <a:r>
              <a:rPr lang="en-US" sz="1400" dirty="0" err="1"/>
              <a:t>en</a:t>
            </a:r>
            <a:r>
              <a:rPr lang="en-US" sz="1400" dirty="0"/>
              <a:t> la </a:t>
            </a:r>
            <a:r>
              <a:rPr lang="en-US" sz="1400" dirty="0" err="1"/>
              <a:t>localidad</a:t>
            </a:r>
            <a:r>
              <a:rPr lang="en-US" sz="1400" dirty="0"/>
              <a:t> de Morona Santiago, Zamora Chinchipe y </a:t>
            </a:r>
            <a:r>
              <a:rPr lang="en-US" sz="1400" dirty="0" err="1"/>
              <a:t>en</a:t>
            </a:r>
            <a:r>
              <a:rPr lang="en-US" sz="1400" dirty="0"/>
              <a:t> la </a:t>
            </a:r>
            <a:r>
              <a:rPr lang="en-US" sz="1400" dirty="0" err="1"/>
              <a:t>parte</a:t>
            </a:r>
            <a:r>
              <a:rPr lang="en-US" sz="1400" dirty="0"/>
              <a:t> sur de Pastaza.</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158087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F1106-425C-45A5-BF93-D1187EC5C47A}"/>
              </a:ext>
            </a:extLst>
          </p:cNvPr>
          <p:cNvSpPr>
            <a:spLocks noGrp="1"/>
          </p:cNvSpPr>
          <p:nvPr>
            <p:ph type="title"/>
          </p:nvPr>
        </p:nvSpPr>
        <p:spPr/>
        <p:txBody>
          <a:bodyPr/>
          <a:lstStyle/>
          <a:p>
            <a:r>
              <a:rPr lang="es-ES" dirty="0"/>
              <a:t>Video</a:t>
            </a:r>
            <a:endParaRPr lang="es-EC" dirty="0"/>
          </a:p>
        </p:txBody>
      </p:sp>
      <p:sp>
        <p:nvSpPr>
          <p:cNvPr id="3" name="Marcador de contenido 2">
            <a:extLst>
              <a:ext uri="{FF2B5EF4-FFF2-40B4-BE49-F238E27FC236}">
                <a16:creationId xmlns:a16="http://schemas.microsoft.com/office/drawing/2014/main" id="{3CF6DC0E-6A87-4E2E-B52A-D658A2ECC269}"/>
              </a:ext>
            </a:extLst>
          </p:cNvPr>
          <p:cNvSpPr>
            <a:spLocks noGrp="1"/>
          </p:cNvSpPr>
          <p:nvPr>
            <p:ph idx="1"/>
          </p:nvPr>
        </p:nvSpPr>
        <p:spPr>
          <a:xfrm>
            <a:off x="622852" y="1391478"/>
            <a:ext cx="6321287" cy="4785485"/>
          </a:xfrm>
        </p:spPr>
        <p:txBody>
          <a:bodyPr>
            <a:normAutofit lnSpcReduction="10000"/>
          </a:bodyPr>
          <a:lstStyle/>
          <a:p>
            <a:r>
              <a:rPr lang="es-EC" dirty="0">
                <a:hlinkClick r:id="rId2"/>
              </a:rPr>
              <a:t>https://ecu11.com/variedades-linguisticas-del-ecuador-tipos-y-ejemplos-3/#ancla2</a:t>
            </a:r>
            <a:r>
              <a:rPr lang="es-EC" dirty="0"/>
              <a:t>.</a:t>
            </a:r>
          </a:p>
          <a:p>
            <a:r>
              <a:rPr lang="es-ES" dirty="0"/>
              <a:t>Diversidad lingüística presente en el Ecuador</a:t>
            </a:r>
          </a:p>
          <a:p>
            <a:endParaRPr lang="es-EC" dirty="0"/>
          </a:p>
          <a:p>
            <a:pPr marL="0" indent="0">
              <a:buNone/>
            </a:pPr>
            <a:endParaRPr lang="es-ES" dirty="0"/>
          </a:p>
          <a:p>
            <a:r>
              <a:rPr lang="es-ES" sz="2000" b="1" dirty="0"/>
              <a:t>Ejemplos de las variedades lingüísticas en el Ecuador:</a:t>
            </a:r>
          </a:p>
          <a:p>
            <a:r>
              <a:rPr lang="es-ES" sz="2000" dirty="0"/>
              <a:t>Ahora bien, hay que mencionar que las variedades lingüísticas o el regionalismo son modos particulares. Lo cual se ha transformado en una parte importante de la tradición y la cultura de cada localidad. A continuación, se mencionan algunos ejemplos.</a:t>
            </a:r>
          </a:p>
          <a:p>
            <a:endParaRPr lang="es-EC" dirty="0"/>
          </a:p>
        </p:txBody>
      </p:sp>
      <p:sp>
        <p:nvSpPr>
          <p:cNvPr id="4" name="CuadroTexto 3">
            <a:extLst>
              <a:ext uri="{FF2B5EF4-FFF2-40B4-BE49-F238E27FC236}">
                <a16:creationId xmlns:a16="http://schemas.microsoft.com/office/drawing/2014/main" id="{9AF72C36-8CE3-4275-A43D-EC0B354098A2}"/>
              </a:ext>
            </a:extLst>
          </p:cNvPr>
          <p:cNvSpPr txBox="1"/>
          <p:nvPr/>
        </p:nvSpPr>
        <p:spPr>
          <a:xfrm>
            <a:off x="6851373" y="808383"/>
            <a:ext cx="5234610" cy="5909310"/>
          </a:xfrm>
          <a:prstGeom prst="rect">
            <a:avLst/>
          </a:prstGeom>
          <a:noFill/>
          <a:ln>
            <a:solidFill>
              <a:srgbClr val="FF0000"/>
            </a:solidFill>
          </a:ln>
        </p:spPr>
        <p:txBody>
          <a:bodyPr wrap="square" rtlCol="0">
            <a:spAutoFit/>
          </a:bodyPr>
          <a:lstStyle/>
          <a:p>
            <a:r>
              <a:rPr lang="es-ES" dirty="0" err="1"/>
              <a:t>Camellar</a:t>
            </a:r>
            <a:r>
              <a:rPr lang="es-ES" dirty="0"/>
              <a:t>: Trabajar</a:t>
            </a:r>
          </a:p>
          <a:p>
            <a:r>
              <a:rPr lang="es-ES" dirty="0"/>
              <a:t>Lampara: Llamar la atención</a:t>
            </a:r>
          </a:p>
          <a:p>
            <a:r>
              <a:rPr lang="es-ES" dirty="0"/>
              <a:t>Agachaditos: Puestos de comida rápida</a:t>
            </a:r>
          </a:p>
          <a:p>
            <a:r>
              <a:rPr lang="es-ES" dirty="0" err="1"/>
              <a:t>Caretuco</a:t>
            </a:r>
            <a:r>
              <a:rPr lang="es-ES" dirty="0"/>
              <a:t>: Descarado</a:t>
            </a:r>
          </a:p>
          <a:p>
            <a:r>
              <a:rPr lang="es-ES" dirty="0"/>
              <a:t>Ruco: Dormir</a:t>
            </a:r>
          </a:p>
          <a:p>
            <a:r>
              <a:rPr lang="es-ES" dirty="0"/>
              <a:t>Farra: Fiesta</a:t>
            </a:r>
          </a:p>
          <a:p>
            <a:r>
              <a:rPr lang="es-ES" dirty="0"/>
              <a:t>Cachar: Entender</a:t>
            </a:r>
          </a:p>
          <a:p>
            <a:r>
              <a:rPr lang="es-ES" dirty="0"/>
              <a:t>Encamotar: Enamorar</a:t>
            </a:r>
          </a:p>
          <a:p>
            <a:r>
              <a:rPr lang="es-ES" dirty="0"/>
              <a:t>Palabrear: Hablar bonito</a:t>
            </a:r>
          </a:p>
          <a:p>
            <a:r>
              <a:rPr lang="es-ES" dirty="0"/>
              <a:t>Amarrar: Mantener una relación amorosa formal</a:t>
            </a:r>
          </a:p>
          <a:p>
            <a:r>
              <a:rPr lang="es-ES" dirty="0"/>
              <a:t>Ajumarse: emborracharse.</a:t>
            </a:r>
          </a:p>
          <a:p>
            <a:r>
              <a:rPr lang="es-ES" dirty="0"/>
              <a:t>Cacho: puede referirse a cuerno o bien a un chiste.</a:t>
            </a:r>
          </a:p>
          <a:p>
            <a:r>
              <a:rPr lang="es-ES" dirty="0"/>
              <a:t>Camareta: morterete para fuegos artificiales.</a:t>
            </a:r>
          </a:p>
          <a:p>
            <a:r>
              <a:rPr lang="es-ES" dirty="0"/>
              <a:t>Cholo: mestizo de indio y blanco.</a:t>
            </a:r>
          </a:p>
          <a:p>
            <a:r>
              <a:rPr lang="es-ES" dirty="0"/>
              <a:t>Chumar o chupar: beber licores; emborracharse.</a:t>
            </a:r>
          </a:p>
          <a:p>
            <a:r>
              <a:rPr lang="es-ES" dirty="0"/>
              <a:t>Guarapo: bebida muy fermentada y fuerte.</a:t>
            </a:r>
          </a:p>
          <a:p>
            <a:r>
              <a:rPr lang="es-ES" dirty="0"/>
              <a:t>Jama: comida.</a:t>
            </a:r>
          </a:p>
          <a:p>
            <a:r>
              <a:rPr lang="es-ES" dirty="0"/>
              <a:t>Ñaño: hermano.</a:t>
            </a:r>
          </a:p>
          <a:p>
            <a:r>
              <a:rPr lang="es-ES" dirty="0"/>
              <a:t>Patucho: de poca estatura.</a:t>
            </a:r>
          </a:p>
          <a:p>
            <a:r>
              <a:rPr lang="es-ES" dirty="0"/>
              <a:t>Vaina: fastidio, molestia, contratiempo.</a:t>
            </a:r>
          </a:p>
          <a:p>
            <a:endParaRPr lang="es-EC" dirty="0"/>
          </a:p>
        </p:txBody>
      </p:sp>
    </p:spTree>
    <p:extLst>
      <p:ext uri="{BB962C8B-B14F-4D97-AF65-F5344CB8AC3E}">
        <p14:creationId xmlns:p14="http://schemas.microsoft.com/office/powerpoint/2010/main" val="6964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39" name="Rectangle 7238">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1" name="Rectangle 7240">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ítulo 1">
            <a:extLst>
              <a:ext uri="{FF2B5EF4-FFF2-40B4-BE49-F238E27FC236}">
                <a16:creationId xmlns:a16="http://schemas.microsoft.com/office/drawing/2014/main" id="{070E492E-85E0-48AD-B16B-53E6C3C7B091}"/>
              </a:ext>
            </a:extLst>
          </p:cNvPr>
          <p:cNvSpPr>
            <a:spLocks noGrp="1"/>
          </p:cNvSpPr>
          <p:nvPr>
            <p:ph type="title"/>
          </p:nvPr>
        </p:nvSpPr>
        <p:spPr>
          <a:xfrm>
            <a:off x="5207000" y="583345"/>
            <a:ext cx="6695698" cy="779531"/>
          </a:xfrm>
        </p:spPr>
        <p:txBody>
          <a:bodyPr vert="horz" lIns="91440" tIns="45720" rIns="91440" bIns="45720" rtlCol="0" anchor="b">
            <a:normAutofit fontScale="90000"/>
          </a:bodyPr>
          <a:lstStyle/>
          <a:p>
            <a:pPr algn="r"/>
            <a:r>
              <a:rPr lang="en-US" sz="5600" dirty="0">
                <a:solidFill>
                  <a:srgbClr val="FFFFFF"/>
                </a:solidFill>
              </a:rPr>
              <a:t>LENGUA</a:t>
            </a:r>
          </a:p>
        </p:txBody>
      </p:sp>
      <p:cxnSp>
        <p:nvCxnSpPr>
          <p:cNvPr id="7243" name="Straight Connector 724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2" descr="Características Funcionales y Estructurales del Lenguaje Verbal">
            <a:extLst>
              <a:ext uri="{FF2B5EF4-FFF2-40B4-BE49-F238E27FC236}">
                <a16:creationId xmlns:a16="http://schemas.microsoft.com/office/drawing/2014/main" id="{B1BAC952-AEBB-1FEC-5E20-4A4A096C18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02" b="2"/>
          <a:stretch/>
        </p:blipFill>
        <p:spPr bwMode="auto">
          <a:xfrm>
            <a:off x="1397585" y="1362876"/>
            <a:ext cx="3438947" cy="1982642"/>
          </a:xfrm>
          <a:prstGeom prst="rect">
            <a:avLst/>
          </a:prstGeom>
          <a:noFill/>
          <a:extLst>
            <a:ext uri="{909E8E84-426E-40DD-AFC4-6F175D3DCCD1}">
              <a14:hiddenFill xmlns:a14="http://schemas.microsoft.com/office/drawing/2010/main">
                <a:solidFill>
                  <a:srgbClr val="FFFFFF"/>
                </a:solidFill>
              </a14:hiddenFill>
            </a:ext>
          </a:extLst>
        </p:spPr>
      </p:pic>
      <p:sp>
        <p:nvSpPr>
          <p:cNvPr id="724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724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3" name="Picture 2" descr="Características Funcionales y Estructurales del Lenguaje Verbal">
            <a:extLst>
              <a:ext uri="{FF2B5EF4-FFF2-40B4-BE49-F238E27FC236}">
                <a16:creationId xmlns:a16="http://schemas.microsoft.com/office/drawing/2014/main" id="{09A5B5B2-84D0-2454-FF78-369BC180A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22" r="24250" b="-1"/>
          <a:stretch/>
        </p:blipFill>
        <p:spPr bwMode="auto">
          <a:xfrm>
            <a:off x="1397583" y="3812227"/>
            <a:ext cx="2404276" cy="232080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Lenguaje&#10;Lengua&#10;Habla&#10; ">
            <a:extLst>
              <a:ext uri="{FF2B5EF4-FFF2-40B4-BE49-F238E27FC236}">
                <a16:creationId xmlns:a16="http://schemas.microsoft.com/office/drawing/2014/main" id="{EF2BA3EC-BE2D-4338-9A57-D7EABF0C3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4" r="13568" b="-3"/>
          <a:stretch/>
        </p:blipFill>
        <p:spPr bwMode="auto">
          <a:xfrm>
            <a:off x="5181221" y="3345519"/>
            <a:ext cx="6154665" cy="3272258"/>
          </a:xfrm>
          <a:prstGeom prst="rect">
            <a:avLst/>
          </a:prstGeom>
          <a:noFill/>
          <a:extLst>
            <a:ext uri="{909E8E84-426E-40DD-AFC4-6F175D3DCCD1}">
              <a14:hiddenFill xmlns:a14="http://schemas.microsoft.com/office/drawing/2010/main">
                <a:solidFill>
                  <a:srgbClr val="FFFFFF"/>
                </a:solidFill>
              </a14:hiddenFill>
            </a:ext>
          </a:extLst>
        </p:spPr>
      </p:pic>
      <p:sp>
        <p:nvSpPr>
          <p:cNvPr id="724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16690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30DE1-5C9F-46A3-9BC9-4DC12815FF6C}"/>
              </a:ext>
            </a:extLst>
          </p:cNvPr>
          <p:cNvSpPr>
            <a:spLocks noGrp="1"/>
          </p:cNvSpPr>
          <p:nvPr>
            <p:ph type="title"/>
          </p:nvPr>
        </p:nvSpPr>
        <p:spPr>
          <a:xfrm>
            <a:off x="1580444" y="1196622"/>
            <a:ext cx="6841067" cy="494066"/>
          </a:xfrm>
        </p:spPr>
        <p:txBody>
          <a:bodyPr>
            <a:normAutofit fontScale="90000"/>
          </a:bodyPr>
          <a:lstStyle/>
          <a:p>
            <a:endParaRPr lang="es-EC" dirty="0"/>
          </a:p>
        </p:txBody>
      </p:sp>
      <p:pic>
        <p:nvPicPr>
          <p:cNvPr id="8194" name="Picture 2" descr="Caso #3:&#10;• Fidencio siempre había vivido en&#10;Ensenada. Ahora vive en Tijuana.&#10;Cuando quiso ir a la universidad&#10;preguntó por...">
            <a:extLst>
              <a:ext uri="{FF2B5EF4-FFF2-40B4-BE49-F238E27FC236}">
                <a16:creationId xmlns:a16="http://schemas.microsoft.com/office/drawing/2014/main" id="{EAF1E071-5873-49CC-9FD3-1F2FB7072D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0444" y="259644"/>
            <a:ext cx="8094134" cy="28447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0 Características del Habla">
            <a:extLst>
              <a:ext uri="{FF2B5EF4-FFF2-40B4-BE49-F238E27FC236}">
                <a16:creationId xmlns:a16="http://schemas.microsoft.com/office/drawing/2014/main" id="{0BBC0CE6-CFE8-4F2C-8557-59F642A4F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90" y="2788355"/>
            <a:ext cx="1067928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5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A917A-6BC3-4948-8BB0-478E4A177143}"/>
              </a:ext>
            </a:extLst>
          </p:cNvPr>
          <p:cNvSpPr>
            <a:spLocks noGrp="1"/>
          </p:cNvSpPr>
          <p:nvPr>
            <p:ph type="title"/>
          </p:nvPr>
        </p:nvSpPr>
        <p:spPr/>
        <p:txBody>
          <a:bodyPr/>
          <a:lstStyle/>
          <a:p>
            <a:r>
              <a:rPr lang="es-EC" dirty="0">
                <a:solidFill>
                  <a:srgbClr val="000099"/>
                </a:solidFill>
              </a:rPr>
              <a:t>Características del habla</a:t>
            </a:r>
          </a:p>
        </p:txBody>
      </p:sp>
      <p:sp>
        <p:nvSpPr>
          <p:cNvPr id="3" name="Marcador de contenido 2">
            <a:extLst>
              <a:ext uri="{FF2B5EF4-FFF2-40B4-BE49-F238E27FC236}">
                <a16:creationId xmlns:a16="http://schemas.microsoft.com/office/drawing/2014/main" id="{7556A14C-7297-4EE9-8E3E-B2024A1211AB}"/>
              </a:ext>
            </a:extLst>
          </p:cNvPr>
          <p:cNvSpPr>
            <a:spLocks noGrp="1"/>
          </p:cNvSpPr>
          <p:nvPr>
            <p:ph idx="1"/>
          </p:nvPr>
        </p:nvSpPr>
        <p:spPr>
          <a:xfrm>
            <a:off x="838200" y="1825625"/>
            <a:ext cx="6635044" cy="4351338"/>
          </a:xfrm>
        </p:spPr>
        <p:txBody>
          <a:bodyPr>
            <a:normAutofit/>
          </a:bodyPr>
          <a:lstStyle/>
          <a:p>
            <a:pPr algn="just"/>
            <a:r>
              <a:rPr lang="es-MX" sz="2000" dirty="0">
                <a:solidFill>
                  <a:srgbClr val="000099"/>
                </a:solidFill>
              </a:rPr>
              <a:t>El habla es material porque consiste los </a:t>
            </a:r>
            <a:r>
              <a:rPr lang="es-MX" sz="2000" dirty="0">
                <a:solidFill>
                  <a:srgbClr val="000099"/>
                </a:solidFill>
                <a:hlinkClick r:id="rId2">
                  <a:extLst>
                    <a:ext uri="{A12FA001-AC4F-418D-AE19-62706E023703}">
                      <ahyp:hlinkClr xmlns:ahyp="http://schemas.microsoft.com/office/drawing/2018/hyperlinkcolor" val="tx"/>
                    </a:ext>
                  </a:extLst>
                </a:hlinkClick>
              </a:rPr>
              <a:t>sonidos</a:t>
            </a:r>
            <a:r>
              <a:rPr lang="es-MX" sz="2000" dirty="0">
                <a:solidFill>
                  <a:srgbClr val="000099"/>
                </a:solidFill>
              </a:rPr>
              <a:t> articulados que emitimos cuando el </a:t>
            </a:r>
            <a:r>
              <a:rPr lang="es-MX" sz="2000" dirty="0">
                <a:solidFill>
                  <a:srgbClr val="000099"/>
                </a:solidFill>
                <a:hlinkClick r:id="rId3">
                  <a:extLst>
                    <a:ext uri="{A12FA001-AC4F-418D-AE19-62706E023703}">
                      <ahyp:hlinkClr xmlns:ahyp="http://schemas.microsoft.com/office/drawing/2018/hyperlinkcolor" val="tx"/>
                    </a:ext>
                  </a:extLst>
                </a:hlinkClick>
              </a:rPr>
              <a:t>aire</a:t>
            </a:r>
            <a:r>
              <a:rPr lang="es-MX" sz="2000" dirty="0">
                <a:solidFill>
                  <a:srgbClr val="000099"/>
                </a:solidFill>
              </a:rPr>
              <a:t> pasa de los pulmones a través de la faringe, haciendo vibrar las cuerdas vocales en distintos modos y sonorizándose.</a:t>
            </a:r>
          </a:p>
          <a:p>
            <a:pPr algn="just"/>
            <a:r>
              <a:rPr lang="es-MX" sz="2000" dirty="0">
                <a:solidFill>
                  <a:srgbClr val="000099"/>
                </a:solidFill>
              </a:rPr>
              <a:t>Es decir que las ondas sonoras son el vehículo de los significados codificados que llegan hasta los oídos del receptor o los receptores.</a:t>
            </a:r>
          </a:p>
          <a:p>
            <a:pPr algn="just"/>
            <a:r>
              <a:rPr lang="es-MX" sz="2000" dirty="0">
                <a:solidFill>
                  <a:srgbClr val="000099"/>
                </a:solidFill>
              </a:rPr>
              <a:t>Por esta razón el habla puede grabarse en un aparato de sonido y reproducirse, mientras que la lengua no, ya que es abstracta</a:t>
            </a:r>
            <a:r>
              <a:rPr lang="es-MX" sz="2000" dirty="0"/>
              <a:t>.</a:t>
            </a:r>
          </a:p>
          <a:p>
            <a:pPr algn="just"/>
            <a:r>
              <a:rPr lang="es-MX" sz="2000" b="1" dirty="0">
                <a:solidFill>
                  <a:srgbClr val="000099"/>
                </a:solidFill>
              </a:rPr>
              <a:t>Efímera </a:t>
            </a:r>
            <a:r>
              <a:rPr lang="es-MX" sz="2000" dirty="0">
                <a:solidFill>
                  <a:srgbClr val="000099"/>
                </a:solidFill>
              </a:rPr>
              <a:t>Ya que consiste en</a:t>
            </a:r>
            <a:r>
              <a:rPr lang="es-MX" sz="2000" b="1" dirty="0">
                <a:solidFill>
                  <a:srgbClr val="000099"/>
                </a:solidFill>
              </a:rPr>
              <a:t> significados codificados en ondas sonoras</a:t>
            </a:r>
            <a:r>
              <a:rPr lang="es-MX" sz="2000" dirty="0">
                <a:solidFill>
                  <a:srgbClr val="000099"/>
                </a:solidFill>
              </a:rPr>
              <a:t> viajando del emisor al receptor, el habla desaparece una vez que dichas ondas cesan de emitirse</a:t>
            </a:r>
            <a:r>
              <a:rPr lang="es-MX" sz="2000" dirty="0"/>
              <a:t>.</a:t>
            </a:r>
          </a:p>
          <a:p>
            <a:pPr algn="just"/>
            <a:endParaRPr lang="es-MX" sz="2000" dirty="0"/>
          </a:p>
        </p:txBody>
      </p:sp>
      <p:pic>
        <p:nvPicPr>
          <p:cNvPr id="9218" name="Picture 2" descr="Lengua y Habla | Letras y Filosofía">
            <a:extLst>
              <a:ext uri="{FF2B5EF4-FFF2-40B4-BE49-F238E27FC236}">
                <a16:creationId xmlns:a16="http://schemas.microsoft.com/office/drawing/2014/main" id="{4151561D-6165-46D0-890B-50FFB7B37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825" y="1685924"/>
            <a:ext cx="4290131" cy="480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99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602EC-65BF-44CD-B626-5092F32EC8A3}"/>
              </a:ext>
            </a:extLst>
          </p:cNvPr>
          <p:cNvSpPr>
            <a:spLocks noGrp="1"/>
          </p:cNvSpPr>
          <p:nvPr>
            <p:ph type="title"/>
          </p:nvPr>
        </p:nvSpPr>
        <p:spPr>
          <a:xfrm>
            <a:off x="838200" y="365126"/>
            <a:ext cx="6849533" cy="842786"/>
          </a:xfrm>
        </p:spPr>
        <p:txBody>
          <a:bodyPr/>
          <a:lstStyle/>
          <a:p>
            <a:r>
              <a:rPr lang="es-EC" dirty="0"/>
              <a:t>Características del habla</a:t>
            </a:r>
          </a:p>
        </p:txBody>
      </p:sp>
      <p:sp>
        <p:nvSpPr>
          <p:cNvPr id="3" name="Marcador de contenido 2">
            <a:extLst>
              <a:ext uri="{FF2B5EF4-FFF2-40B4-BE49-F238E27FC236}">
                <a16:creationId xmlns:a16="http://schemas.microsoft.com/office/drawing/2014/main" id="{AD54C0FB-A4A6-4F14-B0E1-B42A3237C203}"/>
              </a:ext>
            </a:extLst>
          </p:cNvPr>
          <p:cNvSpPr>
            <a:spLocks noGrp="1"/>
          </p:cNvSpPr>
          <p:nvPr>
            <p:ph idx="1"/>
          </p:nvPr>
        </p:nvSpPr>
        <p:spPr>
          <a:xfrm>
            <a:off x="838200" y="1083733"/>
            <a:ext cx="7752644" cy="5093230"/>
          </a:xfrm>
        </p:spPr>
        <p:txBody>
          <a:bodyPr>
            <a:normAutofit fontScale="25000" lnSpcReduction="20000"/>
          </a:bodyPr>
          <a:lstStyle/>
          <a:p>
            <a:pPr algn="just"/>
            <a:r>
              <a:rPr lang="es-MX" sz="6200" dirty="0"/>
              <a:t>Tiene </a:t>
            </a:r>
            <a:r>
              <a:rPr lang="es-MX" sz="6200" b="1" dirty="0"/>
              <a:t>un </a:t>
            </a:r>
            <a:r>
              <a:rPr lang="es-MX" sz="6200" b="1" dirty="0">
                <a:hlinkClick r:id="rId2"/>
              </a:rPr>
              <a:t>tiempo</a:t>
            </a:r>
            <a:r>
              <a:rPr lang="es-MX" sz="6200" b="1" dirty="0"/>
              <a:t> delimitado de duración</a:t>
            </a:r>
            <a:r>
              <a:rPr lang="es-MX" sz="6200" dirty="0"/>
              <a:t>, ya que cada palabra dura un tiempo específico. Cada sílaba y cada </a:t>
            </a:r>
            <a:r>
              <a:rPr lang="es-MX" sz="6200" dirty="0">
                <a:hlinkClick r:id="rId3"/>
              </a:rPr>
              <a:t>oración</a:t>
            </a:r>
            <a:r>
              <a:rPr lang="es-MX" sz="6200" dirty="0"/>
              <a:t>, una vez terminada, deja de existir, perdurando únicamente en la </a:t>
            </a:r>
            <a:r>
              <a:rPr lang="es-MX" sz="6200" dirty="0">
                <a:hlinkClick r:id="rId4"/>
              </a:rPr>
              <a:t>memoria</a:t>
            </a:r>
            <a:r>
              <a:rPr lang="es-MX" sz="6200" dirty="0"/>
              <a:t> de quienes la percibieron.</a:t>
            </a:r>
          </a:p>
          <a:p>
            <a:r>
              <a:rPr lang="es-MX" sz="6200" b="1" dirty="0"/>
              <a:t>Lineal </a:t>
            </a:r>
            <a:r>
              <a:rPr lang="es-MX" sz="6200" dirty="0"/>
              <a:t>El habla está conformada por </a:t>
            </a:r>
            <a:r>
              <a:rPr lang="es-MX" sz="6200" b="1" dirty="0"/>
              <a:t>una serie de sonidos que deben aparecer y ser percibidos de manera lineal</a:t>
            </a:r>
            <a:r>
              <a:rPr lang="es-MX" sz="6200" dirty="0"/>
              <a:t> para tener significado. El orden de aparición de los sonidos importa, ya que no es lo mismo decir </a:t>
            </a:r>
            <a:r>
              <a:rPr lang="es-MX" sz="6200" i="1" dirty="0"/>
              <a:t>perro</a:t>
            </a:r>
            <a:r>
              <a:rPr lang="es-MX" sz="6200" dirty="0"/>
              <a:t> (en ese orden: p, e, </a:t>
            </a:r>
            <a:r>
              <a:rPr lang="es-MX" sz="6200" dirty="0" err="1"/>
              <a:t>rr</a:t>
            </a:r>
            <a:r>
              <a:rPr lang="es-MX" sz="6200" dirty="0"/>
              <a:t>, o) que decir </a:t>
            </a:r>
            <a:r>
              <a:rPr lang="es-MX" sz="6200" i="1" dirty="0" err="1"/>
              <a:t>orrep</a:t>
            </a:r>
            <a:r>
              <a:rPr lang="es-MX" sz="6200" dirty="0"/>
              <a:t> (aunque sean los mismos e idénticos sonidos).</a:t>
            </a:r>
          </a:p>
          <a:p>
            <a:r>
              <a:rPr lang="es-MX" sz="6200" dirty="0"/>
              <a:t>Esto significa que el habla es como una línea: </a:t>
            </a:r>
            <a:r>
              <a:rPr lang="es-MX" sz="6200" b="1" dirty="0"/>
              <a:t>tiene un comienzo y tiene un final</a:t>
            </a:r>
            <a:r>
              <a:rPr lang="es-MX" sz="6200" dirty="0"/>
              <a:t>, en un orden específico.</a:t>
            </a:r>
          </a:p>
          <a:p>
            <a:r>
              <a:rPr lang="es-MX" sz="6200" b="1" dirty="0"/>
              <a:t>Mutable </a:t>
            </a:r>
            <a:r>
              <a:rPr lang="es-MX" sz="6200" dirty="0"/>
              <a:t>De hecho, el habla</a:t>
            </a:r>
            <a:r>
              <a:rPr lang="es-MX" sz="6200" b="1" dirty="0"/>
              <a:t> es pura mutación, pura variedad</a:t>
            </a:r>
            <a:r>
              <a:rPr lang="es-MX" sz="6200" dirty="0"/>
              <a:t>. ¿Quién habla de igual forma todo el tiempo, empleando las mismas palabras, los mismos términos o las mismas entonaciones?</a:t>
            </a:r>
          </a:p>
          <a:p>
            <a:r>
              <a:rPr lang="es-MX" sz="6200" dirty="0"/>
              <a:t>El habla es </a:t>
            </a:r>
            <a:r>
              <a:rPr lang="es-MX" sz="6200" b="1" dirty="0"/>
              <a:t>un evento comunicativo</a:t>
            </a:r>
            <a:r>
              <a:rPr lang="es-MX" sz="6200" dirty="0"/>
              <a:t>, de modo que se adapta a los más diversos contextos: el público receptor, el contexto en que se habla, el estado de ánimo del emisor, el asunto del que se habla, y un prolongado etcétera.</a:t>
            </a:r>
          </a:p>
          <a:p>
            <a:r>
              <a:rPr lang="es-MX" sz="6200" dirty="0"/>
              <a:t>La lengua, en cambio, en tanto opera como un conjunto de </a:t>
            </a:r>
            <a:r>
              <a:rPr lang="es-MX" sz="6200" dirty="0">
                <a:hlinkClick r:id="rId5"/>
              </a:rPr>
              <a:t>normas</a:t>
            </a:r>
            <a:r>
              <a:rPr lang="es-MX" sz="6200" dirty="0"/>
              <a:t>, </a:t>
            </a:r>
            <a:r>
              <a:rPr lang="es-MX" sz="6200" b="1" dirty="0"/>
              <a:t>tiende a ser inmutable en un momento dado</a:t>
            </a:r>
            <a:r>
              <a:rPr lang="es-MX" sz="6200" dirty="0"/>
              <a:t>: nadie puede cambiar la lengua a voluntad y decidir que una palabra cambie su significado, por ejemplo.</a:t>
            </a:r>
          </a:p>
          <a:p>
            <a:r>
              <a:rPr lang="es-MX" sz="6200" dirty="0"/>
              <a:t>Por otro lado,</a:t>
            </a:r>
            <a:r>
              <a:rPr lang="es-MX" sz="6200" b="1" dirty="0"/>
              <a:t> el uso prolongado en el tiempo sí que altera la lengua</a:t>
            </a:r>
            <a:r>
              <a:rPr lang="es-MX" sz="6200" dirty="0"/>
              <a:t>, y en esa medida el habla se impone paulatinamente a la lengua, modificándola.</a:t>
            </a:r>
          </a:p>
          <a:p>
            <a:br>
              <a:rPr lang="es-MX" sz="6200" dirty="0"/>
            </a:br>
            <a:br>
              <a:rPr lang="es-MX" dirty="0"/>
            </a:br>
            <a:endParaRPr lang="es-MX" b="1" dirty="0"/>
          </a:p>
          <a:p>
            <a:pPr marL="0" indent="0">
              <a:buNone/>
            </a:pPr>
            <a:br>
              <a:rPr lang="es-MX" dirty="0"/>
            </a:br>
            <a:br>
              <a:rPr lang="es-MX" dirty="0"/>
            </a:br>
            <a:endParaRPr lang="es-EC" dirty="0"/>
          </a:p>
        </p:txBody>
      </p:sp>
      <p:pic>
        <p:nvPicPr>
          <p:cNvPr id="10242" name="Picture 2" descr="Lengua y Habla | Letras y Filosofía">
            <a:extLst>
              <a:ext uri="{FF2B5EF4-FFF2-40B4-BE49-F238E27FC236}">
                <a16:creationId xmlns:a16="http://schemas.microsoft.com/office/drawing/2014/main" id="{8C3ACCB0-5FE1-4FD3-AA02-E14A5E268A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1494013"/>
            <a:ext cx="3138312"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5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E81B7-F177-4A9B-89EA-9407C1A720BD}"/>
              </a:ext>
            </a:extLst>
          </p:cNvPr>
          <p:cNvSpPr>
            <a:spLocks noGrp="1"/>
          </p:cNvSpPr>
          <p:nvPr>
            <p:ph type="title"/>
          </p:nvPr>
        </p:nvSpPr>
        <p:spPr/>
        <p:txBody>
          <a:bodyPr/>
          <a:lstStyle/>
          <a:p>
            <a:endParaRPr lang="es-EC"/>
          </a:p>
        </p:txBody>
      </p:sp>
      <p:pic>
        <p:nvPicPr>
          <p:cNvPr id="1026" name="Picture 2" descr="PEQUEÑO GLOSARIO&#10;En pares, responde las siguientes preguntas:&#10;1. ¿Qué es lenguaje?&#10;2. ¿Qué es lengua?&#10;3. ¿Qué es habla?&#10; ">
            <a:extLst>
              <a:ext uri="{FF2B5EF4-FFF2-40B4-BE49-F238E27FC236}">
                <a16:creationId xmlns:a16="http://schemas.microsoft.com/office/drawing/2014/main" id="{8C7BD32E-1F21-43B1-BC43-7DD0B8C065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712" y="462844"/>
            <a:ext cx="10995378" cy="571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6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F3A8F-F0B7-482F-A7A5-879B53264887}"/>
              </a:ext>
            </a:extLst>
          </p:cNvPr>
          <p:cNvSpPr>
            <a:spLocks noGrp="1"/>
          </p:cNvSpPr>
          <p:nvPr>
            <p:ph type="title"/>
          </p:nvPr>
        </p:nvSpPr>
        <p:spPr/>
        <p:txBody>
          <a:bodyPr/>
          <a:lstStyle/>
          <a:p>
            <a:endParaRPr lang="es-EC"/>
          </a:p>
        </p:txBody>
      </p:sp>
      <p:pic>
        <p:nvPicPr>
          <p:cNvPr id="3074" name="Picture 2" descr="LENGUAJE, LENGUA Y HABLA">
            <a:extLst>
              <a:ext uri="{FF2B5EF4-FFF2-40B4-BE49-F238E27FC236}">
                <a16:creationId xmlns:a16="http://schemas.microsoft.com/office/drawing/2014/main" id="{9E54A8FB-751D-45D0-B53C-BF11471C06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411" y="681037"/>
            <a:ext cx="10665178"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1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4AEC3-5091-4923-8996-242B3F775C0E}"/>
              </a:ext>
            </a:extLst>
          </p:cNvPr>
          <p:cNvSpPr>
            <a:spLocks noGrp="1"/>
          </p:cNvSpPr>
          <p:nvPr>
            <p:ph type="title"/>
          </p:nvPr>
        </p:nvSpPr>
        <p:spPr/>
        <p:txBody>
          <a:bodyPr/>
          <a:lstStyle/>
          <a:p>
            <a:endParaRPr lang="es-EC" dirty="0"/>
          </a:p>
        </p:txBody>
      </p:sp>
      <p:pic>
        <p:nvPicPr>
          <p:cNvPr id="5122" name="Picture 2" descr="Diferencias de entre lenguaje y lengua">
            <a:extLst>
              <a:ext uri="{FF2B5EF4-FFF2-40B4-BE49-F238E27FC236}">
                <a16:creationId xmlns:a16="http://schemas.microsoft.com/office/drawing/2014/main" id="{1F705AD2-9B5A-4720-9ADB-14CAD6BB4A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22" y="180622"/>
            <a:ext cx="10969978"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271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5913</TotalTime>
  <Words>1896</Words>
  <Application>Microsoft Office PowerPoint</Application>
  <PresentationFormat>Panorámica</PresentationFormat>
  <Paragraphs>116</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 Lenguaje: lengua y habla </vt:lpstr>
      <vt:lpstr>Presentación de PowerPoint</vt:lpstr>
      <vt:lpstr>LENGUA</vt:lpstr>
      <vt:lpstr>Presentación de PowerPoint</vt:lpstr>
      <vt:lpstr>Características del habla</vt:lpstr>
      <vt:lpstr>Características del habla</vt:lpstr>
      <vt:lpstr>Presentación de PowerPoint</vt:lpstr>
      <vt:lpstr>Presentación de PowerPoint</vt:lpstr>
      <vt:lpstr>Presentación de PowerPoint</vt:lpstr>
      <vt:lpstr>Presentación de PowerPoint</vt:lpstr>
      <vt:lpstr>Variaciones del uso de la lengua </vt:lpstr>
      <vt:lpstr>E</vt:lpstr>
      <vt:lpstr>Variedades Lingüísticas del Ecuador – Tipos y ejemplos.</vt:lpstr>
      <vt:lpstr>Tipos de variedades lingüísticas y su manifestación en cada región del Ecuador: </vt:lpstr>
      <vt:lpstr>Presentación de PowerPoint</vt:lpstr>
      <vt:lpstr>Variedad diacrónica </vt:lpstr>
      <vt:lpstr>Variedades diatópicas. </vt:lpstr>
      <vt:lpstr>Variedades diastráticas. </vt:lpstr>
      <vt:lpstr>Variedades diafásicas. </vt:lpstr>
      <vt:lpstr>Diversidad lingüística presente en el Ecuador: </vt:lpstr>
      <vt:lpstr>Diversidad lingüística presente en el Ecuador: </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lengua y habla</dc:title>
  <dc:creator>Edith Josefina Liccioni</dc:creator>
  <cp:lastModifiedBy>Edith Josefina Liccioni De Rodriguez</cp:lastModifiedBy>
  <cp:revision>25</cp:revision>
  <dcterms:created xsi:type="dcterms:W3CDTF">2021-12-08T14:37:24Z</dcterms:created>
  <dcterms:modified xsi:type="dcterms:W3CDTF">2025-04-29T15:53:42Z</dcterms:modified>
</cp:coreProperties>
</file>