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7" r:id="rId19"/>
  </p:sldIdLst>
  <p:sldSz cx="18288000" cy="10287000"/>
  <p:notesSz cx="6858000" cy="9144000"/>
  <p:embeddedFontLst>
    <p:embeddedFont>
      <p:font typeface="Balsamiq Sans" panose="020B0604020202020204" charset="0"/>
      <p:regular r:id="rId20"/>
    </p:embeddedFont>
    <p:embeddedFont>
      <p:font typeface="Calibri" panose="020F0502020204030204" pitchFamily="34" charset="0"/>
      <p:regular r:id="rId21"/>
      <p:bold r:id="rId22"/>
      <p:italic r:id="rId23"/>
      <p:boldItalic r:id="rId24"/>
    </p:embeddedFont>
    <p:embeddedFont>
      <p:font typeface="Cocomat Pro Heavy" panose="020B0604020202020204" charset="0"/>
      <p:regular r:id="rId25"/>
    </p:embeddedFont>
    <p:embeddedFont>
      <p:font typeface="Montserrat" panose="020B0604020202020204" charset="0"/>
      <p:regular r:id="rId26"/>
    </p:embeddedFont>
    <p:embeddedFont>
      <p:font typeface="Montserrat Bold" panose="020B0604020202020204" charset="0"/>
      <p:regular r:id="rId27"/>
    </p:embeddedFont>
    <p:embeddedFont>
      <p:font typeface="Montserrat Bold Italics" panose="020B0604020202020204" charset="0"/>
      <p:regular r:id="rId28"/>
    </p:embeddedFont>
    <p:embeddedFont>
      <p:font typeface="Montserrat Classic Bold" panose="020B0604020202020204" charset="0"/>
      <p:regular r:id="rId29"/>
    </p:embeddedFont>
    <p:embeddedFont>
      <p:font typeface="Montserrat Light"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C5FF"/>
        </a:solidFill>
        <a:effectLst/>
      </p:bgPr>
    </p:bg>
    <p:spTree>
      <p:nvGrpSpPr>
        <p:cNvPr id="1" name=""/>
        <p:cNvGrpSpPr/>
        <p:nvPr/>
      </p:nvGrpSpPr>
      <p:grpSpPr>
        <a:xfrm>
          <a:off x="0" y="0"/>
          <a:ext cx="0" cy="0"/>
          <a:chOff x="0" y="0"/>
          <a:chExt cx="0" cy="0"/>
        </a:xfrm>
      </p:grpSpPr>
      <p:sp>
        <p:nvSpPr>
          <p:cNvPr id="2" name="Freeform 2"/>
          <p:cNvSpPr/>
          <p:nvPr/>
        </p:nvSpPr>
        <p:spPr>
          <a:xfrm>
            <a:off x="10560112" y="-6875490"/>
            <a:ext cx="13398375" cy="12377222"/>
          </a:xfrm>
          <a:custGeom>
            <a:avLst/>
            <a:gdLst/>
            <a:ahLst/>
            <a:cxnLst/>
            <a:rect l="l" t="t" r="r" b="b"/>
            <a:pathLst>
              <a:path w="13398375" h="12377222">
                <a:moveTo>
                  <a:pt x="0" y="0"/>
                </a:moveTo>
                <a:lnTo>
                  <a:pt x="13398376" y="0"/>
                </a:lnTo>
                <a:lnTo>
                  <a:pt x="13398376" y="12377222"/>
                </a:lnTo>
                <a:lnTo>
                  <a:pt x="0" y="12377222"/>
                </a:lnTo>
                <a:lnTo>
                  <a:pt x="0" y="0"/>
                </a:lnTo>
                <a:close/>
              </a:path>
            </a:pathLst>
          </a:custGeom>
          <a:blipFill>
            <a:blip r:embed="rId2">
              <a:alphaModFix amt="43999"/>
              <a:extLst>
                <a:ext uri="{96DAC541-7B7A-43D3-8B79-37D633B846F1}">
                  <asvg:svgBlip xmlns:asvg="http://schemas.microsoft.com/office/drawing/2016/SVG/main" r:embed="rId3"/>
                </a:ext>
              </a:extLst>
            </a:blip>
            <a:stretch>
              <a:fillRect t="-6179" r="-211836"/>
            </a:stretch>
          </a:blipFill>
        </p:spPr>
      </p:sp>
      <p:sp>
        <p:nvSpPr>
          <p:cNvPr id="3" name="Freeform 3"/>
          <p:cNvSpPr/>
          <p:nvPr/>
        </p:nvSpPr>
        <p:spPr>
          <a:xfrm flipH="1">
            <a:off x="627094" y="534271"/>
            <a:ext cx="7726011" cy="9752729"/>
          </a:xfrm>
          <a:custGeom>
            <a:avLst/>
            <a:gdLst/>
            <a:ahLst/>
            <a:cxnLst/>
            <a:rect l="l" t="t" r="r" b="b"/>
            <a:pathLst>
              <a:path w="7726011" h="9752729">
                <a:moveTo>
                  <a:pt x="7726011" y="0"/>
                </a:moveTo>
                <a:lnTo>
                  <a:pt x="0" y="0"/>
                </a:lnTo>
                <a:lnTo>
                  <a:pt x="0" y="9752729"/>
                </a:lnTo>
                <a:lnTo>
                  <a:pt x="7726011" y="9752729"/>
                </a:lnTo>
                <a:lnTo>
                  <a:pt x="772601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920337" y="4172644"/>
            <a:ext cx="8338963" cy="2601025"/>
          </a:xfrm>
          <a:prstGeom prst="rect">
            <a:avLst/>
          </a:prstGeom>
        </p:spPr>
        <p:txBody>
          <a:bodyPr lIns="0" tIns="0" rIns="0" bIns="0" rtlCol="0" anchor="t">
            <a:spAutoFit/>
          </a:bodyPr>
          <a:lstStyle/>
          <a:p>
            <a:pPr algn="ctr">
              <a:lnSpc>
                <a:spcPts val="4161"/>
              </a:lnSpc>
            </a:pPr>
            <a:r>
              <a:rPr lang="en-US" sz="2972">
                <a:solidFill>
                  <a:srgbClr val="05066D"/>
                </a:solidFill>
                <a:latin typeface="Montserrat Bold Italics"/>
              </a:rPr>
              <a:t>EL CUERPO EXPRESA TODO AQUELLO QUE CON FRECUENCIA  EL LENGUAJE VERBAL NO PUEDE MÁS QUE CALLAR. </a:t>
            </a:r>
          </a:p>
          <a:p>
            <a:pPr>
              <a:lnSpc>
                <a:spcPts val="4161"/>
              </a:lnSpc>
            </a:pPr>
            <a:endParaRPr lang="en-US" sz="2972">
              <a:solidFill>
                <a:srgbClr val="05066D"/>
              </a:solidFill>
              <a:latin typeface="Montserrat Bold Italics"/>
            </a:endParaRPr>
          </a:p>
          <a:p>
            <a:pPr marL="0" lvl="0" indent="0" algn="ctr">
              <a:lnSpc>
                <a:spcPts val="4161"/>
              </a:lnSpc>
              <a:spcBef>
                <a:spcPct val="0"/>
              </a:spcBef>
            </a:pPr>
            <a:r>
              <a:rPr lang="en-US" sz="2972">
                <a:solidFill>
                  <a:srgbClr val="05066D"/>
                </a:solidFill>
                <a:latin typeface="Montserrat Bold Italics"/>
              </a:rPr>
              <a:t>"EL CUERPO ES EL ESPEJO DEL ALMA"</a:t>
            </a:r>
          </a:p>
        </p:txBody>
      </p:sp>
      <p:sp>
        <p:nvSpPr>
          <p:cNvPr id="5" name="TextBox 5"/>
          <p:cNvSpPr txBox="1"/>
          <p:nvPr/>
        </p:nvSpPr>
        <p:spPr>
          <a:xfrm>
            <a:off x="8703698" y="1009650"/>
            <a:ext cx="8555602" cy="2720847"/>
          </a:xfrm>
          <a:prstGeom prst="rect">
            <a:avLst/>
          </a:prstGeom>
        </p:spPr>
        <p:txBody>
          <a:bodyPr lIns="0" tIns="0" rIns="0" bIns="0" rtlCol="0" anchor="t">
            <a:spAutoFit/>
          </a:bodyPr>
          <a:lstStyle/>
          <a:p>
            <a:pPr algn="ctr">
              <a:lnSpc>
                <a:spcPts val="10736"/>
              </a:lnSpc>
            </a:pPr>
            <a:r>
              <a:rPr lang="en-US" sz="8800">
                <a:solidFill>
                  <a:srgbClr val="05066D"/>
                </a:solidFill>
                <a:latin typeface="Cocomat Pro Heavy"/>
              </a:rPr>
              <a:t>LENGUAJE CORPORAL</a:t>
            </a:r>
          </a:p>
        </p:txBody>
      </p:sp>
      <p:sp>
        <p:nvSpPr>
          <p:cNvPr id="6" name="Freeform 6"/>
          <p:cNvSpPr/>
          <p:nvPr/>
        </p:nvSpPr>
        <p:spPr>
          <a:xfrm>
            <a:off x="0" y="6006557"/>
            <a:ext cx="18288000" cy="6906869"/>
          </a:xfrm>
          <a:custGeom>
            <a:avLst/>
            <a:gdLst/>
            <a:ahLst/>
            <a:cxnLst/>
            <a:rect l="l" t="t" r="r" b="b"/>
            <a:pathLst>
              <a:path w="18288000" h="6906869">
                <a:moveTo>
                  <a:pt x="0" y="0"/>
                </a:moveTo>
                <a:lnTo>
                  <a:pt x="18288000" y="0"/>
                </a:lnTo>
                <a:lnTo>
                  <a:pt x="18288000" y="6906869"/>
                </a:lnTo>
                <a:lnTo>
                  <a:pt x="0" y="69068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1930093" y="7159596"/>
            <a:ext cx="22473900" cy="7069063"/>
          </a:xfrm>
          <a:custGeom>
            <a:avLst/>
            <a:gdLst/>
            <a:ahLst/>
            <a:cxnLst/>
            <a:rect l="l" t="t" r="r" b="b"/>
            <a:pathLst>
              <a:path w="22473900" h="7069063">
                <a:moveTo>
                  <a:pt x="0" y="0"/>
                </a:moveTo>
                <a:lnTo>
                  <a:pt x="22473899" y="0"/>
                </a:lnTo>
                <a:lnTo>
                  <a:pt x="22473899" y="7069063"/>
                </a:lnTo>
                <a:lnTo>
                  <a:pt x="0" y="7069063"/>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8436591" y="-3534532"/>
            <a:ext cx="22473900" cy="7069063"/>
          </a:xfrm>
          <a:custGeom>
            <a:avLst/>
            <a:gdLst/>
            <a:ahLst/>
            <a:cxnLst/>
            <a:rect l="l" t="t" r="r" b="b"/>
            <a:pathLst>
              <a:path w="22473900" h="7069063">
                <a:moveTo>
                  <a:pt x="0" y="0"/>
                </a:moveTo>
                <a:lnTo>
                  <a:pt x="22473900" y="0"/>
                </a:lnTo>
                <a:lnTo>
                  <a:pt x="22473900" y="7069064"/>
                </a:lnTo>
                <a:lnTo>
                  <a:pt x="0" y="7069064"/>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0933789" y="2103310"/>
            <a:ext cx="6567055" cy="5076659"/>
          </a:xfrm>
          <a:custGeom>
            <a:avLst/>
            <a:gdLst/>
            <a:ahLst/>
            <a:cxnLst/>
            <a:rect l="l" t="t" r="r" b="b"/>
            <a:pathLst>
              <a:path w="6567055" h="5076659">
                <a:moveTo>
                  <a:pt x="0" y="0"/>
                </a:moveTo>
                <a:lnTo>
                  <a:pt x="6567055" y="0"/>
                </a:lnTo>
                <a:lnTo>
                  <a:pt x="6567055" y="5076659"/>
                </a:lnTo>
                <a:lnTo>
                  <a:pt x="0" y="5076659"/>
                </a:lnTo>
                <a:lnTo>
                  <a:pt x="0" y="0"/>
                </a:lnTo>
                <a:close/>
              </a:path>
            </a:pathLst>
          </a:custGeom>
          <a:blipFill>
            <a:blip r:embed="rId4"/>
            <a:stretch>
              <a:fillRect l="-91666" t="-88815" r="-84810" b="-12359"/>
            </a:stretch>
          </a:blipFill>
        </p:spPr>
      </p:sp>
      <p:sp>
        <p:nvSpPr>
          <p:cNvPr id="5" name="TextBox 5"/>
          <p:cNvSpPr txBox="1"/>
          <p:nvPr/>
        </p:nvSpPr>
        <p:spPr>
          <a:xfrm>
            <a:off x="1028700" y="1950910"/>
            <a:ext cx="11235803"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PARECER AGRESIVO </a:t>
            </a:r>
          </a:p>
        </p:txBody>
      </p:sp>
      <p:sp>
        <p:nvSpPr>
          <p:cNvPr id="6" name="TextBox 6"/>
          <p:cNvSpPr txBox="1"/>
          <p:nvPr/>
        </p:nvSpPr>
        <p:spPr>
          <a:xfrm>
            <a:off x="2110920" y="4096749"/>
            <a:ext cx="11235803" cy="24530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Montserrat"/>
              </a:rPr>
              <a:t>Cruzar los brazos sobre el pecho. </a:t>
            </a:r>
          </a:p>
          <a:p>
            <a:pPr marL="604519" lvl="1" indent="-302260">
              <a:lnSpc>
                <a:spcPts val="3919"/>
              </a:lnSpc>
              <a:buFont typeface="Arial"/>
              <a:buChar char="•"/>
            </a:pPr>
            <a:r>
              <a:rPr lang="en-US" sz="2799">
                <a:solidFill>
                  <a:srgbClr val="000000"/>
                </a:solidFill>
                <a:latin typeface="Montserrat"/>
              </a:rPr>
              <a:t>Mirar fijamente. </a:t>
            </a:r>
          </a:p>
          <a:p>
            <a:pPr marL="604519" lvl="1" indent="-302260">
              <a:lnSpc>
                <a:spcPts val="3919"/>
              </a:lnSpc>
              <a:buFont typeface="Arial"/>
              <a:buChar char="•"/>
            </a:pPr>
            <a:r>
              <a:rPr lang="en-US" sz="2799">
                <a:solidFill>
                  <a:srgbClr val="000000"/>
                </a:solidFill>
                <a:latin typeface="Montserrat"/>
              </a:rPr>
              <a:t>Señalar con el dedo.</a:t>
            </a:r>
          </a:p>
          <a:p>
            <a:pPr marL="604519" lvl="1" indent="-302260">
              <a:lnSpc>
                <a:spcPts val="3919"/>
              </a:lnSpc>
              <a:buFont typeface="Arial"/>
              <a:buChar char="•"/>
            </a:pPr>
            <a:r>
              <a:rPr lang="en-US" sz="2799">
                <a:solidFill>
                  <a:srgbClr val="000000"/>
                </a:solidFill>
                <a:latin typeface="Montserrat"/>
              </a:rPr>
              <a:t>Apretar los puños. •</a:t>
            </a:r>
          </a:p>
          <a:p>
            <a:pPr marL="604519" lvl="1" indent="-302260">
              <a:lnSpc>
                <a:spcPts val="3919"/>
              </a:lnSpc>
              <a:spcBef>
                <a:spcPct val="0"/>
              </a:spcBef>
              <a:buFont typeface="Arial"/>
              <a:buChar char="•"/>
            </a:pPr>
            <a:r>
              <a:rPr lang="en-US" sz="2799">
                <a:solidFill>
                  <a:srgbClr val="000000"/>
                </a:solidFill>
                <a:latin typeface="Montserrat"/>
              </a:rPr>
              <a:t>Inclinarse sobre alguien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5272" y="-889902"/>
            <a:ext cx="4991149" cy="7541571"/>
          </a:xfrm>
          <a:custGeom>
            <a:avLst/>
            <a:gdLst/>
            <a:ahLst/>
            <a:cxnLst/>
            <a:rect l="l" t="t" r="r" b="b"/>
            <a:pathLst>
              <a:path w="4991149" h="7541571">
                <a:moveTo>
                  <a:pt x="0" y="0"/>
                </a:moveTo>
                <a:lnTo>
                  <a:pt x="4991149" y="0"/>
                </a:lnTo>
                <a:lnTo>
                  <a:pt x="4991149" y="7541572"/>
                </a:lnTo>
                <a:lnTo>
                  <a:pt x="0" y="7541572"/>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1433865" y="1583068"/>
            <a:ext cx="6106847" cy="6252248"/>
          </a:xfrm>
          <a:custGeom>
            <a:avLst/>
            <a:gdLst/>
            <a:ahLst/>
            <a:cxnLst/>
            <a:rect l="l" t="t" r="r" b="b"/>
            <a:pathLst>
              <a:path w="6106847" h="6252248">
                <a:moveTo>
                  <a:pt x="0" y="0"/>
                </a:moveTo>
                <a:lnTo>
                  <a:pt x="6106847" y="0"/>
                </a:lnTo>
                <a:lnTo>
                  <a:pt x="6106847" y="6252248"/>
                </a:lnTo>
                <a:lnTo>
                  <a:pt x="0" y="6252248"/>
                </a:lnTo>
                <a:lnTo>
                  <a:pt x="0" y="0"/>
                </a:lnTo>
                <a:close/>
              </a:path>
            </a:pathLst>
          </a:custGeom>
          <a:blipFill>
            <a:blip r:embed="rId4"/>
            <a:stretch>
              <a:fillRect l="-180058" t="-70707" r="-184026" b="-84269"/>
            </a:stretch>
          </a:blipFill>
        </p:spPr>
      </p:sp>
      <p:sp>
        <p:nvSpPr>
          <p:cNvPr id="4" name="TextBox 4"/>
          <p:cNvSpPr txBox="1"/>
          <p:nvPr/>
        </p:nvSpPr>
        <p:spPr>
          <a:xfrm>
            <a:off x="1028700" y="1186985"/>
            <a:ext cx="11235803"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SER DESCORTÉS</a:t>
            </a:r>
          </a:p>
        </p:txBody>
      </p:sp>
      <p:sp>
        <p:nvSpPr>
          <p:cNvPr id="5" name="TextBox 5"/>
          <p:cNvSpPr txBox="1"/>
          <p:nvPr/>
        </p:nvSpPr>
        <p:spPr>
          <a:xfrm>
            <a:off x="1760303" y="2444276"/>
            <a:ext cx="11235803" cy="64154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Montserrat"/>
              </a:rPr>
              <a:t>Trabajar mientras alguien le está hablando. </a:t>
            </a:r>
          </a:p>
          <a:p>
            <a:pPr marL="604519" lvl="1" indent="-302260">
              <a:lnSpc>
                <a:spcPts val="3919"/>
              </a:lnSpc>
              <a:buFont typeface="Arial"/>
              <a:buChar char="•"/>
            </a:pPr>
            <a:r>
              <a:rPr lang="en-US" sz="2799">
                <a:solidFill>
                  <a:srgbClr val="000000"/>
                </a:solidFill>
                <a:latin typeface="Montserrat"/>
              </a:rPr>
              <a:t>Fumar y lanzar bocanadas de humo. </a:t>
            </a:r>
          </a:p>
          <a:p>
            <a:pPr marL="604519" lvl="1" indent="-302260">
              <a:lnSpc>
                <a:spcPts val="3919"/>
              </a:lnSpc>
              <a:buFont typeface="Arial"/>
              <a:buChar char="•"/>
            </a:pPr>
            <a:r>
              <a:rPr lang="en-US" sz="2799">
                <a:solidFill>
                  <a:srgbClr val="000000"/>
                </a:solidFill>
                <a:latin typeface="Montserrat"/>
              </a:rPr>
              <a:t>Tratar a los demás con demasiada familiaridad. </a:t>
            </a:r>
          </a:p>
          <a:p>
            <a:pPr marL="604519" lvl="1" indent="-302260">
              <a:lnSpc>
                <a:spcPts val="3919"/>
              </a:lnSpc>
              <a:buFont typeface="Arial"/>
              <a:buChar char="•"/>
            </a:pPr>
            <a:r>
              <a:rPr lang="en-US" sz="2799">
                <a:solidFill>
                  <a:srgbClr val="000000"/>
                </a:solidFill>
                <a:latin typeface="Montserrat"/>
              </a:rPr>
              <a:t>Sonreír</a:t>
            </a:r>
          </a:p>
          <a:p>
            <a:pPr marL="604519" lvl="1" indent="-302260">
              <a:lnSpc>
                <a:spcPts val="3919"/>
              </a:lnSpc>
              <a:buFont typeface="Arial"/>
              <a:buChar char="•"/>
            </a:pPr>
            <a:r>
              <a:rPr lang="en-US" sz="2799">
                <a:solidFill>
                  <a:srgbClr val="000000"/>
                </a:solidFill>
                <a:latin typeface="Montserrat"/>
              </a:rPr>
              <a:t>Murmurar entre dientes. </a:t>
            </a:r>
          </a:p>
          <a:p>
            <a:pPr marL="604519" lvl="1" indent="-302260">
              <a:lnSpc>
                <a:spcPts val="3919"/>
              </a:lnSpc>
              <a:buFont typeface="Arial"/>
              <a:buChar char="•"/>
            </a:pPr>
            <a:r>
              <a:rPr lang="en-US" sz="2799">
                <a:solidFill>
                  <a:srgbClr val="000000"/>
                </a:solidFill>
                <a:latin typeface="Montserrat"/>
              </a:rPr>
              <a:t>Hacer chasquear los nudillos. </a:t>
            </a:r>
          </a:p>
          <a:p>
            <a:pPr marL="604519" lvl="1" indent="-302260">
              <a:lnSpc>
                <a:spcPts val="3919"/>
              </a:lnSpc>
              <a:buFont typeface="Arial"/>
              <a:buChar char="•"/>
            </a:pPr>
            <a:r>
              <a:rPr lang="en-US" sz="2799">
                <a:solidFill>
                  <a:srgbClr val="000000"/>
                </a:solidFill>
                <a:latin typeface="Montserrat"/>
              </a:rPr>
              <a:t> Acercarse demasiado a los demás. </a:t>
            </a:r>
          </a:p>
          <a:p>
            <a:pPr marL="604519" lvl="1" indent="-302260">
              <a:lnSpc>
                <a:spcPts val="3919"/>
              </a:lnSpc>
              <a:buFont typeface="Arial"/>
              <a:buChar char="•"/>
            </a:pPr>
            <a:r>
              <a:rPr lang="en-US" sz="2799">
                <a:solidFill>
                  <a:srgbClr val="000000"/>
                </a:solidFill>
                <a:latin typeface="Montserrat"/>
              </a:rPr>
              <a:t>Guardar los documentos y las carpetas antes de que la reunión haya terminado.</a:t>
            </a:r>
          </a:p>
          <a:p>
            <a:pPr marL="604519" lvl="1" indent="-302260">
              <a:lnSpc>
                <a:spcPts val="3919"/>
              </a:lnSpc>
              <a:buFont typeface="Arial"/>
              <a:buChar char="•"/>
            </a:pPr>
            <a:r>
              <a:rPr lang="en-US" sz="2799">
                <a:solidFill>
                  <a:srgbClr val="000000"/>
                </a:solidFill>
                <a:latin typeface="Montserrat"/>
              </a:rPr>
              <a:t>Estrechar la mano demasiado fuerte. </a:t>
            </a:r>
          </a:p>
          <a:p>
            <a:pPr marL="604519" lvl="1" indent="-302260">
              <a:lnSpc>
                <a:spcPts val="3919"/>
              </a:lnSpc>
              <a:buFont typeface="Arial"/>
              <a:buChar char="•"/>
            </a:pPr>
            <a:r>
              <a:rPr lang="en-US" sz="2799">
                <a:solidFill>
                  <a:srgbClr val="000000"/>
                </a:solidFill>
                <a:latin typeface="Montserrat"/>
              </a:rPr>
              <a:t>Dar débiles apretones de manos. </a:t>
            </a:r>
          </a:p>
          <a:p>
            <a:pPr marL="604519" lvl="1" indent="-302260">
              <a:lnSpc>
                <a:spcPts val="3919"/>
              </a:lnSpc>
              <a:buFont typeface="Arial"/>
              <a:buChar char="•"/>
            </a:pPr>
            <a:r>
              <a:rPr lang="en-US" sz="2799">
                <a:solidFill>
                  <a:srgbClr val="000000"/>
                </a:solidFill>
                <a:latin typeface="Montserrat"/>
              </a:rPr>
              <a:t> Bostezar. </a:t>
            </a:r>
          </a:p>
          <a:p>
            <a:pPr marL="604519" lvl="1" indent="-302260">
              <a:lnSpc>
                <a:spcPts val="3919"/>
              </a:lnSpc>
              <a:spcBef>
                <a:spcPct val="0"/>
              </a:spcBef>
              <a:buFont typeface="Arial"/>
              <a:buChar char="•"/>
            </a:pPr>
            <a:r>
              <a:rPr lang="en-US" sz="2799">
                <a:solidFill>
                  <a:srgbClr val="000000"/>
                </a:solidFill>
                <a:latin typeface="Montserrat"/>
              </a:rPr>
              <a:t>Mirar el reloj.</a:t>
            </a:r>
          </a:p>
        </p:txBody>
      </p:sp>
      <p:sp>
        <p:nvSpPr>
          <p:cNvPr id="6" name="Freeform 6"/>
          <p:cNvSpPr/>
          <p:nvPr/>
        </p:nvSpPr>
        <p:spPr>
          <a:xfrm>
            <a:off x="6205516" y="-2647963"/>
            <a:ext cx="16218559" cy="6663125"/>
          </a:xfrm>
          <a:custGeom>
            <a:avLst/>
            <a:gdLst/>
            <a:ahLst/>
            <a:cxnLst/>
            <a:rect l="l" t="t" r="r" b="b"/>
            <a:pathLst>
              <a:path w="16218559" h="6663125">
                <a:moveTo>
                  <a:pt x="0" y="0"/>
                </a:moveTo>
                <a:lnTo>
                  <a:pt x="16218559" y="0"/>
                </a:lnTo>
                <a:lnTo>
                  <a:pt x="16218559" y="6663124"/>
                </a:lnTo>
                <a:lnTo>
                  <a:pt x="0" y="6663124"/>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sp>
      <p:sp>
        <p:nvSpPr>
          <p:cNvPr id="7" name="Freeform 7"/>
          <p:cNvSpPr/>
          <p:nvPr/>
        </p:nvSpPr>
        <p:spPr>
          <a:xfrm rot="-1574011">
            <a:off x="-2392117" y="7734552"/>
            <a:ext cx="5318158" cy="7256156"/>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1930093" y="5625717"/>
            <a:ext cx="22473900" cy="7069063"/>
          </a:xfrm>
          <a:custGeom>
            <a:avLst/>
            <a:gdLst/>
            <a:ahLst/>
            <a:cxnLst/>
            <a:rect l="l" t="t" r="r" b="b"/>
            <a:pathLst>
              <a:path w="22473900" h="7069063">
                <a:moveTo>
                  <a:pt x="0" y="0"/>
                </a:moveTo>
                <a:lnTo>
                  <a:pt x="22473899" y="0"/>
                </a:lnTo>
                <a:lnTo>
                  <a:pt x="22473899" y="7069063"/>
                </a:lnTo>
                <a:lnTo>
                  <a:pt x="0" y="7069063"/>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834756" y="3847914"/>
            <a:ext cx="1362686" cy="1079361"/>
          </a:xfrm>
          <a:custGeom>
            <a:avLst/>
            <a:gdLst/>
            <a:ahLst/>
            <a:cxnLst/>
            <a:rect l="l" t="t" r="r" b="b"/>
            <a:pathLst>
              <a:path w="1362686" h="1079361">
                <a:moveTo>
                  <a:pt x="0" y="0"/>
                </a:moveTo>
                <a:lnTo>
                  <a:pt x="1362686" y="0"/>
                </a:lnTo>
                <a:lnTo>
                  <a:pt x="1362686" y="1079362"/>
                </a:lnTo>
                <a:lnTo>
                  <a:pt x="0" y="10793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276372" y="64961"/>
            <a:ext cx="6011628" cy="5560756"/>
          </a:xfrm>
          <a:custGeom>
            <a:avLst/>
            <a:gdLst/>
            <a:ahLst/>
            <a:cxnLst/>
            <a:rect l="l" t="t" r="r" b="b"/>
            <a:pathLst>
              <a:path w="6011628" h="5560756">
                <a:moveTo>
                  <a:pt x="0" y="0"/>
                </a:moveTo>
                <a:lnTo>
                  <a:pt x="6011628" y="0"/>
                </a:lnTo>
                <a:lnTo>
                  <a:pt x="6011628" y="5560756"/>
                </a:lnTo>
                <a:lnTo>
                  <a:pt x="0" y="5560756"/>
                </a:lnTo>
                <a:lnTo>
                  <a:pt x="0" y="0"/>
                </a:lnTo>
                <a:close/>
              </a:path>
            </a:pathLst>
          </a:custGeom>
          <a:blipFill>
            <a:blip r:embed="rId6"/>
            <a:stretch>
              <a:fillRect l="-196561" t="-134876" r="-190728" b="-61448"/>
            </a:stretch>
          </a:blipFill>
        </p:spPr>
      </p:sp>
      <p:sp>
        <p:nvSpPr>
          <p:cNvPr id="5" name="TextBox 5"/>
          <p:cNvSpPr txBox="1"/>
          <p:nvPr/>
        </p:nvSpPr>
        <p:spPr>
          <a:xfrm>
            <a:off x="1296691" y="1197619"/>
            <a:ext cx="11235803"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GESTOS POMPOSOS </a:t>
            </a:r>
          </a:p>
        </p:txBody>
      </p:sp>
      <p:sp>
        <p:nvSpPr>
          <p:cNvPr id="6" name="TextBox 6"/>
          <p:cNvSpPr txBox="1"/>
          <p:nvPr/>
        </p:nvSpPr>
        <p:spPr>
          <a:xfrm>
            <a:off x="1834756" y="3150235"/>
            <a:ext cx="11235803" cy="39389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Montserrat"/>
              </a:rPr>
              <a:t>Inclinar la cabeza hacia atrás cuando habla. </a:t>
            </a:r>
          </a:p>
          <a:p>
            <a:pPr marL="604519" lvl="1" indent="-302260">
              <a:lnSpc>
                <a:spcPts val="3919"/>
              </a:lnSpc>
              <a:buFont typeface="Arial"/>
              <a:buChar char="•"/>
            </a:pPr>
            <a:r>
              <a:rPr lang="en-US" sz="2799">
                <a:solidFill>
                  <a:srgbClr val="000000"/>
                </a:solidFill>
                <a:latin typeface="Montserrat"/>
              </a:rPr>
              <a:t>Cerrar los ojos cuando habla. </a:t>
            </a:r>
          </a:p>
          <a:p>
            <a:pPr marL="604519" lvl="1" indent="-302260">
              <a:lnSpc>
                <a:spcPts val="3919"/>
              </a:lnSpc>
              <a:buFont typeface="Arial"/>
              <a:buChar char="•"/>
            </a:pPr>
            <a:r>
              <a:rPr lang="en-US" sz="2799">
                <a:solidFill>
                  <a:srgbClr val="000000"/>
                </a:solidFill>
                <a:latin typeface="Montserrat"/>
              </a:rPr>
              <a:t>Mirar por encima del hombro. </a:t>
            </a:r>
          </a:p>
          <a:p>
            <a:pPr marL="604519" lvl="1" indent="-302260">
              <a:lnSpc>
                <a:spcPts val="3919"/>
              </a:lnSpc>
              <a:buFont typeface="Arial"/>
              <a:buChar char="•"/>
            </a:pPr>
            <a:r>
              <a:rPr lang="en-US" sz="2799">
                <a:solidFill>
                  <a:srgbClr val="000000"/>
                </a:solidFill>
                <a:latin typeface="Montserrat"/>
              </a:rPr>
              <a:t>Mirar por encima de las gafas. </a:t>
            </a:r>
          </a:p>
          <a:p>
            <a:pPr marL="604519" lvl="1" indent="-302260">
              <a:lnSpc>
                <a:spcPts val="3919"/>
              </a:lnSpc>
              <a:buFont typeface="Arial"/>
              <a:buChar char="•"/>
            </a:pPr>
            <a:r>
              <a:rPr lang="en-US" sz="2799">
                <a:solidFill>
                  <a:srgbClr val="000000"/>
                </a:solidFill>
                <a:latin typeface="Montserrat"/>
              </a:rPr>
              <a:t>Mover las gafas mientras habla. </a:t>
            </a:r>
          </a:p>
          <a:p>
            <a:pPr marL="604519" lvl="1" indent="-302260">
              <a:lnSpc>
                <a:spcPts val="3919"/>
              </a:lnSpc>
              <a:buFont typeface="Arial"/>
              <a:buChar char="•"/>
            </a:pPr>
            <a:r>
              <a:rPr lang="en-US" sz="2799">
                <a:solidFill>
                  <a:srgbClr val="000000"/>
                </a:solidFill>
                <a:latin typeface="Montserrat"/>
              </a:rPr>
              <a:t>Juntar los dedos de ambas manos. </a:t>
            </a:r>
          </a:p>
          <a:p>
            <a:pPr marL="604519" lvl="1" indent="-302260">
              <a:lnSpc>
                <a:spcPts val="3919"/>
              </a:lnSpc>
              <a:buFont typeface="Arial"/>
              <a:buChar char="•"/>
            </a:pPr>
            <a:r>
              <a:rPr lang="en-US" sz="2799">
                <a:solidFill>
                  <a:srgbClr val="000000"/>
                </a:solidFill>
                <a:latin typeface="Montserrat"/>
              </a:rPr>
              <a:t>Meter los pulgares en los tirantes del pantalón. </a:t>
            </a:r>
          </a:p>
          <a:p>
            <a:pPr marL="604519" lvl="1" indent="-302260">
              <a:lnSpc>
                <a:spcPts val="3919"/>
              </a:lnSpc>
              <a:spcBef>
                <a:spcPct val="0"/>
              </a:spcBef>
              <a:buFont typeface="Arial"/>
              <a:buChar char="•"/>
            </a:pPr>
            <a:r>
              <a:rPr lang="en-US" sz="2799">
                <a:solidFill>
                  <a:srgbClr val="000000"/>
                </a:solidFill>
                <a:latin typeface="Montserrat"/>
              </a:rPr>
              <a:t>Fruncir los labios.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1930093" y="7159596"/>
            <a:ext cx="22473900" cy="7069063"/>
          </a:xfrm>
          <a:custGeom>
            <a:avLst/>
            <a:gdLst/>
            <a:ahLst/>
            <a:cxnLst/>
            <a:rect l="l" t="t" r="r" b="b"/>
            <a:pathLst>
              <a:path w="22473900" h="7069063">
                <a:moveTo>
                  <a:pt x="0" y="0"/>
                </a:moveTo>
                <a:lnTo>
                  <a:pt x="22473899" y="0"/>
                </a:lnTo>
                <a:lnTo>
                  <a:pt x="22473899" y="7069063"/>
                </a:lnTo>
                <a:lnTo>
                  <a:pt x="0" y="7069063"/>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8436591" y="-3534532"/>
            <a:ext cx="22473900" cy="7069063"/>
          </a:xfrm>
          <a:custGeom>
            <a:avLst/>
            <a:gdLst/>
            <a:ahLst/>
            <a:cxnLst/>
            <a:rect l="l" t="t" r="r" b="b"/>
            <a:pathLst>
              <a:path w="22473900" h="7069063">
                <a:moveTo>
                  <a:pt x="0" y="0"/>
                </a:moveTo>
                <a:lnTo>
                  <a:pt x="22473900" y="0"/>
                </a:lnTo>
                <a:lnTo>
                  <a:pt x="22473900" y="7069064"/>
                </a:lnTo>
                <a:lnTo>
                  <a:pt x="0" y="7069064"/>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1557856" y="356052"/>
            <a:ext cx="6356958" cy="6356958"/>
          </a:xfrm>
          <a:custGeom>
            <a:avLst/>
            <a:gdLst/>
            <a:ahLst/>
            <a:cxnLst/>
            <a:rect l="l" t="t" r="r" b="b"/>
            <a:pathLst>
              <a:path w="6356958" h="6356958">
                <a:moveTo>
                  <a:pt x="0" y="0"/>
                </a:moveTo>
                <a:lnTo>
                  <a:pt x="6356958" y="0"/>
                </a:lnTo>
                <a:lnTo>
                  <a:pt x="6356958" y="6356959"/>
                </a:lnTo>
                <a:lnTo>
                  <a:pt x="0" y="6356959"/>
                </a:lnTo>
                <a:lnTo>
                  <a:pt x="0" y="0"/>
                </a:lnTo>
                <a:close/>
              </a:path>
            </a:pathLst>
          </a:custGeom>
          <a:blipFill>
            <a:blip r:embed="rId4"/>
            <a:stretch>
              <a:fillRect/>
            </a:stretch>
          </a:blipFill>
        </p:spPr>
      </p:sp>
      <p:sp>
        <p:nvSpPr>
          <p:cNvPr id="5" name="TextBox 5"/>
          <p:cNvSpPr txBox="1"/>
          <p:nvPr/>
        </p:nvSpPr>
        <p:spPr>
          <a:xfrm>
            <a:off x="1028700" y="876300"/>
            <a:ext cx="11235803"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GESTOS NECIOS</a:t>
            </a:r>
          </a:p>
        </p:txBody>
      </p:sp>
      <p:sp>
        <p:nvSpPr>
          <p:cNvPr id="6" name="TextBox 6"/>
          <p:cNvSpPr txBox="1"/>
          <p:nvPr/>
        </p:nvSpPr>
        <p:spPr>
          <a:xfrm>
            <a:off x="1800235" y="2888528"/>
            <a:ext cx="11235803" cy="59201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Montserrat"/>
              </a:rPr>
              <a:t>Mover las manos mientras habla. </a:t>
            </a:r>
          </a:p>
          <a:p>
            <a:pPr marL="604519" lvl="1" indent="-302260">
              <a:lnSpc>
                <a:spcPts val="3919"/>
              </a:lnSpc>
              <a:buFont typeface="Arial"/>
              <a:buChar char="•"/>
            </a:pPr>
            <a:r>
              <a:rPr lang="en-US" sz="2799">
                <a:solidFill>
                  <a:srgbClr val="000000"/>
                </a:solidFill>
                <a:latin typeface="Montserrat"/>
              </a:rPr>
              <a:t>Desabrocharse y abrocharse los botones </a:t>
            </a:r>
          </a:p>
          <a:p>
            <a:pPr marL="604519" lvl="1" indent="-302260">
              <a:lnSpc>
                <a:spcPts val="3919"/>
              </a:lnSpc>
              <a:buFont typeface="Arial"/>
              <a:buChar char="•"/>
            </a:pPr>
            <a:r>
              <a:rPr lang="en-US" sz="2799">
                <a:solidFill>
                  <a:srgbClr val="000000"/>
                </a:solidFill>
                <a:latin typeface="Montserrat"/>
              </a:rPr>
              <a:t>Ponerse cosas en la boca o en la barbilla</a:t>
            </a:r>
          </a:p>
          <a:p>
            <a:pPr marL="604519" lvl="1" indent="-302260">
              <a:lnSpc>
                <a:spcPts val="3919"/>
              </a:lnSpc>
              <a:buFont typeface="Arial"/>
              <a:buChar char="•"/>
            </a:pPr>
            <a:r>
              <a:rPr lang="en-US" sz="2799">
                <a:solidFill>
                  <a:srgbClr val="000000"/>
                </a:solidFill>
                <a:latin typeface="Montserrat"/>
              </a:rPr>
              <a:t>Retorcerse las manos. </a:t>
            </a:r>
          </a:p>
          <a:p>
            <a:pPr marL="604519" lvl="1" indent="-302260">
              <a:lnSpc>
                <a:spcPts val="3919"/>
              </a:lnSpc>
              <a:buFont typeface="Arial"/>
              <a:buChar char="•"/>
            </a:pPr>
            <a:r>
              <a:rPr lang="en-US" sz="2799">
                <a:solidFill>
                  <a:srgbClr val="000000"/>
                </a:solidFill>
                <a:latin typeface="Montserrat"/>
              </a:rPr>
              <a:t> Pasarse las manos por la cara. </a:t>
            </a:r>
          </a:p>
          <a:p>
            <a:pPr marL="604519" lvl="1" indent="-302260">
              <a:lnSpc>
                <a:spcPts val="3919"/>
              </a:lnSpc>
              <a:buFont typeface="Arial"/>
              <a:buChar char="•"/>
            </a:pPr>
            <a:r>
              <a:rPr lang="en-US" sz="2799">
                <a:solidFill>
                  <a:srgbClr val="000000"/>
                </a:solidFill>
                <a:latin typeface="Montserrat"/>
              </a:rPr>
              <a:t>Hacer bolitas de papel. </a:t>
            </a:r>
          </a:p>
          <a:p>
            <a:pPr marL="604519" lvl="1" indent="-302260">
              <a:lnSpc>
                <a:spcPts val="3919"/>
              </a:lnSpc>
              <a:buFont typeface="Arial"/>
              <a:buChar char="•"/>
            </a:pPr>
            <a:r>
              <a:rPr lang="en-US" sz="2799">
                <a:solidFill>
                  <a:srgbClr val="000000"/>
                </a:solidFill>
                <a:latin typeface="Montserrat"/>
              </a:rPr>
              <a:t>Limpiarse las orejas o las uñas. </a:t>
            </a:r>
          </a:p>
          <a:p>
            <a:pPr marL="604519" lvl="1" indent="-302260">
              <a:lnSpc>
                <a:spcPts val="3919"/>
              </a:lnSpc>
              <a:buFont typeface="Arial"/>
              <a:buChar char="•"/>
            </a:pPr>
            <a:r>
              <a:rPr lang="en-US" sz="2799">
                <a:solidFill>
                  <a:srgbClr val="000000"/>
                </a:solidFill>
                <a:latin typeface="Montserrat"/>
              </a:rPr>
              <a:t>Golpear ruidosamente la mesa en lugar de reír cuando alguien cuenta un chiste. </a:t>
            </a:r>
          </a:p>
          <a:p>
            <a:pPr marL="604519" lvl="1" indent="-302260">
              <a:lnSpc>
                <a:spcPts val="3919"/>
              </a:lnSpc>
              <a:buFont typeface="Arial"/>
              <a:buChar char="•"/>
            </a:pPr>
            <a:r>
              <a:rPr lang="en-US" sz="2799">
                <a:solidFill>
                  <a:srgbClr val="000000"/>
                </a:solidFill>
                <a:latin typeface="Montserrat"/>
              </a:rPr>
              <a:t>Dejar el zapato colgando de los dedos del pie o quitárselo completamente. </a:t>
            </a:r>
          </a:p>
          <a:p>
            <a:pPr marL="604519" lvl="1" indent="-302260">
              <a:lnSpc>
                <a:spcPts val="3919"/>
              </a:lnSpc>
              <a:spcBef>
                <a:spcPct val="0"/>
              </a:spcBef>
              <a:buFont typeface="Arial"/>
              <a:buChar char="•"/>
            </a:pPr>
            <a:r>
              <a:rPr lang="en-US" sz="2799">
                <a:solidFill>
                  <a:srgbClr val="000000"/>
                </a:solidFill>
                <a:latin typeface="Montserrat"/>
              </a:rPr>
              <a:t>Mordisquear bolígrafos.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735272" y="-889902"/>
            <a:ext cx="4991149" cy="7541571"/>
          </a:xfrm>
          <a:custGeom>
            <a:avLst/>
            <a:gdLst/>
            <a:ahLst/>
            <a:cxnLst/>
            <a:rect l="l" t="t" r="r" b="b"/>
            <a:pathLst>
              <a:path w="4991149" h="7541571">
                <a:moveTo>
                  <a:pt x="0" y="0"/>
                </a:moveTo>
                <a:lnTo>
                  <a:pt x="4991149" y="0"/>
                </a:lnTo>
                <a:lnTo>
                  <a:pt x="4991149" y="7541572"/>
                </a:lnTo>
                <a:lnTo>
                  <a:pt x="0" y="7541572"/>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3494330" y="-889902"/>
            <a:ext cx="5352917" cy="4447381"/>
          </a:xfrm>
          <a:custGeom>
            <a:avLst/>
            <a:gdLst/>
            <a:ahLst/>
            <a:cxnLst/>
            <a:rect l="l" t="t" r="r" b="b"/>
            <a:pathLst>
              <a:path w="5352917" h="4447381">
                <a:moveTo>
                  <a:pt x="0" y="0"/>
                </a:moveTo>
                <a:lnTo>
                  <a:pt x="5352917" y="0"/>
                </a:lnTo>
                <a:lnTo>
                  <a:pt x="5352917" y="4447382"/>
                </a:lnTo>
                <a:lnTo>
                  <a:pt x="0" y="4447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574011">
            <a:off x="-2392117" y="7734552"/>
            <a:ext cx="5318158" cy="7256156"/>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1226741" y="4243884"/>
            <a:ext cx="6489245" cy="5014416"/>
          </a:xfrm>
          <a:custGeom>
            <a:avLst/>
            <a:gdLst/>
            <a:ahLst/>
            <a:cxnLst/>
            <a:rect l="l" t="t" r="r" b="b"/>
            <a:pathLst>
              <a:path w="6489245" h="5014416">
                <a:moveTo>
                  <a:pt x="0" y="0"/>
                </a:moveTo>
                <a:lnTo>
                  <a:pt x="6489245" y="0"/>
                </a:lnTo>
                <a:lnTo>
                  <a:pt x="6489245" y="5014416"/>
                </a:lnTo>
                <a:lnTo>
                  <a:pt x="0" y="5014416"/>
                </a:lnTo>
                <a:lnTo>
                  <a:pt x="0" y="0"/>
                </a:lnTo>
                <a:close/>
              </a:path>
            </a:pathLst>
          </a:custGeom>
          <a:blipFill>
            <a:blip r:embed="rId8"/>
            <a:stretch>
              <a:fillRect l="-140340" t="-92949" r="-54986" b="-22030"/>
            </a:stretch>
          </a:blipFill>
        </p:spPr>
      </p:sp>
      <p:sp>
        <p:nvSpPr>
          <p:cNvPr id="6" name="Freeform 6"/>
          <p:cNvSpPr/>
          <p:nvPr/>
        </p:nvSpPr>
        <p:spPr>
          <a:xfrm>
            <a:off x="0" y="8239943"/>
            <a:ext cx="2347400" cy="2036714"/>
          </a:xfrm>
          <a:custGeom>
            <a:avLst/>
            <a:gdLst/>
            <a:ahLst/>
            <a:cxnLst/>
            <a:rect l="l" t="t" r="r" b="b"/>
            <a:pathLst>
              <a:path w="2347400" h="2036714">
                <a:moveTo>
                  <a:pt x="0" y="0"/>
                </a:moveTo>
                <a:lnTo>
                  <a:pt x="2347400" y="0"/>
                </a:lnTo>
                <a:lnTo>
                  <a:pt x="2347400" y="2036714"/>
                </a:lnTo>
                <a:lnTo>
                  <a:pt x="0" y="2036714"/>
                </a:lnTo>
                <a:lnTo>
                  <a:pt x="0" y="0"/>
                </a:lnTo>
                <a:close/>
              </a:path>
            </a:pathLst>
          </a:custGeom>
          <a:blipFill>
            <a:blip r:embed="rId9"/>
            <a:stretch>
              <a:fillRect l="-247175" t="-69399" r="-226106" b="-202262"/>
            </a:stretch>
          </a:blipFill>
        </p:spPr>
      </p:sp>
      <p:sp>
        <p:nvSpPr>
          <p:cNvPr id="7" name="TextBox 7"/>
          <p:cNvSpPr txBox="1"/>
          <p:nvPr/>
        </p:nvSpPr>
        <p:spPr>
          <a:xfrm>
            <a:off x="709841" y="876300"/>
            <a:ext cx="13168956"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LA POSTURA DE PODER</a:t>
            </a:r>
          </a:p>
        </p:txBody>
      </p:sp>
      <p:sp>
        <p:nvSpPr>
          <p:cNvPr id="8" name="TextBox 8"/>
          <p:cNvSpPr txBox="1"/>
          <p:nvPr/>
        </p:nvSpPr>
        <p:spPr>
          <a:xfrm>
            <a:off x="1760303" y="2133591"/>
            <a:ext cx="11235803" cy="69107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Montserrat"/>
              </a:rPr>
              <a:t>Estar de pie detrás de la silla de una persona y leer por encima de sus hombros mientras ésta trabaja. </a:t>
            </a:r>
          </a:p>
          <a:p>
            <a:pPr marL="604519" lvl="1" indent="-302260">
              <a:lnSpc>
                <a:spcPts val="3919"/>
              </a:lnSpc>
              <a:buFont typeface="Arial"/>
              <a:buChar char="•"/>
            </a:pPr>
            <a:r>
              <a:rPr lang="en-US" sz="2799">
                <a:solidFill>
                  <a:srgbClr val="000000"/>
                </a:solidFill>
                <a:latin typeface="Montserrat"/>
              </a:rPr>
              <a:t>Apoyarse sobre el escritorio de alguien. </a:t>
            </a:r>
          </a:p>
          <a:p>
            <a:pPr marL="604519" lvl="1" indent="-302260">
              <a:lnSpc>
                <a:spcPts val="3919"/>
              </a:lnSpc>
              <a:buFont typeface="Arial"/>
              <a:buChar char="•"/>
            </a:pPr>
            <a:r>
              <a:rPr lang="en-US" sz="2799">
                <a:solidFill>
                  <a:srgbClr val="000000"/>
                </a:solidFill>
                <a:latin typeface="Montserrat"/>
              </a:rPr>
              <a:t>Sentarse sobre el escritorio de alguien.</a:t>
            </a:r>
          </a:p>
          <a:p>
            <a:pPr marL="604519" lvl="1" indent="-302260">
              <a:lnSpc>
                <a:spcPts val="3919"/>
              </a:lnSpc>
              <a:buFont typeface="Arial"/>
              <a:buChar char="•"/>
            </a:pPr>
            <a:r>
              <a:rPr lang="en-US" sz="2799">
                <a:solidFill>
                  <a:srgbClr val="000000"/>
                </a:solidFill>
                <a:latin typeface="Montserrat"/>
              </a:rPr>
              <a:t>Dar el apretón de manos del «mandamás», es decir, girar su mano mientras saluda. </a:t>
            </a:r>
          </a:p>
          <a:p>
            <a:pPr marL="604519" lvl="1" indent="-302260">
              <a:lnSpc>
                <a:spcPts val="3919"/>
              </a:lnSpc>
              <a:buFont typeface="Arial"/>
              <a:buChar char="•"/>
            </a:pPr>
            <a:r>
              <a:rPr lang="en-US" sz="2799">
                <a:solidFill>
                  <a:srgbClr val="000000"/>
                </a:solidFill>
                <a:latin typeface="Montserrat"/>
              </a:rPr>
              <a:t>Estrechar la mano como si se tratara de unas tenazas, dejando estrujada la de su víctima. </a:t>
            </a:r>
          </a:p>
          <a:p>
            <a:pPr marL="604519" lvl="1" indent="-302260">
              <a:lnSpc>
                <a:spcPts val="3919"/>
              </a:lnSpc>
              <a:buFont typeface="Arial"/>
              <a:buChar char="•"/>
            </a:pPr>
            <a:r>
              <a:rPr lang="en-US" sz="2799">
                <a:solidFill>
                  <a:srgbClr val="000000"/>
                </a:solidFill>
                <a:latin typeface="Montserrat"/>
              </a:rPr>
              <a:t>Acercarse demasiado cuando habla con alguien.</a:t>
            </a:r>
          </a:p>
          <a:p>
            <a:pPr marL="604519" lvl="1" indent="-302260">
              <a:lnSpc>
                <a:spcPts val="3919"/>
              </a:lnSpc>
              <a:buFont typeface="Arial"/>
              <a:buChar char="•"/>
            </a:pPr>
            <a:r>
              <a:rPr lang="en-US" sz="2799">
                <a:solidFill>
                  <a:srgbClr val="000000"/>
                </a:solidFill>
                <a:latin typeface="Montserrat"/>
              </a:rPr>
              <a:t>Inclinarse hacia atrás en su sillón con las manos detrás de la cabeza. </a:t>
            </a:r>
          </a:p>
          <a:p>
            <a:pPr marL="604519" lvl="1" indent="-302260">
              <a:lnSpc>
                <a:spcPts val="3919"/>
              </a:lnSpc>
              <a:buFont typeface="Arial"/>
              <a:buChar char="•"/>
            </a:pPr>
            <a:r>
              <a:rPr lang="en-US" sz="2799">
                <a:solidFill>
                  <a:srgbClr val="000000"/>
                </a:solidFill>
                <a:latin typeface="Montserrat"/>
              </a:rPr>
              <a:t>Sentarse con los pies sobre el escritorio. </a:t>
            </a:r>
          </a:p>
          <a:p>
            <a:pPr marL="604519" lvl="1" indent="-302260">
              <a:lnSpc>
                <a:spcPts val="3919"/>
              </a:lnSpc>
              <a:buFont typeface="Arial"/>
              <a:buChar char="•"/>
            </a:pPr>
            <a:r>
              <a:rPr lang="en-US" sz="2799">
                <a:solidFill>
                  <a:srgbClr val="000000"/>
                </a:solidFill>
                <a:latin typeface="Montserrat"/>
              </a:rPr>
              <a:t>Mirar fijamente. </a:t>
            </a:r>
          </a:p>
          <a:p>
            <a:pPr marL="604519" lvl="1" indent="-302260">
              <a:lnSpc>
                <a:spcPts val="3919"/>
              </a:lnSpc>
              <a:spcBef>
                <a:spcPct val="0"/>
              </a:spcBef>
              <a:buFont typeface="Arial"/>
              <a:buChar char="•"/>
            </a:pPr>
            <a:r>
              <a:rPr lang="en-US" sz="2799">
                <a:solidFill>
                  <a:srgbClr val="000000"/>
                </a:solidFill>
                <a:latin typeface="Montserrat"/>
              </a:rPr>
              <a:t>Ignorar a las personas cuando le saludan.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1930093" y="7159596"/>
            <a:ext cx="22473900" cy="7069063"/>
          </a:xfrm>
          <a:custGeom>
            <a:avLst/>
            <a:gdLst/>
            <a:ahLst/>
            <a:cxnLst/>
            <a:rect l="l" t="t" r="r" b="b"/>
            <a:pathLst>
              <a:path w="22473900" h="7069063">
                <a:moveTo>
                  <a:pt x="0" y="0"/>
                </a:moveTo>
                <a:lnTo>
                  <a:pt x="22473899" y="0"/>
                </a:lnTo>
                <a:lnTo>
                  <a:pt x="22473899" y="7069063"/>
                </a:lnTo>
                <a:lnTo>
                  <a:pt x="0" y="7069063"/>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8436591" y="-3534532"/>
            <a:ext cx="22473900" cy="7069063"/>
          </a:xfrm>
          <a:custGeom>
            <a:avLst/>
            <a:gdLst/>
            <a:ahLst/>
            <a:cxnLst/>
            <a:rect l="l" t="t" r="r" b="b"/>
            <a:pathLst>
              <a:path w="22473900" h="7069063">
                <a:moveTo>
                  <a:pt x="0" y="0"/>
                </a:moveTo>
                <a:lnTo>
                  <a:pt x="22473900" y="0"/>
                </a:lnTo>
                <a:lnTo>
                  <a:pt x="22473900" y="7069064"/>
                </a:lnTo>
                <a:lnTo>
                  <a:pt x="0" y="7069064"/>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3953867" y="494081"/>
            <a:ext cx="4025455" cy="5276610"/>
          </a:xfrm>
          <a:custGeom>
            <a:avLst/>
            <a:gdLst/>
            <a:ahLst/>
            <a:cxnLst/>
            <a:rect l="l" t="t" r="r" b="b"/>
            <a:pathLst>
              <a:path w="4025455" h="5276610">
                <a:moveTo>
                  <a:pt x="0" y="0"/>
                </a:moveTo>
                <a:lnTo>
                  <a:pt x="4025455" y="0"/>
                </a:lnTo>
                <a:lnTo>
                  <a:pt x="4025455" y="5276610"/>
                </a:lnTo>
                <a:lnTo>
                  <a:pt x="0" y="5276610"/>
                </a:lnTo>
                <a:lnTo>
                  <a:pt x="0" y="0"/>
                </a:lnTo>
                <a:close/>
              </a:path>
            </a:pathLst>
          </a:custGeom>
          <a:blipFill>
            <a:blip r:embed="rId4"/>
            <a:stretch>
              <a:fillRect l="-215201" t="-66813" r="-211598" b="-59249"/>
            </a:stretch>
          </a:blipFill>
        </p:spPr>
      </p:sp>
      <p:sp>
        <p:nvSpPr>
          <p:cNvPr id="5" name="Freeform 5"/>
          <p:cNvSpPr/>
          <p:nvPr/>
        </p:nvSpPr>
        <p:spPr>
          <a:xfrm>
            <a:off x="397946" y="7159354"/>
            <a:ext cx="5138450" cy="2942332"/>
          </a:xfrm>
          <a:custGeom>
            <a:avLst/>
            <a:gdLst/>
            <a:ahLst/>
            <a:cxnLst/>
            <a:rect l="l" t="t" r="r" b="b"/>
            <a:pathLst>
              <a:path w="5138450" h="2942332">
                <a:moveTo>
                  <a:pt x="0" y="0"/>
                </a:moveTo>
                <a:lnTo>
                  <a:pt x="5138450" y="0"/>
                </a:lnTo>
                <a:lnTo>
                  <a:pt x="5138450" y="2942332"/>
                </a:lnTo>
                <a:lnTo>
                  <a:pt x="0" y="2942332"/>
                </a:lnTo>
                <a:lnTo>
                  <a:pt x="0" y="0"/>
                </a:lnTo>
                <a:close/>
              </a:path>
            </a:pathLst>
          </a:custGeom>
          <a:blipFill>
            <a:blip r:embed="rId5"/>
            <a:stretch>
              <a:fillRect l="-116312" t="-122556" r="-114053" b="-101976"/>
            </a:stretch>
          </a:blipFill>
        </p:spPr>
      </p:sp>
      <p:sp>
        <p:nvSpPr>
          <p:cNvPr id="6" name="TextBox 6"/>
          <p:cNvSpPr txBox="1"/>
          <p:nvPr/>
        </p:nvSpPr>
        <p:spPr>
          <a:xfrm>
            <a:off x="1938318" y="1225977"/>
            <a:ext cx="11235803"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GESTOS POSITIVOS</a:t>
            </a:r>
          </a:p>
        </p:txBody>
      </p:sp>
      <p:sp>
        <p:nvSpPr>
          <p:cNvPr id="7" name="TextBox 7"/>
          <p:cNvSpPr txBox="1"/>
          <p:nvPr/>
        </p:nvSpPr>
        <p:spPr>
          <a:xfrm>
            <a:off x="1938318" y="3084761"/>
            <a:ext cx="11235803" cy="3938905"/>
          </a:xfrm>
          <a:prstGeom prst="rect">
            <a:avLst/>
          </a:prstGeom>
        </p:spPr>
        <p:txBody>
          <a:bodyPr lIns="0" tIns="0" rIns="0" bIns="0" rtlCol="0" anchor="t">
            <a:spAutoFit/>
          </a:bodyPr>
          <a:lstStyle/>
          <a:p>
            <a:pPr marL="604519" lvl="1" indent="-302260">
              <a:lnSpc>
                <a:spcPts val="3919"/>
              </a:lnSpc>
              <a:buFont typeface="Arial"/>
              <a:buChar char="•"/>
            </a:pPr>
            <a:r>
              <a:rPr lang="en-US" sz="2799" dirty="0" err="1">
                <a:solidFill>
                  <a:srgbClr val="000000"/>
                </a:solidFill>
                <a:latin typeface="Montserrat"/>
              </a:rPr>
              <a:t>Gesticular</a:t>
            </a:r>
            <a:r>
              <a:rPr lang="en-US" sz="2799" dirty="0">
                <a:solidFill>
                  <a:srgbClr val="000000"/>
                </a:solidFill>
                <a:latin typeface="Montserrat"/>
              </a:rPr>
              <a:t> con la mano </a:t>
            </a:r>
            <a:r>
              <a:rPr lang="en-US" sz="2799" dirty="0" err="1">
                <a:solidFill>
                  <a:srgbClr val="000000"/>
                </a:solidFill>
                <a:latin typeface="Montserrat"/>
              </a:rPr>
              <a:t>abierta</a:t>
            </a:r>
            <a:r>
              <a:rPr lang="en-US" sz="2799" dirty="0">
                <a:solidFill>
                  <a:srgbClr val="000000"/>
                </a:solidFill>
                <a:latin typeface="Montserrat"/>
              </a:rPr>
              <a:t>. </a:t>
            </a:r>
          </a:p>
          <a:p>
            <a:pPr marL="604519" lvl="1" indent="-302260">
              <a:lnSpc>
                <a:spcPts val="3919"/>
              </a:lnSpc>
              <a:buFont typeface="Arial"/>
              <a:buChar char="•"/>
            </a:pPr>
            <a:r>
              <a:rPr lang="en-US" sz="2799" dirty="0" err="1">
                <a:solidFill>
                  <a:srgbClr val="000000"/>
                </a:solidFill>
                <a:latin typeface="Montserrat"/>
              </a:rPr>
              <a:t>Llevar</a:t>
            </a:r>
            <a:r>
              <a:rPr lang="en-US" sz="2799" dirty="0">
                <a:solidFill>
                  <a:srgbClr val="000000"/>
                </a:solidFill>
                <a:latin typeface="Montserrat"/>
              </a:rPr>
              <a:t> los </a:t>
            </a:r>
            <a:r>
              <a:rPr lang="en-US" sz="2799" dirty="0" err="1">
                <a:solidFill>
                  <a:srgbClr val="000000"/>
                </a:solidFill>
                <a:latin typeface="Montserrat"/>
              </a:rPr>
              <a:t>documentos</a:t>
            </a:r>
            <a:r>
              <a:rPr lang="en-US" sz="2799" dirty="0">
                <a:solidFill>
                  <a:srgbClr val="000000"/>
                </a:solidFill>
                <a:latin typeface="Montserrat"/>
              </a:rPr>
              <a:t> a un </a:t>
            </a:r>
            <a:r>
              <a:rPr lang="en-US" sz="2799" dirty="0" err="1">
                <a:solidFill>
                  <a:srgbClr val="000000"/>
                </a:solidFill>
                <a:latin typeface="Montserrat"/>
              </a:rPr>
              <a:t>lado</a:t>
            </a:r>
            <a:r>
              <a:rPr lang="en-US" sz="2799" dirty="0">
                <a:solidFill>
                  <a:srgbClr val="000000"/>
                </a:solidFill>
                <a:latin typeface="Montserrat"/>
              </a:rPr>
              <a:t>, </a:t>
            </a:r>
            <a:r>
              <a:rPr lang="en-US" sz="2799" dirty="0" err="1">
                <a:solidFill>
                  <a:srgbClr val="000000"/>
                </a:solidFill>
                <a:latin typeface="Montserrat"/>
              </a:rPr>
              <a:t>en</a:t>
            </a:r>
            <a:r>
              <a:rPr lang="en-US" sz="2799" dirty="0">
                <a:solidFill>
                  <a:srgbClr val="000000"/>
                </a:solidFill>
                <a:latin typeface="Montserrat"/>
              </a:rPr>
              <a:t> </a:t>
            </a:r>
            <a:r>
              <a:rPr lang="en-US" sz="2799" dirty="0" err="1">
                <a:solidFill>
                  <a:srgbClr val="000000"/>
                </a:solidFill>
                <a:latin typeface="Montserrat"/>
              </a:rPr>
              <a:t>lugar</a:t>
            </a:r>
            <a:r>
              <a:rPr lang="en-US" sz="2799" dirty="0">
                <a:solidFill>
                  <a:srgbClr val="000000"/>
                </a:solidFill>
                <a:latin typeface="Montserrat"/>
              </a:rPr>
              <a:t> de cruzados </a:t>
            </a:r>
            <a:r>
              <a:rPr lang="en-US" sz="2799" dirty="0" err="1">
                <a:solidFill>
                  <a:srgbClr val="000000"/>
                </a:solidFill>
                <a:latin typeface="Montserrat"/>
              </a:rPr>
              <a:t>sobre</a:t>
            </a:r>
            <a:r>
              <a:rPr lang="en-US" sz="2799" dirty="0">
                <a:solidFill>
                  <a:srgbClr val="000000"/>
                </a:solidFill>
                <a:latin typeface="Montserrat"/>
              </a:rPr>
              <a:t> el </a:t>
            </a:r>
            <a:r>
              <a:rPr lang="en-US" sz="2799" dirty="0" err="1">
                <a:solidFill>
                  <a:srgbClr val="000000"/>
                </a:solidFill>
                <a:latin typeface="Montserrat"/>
              </a:rPr>
              <a:t>pecho</a:t>
            </a:r>
            <a:r>
              <a:rPr lang="en-US" sz="2799" dirty="0">
                <a:solidFill>
                  <a:srgbClr val="000000"/>
                </a:solidFill>
                <a:latin typeface="Montserrat"/>
              </a:rPr>
              <a:t>. </a:t>
            </a:r>
          </a:p>
          <a:p>
            <a:pPr marL="604519" lvl="1" indent="-302260">
              <a:lnSpc>
                <a:spcPts val="3919"/>
              </a:lnSpc>
              <a:buFont typeface="Arial"/>
              <a:buChar char="•"/>
            </a:pPr>
            <a:r>
              <a:rPr lang="en-US" sz="2799" dirty="0" err="1">
                <a:solidFill>
                  <a:srgbClr val="000000"/>
                </a:solidFill>
                <a:latin typeface="Montserrat"/>
              </a:rPr>
              <a:t>Mantener</a:t>
            </a:r>
            <a:r>
              <a:rPr lang="en-US" sz="2799" dirty="0">
                <a:solidFill>
                  <a:srgbClr val="000000"/>
                </a:solidFill>
                <a:latin typeface="Montserrat"/>
              </a:rPr>
              <a:t> el </a:t>
            </a:r>
            <a:r>
              <a:rPr lang="en-US" sz="2799" dirty="0" err="1">
                <a:solidFill>
                  <a:srgbClr val="000000"/>
                </a:solidFill>
                <a:latin typeface="Montserrat"/>
              </a:rPr>
              <a:t>pulgar</a:t>
            </a:r>
            <a:r>
              <a:rPr lang="en-US" sz="2799" dirty="0">
                <a:solidFill>
                  <a:srgbClr val="000000"/>
                </a:solidFill>
                <a:latin typeface="Montserrat"/>
              </a:rPr>
              <a:t> </a:t>
            </a:r>
            <a:r>
              <a:rPr lang="en-US" sz="2799" dirty="0" err="1">
                <a:solidFill>
                  <a:srgbClr val="000000"/>
                </a:solidFill>
                <a:latin typeface="Montserrat"/>
              </a:rPr>
              <a:t>afuera</a:t>
            </a:r>
            <a:r>
              <a:rPr lang="en-US" sz="2799" dirty="0">
                <a:solidFill>
                  <a:srgbClr val="000000"/>
                </a:solidFill>
                <a:latin typeface="Montserrat"/>
              </a:rPr>
              <a:t> </a:t>
            </a:r>
            <a:r>
              <a:rPr lang="en-US" sz="2799" dirty="0" err="1">
                <a:solidFill>
                  <a:srgbClr val="000000"/>
                </a:solidFill>
                <a:latin typeface="Montserrat"/>
              </a:rPr>
              <a:t>cuando</a:t>
            </a:r>
            <a:r>
              <a:rPr lang="en-US" sz="2799" dirty="0">
                <a:solidFill>
                  <a:srgbClr val="000000"/>
                </a:solidFill>
                <a:latin typeface="Montserrat"/>
              </a:rPr>
              <a:t> se </a:t>
            </a:r>
            <a:r>
              <a:rPr lang="en-US" sz="2799" dirty="0" err="1">
                <a:solidFill>
                  <a:srgbClr val="000000"/>
                </a:solidFill>
                <a:latin typeface="Montserrat"/>
              </a:rPr>
              <a:t>introducen</a:t>
            </a:r>
            <a:r>
              <a:rPr lang="en-US" sz="2799" dirty="0">
                <a:solidFill>
                  <a:srgbClr val="000000"/>
                </a:solidFill>
                <a:latin typeface="Montserrat"/>
              </a:rPr>
              <a:t> las manos </a:t>
            </a:r>
            <a:r>
              <a:rPr lang="en-US" sz="2799" dirty="0" err="1">
                <a:solidFill>
                  <a:srgbClr val="000000"/>
                </a:solidFill>
                <a:latin typeface="Montserrat"/>
              </a:rPr>
              <a:t>en</a:t>
            </a:r>
            <a:r>
              <a:rPr lang="en-US" sz="2799" dirty="0">
                <a:solidFill>
                  <a:srgbClr val="000000"/>
                </a:solidFill>
                <a:latin typeface="Montserrat"/>
              </a:rPr>
              <a:t> los </a:t>
            </a:r>
            <a:r>
              <a:rPr lang="en-US" sz="2799" dirty="0" err="1">
                <a:solidFill>
                  <a:srgbClr val="000000"/>
                </a:solidFill>
                <a:latin typeface="Montserrat"/>
              </a:rPr>
              <a:t>bolsillos</a:t>
            </a:r>
            <a:endParaRPr lang="en-US" sz="2799" dirty="0">
              <a:solidFill>
                <a:srgbClr val="000000"/>
              </a:solidFill>
              <a:latin typeface="Montserrat"/>
            </a:endParaRPr>
          </a:p>
          <a:p>
            <a:pPr marL="604519" lvl="1" indent="-302260">
              <a:lnSpc>
                <a:spcPts val="3919"/>
              </a:lnSpc>
              <a:spcBef>
                <a:spcPct val="0"/>
              </a:spcBef>
              <a:buFont typeface="Arial"/>
              <a:buChar char="•"/>
            </a:pPr>
            <a:r>
              <a:rPr lang="en-US" sz="2799" dirty="0" err="1">
                <a:solidFill>
                  <a:srgbClr val="000000"/>
                </a:solidFill>
                <a:latin typeface="Montserrat"/>
              </a:rPr>
              <a:t>Mostrar</a:t>
            </a:r>
            <a:r>
              <a:rPr lang="en-US" sz="2799" dirty="0">
                <a:solidFill>
                  <a:srgbClr val="000000"/>
                </a:solidFill>
                <a:latin typeface="Montserrat"/>
              </a:rPr>
              <a:t> </a:t>
            </a:r>
            <a:r>
              <a:rPr lang="en-US" sz="2799" dirty="0" err="1">
                <a:solidFill>
                  <a:srgbClr val="000000"/>
                </a:solidFill>
                <a:latin typeface="Montserrat"/>
              </a:rPr>
              <a:t>gestos</a:t>
            </a:r>
            <a:r>
              <a:rPr lang="en-US" sz="2799" dirty="0">
                <a:solidFill>
                  <a:srgbClr val="000000"/>
                </a:solidFill>
                <a:latin typeface="Montserrat"/>
              </a:rPr>
              <a:t> de </a:t>
            </a:r>
            <a:r>
              <a:rPr lang="en-US" sz="2799" dirty="0" err="1">
                <a:solidFill>
                  <a:srgbClr val="000000"/>
                </a:solidFill>
                <a:latin typeface="Montserrat"/>
              </a:rPr>
              <a:t>atención</a:t>
            </a:r>
            <a:r>
              <a:rPr lang="en-US" sz="2799" dirty="0">
                <a:solidFill>
                  <a:srgbClr val="000000"/>
                </a:solidFill>
                <a:latin typeface="Montserrat"/>
              </a:rPr>
              <a:t> </a:t>
            </a:r>
            <a:r>
              <a:rPr lang="en-US" sz="2799" dirty="0" err="1">
                <a:solidFill>
                  <a:srgbClr val="000000"/>
                </a:solidFill>
                <a:latin typeface="Montserrat"/>
              </a:rPr>
              <a:t>mediante</a:t>
            </a:r>
            <a:r>
              <a:rPr lang="en-US" sz="2799" dirty="0">
                <a:solidFill>
                  <a:srgbClr val="000000"/>
                </a:solidFill>
                <a:latin typeface="Montserrat"/>
              </a:rPr>
              <a:t> el </a:t>
            </a:r>
            <a:r>
              <a:rPr lang="en-US" sz="2799" dirty="0" err="1">
                <a:solidFill>
                  <a:srgbClr val="000000"/>
                </a:solidFill>
                <a:latin typeface="Montserrat"/>
              </a:rPr>
              <a:t>contacto</a:t>
            </a:r>
            <a:r>
              <a:rPr lang="en-US" sz="2799" dirty="0">
                <a:solidFill>
                  <a:srgbClr val="000000"/>
                </a:solidFill>
                <a:latin typeface="Montserrat"/>
              </a:rPr>
              <a:t> visual, el </a:t>
            </a:r>
            <a:r>
              <a:rPr lang="en-US" sz="2799" dirty="0" err="1">
                <a:solidFill>
                  <a:srgbClr val="000000"/>
                </a:solidFill>
                <a:latin typeface="Montserrat"/>
              </a:rPr>
              <a:t>asentimiento</a:t>
            </a:r>
            <a:r>
              <a:rPr lang="en-US" sz="2799" dirty="0">
                <a:solidFill>
                  <a:srgbClr val="000000"/>
                </a:solidFill>
                <a:latin typeface="Montserrat"/>
              </a:rPr>
              <a:t> y una </a:t>
            </a:r>
            <a:r>
              <a:rPr lang="en-US" sz="2799" dirty="0" err="1">
                <a:solidFill>
                  <a:srgbClr val="000000"/>
                </a:solidFill>
                <a:latin typeface="Montserrat"/>
              </a:rPr>
              <a:t>ligera</a:t>
            </a:r>
            <a:r>
              <a:rPr lang="en-US" sz="2799" dirty="0">
                <a:solidFill>
                  <a:srgbClr val="000000"/>
                </a:solidFill>
                <a:latin typeface="Montserrat"/>
              </a:rPr>
              <a:t> </a:t>
            </a:r>
            <a:r>
              <a:rPr lang="en-US" sz="2799" dirty="0" err="1">
                <a:solidFill>
                  <a:srgbClr val="000000"/>
                </a:solidFill>
                <a:latin typeface="Montserrat"/>
              </a:rPr>
              <a:t>inclinación</a:t>
            </a:r>
            <a:r>
              <a:rPr lang="en-US" sz="2799" dirty="0">
                <a:solidFill>
                  <a:srgbClr val="000000"/>
                </a:solidFill>
                <a:latin typeface="Montserrat"/>
              </a:rPr>
              <a:t> </a:t>
            </a:r>
            <a:r>
              <a:rPr lang="en-US" sz="2799" dirty="0" err="1">
                <a:solidFill>
                  <a:srgbClr val="000000"/>
                </a:solidFill>
                <a:latin typeface="Montserrat"/>
              </a:rPr>
              <a:t>hacia</a:t>
            </a:r>
            <a:r>
              <a:rPr lang="en-US" sz="2799" dirty="0">
                <a:solidFill>
                  <a:srgbClr val="000000"/>
                </a:solidFill>
                <a:latin typeface="Montserrat"/>
              </a:rPr>
              <a:t> </a:t>
            </a:r>
            <a:r>
              <a:rPr lang="en-US" sz="2799" dirty="0" err="1">
                <a:solidFill>
                  <a:srgbClr val="000000"/>
                </a:solidFill>
                <a:latin typeface="Montserrat"/>
              </a:rPr>
              <a:t>adelante</a:t>
            </a:r>
            <a:r>
              <a:rPr lang="en-US" sz="2799" dirty="0">
                <a:solidFill>
                  <a:srgbClr val="000000"/>
                </a:solidFill>
                <a:latin typeface="Montserrat"/>
              </a:rPr>
              <a:t> para </a:t>
            </a:r>
            <a:r>
              <a:rPr lang="en-US" sz="2799" dirty="0" err="1">
                <a:solidFill>
                  <a:srgbClr val="000000"/>
                </a:solidFill>
                <a:latin typeface="Montserrat"/>
              </a:rPr>
              <a:t>alentar</a:t>
            </a:r>
            <a:r>
              <a:rPr lang="en-US" sz="2799" dirty="0">
                <a:solidFill>
                  <a:srgbClr val="000000"/>
                </a:solidFill>
                <a:latin typeface="Montserrat"/>
              </a:rPr>
              <a:t> la </a:t>
            </a:r>
            <a:r>
              <a:rPr lang="en-US" sz="2799" dirty="0" err="1">
                <a:solidFill>
                  <a:srgbClr val="000000"/>
                </a:solidFill>
                <a:latin typeface="Montserrat"/>
              </a:rPr>
              <a:t>conversación</a:t>
            </a:r>
            <a:r>
              <a:rPr lang="en-US" sz="2799" dirty="0">
                <a:solidFill>
                  <a:srgbClr val="000000"/>
                </a:solidFill>
                <a:latin typeface="Montserrat"/>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revencionintegral.com/sites/default/files/userfiles/webmaster/images/ojos.jpg">
            <a:extLst>
              <a:ext uri="{FF2B5EF4-FFF2-40B4-BE49-F238E27FC236}">
                <a16:creationId xmlns:a16="http://schemas.microsoft.com/office/drawing/2014/main" id="{8CA3ADB9-26FF-4915-B847-9E0D8124C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275" y="3410182"/>
            <a:ext cx="7977831" cy="4715419"/>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735272" y="-889902"/>
            <a:ext cx="4991149" cy="7541571"/>
          </a:xfrm>
          <a:custGeom>
            <a:avLst/>
            <a:gdLst/>
            <a:ahLst/>
            <a:cxnLst/>
            <a:rect l="l" t="t" r="r" b="b"/>
            <a:pathLst>
              <a:path w="4991149" h="7541571">
                <a:moveTo>
                  <a:pt x="0" y="0"/>
                </a:moveTo>
                <a:lnTo>
                  <a:pt x="4991149" y="0"/>
                </a:lnTo>
                <a:lnTo>
                  <a:pt x="4991149" y="7541572"/>
                </a:lnTo>
                <a:lnTo>
                  <a:pt x="0" y="7541572"/>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sp>
      <p:sp>
        <p:nvSpPr>
          <p:cNvPr id="3" name="Freeform 3"/>
          <p:cNvSpPr/>
          <p:nvPr/>
        </p:nvSpPr>
        <p:spPr>
          <a:xfrm>
            <a:off x="13494330" y="-889902"/>
            <a:ext cx="5352917" cy="4447381"/>
          </a:xfrm>
          <a:custGeom>
            <a:avLst/>
            <a:gdLst/>
            <a:ahLst/>
            <a:cxnLst/>
            <a:rect l="l" t="t" r="r" b="b"/>
            <a:pathLst>
              <a:path w="5352917" h="4447381">
                <a:moveTo>
                  <a:pt x="0" y="0"/>
                </a:moveTo>
                <a:lnTo>
                  <a:pt x="5352917" y="0"/>
                </a:lnTo>
                <a:lnTo>
                  <a:pt x="5352917" y="4447382"/>
                </a:lnTo>
                <a:lnTo>
                  <a:pt x="0" y="44473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574011">
            <a:off x="-2392117" y="7734552"/>
            <a:ext cx="5318158" cy="7256156"/>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709841" y="876300"/>
            <a:ext cx="13168956" cy="1254574"/>
          </a:xfrm>
          <a:prstGeom prst="rect">
            <a:avLst/>
          </a:prstGeom>
        </p:spPr>
        <p:txBody>
          <a:bodyPr lIns="0" tIns="0" rIns="0" bIns="0" rtlCol="0" anchor="t">
            <a:spAutoFit/>
          </a:bodyPr>
          <a:lstStyle/>
          <a:p>
            <a:pPr marL="0" lvl="0" indent="0">
              <a:lnSpc>
                <a:spcPts val="10599"/>
              </a:lnSpc>
              <a:spcBef>
                <a:spcPct val="0"/>
              </a:spcBef>
            </a:pPr>
            <a:r>
              <a:rPr lang="en-US" sz="7000" dirty="0">
                <a:solidFill>
                  <a:srgbClr val="05066D"/>
                </a:solidFill>
                <a:latin typeface="Cocomat Pro Heavy"/>
              </a:rPr>
              <a:t>MOVIMIENTOS OCULARES</a:t>
            </a:r>
          </a:p>
        </p:txBody>
      </p:sp>
      <p:sp>
        <p:nvSpPr>
          <p:cNvPr id="8" name="TextBox 8"/>
          <p:cNvSpPr txBox="1"/>
          <p:nvPr/>
        </p:nvSpPr>
        <p:spPr>
          <a:xfrm>
            <a:off x="12268199" y="4575313"/>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Recuerdan imágenes</a:t>
            </a:r>
          </a:p>
        </p:txBody>
      </p:sp>
      <p:sp>
        <p:nvSpPr>
          <p:cNvPr id="10" name="TextBox 8">
            <a:extLst>
              <a:ext uri="{FF2B5EF4-FFF2-40B4-BE49-F238E27FC236}">
                <a16:creationId xmlns:a16="http://schemas.microsoft.com/office/drawing/2014/main" id="{155D43B2-8FDA-41FF-84D3-2855C0070DFE}"/>
              </a:ext>
            </a:extLst>
          </p:cNvPr>
          <p:cNvSpPr txBox="1"/>
          <p:nvPr/>
        </p:nvSpPr>
        <p:spPr>
          <a:xfrm>
            <a:off x="530876" y="4075177"/>
            <a:ext cx="4488097" cy="954428"/>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“Imaginamos” algo que no hemos visto nunca”</a:t>
            </a:r>
          </a:p>
        </p:txBody>
      </p:sp>
      <p:sp>
        <p:nvSpPr>
          <p:cNvPr id="11" name="TextBox 8">
            <a:extLst>
              <a:ext uri="{FF2B5EF4-FFF2-40B4-BE49-F238E27FC236}">
                <a16:creationId xmlns:a16="http://schemas.microsoft.com/office/drawing/2014/main" id="{C8BC7591-02A2-465D-A80D-9D68416A851F}"/>
              </a:ext>
            </a:extLst>
          </p:cNvPr>
          <p:cNvSpPr txBox="1"/>
          <p:nvPr/>
        </p:nvSpPr>
        <p:spPr>
          <a:xfrm>
            <a:off x="12268198" y="6038852"/>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Recuerda sonidos</a:t>
            </a:r>
          </a:p>
        </p:txBody>
      </p:sp>
      <p:sp>
        <p:nvSpPr>
          <p:cNvPr id="12" name="TextBox 8">
            <a:extLst>
              <a:ext uri="{FF2B5EF4-FFF2-40B4-BE49-F238E27FC236}">
                <a16:creationId xmlns:a16="http://schemas.microsoft.com/office/drawing/2014/main" id="{8F01E508-1E10-44AD-8B57-23931E242061}"/>
              </a:ext>
            </a:extLst>
          </p:cNvPr>
          <p:cNvSpPr txBox="1"/>
          <p:nvPr/>
        </p:nvSpPr>
        <p:spPr>
          <a:xfrm>
            <a:off x="530876" y="6011275"/>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Construye sonidos</a:t>
            </a:r>
          </a:p>
        </p:txBody>
      </p:sp>
      <p:sp>
        <p:nvSpPr>
          <p:cNvPr id="13" name="TextBox 8">
            <a:extLst>
              <a:ext uri="{FF2B5EF4-FFF2-40B4-BE49-F238E27FC236}">
                <a16:creationId xmlns:a16="http://schemas.microsoft.com/office/drawing/2014/main" id="{9828A3EF-65F8-4605-AEDC-7CFED05C756E}"/>
              </a:ext>
            </a:extLst>
          </p:cNvPr>
          <p:cNvSpPr txBox="1"/>
          <p:nvPr/>
        </p:nvSpPr>
        <p:spPr>
          <a:xfrm>
            <a:off x="12268197" y="7658275"/>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Habla consigo mismo </a:t>
            </a:r>
          </a:p>
        </p:txBody>
      </p:sp>
      <p:sp>
        <p:nvSpPr>
          <p:cNvPr id="14" name="TextBox 8">
            <a:extLst>
              <a:ext uri="{FF2B5EF4-FFF2-40B4-BE49-F238E27FC236}">
                <a16:creationId xmlns:a16="http://schemas.microsoft.com/office/drawing/2014/main" id="{08B97754-2D49-42C4-8612-229FABFCB1D3}"/>
              </a:ext>
            </a:extLst>
          </p:cNvPr>
          <p:cNvSpPr txBox="1"/>
          <p:nvPr/>
        </p:nvSpPr>
        <p:spPr>
          <a:xfrm>
            <a:off x="530876" y="7672759"/>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Accede a sensaciones</a:t>
            </a:r>
          </a:p>
        </p:txBody>
      </p:sp>
      <p:sp>
        <p:nvSpPr>
          <p:cNvPr id="15" name="TextBox 8">
            <a:extLst>
              <a:ext uri="{FF2B5EF4-FFF2-40B4-BE49-F238E27FC236}">
                <a16:creationId xmlns:a16="http://schemas.microsoft.com/office/drawing/2014/main" id="{A01C8F90-E53A-4CB4-B7DD-067CF50A87DF}"/>
              </a:ext>
            </a:extLst>
          </p:cNvPr>
          <p:cNvSpPr txBox="1"/>
          <p:nvPr/>
        </p:nvSpPr>
        <p:spPr>
          <a:xfrm>
            <a:off x="3124200" y="8727512"/>
            <a:ext cx="12039600" cy="954428"/>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Mirar hacia delante con los ojos desenfocados “mirando a lo lejos”, es también una señal de visualizar tanto imágenes nuevas o antiguas.</a:t>
            </a:r>
          </a:p>
        </p:txBody>
      </p:sp>
      <p:sp>
        <p:nvSpPr>
          <p:cNvPr id="16" name="TextBox 8">
            <a:extLst>
              <a:ext uri="{FF2B5EF4-FFF2-40B4-BE49-F238E27FC236}">
                <a16:creationId xmlns:a16="http://schemas.microsoft.com/office/drawing/2014/main" id="{00F5DE9B-1176-488D-974B-3E19A7CB861E}"/>
              </a:ext>
            </a:extLst>
          </p:cNvPr>
          <p:cNvSpPr txBox="1"/>
          <p:nvPr/>
        </p:nvSpPr>
        <p:spPr>
          <a:xfrm>
            <a:off x="4289605" y="2465055"/>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DERECHA</a:t>
            </a:r>
          </a:p>
        </p:txBody>
      </p:sp>
      <p:sp>
        <p:nvSpPr>
          <p:cNvPr id="17" name="TextBox 8">
            <a:extLst>
              <a:ext uri="{FF2B5EF4-FFF2-40B4-BE49-F238E27FC236}">
                <a16:creationId xmlns:a16="http://schemas.microsoft.com/office/drawing/2014/main" id="{2201025B-5269-4721-BA4E-053A0FE5DEC0}"/>
              </a:ext>
            </a:extLst>
          </p:cNvPr>
          <p:cNvSpPr txBox="1"/>
          <p:nvPr/>
        </p:nvSpPr>
        <p:spPr>
          <a:xfrm>
            <a:off x="8229600" y="2492575"/>
            <a:ext cx="4488097" cy="454292"/>
          </a:xfrm>
          <a:prstGeom prst="rect">
            <a:avLst/>
          </a:prstGeom>
        </p:spPr>
        <p:txBody>
          <a:bodyPr wrap="square" lIns="0" tIns="0" rIns="0" bIns="0" rtlCol="0" anchor="t">
            <a:spAutoFit/>
          </a:bodyPr>
          <a:lstStyle/>
          <a:p>
            <a:pPr marL="302259" lvl="1" algn="ctr">
              <a:lnSpc>
                <a:spcPts val="3919"/>
              </a:lnSpc>
            </a:pPr>
            <a:r>
              <a:rPr lang="es-MX" sz="2500" dirty="0">
                <a:latin typeface="Montserrat" panose="020B0604020202020204" charset="0"/>
              </a:rPr>
              <a:t>IZQUIERDA</a:t>
            </a:r>
          </a:p>
        </p:txBody>
      </p:sp>
    </p:spTree>
    <p:extLst>
      <p:ext uri="{BB962C8B-B14F-4D97-AF65-F5344CB8AC3E}">
        <p14:creationId xmlns:p14="http://schemas.microsoft.com/office/powerpoint/2010/main" val="66763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63E893D-AD32-48AA-B9B9-72767B37FE86}"/>
              </a:ext>
            </a:extLst>
          </p:cNvPr>
          <p:cNvSpPr/>
          <p:nvPr/>
        </p:nvSpPr>
        <p:spPr>
          <a:xfrm>
            <a:off x="-735272" y="-889902"/>
            <a:ext cx="4991149" cy="7541571"/>
          </a:xfrm>
          <a:custGeom>
            <a:avLst/>
            <a:gdLst/>
            <a:ahLst/>
            <a:cxnLst/>
            <a:rect l="l" t="t" r="r" b="b"/>
            <a:pathLst>
              <a:path w="4991149" h="7541571">
                <a:moveTo>
                  <a:pt x="0" y="0"/>
                </a:moveTo>
                <a:lnTo>
                  <a:pt x="4991149" y="0"/>
                </a:lnTo>
                <a:lnTo>
                  <a:pt x="4991149" y="7541572"/>
                </a:lnTo>
                <a:lnTo>
                  <a:pt x="0" y="7541572"/>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graphicFrame>
        <p:nvGraphicFramePr>
          <p:cNvPr id="3" name="Tabla 2">
            <a:extLst>
              <a:ext uri="{FF2B5EF4-FFF2-40B4-BE49-F238E27FC236}">
                <a16:creationId xmlns:a16="http://schemas.microsoft.com/office/drawing/2014/main" id="{47E93386-9875-46B8-A4A0-4298C2BE3CFB}"/>
              </a:ext>
            </a:extLst>
          </p:cNvPr>
          <p:cNvGraphicFramePr>
            <a:graphicFrameLocks noGrp="1"/>
          </p:cNvGraphicFramePr>
          <p:nvPr>
            <p:extLst>
              <p:ext uri="{D42A27DB-BD31-4B8C-83A1-F6EECF244321}">
                <p14:modId xmlns:p14="http://schemas.microsoft.com/office/powerpoint/2010/main" val="1219576351"/>
              </p:ext>
            </p:extLst>
          </p:nvPr>
        </p:nvGraphicFramePr>
        <p:xfrm>
          <a:off x="1981200" y="342900"/>
          <a:ext cx="14782800" cy="886968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3557060669"/>
                    </a:ext>
                  </a:extLst>
                </a:gridCol>
                <a:gridCol w="7391400">
                  <a:extLst>
                    <a:ext uri="{9D8B030D-6E8A-4147-A177-3AD203B41FA5}">
                      <a16:colId xmlns:a16="http://schemas.microsoft.com/office/drawing/2014/main" val="1005856889"/>
                    </a:ext>
                  </a:extLst>
                </a:gridCol>
              </a:tblGrid>
              <a:tr h="370840">
                <a:tc>
                  <a:txBody>
                    <a:bodyPr/>
                    <a:lstStyle/>
                    <a:p>
                      <a:pPr algn="ctr"/>
                      <a:r>
                        <a:rPr lang="es-MX" sz="2400" dirty="0">
                          <a:latin typeface="Montserrat" panose="020B0604020202020204" charset="0"/>
                        </a:rPr>
                        <a:t>ACTO</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LO QUE REFLEJA </a:t>
                      </a:r>
                      <a:endParaRPr lang="es-EC" sz="2400" dirty="0">
                        <a:latin typeface="Montserrat" panose="020B0604020202020204" charset="0"/>
                      </a:endParaRPr>
                    </a:p>
                  </a:txBody>
                  <a:tcPr/>
                </a:tc>
                <a:extLst>
                  <a:ext uri="{0D108BD9-81ED-4DB2-BD59-A6C34878D82A}">
                    <a16:rowId xmlns:a16="http://schemas.microsoft.com/office/drawing/2014/main" val="599365791"/>
                  </a:ext>
                </a:extLst>
              </a:tr>
              <a:tr h="370840">
                <a:tc>
                  <a:txBody>
                    <a:bodyPr/>
                    <a:lstStyle/>
                    <a:p>
                      <a:pPr algn="ctr"/>
                      <a:r>
                        <a:rPr lang="es-MX" sz="2400" dirty="0">
                          <a:latin typeface="Montserrat" panose="020B0604020202020204" charset="0"/>
                        </a:rPr>
                        <a:t>Acariciarse la quijada</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Toma de decisiones </a:t>
                      </a:r>
                      <a:endParaRPr lang="es-EC" sz="2400" dirty="0">
                        <a:latin typeface="Montserrat" panose="020B0604020202020204" charset="0"/>
                      </a:endParaRPr>
                    </a:p>
                  </a:txBody>
                  <a:tcPr/>
                </a:tc>
                <a:extLst>
                  <a:ext uri="{0D108BD9-81ED-4DB2-BD59-A6C34878D82A}">
                    <a16:rowId xmlns:a16="http://schemas.microsoft.com/office/drawing/2014/main" val="778743989"/>
                  </a:ext>
                </a:extLst>
              </a:tr>
              <a:tr h="370840">
                <a:tc>
                  <a:txBody>
                    <a:bodyPr/>
                    <a:lstStyle/>
                    <a:p>
                      <a:pPr algn="ctr"/>
                      <a:r>
                        <a:rPr lang="es-MX" sz="2400" dirty="0">
                          <a:latin typeface="Montserrat" panose="020B0604020202020204" charset="0"/>
                        </a:rPr>
                        <a:t>Entrelazar los dedos</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Autoridad </a:t>
                      </a:r>
                      <a:endParaRPr lang="es-EC" sz="2400" dirty="0">
                        <a:latin typeface="Montserrat" panose="020B0604020202020204" charset="0"/>
                      </a:endParaRPr>
                    </a:p>
                  </a:txBody>
                  <a:tcPr/>
                </a:tc>
                <a:extLst>
                  <a:ext uri="{0D108BD9-81ED-4DB2-BD59-A6C34878D82A}">
                    <a16:rowId xmlns:a16="http://schemas.microsoft.com/office/drawing/2014/main" val="474094905"/>
                  </a:ext>
                </a:extLst>
              </a:tr>
              <a:tr h="370840">
                <a:tc>
                  <a:txBody>
                    <a:bodyPr/>
                    <a:lstStyle/>
                    <a:p>
                      <a:pPr algn="ctr"/>
                      <a:r>
                        <a:rPr lang="es-MX" sz="2400" dirty="0">
                          <a:latin typeface="Montserrat" panose="020B0604020202020204" charset="0"/>
                        </a:rPr>
                        <a:t>Mirar hacia abajo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No creer lo que se escucha </a:t>
                      </a:r>
                      <a:endParaRPr lang="es-EC" sz="2400" dirty="0">
                        <a:latin typeface="Montserrat" panose="020B0604020202020204" charset="0"/>
                      </a:endParaRPr>
                    </a:p>
                  </a:txBody>
                  <a:tcPr/>
                </a:tc>
                <a:extLst>
                  <a:ext uri="{0D108BD9-81ED-4DB2-BD59-A6C34878D82A}">
                    <a16:rowId xmlns:a16="http://schemas.microsoft.com/office/drawing/2014/main" val="4150728787"/>
                  </a:ext>
                </a:extLst>
              </a:tr>
              <a:tr h="370840">
                <a:tc>
                  <a:txBody>
                    <a:bodyPr/>
                    <a:lstStyle/>
                    <a:p>
                      <a:pPr algn="ctr"/>
                      <a:r>
                        <a:rPr lang="es-MX" sz="2400" dirty="0">
                          <a:latin typeface="Montserrat" panose="020B0604020202020204" charset="0"/>
                        </a:rPr>
                        <a:t>Flotarse las manos</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Impaciencia </a:t>
                      </a:r>
                      <a:endParaRPr lang="es-EC" sz="2400" dirty="0">
                        <a:latin typeface="Montserrat" panose="020B0604020202020204" charset="0"/>
                      </a:endParaRPr>
                    </a:p>
                  </a:txBody>
                  <a:tcPr/>
                </a:tc>
                <a:extLst>
                  <a:ext uri="{0D108BD9-81ED-4DB2-BD59-A6C34878D82A}">
                    <a16:rowId xmlns:a16="http://schemas.microsoft.com/office/drawing/2014/main" val="2096191871"/>
                  </a:ext>
                </a:extLst>
              </a:tr>
              <a:tr h="370840">
                <a:tc>
                  <a:txBody>
                    <a:bodyPr/>
                    <a:lstStyle/>
                    <a:p>
                      <a:pPr algn="ctr"/>
                      <a:r>
                        <a:rPr lang="es-MX" sz="2400" dirty="0">
                          <a:latin typeface="Montserrat" panose="020B0604020202020204" charset="0"/>
                        </a:rPr>
                        <a:t>Golpear ligeramente los dedos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Impaciencia </a:t>
                      </a:r>
                      <a:endParaRPr lang="es-EC" sz="2400" dirty="0">
                        <a:latin typeface="Montserrat" panose="020B0604020202020204" charset="0"/>
                      </a:endParaRPr>
                    </a:p>
                  </a:txBody>
                  <a:tcPr/>
                </a:tc>
                <a:extLst>
                  <a:ext uri="{0D108BD9-81ED-4DB2-BD59-A6C34878D82A}">
                    <a16:rowId xmlns:a16="http://schemas.microsoft.com/office/drawing/2014/main" val="3545162551"/>
                  </a:ext>
                </a:extLst>
              </a:tr>
              <a:tr h="370840">
                <a:tc>
                  <a:txBody>
                    <a:bodyPr/>
                    <a:lstStyle/>
                    <a:p>
                      <a:pPr algn="ctr"/>
                      <a:r>
                        <a:rPr lang="es-MX" sz="2400" dirty="0">
                          <a:latin typeface="Montserrat" panose="020B0604020202020204" charset="0"/>
                        </a:rPr>
                        <a:t>Sentarse con las manos agarrando la cabeza por detrás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Seguridad en si mismo y superioridad</a:t>
                      </a:r>
                      <a:endParaRPr lang="es-EC" sz="2400" dirty="0">
                        <a:latin typeface="Montserrat" panose="020B0604020202020204" charset="0"/>
                      </a:endParaRPr>
                    </a:p>
                  </a:txBody>
                  <a:tcPr/>
                </a:tc>
                <a:extLst>
                  <a:ext uri="{0D108BD9-81ED-4DB2-BD59-A6C34878D82A}">
                    <a16:rowId xmlns:a16="http://schemas.microsoft.com/office/drawing/2014/main" val="269488430"/>
                  </a:ext>
                </a:extLst>
              </a:tr>
              <a:tr h="370840">
                <a:tc>
                  <a:txBody>
                    <a:bodyPr/>
                    <a:lstStyle/>
                    <a:p>
                      <a:pPr algn="ctr"/>
                      <a:r>
                        <a:rPr lang="es-MX" sz="2400" dirty="0">
                          <a:latin typeface="Montserrat" panose="020B0604020202020204" charset="0"/>
                        </a:rPr>
                        <a:t>Inclinar la cabeza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Interés </a:t>
                      </a:r>
                      <a:endParaRPr lang="es-EC" sz="2400" dirty="0">
                        <a:latin typeface="Montserrat" panose="020B0604020202020204" charset="0"/>
                      </a:endParaRPr>
                    </a:p>
                  </a:txBody>
                  <a:tcPr/>
                </a:tc>
                <a:extLst>
                  <a:ext uri="{0D108BD9-81ED-4DB2-BD59-A6C34878D82A}">
                    <a16:rowId xmlns:a16="http://schemas.microsoft.com/office/drawing/2014/main" val="1797726859"/>
                  </a:ext>
                </a:extLst>
              </a:tr>
              <a:tr h="370840">
                <a:tc>
                  <a:txBody>
                    <a:bodyPr/>
                    <a:lstStyle/>
                    <a:p>
                      <a:pPr algn="ctr"/>
                      <a:r>
                        <a:rPr lang="es-MX" sz="2400" dirty="0">
                          <a:latin typeface="Montserrat" panose="020B0604020202020204" charset="0"/>
                        </a:rPr>
                        <a:t>Palma de la mano abierta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Sinceridad, franqueza e inocencia </a:t>
                      </a:r>
                      <a:endParaRPr lang="es-EC" sz="2400" dirty="0">
                        <a:latin typeface="Montserrat" panose="020B0604020202020204" charset="0"/>
                      </a:endParaRPr>
                    </a:p>
                  </a:txBody>
                  <a:tcPr/>
                </a:tc>
                <a:extLst>
                  <a:ext uri="{0D108BD9-81ED-4DB2-BD59-A6C34878D82A}">
                    <a16:rowId xmlns:a16="http://schemas.microsoft.com/office/drawing/2014/main" val="1896619746"/>
                  </a:ext>
                </a:extLst>
              </a:tr>
              <a:tr h="370840">
                <a:tc>
                  <a:txBody>
                    <a:bodyPr/>
                    <a:lstStyle/>
                    <a:p>
                      <a:pPr algn="ctr"/>
                      <a:r>
                        <a:rPr lang="es-MX" sz="2400" dirty="0">
                          <a:latin typeface="Montserrat" panose="020B0604020202020204" charset="0"/>
                        </a:rPr>
                        <a:t>Caminar erguido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Confianza y seguridad en sí mismo</a:t>
                      </a:r>
                      <a:endParaRPr lang="es-EC" sz="2400" dirty="0">
                        <a:latin typeface="Montserrat" panose="020B0604020202020204" charset="0"/>
                      </a:endParaRPr>
                    </a:p>
                  </a:txBody>
                  <a:tcPr/>
                </a:tc>
                <a:extLst>
                  <a:ext uri="{0D108BD9-81ED-4DB2-BD59-A6C34878D82A}">
                    <a16:rowId xmlns:a16="http://schemas.microsoft.com/office/drawing/2014/main" val="180171397"/>
                  </a:ext>
                </a:extLst>
              </a:tr>
              <a:tr h="370840">
                <a:tc>
                  <a:txBody>
                    <a:bodyPr/>
                    <a:lstStyle/>
                    <a:p>
                      <a:pPr algn="ctr"/>
                      <a:r>
                        <a:rPr lang="es-MX" sz="2400" dirty="0">
                          <a:latin typeface="Montserrat" panose="020B0604020202020204" charset="0"/>
                        </a:rPr>
                        <a:t>Pararse con las manos en la cadera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Buena disposición para hacer algo </a:t>
                      </a:r>
                      <a:endParaRPr lang="es-EC" sz="2400" dirty="0">
                        <a:latin typeface="Montserrat" panose="020B0604020202020204" charset="0"/>
                      </a:endParaRPr>
                    </a:p>
                  </a:txBody>
                  <a:tcPr/>
                </a:tc>
                <a:extLst>
                  <a:ext uri="{0D108BD9-81ED-4DB2-BD59-A6C34878D82A}">
                    <a16:rowId xmlns:a16="http://schemas.microsoft.com/office/drawing/2014/main" val="111763444"/>
                  </a:ext>
                </a:extLst>
              </a:tr>
              <a:tr h="370840">
                <a:tc>
                  <a:txBody>
                    <a:bodyPr/>
                    <a:lstStyle/>
                    <a:p>
                      <a:pPr algn="ctr"/>
                      <a:r>
                        <a:rPr lang="es-MX" sz="2400" dirty="0">
                          <a:latin typeface="Montserrat" panose="020B0604020202020204" charset="0"/>
                        </a:rPr>
                        <a:t>Comerse las uñas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Inseguridad o nervios </a:t>
                      </a:r>
                      <a:endParaRPr lang="es-EC" sz="2400" dirty="0">
                        <a:latin typeface="Montserrat" panose="020B0604020202020204" charset="0"/>
                      </a:endParaRPr>
                    </a:p>
                  </a:txBody>
                  <a:tcPr/>
                </a:tc>
                <a:extLst>
                  <a:ext uri="{0D108BD9-81ED-4DB2-BD59-A6C34878D82A}">
                    <a16:rowId xmlns:a16="http://schemas.microsoft.com/office/drawing/2014/main" val="2154504088"/>
                  </a:ext>
                </a:extLst>
              </a:tr>
              <a:tr h="370840">
                <a:tc>
                  <a:txBody>
                    <a:bodyPr/>
                    <a:lstStyle/>
                    <a:p>
                      <a:pPr algn="ctr"/>
                      <a:r>
                        <a:rPr lang="es-MX" sz="2400" dirty="0">
                          <a:latin typeface="Montserrat" panose="020B0604020202020204" charset="0"/>
                        </a:rPr>
                        <a:t>La cabeza descansando sobre las manos o mirar al piso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Aburrimiento </a:t>
                      </a:r>
                      <a:endParaRPr lang="es-EC" sz="2400" dirty="0">
                        <a:latin typeface="Montserrat" panose="020B0604020202020204" charset="0"/>
                      </a:endParaRPr>
                    </a:p>
                  </a:txBody>
                  <a:tcPr/>
                </a:tc>
                <a:extLst>
                  <a:ext uri="{0D108BD9-81ED-4DB2-BD59-A6C34878D82A}">
                    <a16:rowId xmlns:a16="http://schemas.microsoft.com/office/drawing/2014/main" val="3810229078"/>
                  </a:ext>
                </a:extLst>
              </a:tr>
              <a:tr h="370840">
                <a:tc>
                  <a:txBody>
                    <a:bodyPr/>
                    <a:lstStyle/>
                    <a:p>
                      <a:pPr algn="ctr"/>
                      <a:r>
                        <a:rPr lang="es-MX" sz="2400" dirty="0">
                          <a:latin typeface="Montserrat" panose="020B0604020202020204" charset="0"/>
                        </a:rPr>
                        <a:t>Brazos cruzados a la altura del pecho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Actitud defensiva </a:t>
                      </a:r>
                      <a:endParaRPr lang="es-EC" sz="2400" dirty="0">
                        <a:latin typeface="Montserrat" panose="020B0604020202020204" charset="0"/>
                      </a:endParaRPr>
                    </a:p>
                  </a:txBody>
                  <a:tcPr/>
                </a:tc>
                <a:extLst>
                  <a:ext uri="{0D108BD9-81ED-4DB2-BD59-A6C34878D82A}">
                    <a16:rowId xmlns:a16="http://schemas.microsoft.com/office/drawing/2014/main" val="99504304"/>
                  </a:ext>
                </a:extLst>
              </a:tr>
              <a:tr h="370840">
                <a:tc>
                  <a:txBody>
                    <a:bodyPr/>
                    <a:lstStyle/>
                    <a:p>
                      <a:pPr algn="ctr"/>
                      <a:r>
                        <a:rPr lang="es-MX" sz="2400" dirty="0">
                          <a:latin typeface="Montserrat" panose="020B0604020202020204" charset="0"/>
                        </a:rPr>
                        <a:t>Caminar con las manos en los bolsillos  con los hombros encorvados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Abatimiento </a:t>
                      </a:r>
                      <a:endParaRPr lang="es-EC" sz="2400" dirty="0">
                        <a:latin typeface="Montserrat" panose="020B0604020202020204" charset="0"/>
                      </a:endParaRPr>
                    </a:p>
                  </a:txBody>
                  <a:tcPr/>
                </a:tc>
                <a:extLst>
                  <a:ext uri="{0D108BD9-81ED-4DB2-BD59-A6C34878D82A}">
                    <a16:rowId xmlns:a16="http://schemas.microsoft.com/office/drawing/2014/main" val="600719875"/>
                  </a:ext>
                </a:extLst>
              </a:tr>
              <a:tr h="370840">
                <a:tc>
                  <a:txBody>
                    <a:bodyPr/>
                    <a:lstStyle/>
                    <a:p>
                      <a:pPr algn="ctr"/>
                      <a:r>
                        <a:rPr lang="es-MX" sz="2400" dirty="0">
                          <a:latin typeface="Montserrat" panose="020B0604020202020204" charset="0"/>
                        </a:rPr>
                        <a:t>Manos en las mejillas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Evaluación </a:t>
                      </a:r>
                      <a:endParaRPr lang="es-EC" sz="2400" dirty="0">
                        <a:latin typeface="Montserrat" panose="020B0604020202020204" charset="0"/>
                      </a:endParaRPr>
                    </a:p>
                  </a:txBody>
                  <a:tcPr/>
                </a:tc>
                <a:extLst>
                  <a:ext uri="{0D108BD9-81ED-4DB2-BD59-A6C34878D82A}">
                    <a16:rowId xmlns:a16="http://schemas.microsoft.com/office/drawing/2014/main" val="1068334627"/>
                  </a:ext>
                </a:extLst>
              </a:tr>
              <a:tr h="370840">
                <a:tc>
                  <a:txBody>
                    <a:bodyPr/>
                    <a:lstStyle/>
                    <a:p>
                      <a:pPr algn="ctr"/>
                      <a:r>
                        <a:rPr lang="es-MX" sz="2400" dirty="0">
                          <a:latin typeface="Montserrat" panose="020B0604020202020204" charset="0"/>
                        </a:rPr>
                        <a:t>Flotarse un ojo  </a:t>
                      </a:r>
                      <a:endParaRPr lang="es-EC" sz="2400" dirty="0">
                        <a:latin typeface="Montserrat" panose="020B0604020202020204" charset="0"/>
                      </a:endParaRPr>
                    </a:p>
                  </a:txBody>
                  <a:tcPr/>
                </a:tc>
                <a:tc>
                  <a:txBody>
                    <a:bodyPr/>
                    <a:lstStyle/>
                    <a:p>
                      <a:pPr algn="ctr"/>
                      <a:r>
                        <a:rPr lang="es-MX" sz="2400" dirty="0">
                          <a:latin typeface="Montserrat" panose="020B0604020202020204" charset="0"/>
                        </a:rPr>
                        <a:t>Dudas </a:t>
                      </a:r>
                      <a:endParaRPr lang="es-EC" sz="2400" dirty="0">
                        <a:latin typeface="Montserrat" panose="020B0604020202020204" charset="0"/>
                      </a:endParaRPr>
                    </a:p>
                  </a:txBody>
                  <a:tcPr/>
                </a:tc>
                <a:extLst>
                  <a:ext uri="{0D108BD9-81ED-4DB2-BD59-A6C34878D82A}">
                    <a16:rowId xmlns:a16="http://schemas.microsoft.com/office/drawing/2014/main" val="2587156641"/>
                  </a:ext>
                </a:extLst>
              </a:tr>
            </a:tbl>
          </a:graphicData>
        </a:graphic>
      </p:graphicFrame>
    </p:spTree>
    <p:extLst>
      <p:ext uri="{BB962C8B-B14F-4D97-AF65-F5344CB8AC3E}">
        <p14:creationId xmlns:p14="http://schemas.microsoft.com/office/powerpoint/2010/main" val="83842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60112" y="-6875490"/>
            <a:ext cx="13398375" cy="12377222"/>
          </a:xfrm>
          <a:custGeom>
            <a:avLst/>
            <a:gdLst/>
            <a:ahLst/>
            <a:cxnLst/>
            <a:rect l="l" t="t" r="r" b="b"/>
            <a:pathLst>
              <a:path w="13398375" h="12377222">
                <a:moveTo>
                  <a:pt x="0" y="0"/>
                </a:moveTo>
                <a:lnTo>
                  <a:pt x="13398376" y="0"/>
                </a:lnTo>
                <a:lnTo>
                  <a:pt x="13398376" y="12377222"/>
                </a:lnTo>
                <a:lnTo>
                  <a:pt x="0" y="12377222"/>
                </a:lnTo>
                <a:lnTo>
                  <a:pt x="0" y="0"/>
                </a:lnTo>
                <a:close/>
              </a:path>
            </a:pathLst>
          </a:custGeom>
          <a:blipFill>
            <a:blip r:embed="rId2">
              <a:alphaModFix amt="43999"/>
              <a:extLst>
                <a:ext uri="{96DAC541-7B7A-43D3-8B79-37D633B846F1}">
                  <asvg:svgBlip xmlns:asvg="http://schemas.microsoft.com/office/drawing/2016/SVG/main" r:embed="rId3"/>
                </a:ext>
              </a:extLst>
            </a:blip>
            <a:stretch>
              <a:fillRect t="-6179" r="-211836"/>
            </a:stretch>
          </a:blipFill>
        </p:spPr>
      </p:sp>
      <p:sp>
        <p:nvSpPr>
          <p:cNvPr id="3" name="Freeform 3"/>
          <p:cNvSpPr/>
          <p:nvPr/>
        </p:nvSpPr>
        <p:spPr>
          <a:xfrm flipH="1">
            <a:off x="627094" y="534271"/>
            <a:ext cx="7726011" cy="9752729"/>
          </a:xfrm>
          <a:custGeom>
            <a:avLst/>
            <a:gdLst/>
            <a:ahLst/>
            <a:cxnLst/>
            <a:rect l="l" t="t" r="r" b="b"/>
            <a:pathLst>
              <a:path w="7726011" h="9752729">
                <a:moveTo>
                  <a:pt x="7726011" y="0"/>
                </a:moveTo>
                <a:lnTo>
                  <a:pt x="0" y="0"/>
                </a:lnTo>
                <a:lnTo>
                  <a:pt x="0" y="9752729"/>
                </a:lnTo>
                <a:lnTo>
                  <a:pt x="7726011" y="9752729"/>
                </a:lnTo>
                <a:lnTo>
                  <a:pt x="772601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6006557"/>
            <a:ext cx="18288000" cy="6906869"/>
          </a:xfrm>
          <a:custGeom>
            <a:avLst/>
            <a:gdLst/>
            <a:ahLst/>
            <a:cxnLst/>
            <a:rect l="l" t="t" r="r" b="b"/>
            <a:pathLst>
              <a:path w="18288000" h="6906869">
                <a:moveTo>
                  <a:pt x="0" y="0"/>
                </a:moveTo>
                <a:lnTo>
                  <a:pt x="18288000" y="0"/>
                </a:lnTo>
                <a:lnTo>
                  <a:pt x="18288000" y="6906869"/>
                </a:lnTo>
                <a:lnTo>
                  <a:pt x="0" y="69068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11">
            <a:extLst>
              <a:ext uri="{FF2B5EF4-FFF2-40B4-BE49-F238E27FC236}">
                <a16:creationId xmlns:a16="http://schemas.microsoft.com/office/drawing/2014/main" id="{D85B792E-1F47-499E-8B3D-A9162EF80DCD}"/>
              </a:ext>
            </a:extLst>
          </p:cNvPr>
          <p:cNvSpPr/>
          <p:nvPr/>
        </p:nvSpPr>
        <p:spPr>
          <a:xfrm>
            <a:off x="4924655" y="-114300"/>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8" name="TextBox 12">
            <a:extLst>
              <a:ext uri="{FF2B5EF4-FFF2-40B4-BE49-F238E27FC236}">
                <a16:creationId xmlns:a16="http://schemas.microsoft.com/office/drawing/2014/main" id="{756E1CA1-4CDD-4807-9BF9-6EEA3E133009}"/>
              </a:ext>
            </a:extLst>
          </p:cNvPr>
          <p:cNvSpPr txBox="1"/>
          <p:nvPr/>
        </p:nvSpPr>
        <p:spPr>
          <a:xfrm>
            <a:off x="5155376" y="1360112"/>
            <a:ext cx="4548800" cy="2044406"/>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a:t>
            </a:r>
            <a:r>
              <a:rPr lang="en-US" sz="2923" dirty="0" err="1">
                <a:solidFill>
                  <a:srgbClr val="000000"/>
                </a:solidFill>
                <a:latin typeface="Montserrat Light"/>
              </a:rPr>
              <a:t>catástrofes</a:t>
            </a:r>
            <a:r>
              <a:rPr lang="en-US" sz="2923" dirty="0">
                <a:solidFill>
                  <a:srgbClr val="000000"/>
                </a:solidFill>
                <a:latin typeface="Montserrat Light"/>
              </a:rPr>
              <a:t>, crisis y </a:t>
            </a:r>
            <a:r>
              <a:rPr lang="en-US" sz="2923" dirty="0" err="1">
                <a:solidFill>
                  <a:srgbClr val="000000"/>
                </a:solidFill>
                <a:latin typeface="Montserrat Light"/>
              </a:rPr>
              <a:t>emergencias</a:t>
            </a:r>
            <a:r>
              <a:rPr lang="en-US" sz="2923" dirty="0">
                <a:solidFill>
                  <a:srgbClr val="000000"/>
                </a:solidFill>
                <a:latin typeface="Montserrat Light"/>
              </a:rPr>
              <a:t> </a:t>
            </a:r>
          </a:p>
        </p:txBody>
      </p:sp>
      <p:sp>
        <p:nvSpPr>
          <p:cNvPr id="9" name="Freeform 11">
            <a:extLst>
              <a:ext uri="{FF2B5EF4-FFF2-40B4-BE49-F238E27FC236}">
                <a16:creationId xmlns:a16="http://schemas.microsoft.com/office/drawing/2014/main" id="{7E0E377F-3819-443C-87ED-DE07BC2DFD6E}"/>
              </a:ext>
            </a:extLst>
          </p:cNvPr>
          <p:cNvSpPr/>
          <p:nvPr/>
        </p:nvSpPr>
        <p:spPr>
          <a:xfrm>
            <a:off x="9841426" y="-1236018"/>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10" name="TextBox 12">
            <a:extLst>
              <a:ext uri="{FF2B5EF4-FFF2-40B4-BE49-F238E27FC236}">
                <a16:creationId xmlns:a16="http://schemas.microsoft.com/office/drawing/2014/main" id="{69FFBB9B-1EA8-43C0-9833-ED3BC558773E}"/>
              </a:ext>
            </a:extLst>
          </p:cNvPr>
          <p:cNvSpPr txBox="1"/>
          <p:nvPr/>
        </p:nvSpPr>
        <p:spPr>
          <a:xfrm>
            <a:off x="9939506" y="600801"/>
            <a:ext cx="4548800" cy="1518621"/>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a:t>
            </a:r>
            <a:r>
              <a:rPr lang="en-US" sz="2923" dirty="0" err="1">
                <a:solidFill>
                  <a:srgbClr val="000000"/>
                </a:solidFill>
                <a:latin typeface="Montserrat Light"/>
              </a:rPr>
              <a:t>pacientes</a:t>
            </a:r>
            <a:r>
              <a:rPr lang="en-US" sz="2923" dirty="0">
                <a:solidFill>
                  <a:srgbClr val="000000"/>
                </a:solidFill>
                <a:latin typeface="Montserrat Light"/>
              </a:rPr>
              <a:t> con </a:t>
            </a:r>
            <a:r>
              <a:rPr lang="en-US" sz="2923" dirty="0" err="1">
                <a:solidFill>
                  <a:srgbClr val="000000"/>
                </a:solidFill>
                <a:latin typeface="Montserrat Light"/>
              </a:rPr>
              <a:t>cáncer</a:t>
            </a:r>
            <a:endParaRPr lang="en-US" sz="2923" dirty="0">
              <a:solidFill>
                <a:srgbClr val="000000"/>
              </a:solidFill>
              <a:latin typeface="Montserrat Light"/>
            </a:endParaRPr>
          </a:p>
        </p:txBody>
      </p:sp>
      <p:sp>
        <p:nvSpPr>
          <p:cNvPr id="11" name="Freeform 11">
            <a:extLst>
              <a:ext uri="{FF2B5EF4-FFF2-40B4-BE49-F238E27FC236}">
                <a16:creationId xmlns:a16="http://schemas.microsoft.com/office/drawing/2014/main" id="{D737EC43-4C51-4FAB-8478-C3222C10916A}"/>
              </a:ext>
            </a:extLst>
          </p:cNvPr>
          <p:cNvSpPr/>
          <p:nvPr/>
        </p:nvSpPr>
        <p:spPr>
          <a:xfrm>
            <a:off x="13508479" y="1214104"/>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12" name="TextBox 12">
            <a:extLst>
              <a:ext uri="{FF2B5EF4-FFF2-40B4-BE49-F238E27FC236}">
                <a16:creationId xmlns:a16="http://schemas.microsoft.com/office/drawing/2014/main" id="{0946EEEA-4804-4556-9C2A-77E274191F6F}"/>
              </a:ext>
            </a:extLst>
          </p:cNvPr>
          <p:cNvSpPr txBox="1"/>
          <p:nvPr/>
        </p:nvSpPr>
        <p:spPr>
          <a:xfrm>
            <a:off x="13739200" y="3007815"/>
            <a:ext cx="4548800" cy="1518621"/>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a:t>
            </a:r>
            <a:r>
              <a:rPr lang="en-US" sz="2923" dirty="0" err="1">
                <a:solidFill>
                  <a:srgbClr val="000000"/>
                </a:solidFill>
                <a:latin typeface="Montserrat Light"/>
              </a:rPr>
              <a:t>parálisis</a:t>
            </a:r>
            <a:r>
              <a:rPr lang="en-US" sz="2923" dirty="0">
                <a:solidFill>
                  <a:srgbClr val="000000"/>
                </a:solidFill>
                <a:latin typeface="Montserrat Light"/>
              </a:rPr>
              <a:t> cerebral </a:t>
            </a:r>
          </a:p>
        </p:txBody>
      </p:sp>
      <p:sp>
        <p:nvSpPr>
          <p:cNvPr id="13" name="Freeform 11">
            <a:extLst>
              <a:ext uri="{FF2B5EF4-FFF2-40B4-BE49-F238E27FC236}">
                <a16:creationId xmlns:a16="http://schemas.microsoft.com/office/drawing/2014/main" id="{BEABADE4-54B1-481E-9C1D-4E859061B5A6}"/>
              </a:ext>
            </a:extLst>
          </p:cNvPr>
          <p:cNvSpPr/>
          <p:nvPr/>
        </p:nvSpPr>
        <p:spPr>
          <a:xfrm>
            <a:off x="8687376" y="2945263"/>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14" name="Freeform 11">
            <a:extLst>
              <a:ext uri="{FF2B5EF4-FFF2-40B4-BE49-F238E27FC236}">
                <a16:creationId xmlns:a16="http://schemas.microsoft.com/office/drawing/2014/main" id="{75BF9947-76DE-4687-8722-4C2A4C6CC2B4}"/>
              </a:ext>
            </a:extLst>
          </p:cNvPr>
          <p:cNvSpPr/>
          <p:nvPr/>
        </p:nvSpPr>
        <p:spPr>
          <a:xfrm>
            <a:off x="4322155" y="5175007"/>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15" name="Freeform 11">
            <a:extLst>
              <a:ext uri="{FF2B5EF4-FFF2-40B4-BE49-F238E27FC236}">
                <a16:creationId xmlns:a16="http://schemas.microsoft.com/office/drawing/2014/main" id="{243F75F8-0A74-4601-A2A4-3544B319EFBA}"/>
              </a:ext>
            </a:extLst>
          </p:cNvPr>
          <p:cNvSpPr/>
          <p:nvPr/>
        </p:nvSpPr>
        <p:spPr>
          <a:xfrm>
            <a:off x="13541108" y="5760929"/>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16" name="Freeform 11">
            <a:extLst>
              <a:ext uri="{FF2B5EF4-FFF2-40B4-BE49-F238E27FC236}">
                <a16:creationId xmlns:a16="http://schemas.microsoft.com/office/drawing/2014/main" id="{B34A6E2C-03F6-4203-AAEC-001953F4BF26}"/>
              </a:ext>
            </a:extLst>
          </p:cNvPr>
          <p:cNvSpPr/>
          <p:nvPr/>
        </p:nvSpPr>
        <p:spPr>
          <a:xfrm>
            <a:off x="8909934" y="7267297"/>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8">
              <a:alphaModFix amt="57000"/>
              <a:extLst>
                <a:ext uri="{96DAC541-7B7A-43D3-8B79-37D633B846F1}">
                  <asvg:svgBlip xmlns:asvg="http://schemas.microsoft.com/office/drawing/2016/SVG/main" r:embed="rId9"/>
                </a:ext>
              </a:extLst>
            </a:blip>
            <a:stretch>
              <a:fillRect/>
            </a:stretch>
          </a:blipFill>
        </p:spPr>
      </p:sp>
      <p:sp>
        <p:nvSpPr>
          <p:cNvPr id="17" name="TextBox 12">
            <a:extLst>
              <a:ext uri="{FF2B5EF4-FFF2-40B4-BE49-F238E27FC236}">
                <a16:creationId xmlns:a16="http://schemas.microsoft.com/office/drawing/2014/main" id="{70B11E08-05D9-4D5B-A5CF-C7DCC3FFDAF5}"/>
              </a:ext>
            </a:extLst>
          </p:cNvPr>
          <p:cNvSpPr txBox="1"/>
          <p:nvPr/>
        </p:nvSpPr>
        <p:spPr>
          <a:xfrm>
            <a:off x="8792544" y="4699956"/>
            <a:ext cx="4548800" cy="992836"/>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el </a:t>
            </a:r>
            <a:r>
              <a:rPr lang="en-US" sz="2923" dirty="0" err="1">
                <a:solidFill>
                  <a:srgbClr val="000000"/>
                </a:solidFill>
                <a:latin typeface="Montserrat Light"/>
              </a:rPr>
              <a:t>duelo</a:t>
            </a:r>
            <a:endParaRPr lang="en-US" sz="2923" dirty="0">
              <a:solidFill>
                <a:srgbClr val="000000"/>
              </a:solidFill>
              <a:latin typeface="Montserrat Light"/>
            </a:endParaRPr>
          </a:p>
        </p:txBody>
      </p:sp>
      <p:sp>
        <p:nvSpPr>
          <p:cNvPr id="18" name="TextBox 12">
            <a:extLst>
              <a:ext uri="{FF2B5EF4-FFF2-40B4-BE49-F238E27FC236}">
                <a16:creationId xmlns:a16="http://schemas.microsoft.com/office/drawing/2014/main" id="{E3412341-41FB-450F-9438-901460344E0E}"/>
              </a:ext>
            </a:extLst>
          </p:cNvPr>
          <p:cNvSpPr txBox="1"/>
          <p:nvPr/>
        </p:nvSpPr>
        <p:spPr>
          <a:xfrm>
            <a:off x="4479841" y="6730393"/>
            <a:ext cx="4548800" cy="2044406"/>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a:t>
            </a:r>
            <a:r>
              <a:rPr lang="en-US" sz="2923" dirty="0" err="1">
                <a:solidFill>
                  <a:srgbClr val="000000"/>
                </a:solidFill>
                <a:latin typeface="Montserrat Light"/>
              </a:rPr>
              <a:t>enfermedades</a:t>
            </a:r>
            <a:r>
              <a:rPr lang="en-US" sz="2923" dirty="0">
                <a:solidFill>
                  <a:srgbClr val="000000"/>
                </a:solidFill>
                <a:latin typeface="Montserrat Light"/>
              </a:rPr>
              <a:t> </a:t>
            </a:r>
            <a:r>
              <a:rPr lang="en-US" sz="2923" dirty="0" err="1">
                <a:solidFill>
                  <a:srgbClr val="000000"/>
                </a:solidFill>
                <a:latin typeface="Montserrat Light"/>
              </a:rPr>
              <a:t>terminales</a:t>
            </a:r>
            <a:endParaRPr lang="en-US" sz="2923" dirty="0">
              <a:solidFill>
                <a:srgbClr val="000000"/>
              </a:solidFill>
              <a:latin typeface="Montserrat Light"/>
            </a:endParaRPr>
          </a:p>
        </p:txBody>
      </p:sp>
      <p:sp>
        <p:nvSpPr>
          <p:cNvPr id="19" name="TextBox 12">
            <a:extLst>
              <a:ext uri="{FF2B5EF4-FFF2-40B4-BE49-F238E27FC236}">
                <a16:creationId xmlns:a16="http://schemas.microsoft.com/office/drawing/2014/main" id="{9C1DD079-B508-4194-AFA5-9A344E9C53E4}"/>
              </a:ext>
            </a:extLst>
          </p:cNvPr>
          <p:cNvSpPr txBox="1"/>
          <p:nvPr/>
        </p:nvSpPr>
        <p:spPr>
          <a:xfrm>
            <a:off x="8975994" y="9005886"/>
            <a:ext cx="4548800" cy="1518621"/>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personas </a:t>
            </a:r>
            <a:r>
              <a:rPr lang="en-US" sz="2923" dirty="0" err="1">
                <a:solidFill>
                  <a:srgbClr val="000000"/>
                </a:solidFill>
                <a:latin typeface="Montserrat Light"/>
              </a:rPr>
              <a:t>autistas</a:t>
            </a:r>
            <a:r>
              <a:rPr lang="en-US" sz="2923" dirty="0">
                <a:solidFill>
                  <a:srgbClr val="000000"/>
                </a:solidFill>
                <a:latin typeface="Montserrat Light"/>
              </a:rPr>
              <a:t> </a:t>
            </a:r>
          </a:p>
        </p:txBody>
      </p:sp>
      <p:sp>
        <p:nvSpPr>
          <p:cNvPr id="20" name="TextBox 12">
            <a:extLst>
              <a:ext uri="{FF2B5EF4-FFF2-40B4-BE49-F238E27FC236}">
                <a16:creationId xmlns:a16="http://schemas.microsoft.com/office/drawing/2014/main" id="{ED3CCA4A-4F71-4FA8-898F-49C8365F827C}"/>
              </a:ext>
            </a:extLst>
          </p:cNvPr>
          <p:cNvSpPr txBox="1"/>
          <p:nvPr/>
        </p:nvSpPr>
        <p:spPr>
          <a:xfrm>
            <a:off x="13684673" y="7519439"/>
            <a:ext cx="4548800" cy="1518621"/>
          </a:xfrm>
          <a:prstGeom prst="rect">
            <a:avLst/>
          </a:prstGeom>
        </p:spPr>
        <p:txBody>
          <a:bodyPr lIns="0" tIns="0" rIns="0" bIns="0" rtlCol="0" anchor="t">
            <a:spAutoFit/>
          </a:bodyPr>
          <a:lstStyle/>
          <a:p>
            <a:pPr algn="ctr">
              <a:lnSpc>
                <a:spcPts val="4092"/>
              </a:lnSpc>
              <a:spcBef>
                <a:spcPct val="0"/>
              </a:spcBef>
            </a:pPr>
            <a:r>
              <a:rPr lang="en-US" sz="2923" dirty="0" err="1">
                <a:solidFill>
                  <a:srgbClr val="000000"/>
                </a:solidFill>
                <a:latin typeface="Montserrat Light"/>
              </a:rPr>
              <a:t>Acompañamiento</a:t>
            </a:r>
            <a:r>
              <a:rPr lang="en-US" sz="2923" dirty="0">
                <a:solidFill>
                  <a:srgbClr val="000000"/>
                </a:solidFill>
                <a:latin typeface="Montserrat Light"/>
              </a:rPr>
              <a:t> </a:t>
            </a:r>
            <a:r>
              <a:rPr lang="en-US" sz="2923" dirty="0" err="1">
                <a:solidFill>
                  <a:srgbClr val="000000"/>
                </a:solidFill>
                <a:latin typeface="Montserrat Light"/>
              </a:rPr>
              <a:t>psicológico</a:t>
            </a:r>
            <a:r>
              <a:rPr lang="en-US" sz="2923" dirty="0">
                <a:solidFill>
                  <a:srgbClr val="000000"/>
                </a:solidFill>
                <a:latin typeface="Montserrat Light"/>
              </a:rPr>
              <a:t> </a:t>
            </a:r>
            <a:r>
              <a:rPr lang="en-US" sz="2923" dirty="0" err="1">
                <a:solidFill>
                  <a:srgbClr val="000000"/>
                </a:solidFill>
                <a:latin typeface="Montserrat Light"/>
              </a:rPr>
              <a:t>en</a:t>
            </a:r>
            <a:r>
              <a:rPr lang="en-US" sz="2923" dirty="0">
                <a:solidFill>
                  <a:srgbClr val="000000"/>
                </a:solidFill>
                <a:latin typeface="Montserrat Light"/>
              </a:rPr>
              <a:t> </a:t>
            </a:r>
            <a:r>
              <a:rPr lang="en-US" sz="2923" dirty="0" err="1">
                <a:solidFill>
                  <a:srgbClr val="000000"/>
                </a:solidFill>
                <a:latin typeface="Montserrat Light"/>
              </a:rPr>
              <a:t>casos</a:t>
            </a:r>
            <a:r>
              <a:rPr lang="en-US" sz="2923" dirty="0">
                <a:solidFill>
                  <a:srgbClr val="000000"/>
                </a:solidFill>
                <a:latin typeface="Montserrat Light"/>
              </a:rPr>
              <a:t> de </a:t>
            </a:r>
            <a:r>
              <a:rPr lang="en-US" sz="2923" dirty="0" err="1">
                <a:solidFill>
                  <a:srgbClr val="000000"/>
                </a:solidFill>
                <a:latin typeface="Montserrat Light"/>
              </a:rPr>
              <a:t>violencia</a:t>
            </a:r>
            <a:endParaRPr lang="en-US" sz="2923" dirty="0">
              <a:solidFill>
                <a:srgbClr val="000000"/>
              </a:solidFill>
              <a:latin typeface="Montserrat Light"/>
            </a:endParaRPr>
          </a:p>
        </p:txBody>
      </p:sp>
    </p:spTree>
    <p:extLst>
      <p:ext uri="{BB962C8B-B14F-4D97-AF65-F5344CB8AC3E}">
        <p14:creationId xmlns:p14="http://schemas.microsoft.com/office/powerpoint/2010/main" val="46795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735272" y="-889902"/>
            <a:ext cx="4991149" cy="7541571"/>
          </a:xfrm>
          <a:custGeom>
            <a:avLst/>
            <a:gdLst/>
            <a:ahLst/>
            <a:cxnLst/>
            <a:rect l="l" t="t" r="r" b="b"/>
            <a:pathLst>
              <a:path w="4991149" h="7541571">
                <a:moveTo>
                  <a:pt x="0" y="0"/>
                </a:moveTo>
                <a:lnTo>
                  <a:pt x="4991149" y="0"/>
                </a:lnTo>
                <a:lnTo>
                  <a:pt x="4991149" y="7541572"/>
                </a:lnTo>
                <a:lnTo>
                  <a:pt x="0" y="7541572"/>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2697276" y="416672"/>
            <a:ext cx="4475586" cy="4475586"/>
          </a:xfrm>
          <a:custGeom>
            <a:avLst/>
            <a:gdLst/>
            <a:ahLst/>
            <a:cxnLst/>
            <a:rect l="l" t="t" r="r" b="b"/>
            <a:pathLst>
              <a:path w="4475586" h="4475586">
                <a:moveTo>
                  <a:pt x="0" y="0"/>
                </a:moveTo>
                <a:lnTo>
                  <a:pt x="4475586" y="0"/>
                </a:lnTo>
                <a:lnTo>
                  <a:pt x="4475586" y="4475587"/>
                </a:lnTo>
                <a:lnTo>
                  <a:pt x="0" y="4475587"/>
                </a:lnTo>
                <a:lnTo>
                  <a:pt x="0" y="0"/>
                </a:lnTo>
                <a:close/>
              </a:path>
            </a:pathLst>
          </a:custGeom>
          <a:blipFill>
            <a:blip r:embed="rId4"/>
            <a:stretch>
              <a:fillRect/>
            </a:stretch>
          </a:blipFill>
        </p:spPr>
      </p:sp>
      <p:sp>
        <p:nvSpPr>
          <p:cNvPr id="4" name="TextBox 4"/>
          <p:cNvSpPr txBox="1"/>
          <p:nvPr/>
        </p:nvSpPr>
        <p:spPr>
          <a:xfrm>
            <a:off x="1760303" y="4560860"/>
            <a:ext cx="2811895" cy="2514223"/>
          </a:xfrm>
          <a:prstGeom prst="rect">
            <a:avLst/>
          </a:prstGeom>
        </p:spPr>
        <p:txBody>
          <a:bodyPr lIns="0" tIns="0" rIns="0" bIns="0" rtlCol="0" anchor="t">
            <a:spAutoFit/>
          </a:bodyPr>
          <a:lstStyle/>
          <a:p>
            <a:pPr algn="ctr">
              <a:lnSpc>
                <a:spcPts val="20495"/>
              </a:lnSpc>
            </a:pPr>
            <a:r>
              <a:rPr lang="en-US" sz="14639">
                <a:solidFill>
                  <a:srgbClr val="05066D"/>
                </a:solidFill>
                <a:latin typeface="Cocomat Pro Heavy Bold"/>
              </a:rPr>
              <a:t>1</a:t>
            </a:r>
          </a:p>
        </p:txBody>
      </p:sp>
      <p:sp>
        <p:nvSpPr>
          <p:cNvPr id="5" name="TextBox 5"/>
          <p:cNvSpPr txBox="1"/>
          <p:nvPr/>
        </p:nvSpPr>
        <p:spPr>
          <a:xfrm>
            <a:off x="1760303" y="6714964"/>
            <a:ext cx="2811895" cy="807521"/>
          </a:xfrm>
          <a:prstGeom prst="rect">
            <a:avLst/>
          </a:prstGeom>
        </p:spPr>
        <p:txBody>
          <a:bodyPr lIns="0" tIns="0" rIns="0" bIns="0" rtlCol="0" anchor="t">
            <a:spAutoFit/>
          </a:bodyPr>
          <a:lstStyle/>
          <a:p>
            <a:pPr algn="ctr">
              <a:lnSpc>
                <a:spcPts val="3265"/>
              </a:lnSpc>
            </a:pPr>
            <a:r>
              <a:rPr lang="en-US" sz="2332" dirty="0">
                <a:solidFill>
                  <a:srgbClr val="000000"/>
                </a:solidFill>
                <a:latin typeface="Montserrat" panose="020B0604020202020204" charset="0"/>
              </a:rPr>
              <a:t>Falta de </a:t>
            </a:r>
            <a:r>
              <a:rPr lang="en-US" sz="2332" dirty="0" err="1">
                <a:solidFill>
                  <a:srgbClr val="000000"/>
                </a:solidFill>
                <a:latin typeface="Montserrat" panose="020B0604020202020204" charset="0"/>
              </a:rPr>
              <a:t>contacto</a:t>
            </a:r>
            <a:r>
              <a:rPr lang="en-US" sz="2332" dirty="0">
                <a:solidFill>
                  <a:srgbClr val="000000"/>
                </a:solidFill>
                <a:latin typeface="Montserrat" panose="020B0604020202020204" charset="0"/>
              </a:rPr>
              <a:t> visual. </a:t>
            </a:r>
          </a:p>
        </p:txBody>
      </p:sp>
      <p:sp>
        <p:nvSpPr>
          <p:cNvPr id="6" name="TextBox 6"/>
          <p:cNvSpPr txBox="1"/>
          <p:nvPr/>
        </p:nvSpPr>
        <p:spPr>
          <a:xfrm>
            <a:off x="5745123" y="4606509"/>
            <a:ext cx="2811895" cy="2514223"/>
          </a:xfrm>
          <a:prstGeom prst="rect">
            <a:avLst/>
          </a:prstGeom>
        </p:spPr>
        <p:txBody>
          <a:bodyPr lIns="0" tIns="0" rIns="0" bIns="0" rtlCol="0" anchor="t">
            <a:spAutoFit/>
          </a:bodyPr>
          <a:lstStyle/>
          <a:p>
            <a:pPr algn="ctr">
              <a:lnSpc>
                <a:spcPts val="20495"/>
              </a:lnSpc>
            </a:pPr>
            <a:r>
              <a:rPr lang="en-US" sz="14639">
                <a:solidFill>
                  <a:srgbClr val="05066D"/>
                </a:solidFill>
                <a:latin typeface="Cocomat Pro Heavy Bold"/>
              </a:rPr>
              <a:t>2</a:t>
            </a:r>
          </a:p>
        </p:txBody>
      </p:sp>
      <p:sp>
        <p:nvSpPr>
          <p:cNvPr id="7" name="TextBox 7"/>
          <p:cNvSpPr txBox="1"/>
          <p:nvPr/>
        </p:nvSpPr>
        <p:spPr>
          <a:xfrm>
            <a:off x="9730982" y="4606509"/>
            <a:ext cx="2811895" cy="2514223"/>
          </a:xfrm>
          <a:prstGeom prst="rect">
            <a:avLst/>
          </a:prstGeom>
        </p:spPr>
        <p:txBody>
          <a:bodyPr lIns="0" tIns="0" rIns="0" bIns="0" rtlCol="0" anchor="t">
            <a:spAutoFit/>
          </a:bodyPr>
          <a:lstStyle/>
          <a:p>
            <a:pPr algn="ctr">
              <a:lnSpc>
                <a:spcPts val="20495"/>
              </a:lnSpc>
            </a:pPr>
            <a:r>
              <a:rPr lang="en-US" sz="14639">
                <a:solidFill>
                  <a:srgbClr val="05066D"/>
                </a:solidFill>
                <a:latin typeface="Cocomat Pro Heavy Bold"/>
              </a:rPr>
              <a:t>3</a:t>
            </a:r>
          </a:p>
        </p:txBody>
      </p:sp>
      <p:sp>
        <p:nvSpPr>
          <p:cNvPr id="8" name="TextBox 8"/>
          <p:cNvSpPr txBox="1"/>
          <p:nvPr/>
        </p:nvSpPr>
        <p:spPr>
          <a:xfrm>
            <a:off x="13715802" y="4560860"/>
            <a:ext cx="2811895" cy="2514223"/>
          </a:xfrm>
          <a:prstGeom prst="rect">
            <a:avLst/>
          </a:prstGeom>
        </p:spPr>
        <p:txBody>
          <a:bodyPr lIns="0" tIns="0" rIns="0" bIns="0" rtlCol="0" anchor="t">
            <a:spAutoFit/>
          </a:bodyPr>
          <a:lstStyle/>
          <a:p>
            <a:pPr algn="ctr">
              <a:lnSpc>
                <a:spcPts val="20495"/>
              </a:lnSpc>
            </a:pPr>
            <a:r>
              <a:rPr lang="en-US" sz="14639">
                <a:solidFill>
                  <a:srgbClr val="05066D"/>
                </a:solidFill>
                <a:latin typeface="Cocomat Pro Heavy Bold"/>
              </a:rPr>
              <a:t>4</a:t>
            </a:r>
          </a:p>
        </p:txBody>
      </p:sp>
      <p:sp>
        <p:nvSpPr>
          <p:cNvPr id="9" name="TextBox 9"/>
          <p:cNvSpPr txBox="1"/>
          <p:nvPr/>
        </p:nvSpPr>
        <p:spPr>
          <a:xfrm>
            <a:off x="527654" y="1104443"/>
            <a:ext cx="12279004" cy="1335801"/>
          </a:xfrm>
          <a:prstGeom prst="rect">
            <a:avLst/>
          </a:prstGeom>
        </p:spPr>
        <p:txBody>
          <a:bodyPr lIns="0" tIns="0" rIns="0" bIns="0" rtlCol="0" anchor="t">
            <a:spAutoFit/>
          </a:bodyPr>
          <a:lstStyle/>
          <a:p>
            <a:pPr marL="0" lvl="0" indent="0">
              <a:lnSpc>
                <a:spcPts val="10898"/>
              </a:lnSpc>
              <a:spcBef>
                <a:spcPct val="0"/>
              </a:spcBef>
            </a:pPr>
            <a:r>
              <a:rPr lang="en-US" sz="7784">
                <a:solidFill>
                  <a:srgbClr val="05066D"/>
                </a:solidFill>
                <a:latin typeface="Cocomat Pro Heavy"/>
              </a:rPr>
              <a:t>LENGUAJE CORPORAL:</a:t>
            </a:r>
          </a:p>
        </p:txBody>
      </p:sp>
      <p:sp>
        <p:nvSpPr>
          <p:cNvPr id="10" name="TextBox 10"/>
          <p:cNvSpPr txBox="1"/>
          <p:nvPr/>
        </p:nvSpPr>
        <p:spPr>
          <a:xfrm>
            <a:off x="5365529" y="6714964"/>
            <a:ext cx="3778471" cy="2084097"/>
          </a:xfrm>
          <a:prstGeom prst="rect">
            <a:avLst/>
          </a:prstGeom>
        </p:spPr>
        <p:txBody>
          <a:bodyPr lIns="0" tIns="0" rIns="0" bIns="0" rtlCol="0" anchor="t">
            <a:spAutoFit/>
          </a:bodyPr>
          <a:lstStyle/>
          <a:p>
            <a:pPr algn="ctr">
              <a:lnSpc>
                <a:spcPts val="3265"/>
              </a:lnSpc>
            </a:pPr>
            <a:r>
              <a:rPr lang="en-US" sz="2332">
                <a:solidFill>
                  <a:srgbClr val="000000"/>
                </a:solidFill>
                <a:latin typeface="Montserrat" panose="020B0604020202020204" charset="0"/>
              </a:rPr>
              <a:t>Gestos nerviosos:  juguetear constantemente con algo que tengamos en las manos .</a:t>
            </a:r>
          </a:p>
        </p:txBody>
      </p:sp>
      <p:sp>
        <p:nvSpPr>
          <p:cNvPr id="11" name="TextBox 11"/>
          <p:cNvSpPr txBox="1"/>
          <p:nvPr/>
        </p:nvSpPr>
        <p:spPr>
          <a:xfrm>
            <a:off x="9885381" y="6714964"/>
            <a:ext cx="2811895" cy="1660904"/>
          </a:xfrm>
          <a:prstGeom prst="rect">
            <a:avLst/>
          </a:prstGeom>
        </p:spPr>
        <p:txBody>
          <a:bodyPr lIns="0" tIns="0" rIns="0" bIns="0" rtlCol="0" anchor="t">
            <a:spAutoFit/>
          </a:bodyPr>
          <a:lstStyle/>
          <a:p>
            <a:pPr algn="ctr">
              <a:lnSpc>
                <a:spcPts val="3265"/>
              </a:lnSpc>
            </a:pPr>
            <a:r>
              <a:rPr lang="en-US" sz="2332">
                <a:solidFill>
                  <a:srgbClr val="000000"/>
                </a:solidFill>
                <a:latin typeface="Montserrat" panose="020B0604020202020204" charset="0"/>
              </a:rPr>
              <a:t>Mirar al suelo constantemente.</a:t>
            </a:r>
          </a:p>
          <a:p>
            <a:pPr algn="ctr">
              <a:lnSpc>
                <a:spcPts val="3265"/>
              </a:lnSpc>
            </a:pPr>
            <a:endParaRPr lang="en-US" sz="2332">
              <a:solidFill>
                <a:srgbClr val="000000"/>
              </a:solidFill>
              <a:latin typeface="Montserrat" panose="020B0604020202020204" charset="0"/>
            </a:endParaRPr>
          </a:p>
          <a:p>
            <a:pPr algn="ctr">
              <a:lnSpc>
                <a:spcPts val="3265"/>
              </a:lnSpc>
            </a:pPr>
            <a:r>
              <a:rPr lang="en-US" sz="2332">
                <a:solidFill>
                  <a:srgbClr val="000000"/>
                </a:solidFill>
                <a:latin typeface="Montserrat" panose="020B0604020202020204" charset="0"/>
              </a:rPr>
              <a:t>Ceño fruncido. </a:t>
            </a:r>
          </a:p>
        </p:txBody>
      </p:sp>
      <p:sp>
        <p:nvSpPr>
          <p:cNvPr id="12" name="TextBox 12"/>
          <p:cNvSpPr txBox="1"/>
          <p:nvPr/>
        </p:nvSpPr>
        <p:spPr>
          <a:xfrm>
            <a:off x="13844451" y="6714964"/>
            <a:ext cx="2811895" cy="807521"/>
          </a:xfrm>
          <a:prstGeom prst="rect">
            <a:avLst/>
          </a:prstGeom>
        </p:spPr>
        <p:txBody>
          <a:bodyPr lIns="0" tIns="0" rIns="0" bIns="0" rtlCol="0" anchor="t">
            <a:spAutoFit/>
          </a:bodyPr>
          <a:lstStyle/>
          <a:p>
            <a:pPr algn="ctr">
              <a:lnSpc>
                <a:spcPts val="3265"/>
              </a:lnSpc>
            </a:pPr>
            <a:r>
              <a:rPr lang="en-US" sz="2332">
                <a:solidFill>
                  <a:srgbClr val="000000"/>
                </a:solidFill>
                <a:latin typeface="Montserrat" panose="020B0604020202020204" charset="0"/>
              </a:rPr>
              <a:t>Hacerse un ovillo en la silla</a:t>
            </a:r>
          </a:p>
        </p:txBody>
      </p:sp>
      <p:sp>
        <p:nvSpPr>
          <p:cNvPr id="13" name="TextBox 13"/>
          <p:cNvSpPr txBox="1"/>
          <p:nvPr/>
        </p:nvSpPr>
        <p:spPr>
          <a:xfrm>
            <a:off x="4146495" y="3180307"/>
            <a:ext cx="8550780" cy="878615"/>
          </a:xfrm>
          <a:prstGeom prst="rect">
            <a:avLst/>
          </a:prstGeom>
        </p:spPr>
        <p:txBody>
          <a:bodyPr lIns="0" tIns="0" rIns="0" bIns="0" rtlCol="0" anchor="t">
            <a:spAutoFit/>
          </a:bodyPr>
          <a:lstStyle/>
          <a:p>
            <a:pPr>
              <a:lnSpc>
                <a:spcPts val="3563"/>
              </a:lnSpc>
              <a:spcBef>
                <a:spcPct val="0"/>
              </a:spcBef>
            </a:pPr>
            <a:r>
              <a:rPr lang="en-US" sz="2545" dirty="0" err="1">
                <a:solidFill>
                  <a:srgbClr val="000000"/>
                </a:solidFill>
                <a:latin typeface="Montserrat"/>
              </a:rPr>
              <a:t>Actitudes</a:t>
            </a:r>
            <a:r>
              <a:rPr lang="en-US" sz="2545" dirty="0">
                <a:solidFill>
                  <a:srgbClr val="000000"/>
                </a:solidFill>
                <a:latin typeface="Montserrat"/>
              </a:rPr>
              <a:t> </a:t>
            </a:r>
            <a:r>
              <a:rPr lang="en-US" sz="2545" dirty="0" err="1">
                <a:solidFill>
                  <a:srgbClr val="000000"/>
                </a:solidFill>
                <a:latin typeface="Montserrat"/>
              </a:rPr>
              <a:t>en</a:t>
            </a:r>
            <a:r>
              <a:rPr lang="en-US" sz="2545" dirty="0">
                <a:solidFill>
                  <a:srgbClr val="000000"/>
                </a:solidFill>
                <a:latin typeface="Montserrat"/>
              </a:rPr>
              <a:t> el </a:t>
            </a:r>
            <a:r>
              <a:rPr lang="en-US" sz="2545" dirty="0" err="1">
                <a:solidFill>
                  <a:srgbClr val="000000"/>
                </a:solidFill>
                <a:latin typeface="Montserrat"/>
              </a:rPr>
              <a:t>lenguaje</a:t>
            </a:r>
            <a:r>
              <a:rPr lang="en-US" sz="2545" dirty="0">
                <a:solidFill>
                  <a:srgbClr val="000000"/>
                </a:solidFill>
                <a:latin typeface="Montserrat"/>
              </a:rPr>
              <a:t> corporal que </a:t>
            </a:r>
            <a:r>
              <a:rPr lang="en-US" sz="2545" dirty="0" err="1">
                <a:solidFill>
                  <a:srgbClr val="000000"/>
                </a:solidFill>
                <a:latin typeface="Montserrat"/>
              </a:rPr>
              <a:t>debemos</a:t>
            </a:r>
            <a:r>
              <a:rPr lang="en-US" sz="2545" dirty="0">
                <a:solidFill>
                  <a:srgbClr val="000000"/>
                </a:solidFill>
                <a:latin typeface="Montserrat"/>
              </a:rPr>
              <a:t> </a:t>
            </a:r>
            <a:r>
              <a:rPr lang="en-US" sz="2545" dirty="0" err="1">
                <a:solidFill>
                  <a:srgbClr val="000000"/>
                </a:solidFill>
                <a:latin typeface="Montserrat"/>
              </a:rPr>
              <a:t>tratar</a:t>
            </a:r>
            <a:r>
              <a:rPr lang="en-US" sz="2545" dirty="0">
                <a:solidFill>
                  <a:srgbClr val="000000"/>
                </a:solidFill>
                <a:latin typeface="Montserrat"/>
              </a:rPr>
              <a:t> de </a:t>
            </a:r>
            <a:r>
              <a:rPr lang="en-US" sz="2545" dirty="0" err="1">
                <a:solidFill>
                  <a:srgbClr val="000000"/>
                </a:solidFill>
                <a:latin typeface="Montserrat"/>
              </a:rPr>
              <a:t>evitar</a:t>
            </a:r>
            <a:endParaRPr lang="en-US" sz="2545" dirty="0">
              <a:solidFill>
                <a:srgbClr val="000000"/>
              </a:solidFill>
              <a:latin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TextBox 2"/>
          <p:cNvSpPr txBox="1"/>
          <p:nvPr/>
        </p:nvSpPr>
        <p:spPr>
          <a:xfrm>
            <a:off x="234727" y="739367"/>
            <a:ext cx="18053273" cy="639354"/>
          </a:xfrm>
          <a:prstGeom prst="rect">
            <a:avLst/>
          </a:prstGeom>
        </p:spPr>
        <p:txBody>
          <a:bodyPr lIns="0" tIns="0" rIns="0" bIns="0" rtlCol="0" anchor="t">
            <a:spAutoFit/>
          </a:bodyPr>
          <a:lstStyle/>
          <a:p>
            <a:pPr marL="0" lvl="0" indent="0" algn="ctr">
              <a:lnSpc>
                <a:spcPts val="5185"/>
              </a:lnSpc>
              <a:spcBef>
                <a:spcPct val="0"/>
              </a:spcBef>
            </a:pPr>
            <a:r>
              <a:rPr lang="en-US" sz="3703">
                <a:solidFill>
                  <a:srgbClr val="05066D"/>
                </a:solidFill>
                <a:latin typeface="Cocomat Pro Heavy"/>
              </a:rPr>
              <a:t>TEST DEL LENGUAJE CORPORAL Y PARA SABER QUÉ PIENSAN DE TI </a:t>
            </a:r>
          </a:p>
        </p:txBody>
      </p:sp>
      <p:grpSp>
        <p:nvGrpSpPr>
          <p:cNvPr id="3" name="Group 3"/>
          <p:cNvGrpSpPr/>
          <p:nvPr/>
        </p:nvGrpSpPr>
        <p:grpSpPr>
          <a:xfrm>
            <a:off x="578489" y="1626833"/>
            <a:ext cx="17131022" cy="8660167"/>
            <a:chOff x="0" y="0"/>
            <a:chExt cx="2638292" cy="1333723"/>
          </a:xfrm>
        </p:grpSpPr>
        <p:sp>
          <p:nvSpPr>
            <p:cNvPr id="4" name="Freeform 4"/>
            <p:cNvSpPr/>
            <p:nvPr/>
          </p:nvSpPr>
          <p:spPr>
            <a:xfrm>
              <a:off x="0" y="0"/>
              <a:ext cx="2638291" cy="1333723"/>
            </a:xfrm>
            <a:custGeom>
              <a:avLst/>
              <a:gdLst/>
              <a:ahLst/>
              <a:cxnLst/>
              <a:rect l="l" t="t" r="r" b="b"/>
              <a:pathLst>
                <a:path w="2638291" h="1333723">
                  <a:moveTo>
                    <a:pt x="7683" y="0"/>
                  </a:moveTo>
                  <a:lnTo>
                    <a:pt x="2630609" y="0"/>
                  </a:lnTo>
                  <a:cubicBezTo>
                    <a:pt x="2634852" y="0"/>
                    <a:pt x="2638291" y="3440"/>
                    <a:pt x="2638291" y="7683"/>
                  </a:cubicBezTo>
                  <a:lnTo>
                    <a:pt x="2638291" y="1326041"/>
                  </a:lnTo>
                  <a:cubicBezTo>
                    <a:pt x="2638291" y="1330284"/>
                    <a:pt x="2634852" y="1333723"/>
                    <a:pt x="2630609" y="1333723"/>
                  </a:cubicBezTo>
                  <a:lnTo>
                    <a:pt x="7683" y="1333723"/>
                  </a:lnTo>
                  <a:cubicBezTo>
                    <a:pt x="3440" y="1333723"/>
                    <a:pt x="0" y="1330284"/>
                    <a:pt x="0" y="1326041"/>
                  </a:cubicBezTo>
                  <a:lnTo>
                    <a:pt x="0" y="7683"/>
                  </a:lnTo>
                  <a:cubicBezTo>
                    <a:pt x="0" y="3440"/>
                    <a:pt x="3440" y="0"/>
                    <a:pt x="7683" y="0"/>
                  </a:cubicBezTo>
                  <a:close/>
                </a:path>
              </a:pathLst>
            </a:custGeom>
            <a:solidFill>
              <a:srgbClr val="E4EEFF">
                <a:alpha val="56863"/>
              </a:srgbClr>
            </a:solidFill>
            <a:ln>
              <a:no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6" name="TextBox 6"/>
          <p:cNvSpPr txBox="1"/>
          <p:nvPr/>
        </p:nvSpPr>
        <p:spPr>
          <a:xfrm>
            <a:off x="578489" y="1588733"/>
            <a:ext cx="8631629" cy="8573794"/>
          </a:xfrm>
          <a:prstGeom prst="rect">
            <a:avLst/>
          </a:prstGeom>
        </p:spPr>
        <p:txBody>
          <a:bodyPr lIns="0" tIns="0" rIns="0" bIns="0" rtlCol="0" anchor="t">
            <a:spAutoFit/>
          </a:bodyPr>
          <a:lstStyle/>
          <a:p>
            <a:pPr algn="ctr">
              <a:lnSpc>
                <a:spcPts val="3078"/>
              </a:lnSpc>
            </a:pPr>
            <a:r>
              <a:rPr lang="en-US" sz="2199">
                <a:solidFill>
                  <a:srgbClr val="000000"/>
                </a:solidFill>
                <a:latin typeface="Montserrat Bold"/>
              </a:rPr>
              <a:t>1. ¿Cuándo es tu mejor momento?</a:t>
            </a:r>
            <a:r>
              <a:rPr lang="en-US" sz="2199">
                <a:solidFill>
                  <a:srgbClr val="000000"/>
                </a:solidFill>
                <a:latin typeface="Montserrat"/>
              </a:rPr>
              <a:t> </a:t>
            </a:r>
          </a:p>
          <a:p>
            <a:pPr algn="ctr">
              <a:lnSpc>
                <a:spcPts val="3078"/>
              </a:lnSpc>
            </a:pPr>
            <a:r>
              <a:rPr lang="en-US" sz="2199">
                <a:solidFill>
                  <a:srgbClr val="000000"/>
                </a:solidFill>
                <a:latin typeface="Montserrat"/>
              </a:rPr>
              <a:t>A) por la mañana </a:t>
            </a:r>
          </a:p>
          <a:p>
            <a:pPr algn="ctr">
              <a:lnSpc>
                <a:spcPts val="3078"/>
              </a:lnSpc>
            </a:pPr>
            <a:r>
              <a:rPr lang="en-US" sz="2199">
                <a:solidFill>
                  <a:srgbClr val="000000"/>
                </a:solidFill>
                <a:latin typeface="Montserrat"/>
              </a:rPr>
              <a:t>B) durante la tarde y a la tarde temprano</a:t>
            </a:r>
          </a:p>
          <a:p>
            <a:pPr algn="ctr">
              <a:lnSpc>
                <a:spcPts val="3078"/>
              </a:lnSpc>
            </a:pPr>
            <a:r>
              <a:rPr lang="en-US" sz="2199">
                <a:solidFill>
                  <a:srgbClr val="000000"/>
                </a:solidFill>
                <a:latin typeface="Montserrat"/>
              </a:rPr>
              <a:t> C) tarde por la noche </a:t>
            </a:r>
          </a:p>
          <a:p>
            <a:pPr algn="ctr">
              <a:lnSpc>
                <a:spcPts val="3078"/>
              </a:lnSpc>
            </a:pPr>
            <a:r>
              <a:rPr lang="en-US" sz="2199">
                <a:solidFill>
                  <a:srgbClr val="000000"/>
                </a:solidFill>
                <a:latin typeface="Montserrat Bold"/>
              </a:rPr>
              <a:t>2). Normalmente caminas</a:t>
            </a:r>
            <a:r>
              <a:rPr lang="en-US" sz="2199">
                <a:solidFill>
                  <a:srgbClr val="000000"/>
                </a:solidFill>
                <a:latin typeface="Montserrat"/>
              </a:rPr>
              <a:t> </a:t>
            </a:r>
          </a:p>
          <a:p>
            <a:pPr algn="ctr">
              <a:lnSpc>
                <a:spcPts val="3078"/>
              </a:lnSpc>
            </a:pPr>
            <a:r>
              <a:rPr lang="en-US" sz="2199">
                <a:solidFill>
                  <a:srgbClr val="000000"/>
                </a:solidFill>
                <a:latin typeface="Montserrat"/>
              </a:rPr>
              <a:t>A) bastante rápido, con pasos largos </a:t>
            </a:r>
          </a:p>
          <a:p>
            <a:pPr algn="ctr">
              <a:lnSpc>
                <a:spcPts val="3078"/>
              </a:lnSpc>
            </a:pPr>
            <a:r>
              <a:rPr lang="en-US" sz="2199">
                <a:solidFill>
                  <a:srgbClr val="000000"/>
                </a:solidFill>
                <a:latin typeface="Montserrat"/>
              </a:rPr>
              <a:t>B) bastante rápido, con pasos cortos </a:t>
            </a:r>
          </a:p>
          <a:p>
            <a:pPr algn="ctr">
              <a:lnSpc>
                <a:spcPts val="3078"/>
              </a:lnSpc>
            </a:pPr>
            <a:r>
              <a:rPr lang="en-US" sz="2199">
                <a:solidFill>
                  <a:srgbClr val="000000"/>
                </a:solidFill>
                <a:latin typeface="Montserrat"/>
              </a:rPr>
              <a:t>C) no tan rápido con la cabeza levantada, mirando al mundo en la cara </a:t>
            </a:r>
          </a:p>
          <a:p>
            <a:pPr algn="ctr">
              <a:lnSpc>
                <a:spcPts val="3078"/>
              </a:lnSpc>
            </a:pPr>
            <a:r>
              <a:rPr lang="en-US" sz="2199">
                <a:solidFill>
                  <a:srgbClr val="000000"/>
                </a:solidFill>
                <a:latin typeface="Montserrat"/>
              </a:rPr>
              <a:t>D) no tan rápido, con la cabeza gacha E) muy despacio </a:t>
            </a:r>
          </a:p>
          <a:p>
            <a:pPr algn="ctr">
              <a:lnSpc>
                <a:spcPts val="3078"/>
              </a:lnSpc>
            </a:pPr>
            <a:r>
              <a:rPr lang="en-US" sz="2199">
                <a:solidFill>
                  <a:srgbClr val="000000"/>
                </a:solidFill>
                <a:latin typeface="Montserrat Bold"/>
              </a:rPr>
              <a:t>3. Al hablar con alguien </a:t>
            </a:r>
          </a:p>
          <a:p>
            <a:pPr algn="ctr">
              <a:lnSpc>
                <a:spcPts val="3078"/>
              </a:lnSpc>
            </a:pPr>
            <a:r>
              <a:rPr lang="en-US" sz="2199">
                <a:solidFill>
                  <a:srgbClr val="000000"/>
                </a:solidFill>
                <a:latin typeface="Montserrat"/>
              </a:rPr>
              <a:t>A) te paras con los brazos cruzados </a:t>
            </a:r>
          </a:p>
          <a:p>
            <a:pPr algn="ctr">
              <a:lnSpc>
                <a:spcPts val="3078"/>
              </a:lnSpc>
            </a:pPr>
            <a:r>
              <a:rPr lang="en-US" sz="2199">
                <a:solidFill>
                  <a:srgbClr val="000000"/>
                </a:solidFill>
                <a:latin typeface="Montserrat"/>
              </a:rPr>
              <a:t>B) mantienes tus manos unidas </a:t>
            </a:r>
          </a:p>
          <a:p>
            <a:pPr algn="ctr">
              <a:lnSpc>
                <a:spcPts val="3078"/>
              </a:lnSpc>
            </a:pPr>
            <a:r>
              <a:rPr lang="en-US" sz="2199">
                <a:solidFill>
                  <a:srgbClr val="000000"/>
                </a:solidFill>
                <a:latin typeface="Montserrat"/>
              </a:rPr>
              <a:t>C) tienes una o ambas manos en tus caderas </a:t>
            </a:r>
          </a:p>
          <a:p>
            <a:pPr algn="ctr">
              <a:lnSpc>
                <a:spcPts val="3078"/>
              </a:lnSpc>
            </a:pPr>
            <a:r>
              <a:rPr lang="en-US" sz="2199">
                <a:solidFill>
                  <a:srgbClr val="000000"/>
                </a:solidFill>
                <a:latin typeface="Montserrat"/>
              </a:rPr>
              <a:t>D) tocas o empujas a la persona con quien estás hablando </a:t>
            </a:r>
          </a:p>
          <a:p>
            <a:pPr algn="ctr">
              <a:lnSpc>
                <a:spcPts val="3078"/>
              </a:lnSpc>
            </a:pPr>
            <a:r>
              <a:rPr lang="en-US" sz="2199">
                <a:solidFill>
                  <a:srgbClr val="000000"/>
                </a:solidFill>
                <a:latin typeface="Montserrat"/>
              </a:rPr>
              <a:t>E) juegas con tu oreja, toca tu barbilla, o alisas tu pelo</a:t>
            </a:r>
          </a:p>
          <a:p>
            <a:pPr algn="ctr">
              <a:lnSpc>
                <a:spcPts val="3078"/>
              </a:lnSpc>
            </a:pPr>
            <a:r>
              <a:rPr lang="en-US" sz="2199">
                <a:solidFill>
                  <a:srgbClr val="000000"/>
                </a:solidFill>
                <a:latin typeface="Montserrat"/>
              </a:rPr>
              <a:t>4. Al relajarse, te sientas con</a:t>
            </a:r>
          </a:p>
          <a:p>
            <a:pPr algn="ctr">
              <a:lnSpc>
                <a:spcPts val="3078"/>
              </a:lnSpc>
            </a:pPr>
            <a:r>
              <a:rPr lang="en-US" sz="2199">
                <a:solidFill>
                  <a:srgbClr val="000000"/>
                </a:solidFill>
                <a:latin typeface="Montserrat"/>
              </a:rPr>
              <a:t> A) las rodillas pulcramente dobladas lado a lado con tus piernas </a:t>
            </a:r>
          </a:p>
          <a:p>
            <a:pPr algn="ctr">
              <a:lnSpc>
                <a:spcPts val="3078"/>
              </a:lnSpc>
            </a:pPr>
            <a:r>
              <a:rPr lang="en-US" sz="2199">
                <a:solidFill>
                  <a:srgbClr val="000000"/>
                </a:solidFill>
                <a:latin typeface="Montserrat"/>
              </a:rPr>
              <a:t>B) las piernas cruzadas </a:t>
            </a:r>
          </a:p>
          <a:p>
            <a:pPr algn="ctr">
              <a:lnSpc>
                <a:spcPts val="3078"/>
              </a:lnSpc>
            </a:pPr>
            <a:r>
              <a:rPr lang="en-US" sz="2199">
                <a:solidFill>
                  <a:srgbClr val="000000"/>
                </a:solidFill>
                <a:latin typeface="Montserrat"/>
              </a:rPr>
              <a:t>C) tus piernas estiradas o rectas</a:t>
            </a:r>
          </a:p>
          <a:p>
            <a:pPr algn="ctr">
              <a:lnSpc>
                <a:spcPts val="3078"/>
              </a:lnSpc>
              <a:spcBef>
                <a:spcPct val="0"/>
              </a:spcBef>
            </a:pPr>
            <a:r>
              <a:rPr lang="en-US" sz="2199">
                <a:solidFill>
                  <a:srgbClr val="000000"/>
                </a:solidFill>
                <a:latin typeface="Montserrat"/>
              </a:rPr>
              <a:t> D) una pierna doblada debajo de ti  </a:t>
            </a:r>
          </a:p>
        </p:txBody>
      </p:sp>
      <p:sp>
        <p:nvSpPr>
          <p:cNvPr id="7" name="Freeform 7"/>
          <p:cNvSpPr/>
          <p:nvPr/>
        </p:nvSpPr>
        <p:spPr>
          <a:xfrm>
            <a:off x="-735272" y="-889902"/>
            <a:ext cx="2630125" cy="3974090"/>
          </a:xfrm>
          <a:custGeom>
            <a:avLst/>
            <a:gdLst/>
            <a:ahLst/>
            <a:cxnLst/>
            <a:rect l="l" t="t" r="r" b="b"/>
            <a:pathLst>
              <a:path w="2630125" h="3974090">
                <a:moveTo>
                  <a:pt x="0" y="0"/>
                </a:moveTo>
                <a:lnTo>
                  <a:pt x="2630126" y="0"/>
                </a:lnTo>
                <a:lnTo>
                  <a:pt x="2630126" y="3974091"/>
                </a:lnTo>
                <a:lnTo>
                  <a:pt x="0" y="3974091"/>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8" name="Freeform 8"/>
          <p:cNvSpPr/>
          <p:nvPr/>
        </p:nvSpPr>
        <p:spPr>
          <a:xfrm rot="1704061" flipH="1" flipV="1">
            <a:off x="13824431" y="5385399"/>
            <a:ext cx="4991149" cy="7541571"/>
          </a:xfrm>
          <a:custGeom>
            <a:avLst/>
            <a:gdLst/>
            <a:ahLst/>
            <a:cxnLst/>
            <a:rect l="l" t="t" r="r" b="b"/>
            <a:pathLst>
              <a:path w="4991149" h="7541571">
                <a:moveTo>
                  <a:pt x="4991149" y="7541572"/>
                </a:moveTo>
                <a:lnTo>
                  <a:pt x="0" y="7541572"/>
                </a:lnTo>
                <a:lnTo>
                  <a:pt x="0" y="0"/>
                </a:lnTo>
                <a:lnTo>
                  <a:pt x="4991149" y="0"/>
                </a:lnTo>
                <a:lnTo>
                  <a:pt x="4991149" y="7541572"/>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9261363" y="1588733"/>
            <a:ext cx="8631629" cy="8573794"/>
          </a:xfrm>
          <a:prstGeom prst="rect">
            <a:avLst/>
          </a:prstGeom>
        </p:spPr>
        <p:txBody>
          <a:bodyPr lIns="0" tIns="0" rIns="0" bIns="0" rtlCol="0" anchor="t">
            <a:spAutoFit/>
          </a:bodyPr>
          <a:lstStyle/>
          <a:p>
            <a:pPr algn="ctr">
              <a:lnSpc>
                <a:spcPts val="3078"/>
              </a:lnSpc>
            </a:pPr>
            <a:r>
              <a:rPr lang="en-US" sz="2199">
                <a:solidFill>
                  <a:srgbClr val="000000"/>
                </a:solidFill>
                <a:latin typeface="Montserrat Bold"/>
              </a:rPr>
              <a:t>5. Cuando algo realmente te divierte, reaccionas con una </a:t>
            </a:r>
          </a:p>
          <a:p>
            <a:pPr algn="ctr">
              <a:lnSpc>
                <a:spcPts val="3078"/>
              </a:lnSpc>
            </a:pPr>
            <a:r>
              <a:rPr lang="en-US" sz="2199">
                <a:solidFill>
                  <a:srgbClr val="000000"/>
                </a:solidFill>
                <a:latin typeface="Montserrat"/>
              </a:rPr>
              <a:t>A) risa apreciativa enorme </a:t>
            </a:r>
          </a:p>
          <a:p>
            <a:pPr algn="ctr">
              <a:lnSpc>
                <a:spcPts val="3078"/>
              </a:lnSpc>
            </a:pPr>
            <a:r>
              <a:rPr lang="en-US" sz="2199">
                <a:solidFill>
                  <a:srgbClr val="000000"/>
                </a:solidFill>
                <a:latin typeface="Montserrat"/>
              </a:rPr>
              <a:t>B) una risa, pero no una fuerte </a:t>
            </a:r>
          </a:p>
          <a:p>
            <a:pPr algn="ctr">
              <a:lnSpc>
                <a:spcPts val="3078"/>
              </a:lnSpc>
            </a:pPr>
            <a:r>
              <a:rPr lang="en-US" sz="2199">
                <a:solidFill>
                  <a:srgbClr val="000000"/>
                </a:solidFill>
                <a:latin typeface="Montserrat"/>
              </a:rPr>
              <a:t>C) una risita callada </a:t>
            </a:r>
          </a:p>
          <a:p>
            <a:pPr algn="ctr">
              <a:lnSpc>
                <a:spcPts val="3078"/>
              </a:lnSpc>
            </a:pPr>
            <a:r>
              <a:rPr lang="en-US" sz="2199">
                <a:solidFill>
                  <a:srgbClr val="000000"/>
                </a:solidFill>
                <a:latin typeface="Montserrat"/>
              </a:rPr>
              <a:t>D) una sonrisa tímida</a:t>
            </a:r>
          </a:p>
          <a:p>
            <a:pPr algn="ctr">
              <a:lnSpc>
                <a:spcPts val="3078"/>
              </a:lnSpc>
            </a:pPr>
            <a:r>
              <a:rPr lang="en-US" sz="2199">
                <a:solidFill>
                  <a:srgbClr val="000000"/>
                </a:solidFill>
                <a:latin typeface="Montserrat Bold"/>
              </a:rPr>
              <a:t> 6. Cuando vas a una fiesta o reunión social </a:t>
            </a:r>
          </a:p>
          <a:p>
            <a:pPr algn="ctr">
              <a:lnSpc>
                <a:spcPts val="3078"/>
              </a:lnSpc>
            </a:pPr>
            <a:r>
              <a:rPr lang="en-US" sz="2199">
                <a:solidFill>
                  <a:srgbClr val="000000"/>
                </a:solidFill>
                <a:latin typeface="Montserrat"/>
              </a:rPr>
              <a:t>A) haces una entrada ruidosa para que todos lo noten </a:t>
            </a:r>
          </a:p>
          <a:p>
            <a:pPr algn="ctr">
              <a:lnSpc>
                <a:spcPts val="3078"/>
              </a:lnSpc>
            </a:pPr>
            <a:r>
              <a:rPr lang="en-US" sz="2199">
                <a:solidFill>
                  <a:srgbClr val="000000"/>
                </a:solidFill>
                <a:latin typeface="Montserrat"/>
              </a:rPr>
              <a:t>B) haces una entrada silenciosa, echando una mirada alrededor para encontrar alguien conocido</a:t>
            </a:r>
          </a:p>
          <a:p>
            <a:pPr algn="ctr">
              <a:lnSpc>
                <a:spcPts val="3078"/>
              </a:lnSpc>
            </a:pPr>
            <a:r>
              <a:rPr lang="en-US" sz="2199">
                <a:solidFill>
                  <a:srgbClr val="000000"/>
                </a:solidFill>
                <a:latin typeface="Montserrat"/>
              </a:rPr>
              <a:t> C) haces la entrada más disimulada, intentando pasar inadvertido </a:t>
            </a:r>
          </a:p>
          <a:p>
            <a:pPr algn="ctr">
              <a:lnSpc>
                <a:spcPts val="3078"/>
              </a:lnSpc>
            </a:pPr>
            <a:r>
              <a:rPr lang="en-US" sz="2199">
                <a:solidFill>
                  <a:srgbClr val="000000"/>
                </a:solidFill>
                <a:latin typeface="Montserrat Bold"/>
              </a:rPr>
              <a:t>7. Estás trabajando muy duro, concentrándote con fuerza y eres interrumpido </a:t>
            </a:r>
          </a:p>
          <a:p>
            <a:pPr algn="ctr">
              <a:lnSpc>
                <a:spcPts val="3078"/>
              </a:lnSpc>
            </a:pPr>
            <a:r>
              <a:rPr lang="en-US" sz="2199">
                <a:solidFill>
                  <a:srgbClr val="000000"/>
                </a:solidFill>
                <a:latin typeface="Montserrat"/>
              </a:rPr>
              <a:t>A) agradeces el descanso </a:t>
            </a:r>
          </a:p>
          <a:p>
            <a:pPr algn="ctr">
              <a:lnSpc>
                <a:spcPts val="3078"/>
              </a:lnSpc>
            </a:pPr>
            <a:r>
              <a:rPr lang="en-US" sz="2199">
                <a:solidFill>
                  <a:srgbClr val="000000"/>
                </a:solidFill>
                <a:latin typeface="Montserrat"/>
              </a:rPr>
              <a:t>B) te sientes sumamente irritado </a:t>
            </a:r>
          </a:p>
          <a:p>
            <a:pPr algn="ctr">
              <a:lnSpc>
                <a:spcPts val="3078"/>
              </a:lnSpc>
            </a:pPr>
            <a:r>
              <a:rPr lang="en-US" sz="2199">
                <a:solidFill>
                  <a:srgbClr val="000000"/>
                </a:solidFill>
                <a:latin typeface="Montserrat"/>
              </a:rPr>
              <a:t>C) varías entre estos dos extremos </a:t>
            </a:r>
          </a:p>
          <a:p>
            <a:pPr algn="ctr">
              <a:lnSpc>
                <a:spcPts val="3078"/>
              </a:lnSpc>
            </a:pPr>
            <a:r>
              <a:rPr lang="en-US" sz="2199">
                <a:solidFill>
                  <a:srgbClr val="000000"/>
                </a:solidFill>
                <a:latin typeface="Montserrat Bold"/>
              </a:rPr>
              <a:t>8. ¿Cuál de los siguientes colores te gusta más? </a:t>
            </a:r>
          </a:p>
          <a:p>
            <a:pPr algn="ctr">
              <a:lnSpc>
                <a:spcPts val="3078"/>
              </a:lnSpc>
            </a:pPr>
            <a:r>
              <a:rPr lang="en-US" sz="2199">
                <a:solidFill>
                  <a:srgbClr val="000000"/>
                </a:solidFill>
                <a:latin typeface="Montserrat Bold"/>
              </a:rPr>
              <a:t>A). Rojo o naranja </a:t>
            </a:r>
          </a:p>
          <a:p>
            <a:pPr algn="ctr">
              <a:lnSpc>
                <a:spcPts val="3078"/>
              </a:lnSpc>
            </a:pPr>
            <a:r>
              <a:rPr lang="en-US" sz="2199">
                <a:solidFill>
                  <a:srgbClr val="000000"/>
                </a:solidFill>
                <a:latin typeface="Montserrat Bold"/>
              </a:rPr>
              <a:t>B). negro </a:t>
            </a:r>
          </a:p>
          <a:p>
            <a:pPr algn="ctr">
              <a:lnSpc>
                <a:spcPts val="3078"/>
              </a:lnSpc>
            </a:pPr>
            <a:r>
              <a:rPr lang="en-US" sz="2199">
                <a:solidFill>
                  <a:srgbClr val="000000"/>
                </a:solidFill>
                <a:latin typeface="Montserrat Bold"/>
              </a:rPr>
              <a:t>C). amarillo o celeste </a:t>
            </a:r>
          </a:p>
          <a:p>
            <a:pPr algn="ctr">
              <a:lnSpc>
                <a:spcPts val="3078"/>
              </a:lnSpc>
            </a:pPr>
            <a:r>
              <a:rPr lang="en-US" sz="2199">
                <a:solidFill>
                  <a:srgbClr val="000000"/>
                </a:solidFill>
                <a:latin typeface="Montserrat Bold"/>
              </a:rPr>
              <a:t>D). verde </a:t>
            </a:r>
          </a:p>
          <a:p>
            <a:pPr algn="ctr">
              <a:lnSpc>
                <a:spcPts val="3078"/>
              </a:lnSpc>
              <a:spcBef>
                <a:spcPct val="0"/>
              </a:spcBef>
            </a:pPr>
            <a:r>
              <a:rPr lang="en-US" sz="2199">
                <a:solidFill>
                  <a:srgbClr val="000000"/>
                </a:solidFill>
                <a:latin typeface="Montserrat Bold"/>
              </a:rPr>
              <a:t>E). azul oscuro o púrpura F). blanco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TextBox 2"/>
          <p:cNvSpPr txBox="1"/>
          <p:nvPr/>
        </p:nvSpPr>
        <p:spPr>
          <a:xfrm>
            <a:off x="234727" y="739367"/>
            <a:ext cx="18053273" cy="639354"/>
          </a:xfrm>
          <a:prstGeom prst="rect">
            <a:avLst/>
          </a:prstGeom>
        </p:spPr>
        <p:txBody>
          <a:bodyPr lIns="0" tIns="0" rIns="0" bIns="0" rtlCol="0" anchor="t">
            <a:spAutoFit/>
          </a:bodyPr>
          <a:lstStyle/>
          <a:p>
            <a:pPr marL="0" lvl="0" indent="0" algn="ctr">
              <a:lnSpc>
                <a:spcPts val="5185"/>
              </a:lnSpc>
              <a:spcBef>
                <a:spcPct val="0"/>
              </a:spcBef>
            </a:pPr>
            <a:r>
              <a:rPr lang="en-US" sz="3703">
                <a:solidFill>
                  <a:srgbClr val="05066D"/>
                </a:solidFill>
                <a:latin typeface="Cocomat Pro Heavy"/>
              </a:rPr>
              <a:t>TEST DEL LENGUAJE CORPORAL Y PARA SABER QUÉ PIENSAN DE TI </a:t>
            </a:r>
          </a:p>
        </p:txBody>
      </p:sp>
      <p:grpSp>
        <p:nvGrpSpPr>
          <p:cNvPr id="3" name="Group 3"/>
          <p:cNvGrpSpPr/>
          <p:nvPr/>
        </p:nvGrpSpPr>
        <p:grpSpPr>
          <a:xfrm>
            <a:off x="578489" y="1626833"/>
            <a:ext cx="17131022" cy="8660167"/>
            <a:chOff x="0" y="0"/>
            <a:chExt cx="2638292" cy="1333723"/>
          </a:xfrm>
        </p:grpSpPr>
        <p:sp>
          <p:nvSpPr>
            <p:cNvPr id="4" name="Freeform 4"/>
            <p:cNvSpPr/>
            <p:nvPr/>
          </p:nvSpPr>
          <p:spPr>
            <a:xfrm>
              <a:off x="0" y="0"/>
              <a:ext cx="2638291" cy="1333723"/>
            </a:xfrm>
            <a:custGeom>
              <a:avLst/>
              <a:gdLst/>
              <a:ahLst/>
              <a:cxnLst/>
              <a:rect l="l" t="t" r="r" b="b"/>
              <a:pathLst>
                <a:path w="2638291" h="1333723">
                  <a:moveTo>
                    <a:pt x="7683" y="0"/>
                  </a:moveTo>
                  <a:lnTo>
                    <a:pt x="2630609" y="0"/>
                  </a:lnTo>
                  <a:cubicBezTo>
                    <a:pt x="2634852" y="0"/>
                    <a:pt x="2638291" y="3440"/>
                    <a:pt x="2638291" y="7683"/>
                  </a:cubicBezTo>
                  <a:lnTo>
                    <a:pt x="2638291" y="1326041"/>
                  </a:lnTo>
                  <a:cubicBezTo>
                    <a:pt x="2638291" y="1330284"/>
                    <a:pt x="2634852" y="1333723"/>
                    <a:pt x="2630609" y="1333723"/>
                  </a:cubicBezTo>
                  <a:lnTo>
                    <a:pt x="7683" y="1333723"/>
                  </a:lnTo>
                  <a:cubicBezTo>
                    <a:pt x="3440" y="1333723"/>
                    <a:pt x="0" y="1330284"/>
                    <a:pt x="0" y="1326041"/>
                  </a:cubicBezTo>
                  <a:lnTo>
                    <a:pt x="0" y="7683"/>
                  </a:lnTo>
                  <a:cubicBezTo>
                    <a:pt x="0" y="3440"/>
                    <a:pt x="3440" y="0"/>
                    <a:pt x="7683" y="0"/>
                  </a:cubicBezTo>
                  <a:close/>
                </a:path>
              </a:pathLst>
            </a:custGeom>
            <a:solidFill>
              <a:srgbClr val="E4EEFF">
                <a:alpha val="56863"/>
              </a:srgbClr>
            </a:solidFill>
            <a:ln>
              <a:no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6" name="TextBox 6"/>
          <p:cNvSpPr txBox="1"/>
          <p:nvPr/>
        </p:nvSpPr>
        <p:spPr>
          <a:xfrm>
            <a:off x="629734" y="2204390"/>
            <a:ext cx="8631629" cy="5840119"/>
          </a:xfrm>
          <a:prstGeom prst="rect">
            <a:avLst/>
          </a:prstGeom>
        </p:spPr>
        <p:txBody>
          <a:bodyPr lIns="0" tIns="0" rIns="0" bIns="0" rtlCol="0" anchor="t">
            <a:spAutoFit/>
          </a:bodyPr>
          <a:lstStyle/>
          <a:p>
            <a:pPr algn="ctr">
              <a:lnSpc>
                <a:spcPts val="3078"/>
              </a:lnSpc>
            </a:pPr>
            <a:r>
              <a:rPr lang="en-US" sz="2199">
                <a:solidFill>
                  <a:srgbClr val="000000"/>
                </a:solidFill>
                <a:latin typeface="Montserrat"/>
              </a:rPr>
              <a:t>G). castaño o gri</a:t>
            </a:r>
            <a:r>
              <a:rPr lang="en-US" sz="2199">
                <a:solidFill>
                  <a:srgbClr val="000000"/>
                </a:solidFill>
                <a:latin typeface="Montserrat Bold"/>
              </a:rPr>
              <a:t>s </a:t>
            </a:r>
          </a:p>
          <a:p>
            <a:pPr algn="ctr">
              <a:lnSpc>
                <a:spcPts val="3078"/>
              </a:lnSpc>
            </a:pPr>
            <a:r>
              <a:rPr lang="en-US" sz="2199">
                <a:solidFill>
                  <a:srgbClr val="000000"/>
                </a:solidFill>
                <a:latin typeface="Montserrat Bold"/>
              </a:rPr>
              <a:t>9. Cuando estás por la noche en la cama, en esos últimos </a:t>
            </a:r>
            <a:r>
              <a:rPr lang="en-US" sz="2199">
                <a:solidFill>
                  <a:srgbClr val="000000"/>
                </a:solidFill>
                <a:latin typeface="Montserrat"/>
              </a:rPr>
              <a:t>momentos antes de dormirse, estás </a:t>
            </a:r>
          </a:p>
          <a:p>
            <a:pPr algn="ctr">
              <a:lnSpc>
                <a:spcPts val="3078"/>
              </a:lnSpc>
            </a:pPr>
            <a:r>
              <a:rPr lang="en-US" sz="2199">
                <a:solidFill>
                  <a:srgbClr val="000000"/>
                </a:solidFill>
                <a:latin typeface="Montserrat"/>
              </a:rPr>
              <a:t>A) estirado sobre tu espalda </a:t>
            </a:r>
          </a:p>
          <a:p>
            <a:pPr algn="ctr">
              <a:lnSpc>
                <a:spcPts val="3078"/>
              </a:lnSpc>
            </a:pPr>
            <a:r>
              <a:rPr lang="en-US" sz="2199">
                <a:solidFill>
                  <a:srgbClr val="000000"/>
                </a:solidFill>
                <a:latin typeface="Montserrat"/>
              </a:rPr>
              <a:t>B) estirado boca abajo sobre tu estómago </a:t>
            </a:r>
          </a:p>
          <a:p>
            <a:pPr algn="ctr">
              <a:lnSpc>
                <a:spcPts val="3078"/>
              </a:lnSpc>
            </a:pPr>
            <a:r>
              <a:rPr lang="en-US" sz="2199">
                <a:solidFill>
                  <a:srgbClr val="000000"/>
                </a:solidFill>
                <a:latin typeface="Montserrat"/>
              </a:rPr>
              <a:t>C) de lado, ligeramente doblado </a:t>
            </a:r>
          </a:p>
          <a:p>
            <a:pPr algn="ctr">
              <a:lnSpc>
                <a:spcPts val="3078"/>
              </a:lnSpc>
            </a:pPr>
            <a:r>
              <a:rPr lang="en-US" sz="2199">
                <a:solidFill>
                  <a:srgbClr val="000000"/>
                </a:solidFill>
                <a:latin typeface="Montserrat"/>
              </a:rPr>
              <a:t>D) con tu cabeza sobre un brazo </a:t>
            </a:r>
          </a:p>
          <a:p>
            <a:pPr algn="ctr">
              <a:lnSpc>
                <a:spcPts val="3078"/>
              </a:lnSpc>
            </a:pPr>
            <a:r>
              <a:rPr lang="en-US" sz="2199">
                <a:solidFill>
                  <a:srgbClr val="000000"/>
                </a:solidFill>
                <a:latin typeface="Montserrat"/>
              </a:rPr>
              <a:t>E) con tu cabeza bajo las sabanas </a:t>
            </a:r>
          </a:p>
          <a:p>
            <a:pPr algn="ctr">
              <a:lnSpc>
                <a:spcPts val="3078"/>
              </a:lnSpc>
            </a:pPr>
            <a:r>
              <a:rPr lang="en-US" sz="2199">
                <a:solidFill>
                  <a:srgbClr val="000000"/>
                </a:solidFill>
                <a:latin typeface="Montserrat Bold"/>
              </a:rPr>
              <a:t>10. A menudo sueñas que estás </a:t>
            </a:r>
          </a:p>
          <a:p>
            <a:pPr algn="ctr">
              <a:lnSpc>
                <a:spcPts val="3078"/>
              </a:lnSpc>
            </a:pPr>
            <a:r>
              <a:rPr lang="en-US" sz="2199">
                <a:solidFill>
                  <a:srgbClr val="000000"/>
                </a:solidFill>
                <a:latin typeface="Montserrat"/>
              </a:rPr>
              <a:t>A) cayéndote </a:t>
            </a:r>
          </a:p>
          <a:p>
            <a:pPr algn="ctr">
              <a:lnSpc>
                <a:spcPts val="3078"/>
              </a:lnSpc>
            </a:pPr>
            <a:r>
              <a:rPr lang="en-US" sz="2199">
                <a:solidFill>
                  <a:srgbClr val="000000"/>
                </a:solidFill>
                <a:latin typeface="Montserrat"/>
              </a:rPr>
              <a:t>B) luchando o esforzándote </a:t>
            </a:r>
          </a:p>
          <a:p>
            <a:pPr algn="ctr">
              <a:lnSpc>
                <a:spcPts val="3078"/>
              </a:lnSpc>
            </a:pPr>
            <a:r>
              <a:rPr lang="en-US" sz="2199">
                <a:solidFill>
                  <a:srgbClr val="000000"/>
                </a:solidFill>
                <a:latin typeface="Montserrat"/>
              </a:rPr>
              <a:t>C) buscando a algo o a alguien </a:t>
            </a:r>
          </a:p>
          <a:p>
            <a:pPr algn="ctr">
              <a:lnSpc>
                <a:spcPts val="3078"/>
              </a:lnSpc>
            </a:pPr>
            <a:r>
              <a:rPr lang="en-US" sz="2199">
                <a:solidFill>
                  <a:srgbClr val="000000"/>
                </a:solidFill>
                <a:latin typeface="Montserrat"/>
              </a:rPr>
              <a:t>D) volando o flotando </a:t>
            </a:r>
          </a:p>
          <a:p>
            <a:pPr algn="ctr">
              <a:lnSpc>
                <a:spcPts val="3078"/>
              </a:lnSpc>
            </a:pPr>
            <a:r>
              <a:rPr lang="en-US" sz="2199">
                <a:solidFill>
                  <a:srgbClr val="000000"/>
                </a:solidFill>
                <a:latin typeface="Montserrat"/>
              </a:rPr>
              <a:t>E) normalmente no sueñas</a:t>
            </a:r>
          </a:p>
          <a:p>
            <a:pPr algn="ctr">
              <a:lnSpc>
                <a:spcPts val="3078"/>
              </a:lnSpc>
              <a:spcBef>
                <a:spcPct val="0"/>
              </a:spcBef>
            </a:pPr>
            <a:r>
              <a:rPr lang="en-US" sz="2199">
                <a:solidFill>
                  <a:srgbClr val="000000"/>
                </a:solidFill>
                <a:latin typeface="Montserrat"/>
              </a:rPr>
              <a:t> F) tus sueños siempre son agradables </a:t>
            </a:r>
          </a:p>
        </p:txBody>
      </p:sp>
      <p:sp>
        <p:nvSpPr>
          <p:cNvPr id="7" name="TextBox 7"/>
          <p:cNvSpPr txBox="1"/>
          <p:nvPr/>
        </p:nvSpPr>
        <p:spPr>
          <a:xfrm>
            <a:off x="9144000" y="2985440"/>
            <a:ext cx="8631629" cy="4278019"/>
          </a:xfrm>
          <a:prstGeom prst="rect">
            <a:avLst/>
          </a:prstGeom>
        </p:spPr>
        <p:txBody>
          <a:bodyPr lIns="0" tIns="0" rIns="0" bIns="0" rtlCol="0" anchor="t">
            <a:spAutoFit/>
          </a:bodyPr>
          <a:lstStyle/>
          <a:p>
            <a:pPr algn="ctr">
              <a:lnSpc>
                <a:spcPts val="3078"/>
              </a:lnSpc>
            </a:pPr>
            <a:r>
              <a:rPr lang="en-US" sz="2199">
                <a:solidFill>
                  <a:srgbClr val="000000"/>
                </a:solidFill>
                <a:latin typeface="Montserrat"/>
              </a:rPr>
              <a:t>Suma tu puntación según esta tabla:</a:t>
            </a:r>
          </a:p>
          <a:p>
            <a:pPr algn="ctr">
              <a:lnSpc>
                <a:spcPts val="3078"/>
              </a:lnSpc>
            </a:pPr>
            <a:r>
              <a:rPr lang="en-US" sz="2199">
                <a:solidFill>
                  <a:srgbClr val="000000"/>
                </a:solidFill>
                <a:latin typeface="Montserrat"/>
              </a:rPr>
              <a:t> (a) 2 (b) 4 (c) 6 </a:t>
            </a:r>
          </a:p>
          <a:p>
            <a:pPr algn="ctr">
              <a:lnSpc>
                <a:spcPts val="3078"/>
              </a:lnSpc>
            </a:pPr>
            <a:r>
              <a:rPr lang="en-US" sz="2199">
                <a:solidFill>
                  <a:srgbClr val="000000"/>
                </a:solidFill>
                <a:latin typeface="Montserrat"/>
              </a:rPr>
              <a:t>(a) 6 (b) 4 (c) 7 (d) 2 (e) 1 </a:t>
            </a:r>
          </a:p>
          <a:p>
            <a:pPr algn="ctr">
              <a:lnSpc>
                <a:spcPts val="3078"/>
              </a:lnSpc>
            </a:pPr>
            <a:r>
              <a:rPr lang="en-US" sz="2199">
                <a:solidFill>
                  <a:srgbClr val="000000"/>
                </a:solidFill>
                <a:latin typeface="Montserrat"/>
              </a:rPr>
              <a:t>(a) 4 (b) 2 (c) 5 (d) 7 (e) 6 </a:t>
            </a:r>
          </a:p>
          <a:p>
            <a:pPr algn="ctr">
              <a:lnSpc>
                <a:spcPts val="3078"/>
              </a:lnSpc>
            </a:pPr>
            <a:r>
              <a:rPr lang="en-US" sz="2199">
                <a:solidFill>
                  <a:srgbClr val="000000"/>
                </a:solidFill>
                <a:latin typeface="Montserrat"/>
              </a:rPr>
              <a:t>(a) 4 (b) 6 (c) 2 (d) 1 </a:t>
            </a:r>
          </a:p>
          <a:p>
            <a:pPr algn="ctr">
              <a:lnSpc>
                <a:spcPts val="3078"/>
              </a:lnSpc>
            </a:pPr>
            <a:r>
              <a:rPr lang="en-US" sz="2199">
                <a:solidFill>
                  <a:srgbClr val="000000"/>
                </a:solidFill>
                <a:latin typeface="Montserrat"/>
              </a:rPr>
              <a:t>(a) 6 (b) 4 (c) 3 (d) 5 (e) 2</a:t>
            </a:r>
          </a:p>
          <a:p>
            <a:pPr algn="ctr">
              <a:lnSpc>
                <a:spcPts val="3078"/>
              </a:lnSpc>
            </a:pPr>
            <a:r>
              <a:rPr lang="en-US" sz="2199">
                <a:solidFill>
                  <a:srgbClr val="000000"/>
                </a:solidFill>
                <a:latin typeface="Montserrat"/>
              </a:rPr>
              <a:t> (a) 6 (b) 4 (c) 2 </a:t>
            </a:r>
          </a:p>
          <a:p>
            <a:pPr algn="ctr">
              <a:lnSpc>
                <a:spcPts val="3078"/>
              </a:lnSpc>
            </a:pPr>
            <a:r>
              <a:rPr lang="en-US" sz="2199">
                <a:solidFill>
                  <a:srgbClr val="000000"/>
                </a:solidFill>
                <a:latin typeface="Montserrat"/>
              </a:rPr>
              <a:t>(a) 6 (b) 2 (c) 4 </a:t>
            </a:r>
          </a:p>
          <a:p>
            <a:pPr algn="ctr">
              <a:lnSpc>
                <a:spcPts val="3078"/>
              </a:lnSpc>
            </a:pPr>
            <a:r>
              <a:rPr lang="en-US" sz="2199">
                <a:solidFill>
                  <a:srgbClr val="000000"/>
                </a:solidFill>
                <a:latin typeface="Montserrat"/>
              </a:rPr>
              <a:t>(a) 6 (b) 7 (c) 5 (d) 4 (e) 3 (f) 2 (g) 1 </a:t>
            </a:r>
          </a:p>
          <a:p>
            <a:pPr algn="ctr">
              <a:lnSpc>
                <a:spcPts val="3078"/>
              </a:lnSpc>
            </a:pPr>
            <a:r>
              <a:rPr lang="en-US" sz="2199">
                <a:solidFill>
                  <a:srgbClr val="000000"/>
                </a:solidFill>
                <a:latin typeface="Montserrat"/>
              </a:rPr>
              <a:t>(a) 7 (b) 6 (c) 4 (d) 2 (e) 1</a:t>
            </a:r>
          </a:p>
          <a:p>
            <a:pPr algn="ctr">
              <a:lnSpc>
                <a:spcPts val="3078"/>
              </a:lnSpc>
              <a:spcBef>
                <a:spcPct val="0"/>
              </a:spcBef>
            </a:pPr>
            <a:r>
              <a:rPr lang="en-US" sz="2199">
                <a:solidFill>
                  <a:srgbClr val="000000"/>
                </a:solidFill>
                <a:latin typeface="Montserrat"/>
              </a:rPr>
              <a:t> (a) 4 (b) 2 (c) 3 (d) 5 (e) 6 (f) 1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TextBox 2"/>
          <p:cNvSpPr txBox="1"/>
          <p:nvPr/>
        </p:nvSpPr>
        <p:spPr>
          <a:xfrm>
            <a:off x="1028700" y="632885"/>
            <a:ext cx="16230600" cy="996603"/>
          </a:xfrm>
          <a:prstGeom prst="rect">
            <a:avLst/>
          </a:prstGeom>
        </p:spPr>
        <p:txBody>
          <a:bodyPr lIns="0" tIns="0" rIns="0" bIns="0" rtlCol="0" anchor="t">
            <a:spAutoFit/>
          </a:bodyPr>
          <a:lstStyle/>
          <a:p>
            <a:pPr marL="0" lvl="0" indent="0" algn="ctr">
              <a:lnSpc>
                <a:spcPts val="8124"/>
              </a:lnSpc>
              <a:spcBef>
                <a:spcPct val="0"/>
              </a:spcBef>
            </a:pPr>
            <a:r>
              <a:rPr lang="en-US" sz="5803">
                <a:solidFill>
                  <a:srgbClr val="05066D"/>
                </a:solidFill>
                <a:latin typeface="Cocomat Pro Heavy"/>
              </a:rPr>
              <a:t>INTERPRETACIÓN DE RESULTADOS</a:t>
            </a:r>
          </a:p>
        </p:txBody>
      </p:sp>
      <p:grpSp>
        <p:nvGrpSpPr>
          <p:cNvPr id="3" name="Group 3"/>
          <p:cNvGrpSpPr/>
          <p:nvPr/>
        </p:nvGrpSpPr>
        <p:grpSpPr>
          <a:xfrm>
            <a:off x="2144510" y="2315287"/>
            <a:ext cx="14175495" cy="2178661"/>
            <a:chOff x="0" y="0"/>
            <a:chExt cx="2183121" cy="335528"/>
          </a:xfrm>
        </p:grpSpPr>
        <p:sp>
          <p:nvSpPr>
            <p:cNvPr id="4" name="Freeform 4"/>
            <p:cNvSpPr/>
            <p:nvPr/>
          </p:nvSpPr>
          <p:spPr>
            <a:xfrm>
              <a:off x="0" y="0"/>
              <a:ext cx="2183121" cy="335528"/>
            </a:xfrm>
            <a:custGeom>
              <a:avLst/>
              <a:gdLst/>
              <a:ahLst/>
              <a:cxnLst/>
              <a:rect l="l" t="t" r="r" b="b"/>
              <a:pathLst>
                <a:path w="2183121" h="335528">
                  <a:moveTo>
                    <a:pt x="9285" y="0"/>
                  </a:moveTo>
                  <a:lnTo>
                    <a:pt x="2173836" y="0"/>
                  </a:lnTo>
                  <a:cubicBezTo>
                    <a:pt x="2178964" y="0"/>
                    <a:pt x="2183121" y="4157"/>
                    <a:pt x="2183121" y="9285"/>
                  </a:cubicBezTo>
                  <a:lnTo>
                    <a:pt x="2183121" y="326244"/>
                  </a:lnTo>
                  <a:cubicBezTo>
                    <a:pt x="2183121" y="328706"/>
                    <a:pt x="2182142" y="331068"/>
                    <a:pt x="2180401" y="332809"/>
                  </a:cubicBezTo>
                  <a:cubicBezTo>
                    <a:pt x="2178660" y="334550"/>
                    <a:pt x="2176299" y="335528"/>
                    <a:pt x="2173836" y="335528"/>
                  </a:cubicBezTo>
                  <a:lnTo>
                    <a:pt x="9285" y="335528"/>
                  </a:lnTo>
                  <a:cubicBezTo>
                    <a:pt x="6822" y="335528"/>
                    <a:pt x="4461" y="334550"/>
                    <a:pt x="2719" y="332809"/>
                  </a:cubicBezTo>
                  <a:cubicBezTo>
                    <a:pt x="978" y="331068"/>
                    <a:pt x="0" y="328706"/>
                    <a:pt x="0" y="326244"/>
                  </a:cubicBezTo>
                  <a:lnTo>
                    <a:pt x="0" y="9285"/>
                  </a:lnTo>
                  <a:cubicBezTo>
                    <a:pt x="0" y="6822"/>
                    <a:pt x="978" y="4461"/>
                    <a:pt x="2719" y="2719"/>
                  </a:cubicBezTo>
                  <a:cubicBezTo>
                    <a:pt x="4461" y="978"/>
                    <a:pt x="6822" y="0"/>
                    <a:pt x="9285" y="0"/>
                  </a:cubicBezTo>
                  <a:close/>
                </a:path>
              </a:pathLst>
            </a:custGeom>
            <a:solidFill>
              <a:srgbClr val="E4EEFF">
                <a:alpha val="56863"/>
              </a:srgbClr>
            </a:solidFill>
            <a:ln>
              <a:no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6" name="TextBox 6"/>
          <p:cNvSpPr txBox="1"/>
          <p:nvPr/>
        </p:nvSpPr>
        <p:spPr>
          <a:xfrm>
            <a:off x="2505765" y="2861598"/>
            <a:ext cx="13464511" cy="1041341"/>
          </a:xfrm>
          <a:prstGeom prst="rect">
            <a:avLst/>
          </a:prstGeom>
        </p:spPr>
        <p:txBody>
          <a:bodyPr lIns="0" tIns="0" rIns="0" bIns="0" rtlCol="0" anchor="t">
            <a:spAutoFit/>
          </a:bodyPr>
          <a:lstStyle/>
          <a:p>
            <a:pPr algn="ctr">
              <a:lnSpc>
                <a:spcPts val="2798"/>
              </a:lnSpc>
              <a:spcBef>
                <a:spcPct val="0"/>
              </a:spcBef>
            </a:pPr>
            <a:r>
              <a:rPr lang="en-US" sz="1999">
                <a:solidFill>
                  <a:srgbClr val="000000"/>
                </a:solidFill>
                <a:latin typeface="Montserrat"/>
              </a:rPr>
              <a:t>Los demás te ven como alguien con quien deben tratarse con cuidado. Te ven como vano, egocéntrico, y sumamente dominante. Los demás pueden admirarte, deseando que pudieran ser más como tú, pero no siempre confían en ti, dudando sobre volverse demasiado profundamente involucrado contigo. </a:t>
            </a:r>
          </a:p>
        </p:txBody>
      </p:sp>
      <p:sp>
        <p:nvSpPr>
          <p:cNvPr id="7" name="TextBox 7"/>
          <p:cNvSpPr txBox="1"/>
          <p:nvPr/>
        </p:nvSpPr>
        <p:spPr>
          <a:xfrm>
            <a:off x="3393347" y="2447968"/>
            <a:ext cx="4992353" cy="442205"/>
          </a:xfrm>
          <a:prstGeom prst="rect">
            <a:avLst/>
          </a:prstGeom>
        </p:spPr>
        <p:txBody>
          <a:bodyPr lIns="0" tIns="0" rIns="0" bIns="0" rtlCol="0" anchor="t">
            <a:spAutoFit/>
          </a:bodyPr>
          <a:lstStyle/>
          <a:p>
            <a:pPr algn="ctr">
              <a:lnSpc>
                <a:spcPts val="3699"/>
              </a:lnSpc>
              <a:spcBef>
                <a:spcPct val="0"/>
              </a:spcBef>
            </a:pPr>
            <a:r>
              <a:rPr lang="en-US" sz="2642">
                <a:solidFill>
                  <a:srgbClr val="1F2B5B"/>
                </a:solidFill>
                <a:latin typeface="Montserrat Classic Bold"/>
              </a:rPr>
              <a:t>MAS DE 60 PUNTOS: </a:t>
            </a:r>
          </a:p>
        </p:txBody>
      </p:sp>
      <p:grpSp>
        <p:nvGrpSpPr>
          <p:cNvPr id="8" name="Group 8"/>
          <p:cNvGrpSpPr/>
          <p:nvPr/>
        </p:nvGrpSpPr>
        <p:grpSpPr>
          <a:xfrm>
            <a:off x="2144510" y="4763290"/>
            <a:ext cx="14175495" cy="2178661"/>
            <a:chOff x="0" y="0"/>
            <a:chExt cx="2183121" cy="335528"/>
          </a:xfrm>
        </p:grpSpPr>
        <p:sp>
          <p:nvSpPr>
            <p:cNvPr id="9" name="Freeform 9"/>
            <p:cNvSpPr/>
            <p:nvPr/>
          </p:nvSpPr>
          <p:spPr>
            <a:xfrm>
              <a:off x="0" y="0"/>
              <a:ext cx="2183121" cy="335528"/>
            </a:xfrm>
            <a:custGeom>
              <a:avLst/>
              <a:gdLst/>
              <a:ahLst/>
              <a:cxnLst/>
              <a:rect l="l" t="t" r="r" b="b"/>
              <a:pathLst>
                <a:path w="2183121" h="335528">
                  <a:moveTo>
                    <a:pt x="9285" y="0"/>
                  </a:moveTo>
                  <a:lnTo>
                    <a:pt x="2173836" y="0"/>
                  </a:lnTo>
                  <a:cubicBezTo>
                    <a:pt x="2178964" y="0"/>
                    <a:pt x="2183121" y="4157"/>
                    <a:pt x="2183121" y="9285"/>
                  </a:cubicBezTo>
                  <a:lnTo>
                    <a:pt x="2183121" y="326244"/>
                  </a:lnTo>
                  <a:cubicBezTo>
                    <a:pt x="2183121" y="328706"/>
                    <a:pt x="2182142" y="331068"/>
                    <a:pt x="2180401" y="332809"/>
                  </a:cubicBezTo>
                  <a:cubicBezTo>
                    <a:pt x="2178660" y="334550"/>
                    <a:pt x="2176299" y="335528"/>
                    <a:pt x="2173836" y="335528"/>
                  </a:cubicBezTo>
                  <a:lnTo>
                    <a:pt x="9285" y="335528"/>
                  </a:lnTo>
                  <a:cubicBezTo>
                    <a:pt x="6822" y="335528"/>
                    <a:pt x="4461" y="334550"/>
                    <a:pt x="2719" y="332809"/>
                  </a:cubicBezTo>
                  <a:cubicBezTo>
                    <a:pt x="978" y="331068"/>
                    <a:pt x="0" y="328706"/>
                    <a:pt x="0" y="326244"/>
                  </a:cubicBezTo>
                  <a:lnTo>
                    <a:pt x="0" y="9285"/>
                  </a:lnTo>
                  <a:cubicBezTo>
                    <a:pt x="0" y="6822"/>
                    <a:pt x="978" y="4461"/>
                    <a:pt x="2719" y="2719"/>
                  </a:cubicBezTo>
                  <a:cubicBezTo>
                    <a:pt x="4461" y="978"/>
                    <a:pt x="6822" y="0"/>
                    <a:pt x="9285" y="0"/>
                  </a:cubicBezTo>
                  <a:close/>
                </a:path>
              </a:pathLst>
            </a:custGeom>
            <a:solidFill>
              <a:srgbClr val="E4EEFF">
                <a:alpha val="56863"/>
              </a:srgbClr>
            </a:solidFill>
            <a:ln>
              <a:no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11" name="TextBox 11"/>
          <p:cNvSpPr txBox="1"/>
          <p:nvPr/>
        </p:nvSpPr>
        <p:spPr>
          <a:xfrm>
            <a:off x="2505765" y="5309600"/>
            <a:ext cx="13464511" cy="1395855"/>
          </a:xfrm>
          <a:prstGeom prst="rect">
            <a:avLst/>
          </a:prstGeom>
        </p:spPr>
        <p:txBody>
          <a:bodyPr lIns="0" tIns="0" rIns="0" bIns="0" rtlCol="0" anchor="t">
            <a:spAutoFit/>
          </a:bodyPr>
          <a:lstStyle/>
          <a:p>
            <a:pPr algn="ctr">
              <a:lnSpc>
                <a:spcPts val="2798"/>
              </a:lnSpc>
              <a:spcBef>
                <a:spcPct val="0"/>
              </a:spcBef>
            </a:pPr>
            <a:r>
              <a:rPr lang="en-US" sz="1999">
                <a:solidFill>
                  <a:srgbClr val="000000"/>
                </a:solidFill>
                <a:latin typeface="Montserrat"/>
              </a:rPr>
              <a:t>Los demás te ven como una personalidad excitante, muy volátil, más bien impulsiva; un líder natural que es rápido en tomar decisiones aunque no siempre las correctas. ¡Ellos te ven como atrevido y aventurero!; alguien que probará todo al menos una vez; alguien que toma las oportunidades y disfruta una aventura. Les gusta estar en tu compañía debido a la emoción que irradias. </a:t>
            </a:r>
          </a:p>
        </p:txBody>
      </p:sp>
      <p:sp>
        <p:nvSpPr>
          <p:cNvPr id="12" name="TextBox 12"/>
          <p:cNvSpPr txBox="1"/>
          <p:nvPr/>
        </p:nvSpPr>
        <p:spPr>
          <a:xfrm>
            <a:off x="3923462" y="4895970"/>
            <a:ext cx="3707278" cy="442205"/>
          </a:xfrm>
          <a:prstGeom prst="rect">
            <a:avLst/>
          </a:prstGeom>
        </p:spPr>
        <p:txBody>
          <a:bodyPr lIns="0" tIns="0" rIns="0" bIns="0" rtlCol="0" anchor="t">
            <a:spAutoFit/>
          </a:bodyPr>
          <a:lstStyle/>
          <a:p>
            <a:pPr algn="ctr">
              <a:lnSpc>
                <a:spcPts val="3699"/>
              </a:lnSpc>
              <a:spcBef>
                <a:spcPct val="0"/>
              </a:spcBef>
            </a:pPr>
            <a:r>
              <a:rPr lang="en-US" sz="2642">
                <a:solidFill>
                  <a:srgbClr val="1F2B5B"/>
                </a:solidFill>
                <a:latin typeface="Montserrat Classic Bold"/>
              </a:rPr>
              <a:t>51 A 60 PUNTOS:</a:t>
            </a:r>
          </a:p>
        </p:txBody>
      </p:sp>
      <p:grpSp>
        <p:nvGrpSpPr>
          <p:cNvPr id="13" name="Group 13"/>
          <p:cNvGrpSpPr/>
          <p:nvPr/>
        </p:nvGrpSpPr>
        <p:grpSpPr>
          <a:xfrm>
            <a:off x="2144510" y="7214020"/>
            <a:ext cx="14175495" cy="2178661"/>
            <a:chOff x="0" y="0"/>
            <a:chExt cx="2183121" cy="335528"/>
          </a:xfrm>
        </p:grpSpPr>
        <p:sp>
          <p:nvSpPr>
            <p:cNvPr id="14" name="Freeform 14"/>
            <p:cNvSpPr/>
            <p:nvPr/>
          </p:nvSpPr>
          <p:spPr>
            <a:xfrm>
              <a:off x="0" y="0"/>
              <a:ext cx="2183121" cy="335528"/>
            </a:xfrm>
            <a:custGeom>
              <a:avLst/>
              <a:gdLst/>
              <a:ahLst/>
              <a:cxnLst/>
              <a:rect l="l" t="t" r="r" b="b"/>
              <a:pathLst>
                <a:path w="2183121" h="335528">
                  <a:moveTo>
                    <a:pt x="9285" y="0"/>
                  </a:moveTo>
                  <a:lnTo>
                    <a:pt x="2173836" y="0"/>
                  </a:lnTo>
                  <a:cubicBezTo>
                    <a:pt x="2178964" y="0"/>
                    <a:pt x="2183121" y="4157"/>
                    <a:pt x="2183121" y="9285"/>
                  </a:cubicBezTo>
                  <a:lnTo>
                    <a:pt x="2183121" y="326244"/>
                  </a:lnTo>
                  <a:cubicBezTo>
                    <a:pt x="2183121" y="328706"/>
                    <a:pt x="2182142" y="331068"/>
                    <a:pt x="2180401" y="332809"/>
                  </a:cubicBezTo>
                  <a:cubicBezTo>
                    <a:pt x="2178660" y="334550"/>
                    <a:pt x="2176299" y="335528"/>
                    <a:pt x="2173836" y="335528"/>
                  </a:cubicBezTo>
                  <a:lnTo>
                    <a:pt x="9285" y="335528"/>
                  </a:lnTo>
                  <a:cubicBezTo>
                    <a:pt x="6822" y="335528"/>
                    <a:pt x="4461" y="334550"/>
                    <a:pt x="2719" y="332809"/>
                  </a:cubicBezTo>
                  <a:cubicBezTo>
                    <a:pt x="978" y="331068"/>
                    <a:pt x="0" y="328706"/>
                    <a:pt x="0" y="326244"/>
                  </a:cubicBezTo>
                  <a:lnTo>
                    <a:pt x="0" y="9285"/>
                  </a:lnTo>
                  <a:cubicBezTo>
                    <a:pt x="0" y="6822"/>
                    <a:pt x="978" y="4461"/>
                    <a:pt x="2719" y="2719"/>
                  </a:cubicBezTo>
                  <a:cubicBezTo>
                    <a:pt x="4461" y="978"/>
                    <a:pt x="6822" y="0"/>
                    <a:pt x="9285" y="0"/>
                  </a:cubicBezTo>
                  <a:close/>
                </a:path>
              </a:pathLst>
            </a:custGeom>
            <a:solidFill>
              <a:srgbClr val="E4EEFF">
                <a:alpha val="56863"/>
              </a:srgbClr>
            </a:solidFill>
            <a:ln>
              <a:noFill/>
            </a:ln>
          </p:spPr>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16" name="TextBox 16"/>
          <p:cNvSpPr txBox="1"/>
          <p:nvPr/>
        </p:nvSpPr>
        <p:spPr>
          <a:xfrm>
            <a:off x="2505765" y="7760330"/>
            <a:ext cx="13464511" cy="1395855"/>
          </a:xfrm>
          <a:prstGeom prst="rect">
            <a:avLst/>
          </a:prstGeom>
        </p:spPr>
        <p:txBody>
          <a:bodyPr lIns="0" tIns="0" rIns="0" bIns="0" rtlCol="0" anchor="t">
            <a:spAutoFit/>
          </a:bodyPr>
          <a:lstStyle/>
          <a:p>
            <a:pPr algn="ctr">
              <a:lnSpc>
                <a:spcPts val="2798"/>
              </a:lnSpc>
              <a:spcBef>
                <a:spcPct val="0"/>
              </a:spcBef>
            </a:pPr>
            <a:r>
              <a:rPr lang="en-US" sz="1999">
                <a:solidFill>
                  <a:srgbClr val="000000"/>
                </a:solidFill>
                <a:latin typeface="Montserrat"/>
              </a:rPr>
              <a:t>Los demás te ven como una persona fresca, viva, encantadora, entretenida, práctica, y siempre interesante; alguien que constantemente es el centro de atención, pero suficientemente bien equilibrado para no permitir que esto se le suba a la cabeza. Ellos también te ven como amable, considerado, y comprensivo; alguien que siempre los animará y los ayudará.</a:t>
            </a:r>
          </a:p>
        </p:txBody>
      </p:sp>
      <p:sp>
        <p:nvSpPr>
          <p:cNvPr id="17" name="TextBox 17"/>
          <p:cNvSpPr txBox="1"/>
          <p:nvPr/>
        </p:nvSpPr>
        <p:spPr>
          <a:xfrm>
            <a:off x="3923462" y="7346700"/>
            <a:ext cx="3707278" cy="442205"/>
          </a:xfrm>
          <a:prstGeom prst="rect">
            <a:avLst/>
          </a:prstGeom>
        </p:spPr>
        <p:txBody>
          <a:bodyPr lIns="0" tIns="0" rIns="0" bIns="0" rtlCol="0" anchor="t">
            <a:spAutoFit/>
          </a:bodyPr>
          <a:lstStyle/>
          <a:p>
            <a:pPr algn="ctr">
              <a:lnSpc>
                <a:spcPts val="3699"/>
              </a:lnSpc>
              <a:spcBef>
                <a:spcPct val="0"/>
              </a:spcBef>
            </a:pPr>
            <a:r>
              <a:rPr lang="en-US" sz="2642">
                <a:solidFill>
                  <a:srgbClr val="1F2B5B"/>
                </a:solidFill>
                <a:latin typeface="Montserrat Classic Bold"/>
              </a:rPr>
              <a:t>41 A 50 PUNTOS: </a:t>
            </a:r>
          </a:p>
        </p:txBody>
      </p:sp>
      <p:sp>
        <p:nvSpPr>
          <p:cNvPr id="18" name="Freeform 18"/>
          <p:cNvSpPr/>
          <p:nvPr/>
        </p:nvSpPr>
        <p:spPr>
          <a:xfrm>
            <a:off x="-735272" y="-889902"/>
            <a:ext cx="2630125" cy="3974090"/>
          </a:xfrm>
          <a:custGeom>
            <a:avLst/>
            <a:gdLst/>
            <a:ahLst/>
            <a:cxnLst/>
            <a:rect l="l" t="t" r="r" b="b"/>
            <a:pathLst>
              <a:path w="2630125" h="3974090">
                <a:moveTo>
                  <a:pt x="0" y="0"/>
                </a:moveTo>
                <a:lnTo>
                  <a:pt x="2630126" y="0"/>
                </a:lnTo>
                <a:lnTo>
                  <a:pt x="2630126" y="3974091"/>
                </a:lnTo>
                <a:lnTo>
                  <a:pt x="0" y="3974091"/>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19" name="Freeform 19"/>
          <p:cNvSpPr/>
          <p:nvPr/>
        </p:nvSpPr>
        <p:spPr>
          <a:xfrm rot="1704061" flipH="1" flipV="1">
            <a:off x="13824431" y="5385399"/>
            <a:ext cx="4991149" cy="7541571"/>
          </a:xfrm>
          <a:custGeom>
            <a:avLst/>
            <a:gdLst/>
            <a:ahLst/>
            <a:cxnLst/>
            <a:rect l="l" t="t" r="r" b="b"/>
            <a:pathLst>
              <a:path w="4991149" h="7541571">
                <a:moveTo>
                  <a:pt x="4991149" y="7541572"/>
                </a:moveTo>
                <a:lnTo>
                  <a:pt x="0" y="7541572"/>
                </a:lnTo>
                <a:lnTo>
                  <a:pt x="0" y="0"/>
                </a:lnTo>
                <a:lnTo>
                  <a:pt x="4991149" y="0"/>
                </a:lnTo>
                <a:lnTo>
                  <a:pt x="4991149" y="7541572"/>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TextBox 2"/>
          <p:cNvSpPr txBox="1"/>
          <p:nvPr/>
        </p:nvSpPr>
        <p:spPr>
          <a:xfrm>
            <a:off x="1028700" y="632885"/>
            <a:ext cx="16230600" cy="996603"/>
          </a:xfrm>
          <a:prstGeom prst="rect">
            <a:avLst/>
          </a:prstGeom>
        </p:spPr>
        <p:txBody>
          <a:bodyPr lIns="0" tIns="0" rIns="0" bIns="0" rtlCol="0" anchor="t">
            <a:spAutoFit/>
          </a:bodyPr>
          <a:lstStyle/>
          <a:p>
            <a:pPr marL="0" lvl="0" indent="0" algn="ctr">
              <a:lnSpc>
                <a:spcPts val="8124"/>
              </a:lnSpc>
              <a:spcBef>
                <a:spcPct val="0"/>
              </a:spcBef>
            </a:pPr>
            <a:r>
              <a:rPr lang="en-US" sz="5803">
                <a:solidFill>
                  <a:srgbClr val="05066D"/>
                </a:solidFill>
                <a:latin typeface="Cocomat Pro Heavy"/>
              </a:rPr>
              <a:t>INTERPRETACIÓN DE RESULTADOS</a:t>
            </a:r>
          </a:p>
        </p:txBody>
      </p:sp>
      <p:grpSp>
        <p:nvGrpSpPr>
          <p:cNvPr id="3" name="Group 3"/>
          <p:cNvGrpSpPr/>
          <p:nvPr/>
        </p:nvGrpSpPr>
        <p:grpSpPr>
          <a:xfrm>
            <a:off x="2144510" y="2315287"/>
            <a:ext cx="14175495" cy="2178661"/>
            <a:chOff x="0" y="0"/>
            <a:chExt cx="2183121" cy="335528"/>
          </a:xfrm>
        </p:grpSpPr>
        <p:sp>
          <p:nvSpPr>
            <p:cNvPr id="4" name="Freeform 4"/>
            <p:cNvSpPr/>
            <p:nvPr/>
          </p:nvSpPr>
          <p:spPr>
            <a:xfrm>
              <a:off x="0" y="0"/>
              <a:ext cx="2183121" cy="335528"/>
            </a:xfrm>
            <a:custGeom>
              <a:avLst/>
              <a:gdLst/>
              <a:ahLst/>
              <a:cxnLst/>
              <a:rect l="l" t="t" r="r" b="b"/>
              <a:pathLst>
                <a:path w="2183121" h="335528">
                  <a:moveTo>
                    <a:pt x="9285" y="0"/>
                  </a:moveTo>
                  <a:lnTo>
                    <a:pt x="2173836" y="0"/>
                  </a:lnTo>
                  <a:cubicBezTo>
                    <a:pt x="2178964" y="0"/>
                    <a:pt x="2183121" y="4157"/>
                    <a:pt x="2183121" y="9285"/>
                  </a:cubicBezTo>
                  <a:lnTo>
                    <a:pt x="2183121" y="326244"/>
                  </a:lnTo>
                  <a:cubicBezTo>
                    <a:pt x="2183121" y="328706"/>
                    <a:pt x="2182142" y="331068"/>
                    <a:pt x="2180401" y="332809"/>
                  </a:cubicBezTo>
                  <a:cubicBezTo>
                    <a:pt x="2178660" y="334550"/>
                    <a:pt x="2176299" y="335528"/>
                    <a:pt x="2173836" y="335528"/>
                  </a:cubicBezTo>
                  <a:lnTo>
                    <a:pt x="9285" y="335528"/>
                  </a:lnTo>
                  <a:cubicBezTo>
                    <a:pt x="6822" y="335528"/>
                    <a:pt x="4461" y="334550"/>
                    <a:pt x="2719" y="332809"/>
                  </a:cubicBezTo>
                  <a:cubicBezTo>
                    <a:pt x="978" y="331068"/>
                    <a:pt x="0" y="328706"/>
                    <a:pt x="0" y="326244"/>
                  </a:cubicBezTo>
                  <a:lnTo>
                    <a:pt x="0" y="9285"/>
                  </a:lnTo>
                  <a:cubicBezTo>
                    <a:pt x="0" y="6822"/>
                    <a:pt x="978" y="4461"/>
                    <a:pt x="2719" y="2719"/>
                  </a:cubicBezTo>
                  <a:cubicBezTo>
                    <a:pt x="4461" y="978"/>
                    <a:pt x="6822" y="0"/>
                    <a:pt x="9285" y="0"/>
                  </a:cubicBezTo>
                  <a:close/>
                </a:path>
              </a:pathLst>
            </a:custGeom>
            <a:solidFill>
              <a:srgbClr val="E4EEFF">
                <a:alpha val="56863"/>
              </a:srgbClr>
            </a:solidFill>
            <a:ln>
              <a:no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grpSp>
        <p:nvGrpSpPr>
          <p:cNvPr id="6" name="Group 6"/>
          <p:cNvGrpSpPr/>
          <p:nvPr/>
        </p:nvGrpSpPr>
        <p:grpSpPr>
          <a:xfrm>
            <a:off x="2144510" y="4763290"/>
            <a:ext cx="14175495" cy="2178661"/>
            <a:chOff x="0" y="0"/>
            <a:chExt cx="2183121" cy="335528"/>
          </a:xfrm>
        </p:grpSpPr>
        <p:sp>
          <p:nvSpPr>
            <p:cNvPr id="7" name="Freeform 7"/>
            <p:cNvSpPr/>
            <p:nvPr/>
          </p:nvSpPr>
          <p:spPr>
            <a:xfrm>
              <a:off x="0" y="0"/>
              <a:ext cx="2183121" cy="335528"/>
            </a:xfrm>
            <a:custGeom>
              <a:avLst/>
              <a:gdLst/>
              <a:ahLst/>
              <a:cxnLst/>
              <a:rect l="l" t="t" r="r" b="b"/>
              <a:pathLst>
                <a:path w="2183121" h="335528">
                  <a:moveTo>
                    <a:pt x="9285" y="0"/>
                  </a:moveTo>
                  <a:lnTo>
                    <a:pt x="2173836" y="0"/>
                  </a:lnTo>
                  <a:cubicBezTo>
                    <a:pt x="2178964" y="0"/>
                    <a:pt x="2183121" y="4157"/>
                    <a:pt x="2183121" y="9285"/>
                  </a:cubicBezTo>
                  <a:lnTo>
                    <a:pt x="2183121" y="326244"/>
                  </a:lnTo>
                  <a:cubicBezTo>
                    <a:pt x="2183121" y="328706"/>
                    <a:pt x="2182142" y="331068"/>
                    <a:pt x="2180401" y="332809"/>
                  </a:cubicBezTo>
                  <a:cubicBezTo>
                    <a:pt x="2178660" y="334550"/>
                    <a:pt x="2176299" y="335528"/>
                    <a:pt x="2173836" y="335528"/>
                  </a:cubicBezTo>
                  <a:lnTo>
                    <a:pt x="9285" y="335528"/>
                  </a:lnTo>
                  <a:cubicBezTo>
                    <a:pt x="6822" y="335528"/>
                    <a:pt x="4461" y="334550"/>
                    <a:pt x="2719" y="332809"/>
                  </a:cubicBezTo>
                  <a:cubicBezTo>
                    <a:pt x="978" y="331068"/>
                    <a:pt x="0" y="328706"/>
                    <a:pt x="0" y="326244"/>
                  </a:cubicBezTo>
                  <a:lnTo>
                    <a:pt x="0" y="9285"/>
                  </a:lnTo>
                  <a:cubicBezTo>
                    <a:pt x="0" y="6822"/>
                    <a:pt x="978" y="4461"/>
                    <a:pt x="2719" y="2719"/>
                  </a:cubicBezTo>
                  <a:cubicBezTo>
                    <a:pt x="4461" y="978"/>
                    <a:pt x="6822" y="0"/>
                    <a:pt x="9285" y="0"/>
                  </a:cubicBezTo>
                  <a:close/>
                </a:path>
              </a:pathLst>
            </a:custGeom>
            <a:solidFill>
              <a:srgbClr val="E4EEFF">
                <a:alpha val="56863"/>
              </a:srgbClr>
            </a:solidFill>
            <a:ln>
              <a:no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grpSp>
        <p:nvGrpSpPr>
          <p:cNvPr id="9" name="Group 9"/>
          <p:cNvGrpSpPr/>
          <p:nvPr/>
        </p:nvGrpSpPr>
        <p:grpSpPr>
          <a:xfrm>
            <a:off x="2144510" y="7214020"/>
            <a:ext cx="14175495" cy="2178661"/>
            <a:chOff x="0" y="0"/>
            <a:chExt cx="2183121" cy="335528"/>
          </a:xfrm>
        </p:grpSpPr>
        <p:sp>
          <p:nvSpPr>
            <p:cNvPr id="10" name="Freeform 10"/>
            <p:cNvSpPr/>
            <p:nvPr/>
          </p:nvSpPr>
          <p:spPr>
            <a:xfrm>
              <a:off x="0" y="0"/>
              <a:ext cx="2183121" cy="335528"/>
            </a:xfrm>
            <a:custGeom>
              <a:avLst/>
              <a:gdLst/>
              <a:ahLst/>
              <a:cxnLst/>
              <a:rect l="l" t="t" r="r" b="b"/>
              <a:pathLst>
                <a:path w="2183121" h="335528">
                  <a:moveTo>
                    <a:pt x="9285" y="0"/>
                  </a:moveTo>
                  <a:lnTo>
                    <a:pt x="2173836" y="0"/>
                  </a:lnTo>
                  <a:cubicBezTo>
                    <a:pt x="2178964" y="0"/>
                    <a:pt x="2183121" y="4157"/>
                    <a:pt x="2183121" y="9285"/>
                  </a:cubicBezTo>
                  <a:lnTo>
                    <a:pt x="2183121" y="326244"/>
                  </a:lnTo>
                  <a:cubicBezTo>
                    <a:pt x="2183121" y="328706"/>
                    <a:pt x="2182142" y="331068"/>
                    <a:pt x="2180401" y="332809"/>
                  </a:cubicBezTo>
                  <a:cubicBezTo>
                    <a:pt x="2178660" y="334550"/>
                    <a:pt x="2176299" y="335528"/>
                    <a:pt x="2173836" y="335528"/>
                  </a:cubicBezTo>
                  <a:lnTo>
                    <a:pt x="9285" y="335528"/>
                  </a:lnTo>
                  <a:cubicBezTo>
                    <a:pt x="6822" y="335528"/>
                    <a:pt x="4461" y="334550"/>
                    <a:pt x="2719" y="332809"/>
                  </a:cubicBezTo>
                  <a:cubicBezTo>
                    <a:pt x="978" y="331068"/>
                    <a:pt x="0" y="328706"/>
                    <a:pt x="0" y="326244"/>
                  </a:cubicBezTo>
                  <a:lnTo>
                    <a:pt x="0" y="9285"/>
                  </a:lnTo>
                  <a:cubicBezTo>
                    <a:pt x="0" y="6822"/>
                    <a:pt x="978" y="4461"/>
                    <a:pt x="2719" y="2719"/>
                  </a:cubicBezTo>
                  <a:cubicBezTo>
                    <a:pt x="4461" y="978"/>
                    <a:pt x="6822" y="0"/>
                    <a:pt x="9285" y="0"/>
                  </a:cubicBezTo>
                  <a:close/>
                </a:path>
              </a:pathLst>
            </a:custGeom>
            <a:solidFill>
              <a:srgbClr val="E4EEFF">
                <a:alpha val="56863"/>
              </a:srgbClr>
            </a:solidFill>
            <a:ln>
              <a:no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4682"/>
                </a:lnSpc>
              </a:pPr>
              <a:endParaRPr/>
            </a:p>
          </p:txBody>
        </p:sp>
      </p:grpSp>
      <p:sp>
        <p:nvSpPr>
          <p:cNvPr id="12" name="TextBox 12"/>
          <p:cNvSpPr txBox="1"/>
          <p:nvPr/>
        </p:nvSpPr>
        <p:spPr>
          <a:xfrm>
            <a:off x="3393347" y="2447968"/>
            <a:ext cx="4992353" cy="442205"/>
          </a:xfrm>
          <a:prstGeom prst="rect">
            <a:avLst/>
          </a:prstGeom>
        </p:spPr>
        <p:txBody>
          <a:bodyPr lIns="0" tIns="0" rIns="0" bIns="0" rtlCol="0" anchor="t">
            <a:spAutoFit/>
          </a:bodyPr>
          <a:lstStyle/>
          <a:p>
            <a:pPr algn="ctr">
              <a:lnSpc>
                <a:spcPts val="3699"/>
              </a:lnSpc>
              <a:spcBef>
                <a:spcPct val="0"/>
              </a:spcBef>
            </a:pPr>
            <a:r>
              <a:rPr lang="en-US" sz="2642">
                <a:solidFill>
                  <a:srgbClr val="1F2B5B"/>
                </a:solidFill>
                <a:latin typeface="Montserrat Classic Bold"/>
              </a:rPr>
              <a:t>31 A 40 PUNTOS: </a:t>
            </a:r>
          </a:p>
        </p:txBody>
      </p:sp>
      <p:sp>
        <p:nvSpPr>
          <p:cNvPr id="13" name="TextBox 13"/>
          <p:cNvSpPr txBox="1"/>
          <p:nvPr/>
        </p:nvSpPr>
        <p:spPr>
          <a:xfrm>
            <a:off x="2144510" y="2861598"/>
            <a:ext cx="14175495" cy="1750369"/>
          </a:xfrm>
          <a:prstGeom prst="rect">
            <a:avLst/>
          </a:prstGeom>
        </p:spPr>
        <p:txBody>
          <a:bodyPr lIns="0" tIns="0" rIns="0" bIns="0" rtlCol="0" anchor="t">
            <a:spAutoFit/>
          </a:bodyPr>
          <a:lstStyle/>
          <a:p>
            <a:pPr algn="ctr">
              <a:lnSpc>
                <a:spcPts val="2798"/>
              </a:lnSpc>
              <a:spcBef>
                <a:spcPct val="0"/>
              </a:spcBef>
            </a:pPr>
            <a:r>
              <a:rPr lang="en-US" sz="1999">
                <a:solidFill>
                  <a:srgbClr val="000000"/>
                </a:solidFill>
                <a:latin typeface="Montserrat"/>
              </a:rPr>
              <a:t>Los demás te ven como sensato, cauto, cuidadoso y práctico. Te perciben como diestro, dotado, o talentoso, pero modesto. No eres una persona que hace amigos muy rápida o fácilmente, pero es alguien que es sumamente fiel a los amigos que tiene y que espera la misma lealtad a cambio. Aquéllos que realmente llegan a conocerte comprenden que cuesta mucho agitar tu confianza en tus amigos, pero igualmente te toma un largo tiempo para superarlo si esa confianza alguna vez es rota. </a:t>
            </a:r>
          </a:p>
        </p:txBody>
      </p:sp>
      <p:sp>
        <p:nvSpPr>
          <p:cNvPr id="14" name="TextBox 14"/>
          <p:cNvSpPr txBox="1"/>
          <p:nvPr/>
        </p:nvSpPr>
        <p:spPr>
          <a:xfrm>
            <a:off x="3923462" y="4895970"/>
            <a:ext cx="3707278" cy="442205"/>
          </a:xfrm>
          <a:prstGeom prst="rect">
            <a:avLst/>
          </a:prstGeom>
        </p:spPr>
        <p:txBody>
          <a:bodyPr lIns="0" tIns="0" rIns="0" bIns="0" rtlCol="0" anchor="t">
            <a:spAutoFit/>
          </a:bodyPr>
          <a:lstStyle/>
          <a:p>
            <a:pPr algn="ctr">
              <a:lnSpc>
                <a:spcPts val="3699"/>
              </a:lnSpc>
              <a:spcBef>
                <a:spcPct val="0"/>
              </a:spcBef>
            </a:pPr>
            <a:r>
              <a:rPr lang="en-US" sz="2642">
                <a:solidFill>
                  <a:srgbClr val="1F2B5B"/>
                </a:solidFill>
                <a:latin typeface="Montserrat Classic Bold"/>
              </a:rPr>
              <a:t>21 A 30 PUNTOS:</a:t>
            </a:r>
          </a:p>
        </p:txBody>
      </p:sp>
      <p:sp>
        <p:nvSpPr>
          <p:cNvPr id="15" name="TextBox 15"/>
          <p:cNvSpPr txBox="1"/>
          <p:nvPr/>
        </p:nvSpPr>
        <p:spPr>
          <a:xfrm>
            <a:off x="2505765" y="5309600"/>
            <a:ext cx="13464511" cy="1395855"/>
          </a:xfrm>
          <a:prstGeom prst="rect">
            <a:avLst/>
          </a:prstGeom>
        </p:spPr>
        <p:txBody>
          <a:bodyPr lIns="0" tIns="0" rIns="0" bIns="0" rtlCol="0" anchor="t">
            <a:spAutoFit/>
          </a:bodyPr>
          <a:lstStyle/>
          <a:p>
            <a:pPr algn="ctr">
              <a:lnSpc>
                <a:spcPts val="2798"/>
              </a:lnSpc>
              <a:spcBef>
                <a:spcPct val="0"/>
              </a:spcBef>
            </a:pPr>
            <a:r>
              <a:rPr lang="en-US" sz="1999">
                <a:solidFill>
                  <a:srgbClr val="000000"/>
                </a:solidFill>
                <a:latin typeface="Montserrat"/>
              </a:rPr>
              <a:t>Tus amigos te ven como esmerado y melindroso. Te perciben como muy cauto, sumamente cuidadoso, lento y firme. Realmente los sorprenderías si alguna vez hicieras algo impulsivamente o en el calor del momento, ya que esperan que examines todo cuidadosamente desde todos los puntos de vista y entonces te decidas. Piensan que esta reacción esta causada en parte por tu naturaleza cuidadosa. </a:t>
            </a:r>
          </a:p>
        </p:txBody>
      </p:sp>
      <p:sp>
        <p:nvSpPr>
          <p:cNvPr id="16" name="TextBox 16"/>
          <p:cNvSpPr txBox="1"/>
          <p:nvPr/>
        </p:nvSpPr>
        <p:spPr>
          <a:xfrm>
            <a:off x="3923462" y="7346700"/>
            <a:ext cx="4811937" cy="442205"/>
          </a:xfrm>
          <a:prstGeom prst="rect">
            <a:avLst/>
          </a:prstGeom>
        </p:spPr>
        <p:txBody>
          <a:bodyPr lIns="0" tIns="0" rIns="0" bIns="0" rtlCol="0" anchor="t">
            <a:spAutoFit/>
          </a:bodyPr>
          <a:lstStyle/>
          <a:p>
            <a:pPr algn="ctr">
              <a:lnSpc>
                <a:spcPts val="3699"/>
              </a:lnSpc>
              <a:spcBef>
                <a:spcPct val="0"/>
              </a:spcBef>
            </a:pPr>
            <a:r>
              <a:rPr lang="en-US" sz="2642">
                <a:solidFill>
                  <a:srgbClr val="1F2B5B"/>
                </a:solidFill>
                <a:latin typeface="Montserrat Classic Bold"/>
              </a:rPr>
              <a:t>MENOS DE 21 PUNTOS: </a:t>
            </a:r>
          </a:p>
        </p:txBody>
      </p:sp>
      <p:sp>
        <p:nvSpPr>
          <p:cNvPr id="17" name="TextBox 17"/>
          <p:cNvSpPr txBox="1"/>
          <p:nvPr/>
        </p:nvSpPr>
        <p:spPr>
          <a:xfrm>
            <a:off x="2505765" y="7760330"/>
            <a:ext cx="13464511" cy="1395855"/>
          </a:xfrm>
          <a:prstGeom prst="rect">
            <a:avLst/>
          </a:prstGeom>
        </p:spPr>
        <p:txBody>
          <a:bodyPr lIns="0" tIns="0" rIns="0" bIns="0" rtlCol="0" anchor="t">
            <a:spAutoFit/>
          </a:bodyPr>
          <a:lstStyle/>
          <a:p>
            <a:pPr algn="ctr">
              <a:lnSpc>
                <a:spcPts val="2798"/>
              </a:lnSpc>
              <a:spcBef>
                <a:spcPct val="0"/>
              </a:spcBef>
            </a:pPr>
            <a:r>
              <a:rPr lang="en-US" sz="1999">
                <a:solidFill>
                  <a:srgbClr val="000000"/>
                </a:solidFill>
                <a:latin typeface="Montserrat"/>
              </a:rPr>
              <a:t>Los demás piensan que eres tímido, nervioso e indeciso; alguien que necesita ser cuidado, que siempre quiere que alguien más tome las decisiones; ¡quién no quiere involucrarse con nadie ni con nada! Te ven como aprensivo que siempre ve problemas que no existen. Algunas personas piensan que eres aburrido. Sólo aquéllos que te conocen bien saben que no lo eres.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C5FF"/>
        </a:solidFill>
        <a:effectLst/>
      </p:bgPr>
    </p:bg>
    <p:spTree>
      <p:nvGrpSpPr>
        <p:cNvPr id="1" name=""/>
        <p:cNvGrpSpPr/>
        <p:nvPr/>
      </p:nvGrpSpPr>
      <p:grpSpPr>
        <a:xfrm>
          <a:off x="0" y="0"/>
          <a:ext cx="0" cy="0"/>
          <a:chOff x="0" y="0"/>
          <a:chExt cx="0" cy="0"/>
        </a:xfrm>
      </p:grpSpPr>
      <p:sp>
        <p:nvSpPr>
          <p:cNvPr id="2" name="Freeform 2"/>
          <p:cNvSpPr/>
          <p:nvPr/>
        </p:nvSpPr>
        <p:spPr>
          <a:xfrm rot="-3634062">
            <a:off x="21644529" y="-5615746"/>
            <a:ext cx="10793046" cy="15539726"/>
          </a:xfrm>
          <a:custGeom>
            <a:avLst/>
            <a:gdLst/>
            <a:ahLst/>
            <a:cxnLst/>
            <a:rect l="l" t="t" r="r" b="b"/>
            <a:pathLst>
              <a:path w="10793046" h="15539726">
                <a:moveTo>
                  <a:pt x="0" y="0"/>
                </a:moveTo>
                <a:lnTo>
                  <a:pt x="10793046" y="0"/>
                </a:lnTo>
                <a:lnTo>
                  <a:pt x="10793046" y="15539726"/>
                </a:lnTo>
                <a:lnTo>
                  <a:pt x="0" y="15539726"/>
                </a:lnTo>
                <a:lnTo>
                  <a:pt x="0" y="0"/>
                </a:lnTo>
                <a:close/>
              </a:path>
            </a:pathLst>
          </a:custGeom>
          <a:blipFill>
            <a:blip r:embed="rId2">
              <a:alphaModFix amt="86000"/>
              <a:extLst>
                <a:ext uri="{96DAC541-7B7A-43D3-8B79-37D633B846F1}">
                  <asvg:svgBlip xmlns:asvg="http://schemas.microsoft.com/office/drawing/2016/SVG/main" r:embed="rId3"/>
                </a:ext>
              </a:extLst>
            </a:blip>
            <a:stretch>
              <a:fillRect/>
            </a:stretch>
          </a:blipFill>
        </p:spPr>
      </p:sp>
      <p:sp>
        <p:nvSpPr>
          <p:cNvPr id="3" name="Freeform 3"/>
          <p:cNvSpPr/>
          <p:nvPr/>
        </p:nvSpPr>
        <p:spPr>
          <a:xfrm rot="-1574011">
            <a:off x="-797154" y="7044140"/>
            <a:ext cx="5318158" cy="7256156"/>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99180" y="866775"/>
            <a:ext cx="15458097" cy="1361441"/>
          </a:xfrm>
          <a:prstGeom prst="rect">
            <a:avLst/>
          </a:prstGeom>
        </p:spPr>
        <p:txBody>
          <a:bodyPr lIns="0" tIns="0" rIns="0" bIns="0" rtlCol="0" anchor="t">
            <a:spAutoFit/>
          </a:bodyPr>
          <a:lstStyle/>
          <a:p>
            <a:pPr marL="0" lvl="0" indent="0">
              <a:lnSpc>
                <a:spcPts val="11059"/>
              </a:lnSpc>
              <a:spcBef>
                <a:spcPct val="0"/>
              </a:spcBef>
            </a:pPr>
            <a:r>
              <a:rPr lang="en-US" sz="7899">
                <a:solidFill>
                  <a:srgbClr val="FFFFFF"/>
                </a:solidFill>
                <a:latin typeface="Cocomat Pro Heavy Bold"/>
              </a:rPr>
              <a:t>LA PRIMERA IMPRESIÓN</a:t>
            </a:r>
          </a:p>
        </p:txBody>
      </p:sp>
      <p:sp>
        <p:nvSpPr>
          <p:cNvPr id="5" name="Freeform 5"/>
          <p:cNvSpPr/>
          <p:nvPr/>
        </p:nvSpPr>
        <p:spPr>
          <a:xfrm>
            <a:off x="6205516" y="-2647963"/>
            <a:ext cx="16218559" cy="6663125"/>
          </a:xfrm>
          <a:custGeom>
            <a:avLst/>
            <a:gdLst/>
            <a:ahLst/>
            <a:cxnLst/>
            <a:rect l="l" t="t" r="r" b="b"/>
            <a:pathLst>
              <a:path w="16218559" h="6663125">
                <a:moveTo>
                  <a:pt x="0" y="0"/>
                </a:moveTo>
                <a:lnTo>
                  <a:pt x="16218559" y="0"/>
                </a:lnTo>
                <a:lnTo>
                  <a:pt x="16218559" y="6663124"/>
                </a:lnTo>
                <a:lnTo>
                  <a:pt x="0" y="6663124"/>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sp>
      <p:sp>
        <p:nvSpPr>
          <p:cNvPr id="6" name="Freeform 6"/>
          <p:cNvSpPr/>
          <p:nvPr/>
        </p:nvSpPr>
        <p:spPr>
          <a:xfrm>
            <a:off x="10896541" y="1931543"/>
            <a:ext cx="5498560" cy="12602029"/>
          </a:xfrm>
          <a:custGeom>
            <a:avLst/>
            <a:gdLst/>
            <a:ahLst/>
            <a:cxnLst/>
            <a:rect l="l" t="t" r="r" b="b"/>
            <a:pathLst>
              <a:path w="5498560" h="12602029">
                <a:moveTo>
                  <a:pt x="0" y="0"/>
                </a:moveTo>
                <a:lnTo>
                  <a:pt x="5498560" y="0"/>
                </a:lnTo>
                <a:lnTo>
                  <a:pt x="5498560" y="12602029"/>
                </a:lnTo>
                <a:lnTo>
                  <a:pt x="0" y="12602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2572555" y="4205924"/>
            <a:ext cx="7975360" cy="2767178"/>
          </a:xfrm>
          <a:prstGeom prst="rect">
            <a:avLst/>
          </a:prstGeom>
        </p:spPr>
        <p:txBody>
          <a:bodyPr lIns="0" tIns="0" rIns="0" bIns="0" rtlCol="0" anchor="t">
            <a:spAutoFit/>
          </a:bodyPr>
          <a:lstStyle/>
          <a:p>
            <a:pPr algn="ctr">
              <a:lnSpc>
                <a:spcPts val="5503"/>
              </a:lnSpc>
            </a:pPr>
            <a:r>
              <a:rPr lang="en-US" sz="3930">
                <a:solidFill>
                  <a:srgbClr val="FFFFFF"/>
                </a:solidFill>
                <a:latin typeface="Montserrat Classic Bold"/>
              </a:rPr>
              <a:t>QUE ASPECTO TENGO: 55% COMO HABLO 38% </a:t>
            </a:r>
          </a:p>
          <a:p>
            <a:pPr algn="ctr">
              <a:lnSpc>
                <a:spcPts val="5503"/>
              </a:lnSpc>
            </a:pPr>
            <a:r>
              <a:rPr lang="en-US" sz="3930">
                <a:solidFill>
                  <a:srgbClr val="FFFFFF"/>
                </a:solidFill>
                <a:latin typeface="Montserrat Classic Bold"/>
              </a:rPr>
              <a:t>QUE DIGO 7%</a:t>
            </a:r>
          </a:p>
          <a:p>
            <a:pPr marL="0" lvl="0" indent="0">
              <a:lnSpc>
                <a:spcPts val="5503"/>
              </a:lnSpc>
              <a:spcBef>
                <a:spcPct val="0"/>
              </a:spcBef>
            </a:pPr>
            <a:endParaRPr lang="en-US" sz="3930">
              <a:solidFill>
                <a:srgbClr val="FFFFFF"/>
              </a:solidFill>
              <a:latin typeface="Montserrat Classic Bold"/>
            </a:endParaRPr>
          </a:p>
        </p:txBody>
      </p:sp>
      <p:sp>
        <p:nvSpPr>
          <p:cNvPr id="8" name="Freeform 8"/>
          <p:cNvSpPr/>
          <p:nvPr/>
        </p:nvSpPr>
        <p:spPr>
          <a:xfrm rot="-1574011">
            <a:off x="5469149" y="-6276041"/>
            <a:ext cx="5318158" cy="7256156"/>
          </a:xfrm>
          <a:custGeom>
            <a:avLst/>
            <a:gdLst/>
            <a:ahLst/>
            <a:cxnLst/>
            <a:rect l="l" t="t" r="r" b="b"/>
            <a:pathLst>
              <a:path w="5318158" h="7256156">
                <a:moveTo>
                  <a:pt x="0" y="0"/>
                </a:moveTo>
                <a:lnTo>
                  <a:pt x="5318158" y="0"/>
                </a:lnTo>
                <a:lnTo>
                  <a:pt x="5318158" y="7256156"/>
                </a:lnTo>
                <a:lnTo>
                  <a:pt x="0" y="7256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426571" y="2769927"/>
            <a:ext cx="10690573" cy="994272"/>
          </a:xfrm>
          <a:prstGeom prst="rect">
            <a:avLst/>
          </a:prstGeom>
        </p:spPr>
        <p:txBody>
          <a:bodyPr lIns="0" tIns="0" rIns="0" bIns="0" rtlCol="0" anchor="t">
            <a:spAutoFit/>
          </a:bodyPr>
          <a:lstStyle/>
          <a:p>
            <a:pPr marL="0" lvl="0" indent="0" algn="ctr">
              <a:lnSpc>
                <a:spcPts val="3997"/>
              </a:lnSpc>
              <a:spcBef>
                <a:spcPct val="0"/>
              </a:spcBef>
            </a:pPr>
            <a:r>
              <a:rPr lang="en-US" sz="2855">
                <a:solidFill>
                  <a:srgbClr val="05066D"/>
                </a:solidFill>
                <a:latin typeface="Cocomat Pro Heavy"/>
              </a:rPr>
              <a:t>«NUNCA SE TIENE UNA SEGUNDA OPORTUNIDAD DE DAR UNA PRIMERA IMPRESIÓN». </a:t>
            </a:r>
          </a:p>
        </p:txBody>
      </p:sp>
      <p:sp>
        <p:nvSpPr>
          <p:cNvPr id="10" name="TextBox 10"/>
          <p:cNvSpPr txBox="1"/>
          <p:nvPr/>
        </p:nvSpPr>
        <p:spPr>
          <a:xfrm>
            <a:off x="1028700" y="7336573"/>
            <a:ext cx="11088444" cy="1810385"/>
          </a:xfrm>
          <a:prstGeom prst="rect">
            <a:avLst/>
          </a:prstGeom>
        </p:spPr>
        <p:txBody>
          <a:bodyPr lIns="0" tIns="0" rIns="0" bIns="0" rtlCol="0" anchor="t">
            <a:spAutoFit/>
          </a:bodyPr>
          <a:lstStyle/>
          <a:p>
            <a:pPr marL="561341" lvl="1" indent="-280670">
              <a:lnSpc>
                <a:spcPts val="3640"/>
              </a:lnSpc>
              <a:buFont typeface="Arial"/>
              <a:buChar char="•"/>
            </a:pPr>
            <a:r>
              <a:rPr lang="en-US" sz="2600">
                <a:solidFill>
                  <a:srgbClr val="000000"/>
                </a:solidFill>
                <a:latin typeface="Montserrat"/>
              </a:rPr>
              <a:t>La incoherencia entre canales causa distorsión o ruptura de la comunicación. </a:t>
            </a:r>
          </a:p>
          <a:p>
            <a:pPr marL="561341" lvl="1" indent="-280670">
              <a:lnSpc>
                <a:spcPts val="3640"/>
              </a:lnSpc>
              <a:buFont typeface="Arial"/>
              <a:buChar char="•"/>
            </a:pPr>
            <a:r>
              <a:rPr lang="en-US" sz="2600">
                <a:solidFill>
                  <a:srgbClr val="000000"/>
                </a:solidFill>
                <a:latin typeface="Montserrat"/>
              </a:rPr>
              <a:t>La armonía concentra la atención hacia las palabras y da confianza.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626884" y="3108273"/>
            <a:ext cx="7419036" cy="6871882"/>
          </a:xfrm>
          <a:custGeom>
            <a:avLst/>
            <a:gdLst/>
            <a:ahLst/>
            <a:cxnLst/>
            <a:rect l="l" t="t" r="r" b="b"/>
            <a:pathLst>
              <a:path w="7419036" h="6871882">
                <a:moveTo>
                  <a:pt x="0" y="0"/>
                </a:moveTo>
                <a:lnTo>
                  <a:pt x="7419036" y="0"/>
                </a:lnTo>
                <a:lnTo>
                  <a:pt x="7419036" y="6871882"/>
                </a:lnTo>
                <a:lnTo>
                  <a:pt x="0" y="6871882"/>
                </a:lnTo>
                <a:lnTo>
                  <a:pt x="0" y="0"/>
                </a:lnTo>
                <a:close/>
              </a:path>
            </a:pathLst>
          </a:custGeom>
          <a:blipFill>
            <a:blip r:embed="rId2">
              <a:alphaModFix amt="5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7503466" y="5295900"/>
            <a:ext cx="5077626" cy="4703151"/>
          </a:xfrm>
          <a:custGeom>
            <a:avLst/>
            <a:gdLst/>
            <a:ahLst/>
            <a:cxnLst/>
            <a:rect l="l" t="t" r="r" b="b"/>
            <a:pathLst>
              <a:path w="5077626" h="4703151">
                <a:moveTo>
                  <a:pt x="0" y="0"/>
                </a:moveTo>
                <a:lnTo>
                  <a:pt x="5077626" y="0"/>
                </a:lnTo>
                <a:lnTo>
                  <a:pt x="5077626" y="4703151"/>
                </a:lnTo>
                <a:lnTo>
                  <a:pt x="0" y="4703151"/>
                </a:lnTo>
                <a:lnTo>
                  <a:pt x="0" y="0"/>
                </a:lnTo>
                <a:close/>
              </a:path>
            </a:pathLst>
          </a:custGeom>
          <a:blipFill>
            <a:blip r:embed="rId2">
              <a:alphaModFix amt="5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8592330" y="-645769"/>
            <a:ext cx="6591760" cy="6105617"/>
          </a:xfrm>
          <a:custGeom>
            <a:avLst/>
            <a:gdLst/>
            <a:ahLst/>
            <a:cxnLst/>
            <a:rect l="l" t="t" r="r" b="b"/>
            <a:pathLst>
              <a:path w="6591760" h="6105617">
                <a:moveTo>
                  <a:pt x="0" y="0"/>
                </a:moveTo>
                <a:lnTo>
                  <a:pt x="6591760" y="0"/>
                </a:lnTo>
                <a:lnTo>
                  <a:pt x="6591760" y="6105618"/>
                </a:lnTo>
                <a:lnTo>
                  <a:pt x="0" y="6105618"/>
                </a:lnTo>
                <a:lnTo>
                  <a:pt x="0" y="0"/>
                </a:lnTo>
                <a:close/>
              </a:path>
            </a:pathLst>
          </a:custGeom>
          <a:blipFill>
            <a:blip r:embed="rId2">
              <a:alphaModFix amt="57000"/>
              <a:extLst>
                <a:ext uri="{96DAC541-7B7A-43D3-8B79-37D633B846F1}">
                  <asvg:svgBlip xmlns:asvg="http://schemas.microsoft.com/office/drawing/2016/SVG/main" r:embed="rId3"/>
                </a:ext>
              </a:extLst>
            </a:blip>
            <a:stretch>
              <a:fillRect/>
            </a:stretch>
          </a:blipFill>
        </p:spPr>
      </p:sp>
      <p:sp>
        <p:nvSpPr>
          <p:cNvPr id="5" name="Freeform 5"/>
          <p:cNvSpPr/>
          <p:nvPr/>
        </p:nvSpPr>
        <p:spPr>
          <a:xfrm rot="-2500115">
            <a:off x="13442050" y="-5272342"/>
            <a:ext cx="6749510" cy="9717881"/>
          </a:xfrm>
          <a:custGeom>
            <a:avLst/>
            <a:gdLst/>
            <a:ahLst/>
            <a:cxnLst/>
            <a:rect l="l" t="t" r="r" b="b"/>
            <a:pathLst>
              <a:path w="6749510" h="9717881">
                <a:moveTo>
                  <a:pt x="0" y="0"/>
                </a:moveTo>
                <a:lnTo>
                  <a:pt x="6749510" y="0"/>
                </a:lnTo>
                <a:lnTo>
                  <a:pt x="6749510" y="9717881"/>
                </a:lnTo>
                <a:lnTo>
                  <a:pt x="0" y="9717881"/>
                </a:lnTo>
                <a:lnTo>
                  <a:pt x="0" y="0"/>
                </a:lnTo>
                <a:close/>
              </a:path>
            </a:pathLst>
          </a:custGeom>
          <a:blipFill>
            <a:blip r:embed="rId4">
              <a:alphaModFix amt="86000"/>
              <a:extLst>
                <a:ext uri="{96DAC541-7B7A-43D3-8B79-37D633B846F1}">
                  <asvg:svgBlip xmlns:asvg="http://schemas.microsoft.com/office/drawing/2016/SVG/main" r:embed="rId5"/>
                </a:ext>
              </a:extLst>
            </a:blip>
            <a:stretch>
              <a:fillRect/>
            </a:stretch>
          </a:blipFill>
        </p:spPr>
      </p:sp>
      <p:sp>
        <p:nvSpPr>
          <p:cNvPr id="6" name="Freeform 6"/>
          <p:cNvSpPr/>
          <p:nvPr/>
        </p:nvSpPr>
        <p:spPr>
          <a:xfrm rot="-2500115">
            <a:off x="-2747871" y="6310209"/>
            <a:ext cx="6749510" cy="9717881"/>
          </a:xfrm>
          <a:custGeom>
            <a:avLst/>
            <a:gdLst/>
            <a:ahLst/>
            <a:cxnLst/>
            <a:rect l="l" t="t" r="r" b="b"/>
            <a:pathLst>
              <a:path w="6749510" h="9717881">
                <a:moveTo>
                  <a:pt x="0" y="0"/>
                </a:moveTo>
                <a:lnTo>
                  <a:pt x="6749510" y="0"/>
                </a:lnTo>
                <a:lnTo>
                  <a:pt x="6749510" y="9717881"/>
                </a:lnTo>
                <a:lnTo>
                  <a:pt x="0" y="9717881"/>
                </a:lnTo>
                <a:lnTo>
                  <a:pt x="0" y="0"/>
                </a:lnTo>
                <a:close/>
              </a:path>
            </a:pathLst>
          </a:custGeom>
          <a:blipFill>
            <a:blip r:embed="rId4">
              <a:alphaModFix amt="86000"/>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9613810" y="1100305"/>
            <a:ext cx="4548800" cy="3090807"/>
          </a:xfrm>
          <a:prstGeom prst="rect">
            <a:avLst/>
          </a:prstGeom>
        </p:spPr>
        <p:txBody>
          <a:bodyPr lIns="0" tIns="0" rIns="0" bIns="0" rtlCol="0" anchor="t">
            <a:spAutoFit/>
          </a:bodyPr>
          <a:lstStyle/>
          <a:p>
            <a:pPr algn="ctr">
              <a:lnSpc>
                <a:spcPts val="4092"/>
              </a:lnSpc>
            </a:pPr>
            <a:r>
              <a:rPr lang="en-US" sz="2923">
                <a:solidFill>
                  <a:srgbClr val="000000"/>
                </a:solidFill>
                <a:latin typeface="Montserrat Light"/>
              </a:rPr>
              <a:t>¿Cómo está sentado ahora, mientras está prestando atención a la clase? </a:t>
            </a:r>
          </a:p>
          <a:p>
            <a:pPr algn="ctr">
              <a:lnSpc>
                <a:spcPts val="4092"/>
              </a:lnSpc>
              <a:spcBef>
                <a:spcPct val="0"/>
              </a:spcBef>
            </a:pPr>
            <a:r>
              <a:rPr lang="en-US" sz="2923">
                <a:solidFill>
                  <a:srgbClr val="000000"/>
                </a:solidFill>
                <a:latin typeface="Montserrat Light"/>
              </a:rPr>
              <a:t>¿Tiene las piernas y los brazos cruzados?</a:t>
            </a:r>
          </a:p>
        </p:txBody>
      </p:sp>
      <p:sp>
        <p:nvSpPr>
          <p:cNvPr id="8" name="TextBox 8"/>
          <p:cNvSpPr txBox="1"/>
          <p:nvPr/>
        </p:nvSpPr>
        <p:spPr>
          <a:xfrm>
            <a:off x="1786121" y="4662619"/>
            <a:ext cx="5100562" cy="4669607"/>
          </a:xfrm>
          <a:prstGeom prst="rect">
            <a:avLst/>
          </a:prstGeom>
        </p:spPr>
        <p:txBody>
          <a:bodyPr lIns="0" tIns="0" rIns="0" bIns="0" rtlCol="0" anchor="t">
            <a:spAutoFit/>
          </a:bodyPr>
          <a:lstStyle/>
          <a:p>
            <a:pPr algn="ctr">
              <a:lnSpc>
                <a:spcPts val="4614"/>
              </a:lnSpc>
            </a:pPr>
            <a:r>
              <a:rPr lang="en-US" sz="3296">
                <a:solidFill>
                  <a:srgbClr val="000000"/>
                </a:solidFill>
                <a:latin typeface="Montserrat Light"/>
              </a:rPr>
              <a:t> ¿Por qué se ha sentado de esa manera?</a:t>
            </a:r>
          </a:p>
          <a:p>
            <a:pPr algn="ctr">
              <a:lnSpc>
                <a:spcPts val="4614"/>
              </a:lnSpc>
            </a:pPr>
            <a:endParaRPr lang="en-US" sz="3296">
              <a:solidFill>
                <a:srgbClr val="000000"/>
              </a:solidFill>
              <a:latin typeface="Montserrat Light"/>
            </a:endParaRPr>
          </a:p>
          <a:p>
            <a:pPr algn="ctr">
              <a:lnSpc>
                <a:spcPts val="4614"/>
              </a:lnSpc>
              <a:spcBef>
                <a:spcPct val="0"/>
              </a:spcBef>
            </a:pPr>
            <a:r>
              <a:rPr lang="en-US" sz="3296">
                <a:solidFill>
                  <a:srgbClr val="000000"/>
                </a:solidFill>
                <a:latin typeface="Montserrat Light"/>
              </a:rPr>
              <a:t>Estaba tan concentrado que ha adoptado una determinada posición sin darse cuenta de cuál era.</a:t>
            </a:r>
          </a:p>
        </p:txBody>
      </p:sp>
      <p:sp>
        <p:nvSpPr>
          <p:cNvPr id="9" name="TextBox 9"/>
          <p:cNvSpPr txBox="1"/>
          <p:nvPr/>
        </p:nvSpPr>
        <p:spPr>
          <a:xfrm>
            <a:off x="8045920" y="6496589"/>
            <a:ext cx="3897691" cy="2724303"/>
          </a:xfrm>
          <a:prstGeom prst="rect">
            <a:avLst/>
          </a:prstGeom>
        </p:spPr>
        <p:txBody>
          <a:bodyPr lIns="0" tIns="0" rIns="0" bIns="0" rtlCol="0" anchor="t">
            <a:spAutoFit/>
          </a:bodyPr>
          <a:lstStyle/>
          <a:p>
            <a:pPr algn="ctr">
              <a:lnSpc>
                <a:spcPts val="3666"/>
              </a:lnSpc>
              <a:spcBef>
                <a:spcPct val="0"/>
              </a:spcBef>
            </a:pPr>
            <a:r>
              <a:rPr lang="en-US" sz="2618">
                <a:solidFill>
                  <a:srgbClr val="000000"/>
                </a:solidFill>
                <a:latin typeface="Montserrat Light"/>
              </a:rPr>
              <a:t>¿qué expresa ahora su lenguaje corporal a alguien que no le conoce y que lo está viendo por primera vez?</a:t>
            </a:r>
          </a:p>
        </p:txBody>
      </p:sp>
      <p:sp>
        <p:nvSpPr>
          <p:cNvPr id="10" name="TextBox 10"/>
          <p:cNvSpPr txBox="1"/>
          <p:nvPr/>
        </p:nvSpPr>
        <p:spPr>
          <a:xfrm>
            <a:off x="1028700" y="1024105"/>
            <a:ext cx="7536429" cy="2175034"/>
          </a:xfrm>
          <a:prstGeom prst="rect">
            <a:avLst/>
          </a:prstGeom>
        </p:spPr>
        <p:txBody>
          <a:bodyPr lIns="0" tIns="0" rIns="0" bIns="0" rtlCol="0" anchor="t">
            <a:spAutoFit/>
          </a:bodyPr>
          <a:lstStyle/>
          <a:p>
            <a:pPr marL="0" lvl="0" indent="0" algn="ctr">
              <a:lnSpc>
                <a:spcPts val="8741"/>
              </a:lnSpc>
              <a:spcBef>
                <a:spcPct val="0"/>
              </a:spcBef>
            </a:pPr>
            <a:r>
              <a:rPr lang="en-US" sz="6243">
                <a:solidFill>
                  <a:srgbClr val="88A3CE"/>
                </a:solidFill>
                <a:latin typeface="Balsamiq Sans"/>
              </a:rPr>
              <a:t>EL LENGUAJE DEL CUERPO </a:t>
            </a:r>
          </a:p>
        </p:txBody>
      </p:sp>
      <p:sp>
        <p:nvSpPr>
          <p:cNvPr id="11" name="Freeform 11"/>
          <p:cNvSpPr/>
          <p:nvPr/>
        </p:nvSpPr>
        <p:spPr>
          <a:xfrm>
            <a:off x="13371851" y="5295900"/>
            <a:ext cx="5010242" cy="4640736"/>
          </a:xfrm>
          <a:custGeom>
            <a:avLst/>
            <a:gdLst/>
            <a:ahLst/>
            <a:cxnLst/>
            <a:rect l="l" t="t" r="r" b="b"/>
            <a:pathLst>
              <a:path w="5010242" h="4640736">
                <a:moveTo>
                  <a:pt x="0" y="0"/>
                </a:moveTo>
                <a:lnTo>
                  <a:pt x="5010242" y="0"/>
                </a:lnTo>
                <a:lnTo>
                  <a:pt x="5010242" y="4640736"/>
                </a:lnTo>
                <a:lnTo>
                  <a:pt x="0" y="4640736"/>
                </a:lnTo>
                <a:lnTo>
                  <a:pt x="0" y="0"/>
                </a:lnTo>
                <a:close/>
              </a:path>
            </a:pathLst>
          </a:custGeom>
          <a:blipFill>
            <a:blip r:embed="rId2">
              <a:alphaModFix amt="57000"/>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3602572" y="6832910"/>
            <a:ext cx="4548800" cy="2051661"/>
          </a:xfrm>
          <a:prstGeom prst="rect">
            <a:avLst/>
          </a:prstGeom>
        </p:spPr>
        <p:txBody>
          <a:bodyPr lIns="0" tIns="0" rIns="0" bIns="0" rtlCol="0" anchor="t">
            <a:spAutoFit/>
          </a:bodyPr>
          <a:lstStyle/>
          <a:p>
            <a:pPr algn="ctr">
              <a:lnSpc>
                <a:spcPts val="4092"/>
              </a:lnSpc>
              <a:spcBef>
                <a:spcPct val="0"/>
              </a:spcBef>
            </a:pPr>
            <a:r>
              <a:rPr lang="en-US" sz="2923" dirty="0">
                <a:solidFill>
                  <a:srgbClr val="000000"/>
                </a:solidFill>
                <a:latin typeface="Montserrat Light"/>
              </a:rPr>
              <a:t> </a:t>
            </a:r>
            <a:r>
              <a:rPr lang="en-US" sz="2923" dirty="0" err="1">
                <a:solidFill>
                  <a:srgbClr val="000000"/>
                </a:solidFill>
                <a:latin typeface="Montserrat Light"/>
              </a:rPr>
              <a:t>Parezco</a:t>
            </a:r>
            <a:r>
              <a:rPr lang="en-US" sz="2923" dirty="0">
                <a:solidFill>
                  <a:srgbClr val="000000"/>
                </a:solidFill>
                <a:latin typeface="Montserrat Light"/>
              </a:rPr>
              <a:t> </a:t>
            </a:r>
            <a:r>
              <a:rPr lang="en-US" sz="2923" dirty="0" err="1">
                <a:solidFill>
                  <a:srgbClr val="000000"/>
                </a:solidFill>
                <a:latin typeface="Montserrat Light"/>
              </a:rPr>
              <a:t>agresivo</a:t>
            </a:r>
            <a:r>
              <a:rPr lang="en-US" sz="2923" dirty="0">
                <a:solidFill>
                  <a:srgbClr val="000000"/>
                </a:solidFill>
                <a:latin typeface="Montserrat Light"/>
              </a:rPr>
              <a:t>, </a:t>
            </a:r>
            <a:r>
              <a:rPr lang="en-US" sz="2923" dirty="0" err="1">
                <a:solidFill>
                  <a:srgbClr val="000000"/>
                </a:solidFill>
                <a:latin typeface="Montserrat Light"/>
              </a:rPr>
              <a:t>distante</a:t>
            </a:r>
            <a:r>
              <a:rPr lang="en-US" sz="2923" dirty="0">
                <a:solidFill>
                  <a:srgbClr val="000000"/>
                </a:solidFill>
                <a:latin typeface="Montserrat Light"/>
              </a:rPr>
              <a:t>, </a:t>
            </a:r>
            <a:r>
              <a:rPr lang="en-US" sz="2923" dirty="0" err="1">
                <a:solidFill>
                  <a:srgbClr val="000000"/>
                </a:solidFill>
                <a:latin typeface="Montserrat Light"/>
              </a:rPr>
              <a:t>reservado</a:t>
            </a:r>
            <a:r>
              <a:rPr lang="en-US" sz="2923" dirty="0">
                <a:solidFill>
                  <a:srgbClr val="000000"/>
                </a:solidFill>
                <a:latin typeface="Montserrat Light"/>
              </a:rPr>
              <a:t>, </a:t>
            </a:r>
            <a:r>
              <a:rPr lang="en-US" sz="2923" dirty="0" err="1">
                <a:solidFill>
                  <a:srgbClr val="000000"/>
                </a:solidFill>
                <a:latin typeface="Montserrat Light"/>
              </a:rPr>
              <a:t>desinteresado</a:t>
            </a:r>
            <a:r>
              <a:rPr lang="en-US" sz="2923" dirty="0">
                <a:solidFill>
                  <a:srgbClr val="000000"/>
                </a:solidFill>
                <a:latin typeface="Montserrat Light"/>
              </a:rPr>
              <a:t> o </a:t>
            </a:r>
            <a:r>
              <a:rPr lang="en-US" sz="2923" dirty="0" err="1">
                <a:solidFill>
                  <a:srgbClr val="000000"/>
                </a:solidFill>
                <a:latin typeface="Montserrat Light"/>
              </a:rPr>
              <a:t>negativo</a:t>
            </a:r>
            <a:r>
              <a:rPr lang="en-US" sz="2923" dirty="0">
                <a:solidFill>
                  <a:srgbClr val="000000"/>
                </a:solidFill>
                <a:latin typeface="Montserrat Ligh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AF8"/>
        </a:solidFill>
        <a:effectLst/>
      </p:bgPr>
    </p:bg>
    <p:spTree>
      <p:nvGrpSpPr>
        <p:cNvPr id="1" name=""/>
        <p:cNvGrpSpPr/>
        <p:nvPr/>
      </p:nvGrpSpPr>
      <p:grpSpPr>
        <a:xfrm>
          <a:off x="0" y="0"/>
          <a:ext cx="0" cy="0"/>
          <a:chOff x="0" y="0"/>
          <a:chExt cx="0" cy="0"/>
        </a:xfrm>
      </p:grpSpPr>
      <p:sp>
        <p:nvSpPr>
          <p:cNvPr id="2" name="Freeform 2"/>
          <p:cNvSpPr/>
          <p:nvPr/>
        </p:nvSpPr>
        <p:spPr>
          <a:xfrm>
            <a:off x="-1930093" y="5625717"/>
            <a:ext cx="22473900" cy="7069063"/>
          </a:xfrm>
          <a:custGeom>
            <a:avLst/>
            <a:gdLst/>
            <a:ahLst/>
            <a:cxnLst/>
            <a:rect l="l" t="t" r="r" b="b"/>
            <a:pathLst>
              <a:path w="22473900" h="7069063">
                <a:moveTo>
                  <a:pt x="0" y="0"/>
                </a:moveTo>
                <a:lnTo>
                  <a:pt x="22473899" y="0"/>
                </a:lnTo>
                <a:lnTo>
                  <a:pt x="22473899" y="7069063"/>
                </a:lnTo>
                <a:lnTo>
                  <a:pt x="0" y="7069063"/>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834756" y="3847914"/>
            <a:ext cx="1362686" cy="1079361"/>
          </a:xfrm>
          <a:custGeom>
            <a:avLst/>
            <a:gdLst/>
            <a:ahLst/>
            <a:cxnLst/>
            <a:rect l="l" t="t" r="r" b="b"/>
            <a:pathLst>
              <a:path w="1362686" h="1079361">
                <a:moveTo>
                  <a:pt x="0" y="0"/>
                </a:moveTo>
                <a:lnTo>
                  <a:pt x="1362686" y="0"/>
                </a:lnTo>
                <a:lnTo>
                  <a:pt x="1362686" y="1079362"/>
                </a:lnTo>
                <a:lnTo>
                  <a:pt x="0" y="10793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213441" y="1374832"/>
            <a:ext cx="5054108" cy="6364433"/>
          </a:xfrm>
          <a:custGeom>
            <a:avLst/>
            <a:gdLst/>
            <a:ahLst/>
            <a:cxnLst/>
            <a:rect l="l" t="t" r="r" b="b"/>
            <a:pathLst>
              <a:path w="5054108" h="6364433">
                <a:moveTo>
                  <a:pt x="0" y="0"/>
                </a:moveTo>
                <a:lnTo>
                  <a:pt x="5054108" y="0"/>
                </a:lnTo>
                <a:lnTo>
                  <a:pt x="5054108" y="6364433"/>
                </a:lnTo>
                <a:lnTo>
                  <a:pt x="0" y="6364433"/>
                </a:lnTo>
                <a:lnTo>
                  <a:pt x="0" y="0"/>
                </a:lnTo>
                <a:close/>
              </a:path>
            </a:pathLst>
          </a:custGeom>
          <a:blipFill>
            <a:blip r:embed="rId6"/>
            <a:stretch>
              <a:fillRect l="-129860" t="-51329" r="-131094" b="-9905"/>
            </a:stretch>
          </a:blipFill>
        </p:spPr>
      </p:sp>
      <p:sp>
        <p:nvSpPr>
          <p:cNvPr id="5" name="TextBox 5"/>
          <p:cNvSpPr txBox="1"/>
          <p:nvPr/>
        </p:nvSpPr>
        <p:spPr>
          <a:xfrm>
            <a:off x="1296691" y="646175"/>
            <a:ext cx="11235803" cy="1304916"/>
          </a:xfrm>
          <a:prstGeom prst="rect">
            <a:avLst/>
          </a:prstGeom>
        </p:spPr>
        <p:txBody>
          <a:bodyPr lIns="0" tIns="0" rIns="0" bIns="0" rtlCol="0" anchor="t">
            <a:spAutoFit/>
          </a:bodyPr>
          <a:lstStyle/>
          <a:p>
            <a:pPr marL="0" lvl="0" indent="0">
              <a:lnSpc>
                <a:spcPts val="10599"/>
              </a:lnSpc>
              <a:spcBef>
                <a:spcPct val="0"/>
              </a:spcBef>
            </a:pPr>
            <a:r>
              <a:rPr lang="en-US" sz="7570">
                <a:solidFill>
                  <a:srgbClr val="05066D"/>
                </a:solidFill>
                <a:latin typeface="Cocomat Pro Heavy"/>
              </a:rPr>
              <a:t>PARECER NERVIOSO </a:t>
            </a:r>
          </a:p>
        </p:txBody>
      </p:sp>
      <p:sp>
        <p:nvSpPr>
          <p:cNvPr id="6" name="TextBox 6"/>
          <p:cNvSpPr txBox="1"/>
          <p:nvPr/>
        </p:nvSpPr>
        <p:spPr>
          <a:xfrm>
            <a:off x="1834756" y="1903465"/>
            <a:ext cx="11235803" cy="79013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Montserrat"/>
              </a:rPr>
              <a:t>Las piernas y/o los brazos cruzados. </a:t>
            </a:r>
          </a:p>
          <a:p>
            <a:pPr marL="604519" lvl="1" indent="-302260">
              <a:lnSpc>
                <a:spcPts val="3919"/>
              </a:lnSpc>
              <a:buFont typeface="Arial"/>
              <a:buChar char="•"/>
            </a:pPr>
            <a:r>
              <a:rPr lang="en-US" sz="2799">
                <a:solidFill>
                  <a:srgbClr val="000000"/>
                </a:solidFill>
                <a:latin typeface="Montserrat"/>
              </a:rPr>
              <a:t>Apretar libros o papeles contra su pecho</a:t>
            </a:r>
          </a:p>
          <a:p>
            <a:pPr marL="604519" lvl="1" indent="-302260">
              <a:lnSpc>
                <a:spcPts val="3919"/>
              </a:lnSpc>
              <a:buFont typeface="Arial"/>
              <a:buChar char="•"/>
            </a:pPr>
            <a:r>
              <a:rPr lang="en-US" sz="2799">
                <a:solidFill>
                  <a:srgbClr val="000000"/>
                </a:solidFill>
                <a:latin typeface="Montserrat"/>
              </a:rPr>
              <a:t>Sentarse en el borde de la silla.</a:t>
            </a:r>
          </a:p>
          <a:p>
            <a:pPr marL="604519" lvl="1" indent="-302260">
              <a:lnSpc>
                <a:spcPts val="3919"/>
              </a:lnSpc>
              <a:buFont typeface="Arial"/>
              <a:buChar char="•"/>
            </a:pPr>
            <a:r>
              <a:rPr lang="en-US" sz="2799">
                <a:solidFill>
                  <a:srgbClr val="000000"/>
                </a:solidFill>
                <a:latin typeface="Montserrat"/>
              </a:rPr>
              <a:t>Retorcerse las manos</a:t>
            </a:r>
          </a:p>
          <a:p>
            <a:pPr marL="604519" lvl="1" indent="-302260">
              <a:lnSpc>
                <a:spcPts val="3919"/>
              </a:lnSpc>
              <a:buFont typeface="Arial"/>
              <a:buChar char="•"/>
            </a:pPr>
            <a:r>
              <a:rPr lang="en-US" sz="2799">
                <a:solidFill>
                  <a:srgbClr val="000000"/>
                </a:solidFill>
                <a:latin typeface="Montserrat"/>
              </a:rPr>
              <a:t>Golpear acompasadamente con el pie.</a:t>
            </a:r>
          </a:p>
          <a:p>
            <a:pPr marL="604519" lvl="1" indent="-302260">
              <a:lnSpc>
                <a:spcPts val="3919"/>
              </a:lnSpc>
              <a:buFont typeface="Arial"/>
              <a:buChar char="•"/>
            </a:pPr>
            <a:r>
              <a:rPr lang="en-US" sz="2799">
                <a:solidFill>
                  <a:srgbClr val="000000"/>
                </a:solidFill>
                <a:latin typeface="Montserrat"/>
              </a:rPr>
              <a:t>Balancear la pierna. </a:t>
            </a:r>
          </a:p>
          <a:p>
            <a:pPr marL="604519" lvl="1" indent="-302260">
              <a:lnSpc>
                <a:spcPts val="3919"/>
              </a:lnSpc>
              <a:buFont typeface="Arial"/>
              <a:buChar char="•"/>
            </a:pPr>
            <a:r>
              <a:rPr lang="en-US" sz="2799">
                <a:solidFill>
                  <a:srgbClr val="000000"/>
                </a:solidFill>
                <a:latin typeface="Montserrat"/>
              </a:rPr>
              <a:t>Tamborilear con los dedos.</a:t>
            </a:r>
          </a:p>
          <a:p>
            <a:pPr marL="604519" lvl="1" indent="-302260">
              <a:lnSpc>
                <a:spcPts val="3919"/>
              </a:lnSpc>
              <a:buFont typeface="Arial"/>
              <a:buChar char="•"/>
            </a:pPr>
            <a:r>
              <a:rPr lang="en-US" sz="2799">
                <a:solidFill>
                  <a:srgbClr val="000000"/>
                </a:solidFill>
                <a:latin typeface="Montserrat"/>
              </a:rPr>
              <a:t>Comerse las uñas. </a:t>
            </a:r>
          </a:p>
          <a:p>
            <a:pPr marL="604519" lvl="1" indent="-302260">
              <a:lnSpc>
                <a:spcPts val="3919"/>
              </a:lnSpc>
              <a:buFont typeface="Arial"/>
              <a:buChar char="•"/>
            </a:pPr>
            <a:r>
              <a:rPr lang="en-US" sz="2799">
                <a:solidFill>
                  <a:srgbClr val="000000"/>
                </a:solidFill>
                <a:latin typeface="Montserrat"/>
              </a:rPr>
              <a:t>Jugar con el cabello o las joyas. </a:t>
            </a:r>
          </a:p>
          <a:p>
            <a:pPr marL="604519" lvl="1" indent="-302260">
              <a:lnSpc>
                <a:spcPts val="3919"/>
              </a:lnSpc>
              <a:buFont typeface="Arial"/>
              <a:buChar char="•"/>
            </a:pPr>
            <a:r>
              <a:rPr lang="en-US" sz="2799">
                <a:solidFill>
                  <a:srgbClr val="000000"/>
                </a:solidFill>
                <a:latin typeface="Montserrat"/>
              </a:rPr>
              <a:t>Taparse la boca con la mano cuando habla. </a:t>
            </a:r>
          </a:p>
          <a:p>
            <a:pPr marL="604519" lvl="1" indent="-302260">
              <a:lnSpc>
                <a:spcPts val="3919"/>
              </a:lnSpc>
              <a:buFont typeface="Arial"/>
              <a:buChar char="•"/>
            </a:pPr>
            <a:r>
              <a:rPr lang="en-US" sz="2799">
                <a:solidFill>
                  <a:srgbClr val="000000"/>
                </a:solidFill>
                <a:latin typeface="Montserrat"/>
              </a:rPr>
              <a:t>Balancearse en la silla. </a:t>
            </a:r>
          </a:p>
          <a:p>
            <a:pPr marL="604519" lvl="1" indent="-302260">
              <a:lnSpc>
                <a:spcPts val="3919"/>
              </a:lnSpc>
              <a:buFont typeface="Arial"/>
              <a:buChar char="•"/>
            </a:pPr>
            <a:r>
              <a:rPr lang="en-US" sz="2799">
                <a:solidFill>
                  <a:srgbClr val="000000"/>
                </a:solidFill>
                <a:latin typeface="Montserrat"/>
              </a:rPr>
              <a:t>Rascarse mucho. </a:t>
            </a:r>
          </a:p>
          <a:p>
            <a:pPr marL="604519" lvl="1" indent="-302260">
              <a:lnSpc>
                <a:spcPts val="3919"/>
              </a:lnSpc>
              <a:buFont typeface="Arial"/>
              <a:buChar char="•"/>
            </a:pPr>
            <a:r>
              <a:rPr lang="en-US" sz="2799">
                <a:solidFill>
                  <a:srgbClr val="000000"/>
                </a:solidFill>
                <a:latin typeface="Montserrat"/>
              </a:rPr>
              <a:t>Aclararse la voz demasiado a menudo. </a:t>
            </a:r>
          </a:p>
          <a:p>
            <a:pPr marL="604519" lvl="1" indent="-302260">
              <a:lnSpc>
                <a:spcPts val="3919"/>
              </a:lnSpc>
              <a:buFont typeface="Arial"/>
              <a:buChar char="•"/>
            </a:pPr>
            <a:r>
              <a:rPr lang="en-US" sz="2799">
                <a:solidFill>
                  <a:srgbClr val="000000"/>
                </a:solidFill>
                <a:latin typeface="Montserrat"/>
              </a:rPr>
              <a:t>Arreglarse la corbata. </a:t>
            </a:r>
          </a:p>
          <a:p>
            <a:pPr marL="604519" lvl="1" indent="-302260">
              <a:lnSpc>
                <a:spcPts val="3919"/>
              </a:lnSpc>
              <a:buFont typeface="Arial"/>
              <a:buChar char="•"/>
            </a:pPr>
            <a:r>
              <a:rPr lang="en-US" sz="2799">
                <a:solidFill>
                  <a:srgbClr val="000000"/>
                </a:solidFill>
                <a:latin typeface="Montserrat"/>
              </a:rPr>
              <a:t>Jugar con el reloj </a:t>
            </a:r>
          </a:p>
          <a:p>
            <a:pPr marL="604519" lvl="1" indent="-302260">
              <a:lnSpc>
                <a:spcPts val="3919"/>
              </a:lnSpc>
              <a:spcBef>
                <a:spcPct val="0"/>
              </a:spcBef>
              <a:buFont typeface="Arial"/>
              <a:buChar char="•"/>
            </a:pPr>
            <a:r>
              <a:rPr lang="en-US" sz="2799">
                <a:solidFill>
                  <a:srgbClr val="000000"/>
                </a:solidFill>
                <a:latin typeface="Montserrat"/>
              </a:rPr>
              <a:t>Meter las manos en los bolsillos.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2044</Words>
  <Application>Microsoft Office PowerPoint</Application>
  <PresentationFormat>Personalizado</PresentationFormat>
  <Paragraphs>233</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Arial</vt:lpstr>
      <vt:lpstr>Calibri</vt:lpstr>
      <vt:lpstr>Montserrat Classic Bold</vt:lpstr>
      <vt:lpstr>Cocomat Pro Heavy Bold</vt:lpstr>
      <vt:lpstr>Montserrat Bold Italics</vt:lpstr>
      <vt:lpstr>Balsamiq Sans</vt:lpstr>
      <vt:lpstr>Montserrat Bold</vt:lpstr>
      <vt:lpstr>Montserrat Light</vt:lpstr>
      <vt:lpstr>Montserrat</vt:lpstr>
      <vt:lpstr>Cocomat Pro Heavy</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medicina y salud ilustrativo infantil celeste</dc:title>
  <dc:creator>Liliana</dc:creator>
  <cp:lastModifiedBy>Liliana Margoth Robalino Morales</cp:lastModifiedBy>
  <cp:revision>9</cp:revision>
  <dcterms:created xsi:type="dcterms:W3CDTF">2006-08-16T00:00:00Z</dcterms:created>
  <dcterms:modified xsi:type="dcterms:W3CDTF">2025-04-23T15:30:27Z</dcterms:modified>
  <dc:identifier>DAFnmZvT1sQ</dc:identifier>
</cp:coreProperties>
</file>