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79" r:id="rId3"/>
    <p:sldId id="282" r:id="rId4"/>
    <p:sldId id="288" r:id="rId5"/>
    <p:sldId id="289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0" r:id="rId15"/>
    <p:sldId id="272" r:id="rId16"/>
    <p:sldId id="273" r:id="rId17"/>
    <p:sldId id="274" r:id="rId18"/>
    <p:sldId id="257" r:id="rId19"/>
    <p:sldId id="258" r:id="rId20"/>
    <p:sldId id="259" r:id="rId21"/>
    <p:sldId id="260" r:id="rId22"/>
    <p:sldId id="261" r:id="rId23"/>
    <p:sldId id="283" r:id="rId24"/>
    <p:sldId id="278" r:id="rId25"/>
    <p:sldId id="276" r:id="rId26"/>
    <p:sldId id="285" r:id="rId27"/>
    <p:sldId id="286" r:id="rId28"/>
    <p:sldId id="284" r:id="rId29"/>
    <p:sldId id="262" r:id="rId30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0"/>
    <p:restoredTop sz="94650"/>
  </p:normalViewPr>
  <p:slideViewPr>
    <p:cSldViewPr snapToGrid="0">
      <p:cViewPr varScale="1">
        <p:scale>
          <a:sx n="115" d="100"/>
          <a:sy n="115" d="100"/>
        </p:scale>
        <p:origin x="232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147A2B-DDC6-4255-8395-EAC050BFCEC3}" type="doc">
      <dgm:prSet loTypeId="urn:microsoft.com/office/officeart/2005/8/layout/vList2" loCatId="list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DEB2585B-CC68-4D6C-8BBB-415CED19B735}">
      <dgm:prSet/>
      <dgm:spPr/>
      <dgm:t>
        <a:bodyPr/>
        <a:lstStyle/>
        <a:p>
          <a:pPr>
            <a:lnSpc>
              <a:spcPct val="100000"/>
            </a:lnSpc>
          </a:pPr>
          <a:r>
            <a:rPr lang="es-EC" dirty="0"/>
            <a:t>En la plastilina modele 3 cilindros(min 7cm) destinados a envases para un segmento de mercado medio alto – alto (Creativos).</a:t>
          </a:r>
          <a:endParaRPr lang="en-US" dirty="0"/>
        </a:p>
      </dgm:t>
    </dgm:pt>
    <dgm:pt modelId="{C02B8F7F-1861-42A2-8006-16050A900F21}" type="parTrans" cxnId="{4F38A61D-6144-4BD3-8FA1-1D75E874C03B}">
      <dgm:prSet/>
      <dgm:spPr/>
      <dgm:t>
        <a:bodyPr/>
        <a:lstStyle/>
        <a:p>
          <a:endParaRPr lang="en-US"/>
        </a:p>
      </dgm:t>
    </dgm:pt>
    <dgm:pt modelId="{BD7D6DAB-EBD5-453E-B150-CD29BF660E80}" type="sibTrans" cxnId="{4F38A61D-6144-4BD3-8FA1-1D75E874C03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6ED3E46-3BDE-4248-B3CB-2D9A214FB58F}">
      <dgm:prSet/>
      <dgm:spPr/>
      <dgm:t>
        <a:bodyPr/>
        <a:lstStyle/>
        <a:p>
          <a:pPr>
            <a:lnSpc>
              <a:spcPct val="100000"/>
            </a:lnSpc>
          </a:pPr>
          <a:r>
            <a:rPr lang="es-EC" dirty="0"/>
            <a:t>Elabore una tarjeta informativa y detallada del producto. </a:t>
          </a:r>
          <a:endParaRPr lang="en-US" dirty="0"/>
        </a:p>
      </dgm:t>
    </dgm:pt>
    <dgm:pt modelId="{ADB1F6CF-D552-4D74-B5C7-5B4E11949098}" type="parTrans" cxnId="{CA486EF6-5B05-40D7-B1A5-DA11E368278A}">
      <dgm:prSet/>
      <dgm:spPr/>
      <dgm:t>
        <a:bodyPr/>
        <a:lstStyle/>
        <a:p>
          <a:endParaRPr lang="en-US"/>
        </a:p>
      </dgm:t>
    </dgm:pt>
    <dgm:pt modelId="{E684AD6D-7216-42C8-AAE8-5EB1F65F8026}" type="sibTrans" cxnId="{CA486EF6-5B05-40D7-B1A5-DA11E368278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AFADEB6-E4AF-496A-96B1-CCDBB962CF4A}">
      <dgm:prSet/>
      <dgm:spPr/>
      <dgm:t>
        <a:bodyPr/>
        <a:lstStyle/>
        <a:p>
          <a:pPr>
            <a:lnSpc>
              <a:spcPct val="100000"/>
            </a:lnSpc>
          </a:pPr>
          <a:r>
            <a:rPr lang="es-EC" dirty="0"/>
            <a:t>Luego del modelado ilustre las propuestas modeladas mediantes boceto temático y esquemático.</a:t>
          </a:r>
          <a:endParaRPr lang="en-US" dirty="0"/>
        </a:p>
      </dgm:t>
    </dgm:pt>
    <dgm:pt modelId="{5FC1E045-B876-4BD8-9AE2-B89ADCF8400D}" type="parTrans" cxnId="{797676CF-E526-4CF2-BDAF-722E4BB8D22B}">
      <dgm:prSet/>
      <dgm:spPr/>
      <dgm:t>
        <a:bodyPr/>
        <a:lstStyle/>
        <a:p>
          <a:endParaRPr lang="en-US"/>
        </a:p>
      </dgm:t>
    </dgm:pt>
    <dgm:pt modelId="{EE39EBEE-4261-44D3-B2B4-6F6717E8F1FA}" type="sibTrans" cxnId="{797676CF-E526-4CF2-BDAF-722E4BB8D22B}">
      <dgm:prSet/>
      <dgm:spPr/>
      <dgm:t>
        <a:bodyPr/>
        <a:lstStyle/>
        <a:p>
          <a:endParaRPr lang="en-US"/>
        </a:p>
      </dgm:t>
    </dgm:pt>
    <dgm:pt modelId="{4BD69A9B-35EC-DD49-B6E9-6A6262F9BBF1}" type="pres">
      <dgm:prSet presAssocID="{4B147A2B-DDC6-4255-8395-EAC050BFCEC3}" presName="linear" presStyleCnt="0">
        <dgm:presLayoutVars>
          <dgm:animLvl val="lvl"/>
          <dgm:resizeHandles val="exact"/>
        </dgm:presLayoutVars>
      </dgm:prSet>
      <dgm:spPr/>
    </dgm:pt>
    <dgm:pt modelId="{F749D9DF-70A8-EE4C-BC2E-BA808F45290C}" type="pres">
      <dgm:prSet presAssocID="{DEB2585B-CC68-4D6C-8BBB-415CED19B73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72958E6-0612-374E-B24F-9C2705F62A0D}" type="pres">
      <dgm:prSet presAssocID="{BD7D6DAB-EBD5-453E-B150-CD29BF660E80}" presName="spacer" presStyleCnt="0"/>
      <dgm:spPr/>
    </dgm:pt>
    <dgm:pt modelId="{AED27533-6878-AF47-A250-B765B163BB5F}" type="pres">
      <dgm:prSet presAssocID="{F6ED3E46-3BDE-4248-B3CB-2D9A214FB58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8B429B3-200D-364F-8BD9-05239BABC8CC}" type="pres">
      <dgm:prSet presAssocID="{E684AD6D-7216-42C8-AAE8-5EB1F65F8026}" presName="spacer" presStyleCnt="0"/>
      <dgm:spPr/>
    </dgm:pt>
    <dgm:pt modelId="{9C9B9275-0F25-B044-9792-CFF25BE0CD14}" type="pres">
      <dgm:prSet presAssocID="{4AFADEB6-E4AF-496A-96B1-CCDBB962CF4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F38A61D-6144-4BD3-8FA1-1D75E874C03B}" srcId="{4B147A2B-DDC6-4255-8395-EAC050BFCEC3}" destId="{DEB2585B-CC68-4D6C-8BBB-415CED19B735}" srcOrd="0" destOrd="0" parTransId="{C02B8F7F-1861-42A2-8006-16050A900F21}" sibTransId="{BD7D6DAB-EBD5-453E-B150-CD29BF660E80}"/>
    <dgm:cxn modelId="{3C161B61-631C-1D43-983D-E5604C569D66}" type="presOf" srcId="{DEB2585B-CC68-4D6C-8BBB-415CED19B735}" destId="{F749D9DF-70A8-EE4C-BC2E-BA808F45290C}" srcOrd="0" destOrd="0" presId="urn:microsoft.com/office/officeart/2005/8/layout/vList2"/>
    <dgm:cxn modelId="{4E7A1472-CE86-C44D-9525-9FA42925A55E}" type="presOf" srcId="{4AFADEB6-E4AF-496A-96B1-CCDBB962CF4A}" destId="{9C9B9275-0F25-B044-9792-CFF25BE0CD14}" srcOrd="0" destOrd="0" presId="urn:microsoft.com/office/officeart/2005/8/layout/vList2"/>
    <dgm:cxn modelId="{C3A9218E-E28E-7A45-8926-9D00CFC7C6FA}" type="presOf" srcId="{4B147A2B-DDC6-4255-8395-EAC050BFCEC3}" destId="{4BD69A9B-35EC-DD49-B6E9-6A6262F9BBF1}" srcOrd="0" destOrd="0" presId="urn:microsoft.com/office/officeart/2005/8/layout/vList2"/>
    <dgm:cxn modelId="{7749AFB8-5851-D042-924C-A620B4A86534}" type="presOf" srcId="{F6ED3E46-3BDE-4248-B3CB-2D9A214FB58F}" destId="{AED27533-6878-AF47-A250-B765B163BB5F}" srcOrd="0" destOrd="0" presId="urn:microsoft.com/office/officeart/2005/8/layout/vList2"/>
    <dgm:cxn modelId="{797676CF-E526-4CF2-BDAF-722E4BB8D22B}" srcId="{4B147A2B-DDC6-4255-8395-EAC050BFCEC3}" destId="{4AFADEB6-E4AF-496A-96B1-CCDBB962CF4A}" srcOrd="2" destOrd="0" parTransId="{5FC1E045-B876-4BD8-9AE2-B89ADCF8400D}" sibTransId="{EE39EBEE-4261-44D3-B2B4-6F6717E8F1FA}"/>
    <dgm:cxn modelId="{CA486EF6-5B05-40D7-B1A5-DA11E368278A}" srcId="{4B147A2B-DDC6-4255-8395-EAC050BFCEC3}" destId="{F6ED3E46-3BDE-4248-B3CB-2D9A214FB58F}" srcOrd="1" destOrd="0" parTransId="{ADB1F6CF-D552-4D74-B5C7-5B4E11949098}" sibTransId="{E684AD6D-7216-42C8-AAE8-5EB1F65F8026}"/>
    <dgm:cxn modelId="{9AF58D91-5B74-1D40-AD24-777557629582}" type="presParOf" srcId="{4BD69A9B-35EC-DD49-B6E9-6A6262F9BBF1}" destId="{F749D9DF-70A8-EE4C-BC2E-BA808F45290C}" srcOrd="0" destOrd="0" presId="urn:microsoft.com/office/officeart/2005/8/layout/vList2"/>
    <dgm:cxn modelId="{1DDD6CC5-3558-2446-99D3-60657F41CD97}" type="presParOf" srcId="{4BD69A9B-35EC-DD49-B6E9-6A6262F9BBF1}" destId="{072958E6-0612-374E-B24F-9C2705F62A0D}" srcOrd="1" destOrd="0" presId="urn:microsoft.com/office/officeart/2005/8/layout/vList2"/>
    <dgm:cxn modelId="{0161698D-8E5A-3F40-8B0A-F27D7ED3A2E6}" type="presParOf" srcId="{4BD69A9B-35EC-DD49-B6E9-6A6262F9BBF1}" destId="{AED27533-6878-AF47-A250-B765B163BB5F}" srcOrd="2" destOrd="0" presId="urn:microsoft.com/office/officeart/2005/8/layout/vList2"/>
    <dgm:cxn modelId="{2C7DE969-D9B1-1B40-809F-7B8A875F7271}" type="presParOf" srcId="{4BD69A9B-35EC-DD49-B6E9-6A6262F9BBF1}" destId="{28B429B3-200D-364F-8BD9-05239BABC8CC}" srcOrd="3" destOrd="0" presId="urn:microsoft.com/office/officeart/2005/8/layout/vList2"/>
    <dgm:cxn modelId="{86C2E6B0-02B9-4D49-B4E8-31019707FA52}" type="presParOf" srcId="{4BD69A9B-35EC-DD49-B6E9-6A6262F9BBF1}" destId="{9C9B9275-0F25-B044-9792-CFF25BE0CD1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9D9DF-70A8-EE4C-BC2E-BA808F45290C}">
      <dsp:nvSpPr>
        <dsp:cNvPr id="0" name=""/>
        <dsp:cNvSpPr/>
      </dsp:nvSpPr>
      <dsp:spPr>
        <a:xfrm>
          <a:off x="0" y="55619"/>
          <a:ext cx="5158424" cy="17760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dirty="0"/>
            <a:t>En la plastilina modele 3 cilindros(min 7cm) destinados a envases para un segmento de mercado medio alto – alto (Creativos).</a:t>
          </a:r>
          <a:endParaRPr lang="en-US" sz="2300" kern="1200" dirty="0"/>
        </a:p>
      </dsp:txBody>
      <dsp:txXfrm>
        <a:off x="86700" y="142319"/>
        <a:ext cx="4985024" cy="1602660"/>
      </dsp:txXfrm>
    </dsp:sp>
    <dsp:sp modelId="{AED27533-6878-AF47-A250-B765B163BB5F}">
      <dsp:nvSpPr>
        <dsp:cNvPr id="0" name=""/>
        <dsp:cNvSpPr/>
      </dsp:nvSpPr>
      <dsp:spPr>
        <a:xfrm>
          <a:off x="0" y="1897919"/>
          <a:ext cx="5158424" cy="17760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dirty="0"/>
            <a:t>Elabore una tarjeta informativa y detallada del producto. </a:t>
          </a:r>
          <a:endParaRPr lang="en-US" sz="2300" kern="1200" dirty="0"/>
        </a:p>
      </dsp:txBody>
      <dsp:txXfrm>
        <a:off x="86700" y="1984619"/>
        <a:ext cx="4985024" cy="1602660"/>
      </dsp:txXfrm>
    </dsp:sp>
    <dsp:sp modelId="{9C9B9275-0F25-B044-9792-CFF25BE0CD14}">
      <dsp:nvSpPr>
        <dsp:cNvPr id="0" name=""/>
        <dsp:cNvSpPr/>
      </dsp:nvSpPr>
      <dsp:spPr>
        <a:xfrm>
          <a:off x="0" y="3740219"/>
          <a:ext cx="5158424" cy="17760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dirty="0"/>
            <a:t>Luego del modelado ilustre las propuestas modeladas mediantes boceto temático y esquemático.</a:t>
          </a:r>
          <a:endParaRPr lang="en-US" sz="2300" kern="1200" dirty="0"/>
        </a:p>
      </dsp:txBody>
      <dsp:txXfrm>
        <a:off x="86700" y="3826919"/>
        <a:ext cx="4985024" cy="16026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660F5-25F5-3E42-8E61-70767D56D5F6}" type="datetimeFigureOut">
              <a:rPr lang="es-EC" smtClean="0"/>
              <a:t>9/6/25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5D4BE-BDD4-6246-827E-0DBA0DBC035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4414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5D4BE-BDD4-6246-827E-0DBA0DBC035F}" type="slidenum">
              <a:rPr lang="es-EC" smtClean="0"/>
              <a:t>22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32958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076DED-640B-4CEE-A0FD-EB8BE3ECD1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34E412E-0F96-AED3-461A-DE4E294DB5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AA778B-3F47-452C-DA40-36AD01016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8F85-0205-B744-BCA9-BFE35822F638}" type="datetimeFigureOut">
              <a:rPr lang="es-EC" smtClean="0"/>
              <a:t>9/6/25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87EC17-DE9F-6EF4-1CF2-378B3E5B6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A6F348-5518-8A8A-1A9F-41DD8F7F8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3D9A7-50FD-ED4F-BF59-55D952564AB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71377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ED1201-D468-19E9-03A1-517865B14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82BDAC3-806E-5DDB-5E52-2746230BA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295514-E32D-FABE-53F4-8CFC3FDE6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8F85-0205-B744-BCA9-BFE35822F638}" type="datetimeFigureOut">
              <a:rPr lang="es-EC" smtClean="0"/>
              <a:t>9/6/25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626C44-7C1E-4E51-1A57-2A31B5881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40B498-0D46-727D-2B0A-8A592003B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3D9A7-50FD-ED4F-BF59-55D952564AB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90118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8C1A320-4671-2AA8-5F1F-B315EF00FC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8309B6C-4017-BF3B-8FCE-92E5A795A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06ED26-36EE-4EE8-0525-559277E45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8F85-0205-B744-BCA9-BFE35822F638}" type="datetimeFigureOut">
              <a:rPr lang="es-EC" smtClean="0"/>
              <a:t>9/6/25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C21E1A-BC75-3364-7B39-49D4425F1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0E1EBD-957A-4ED9-049A-C9F169BE3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3D9A7-50FD-ED4F-BF59-55D952564AB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63122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2B99C8-CB2E-F2EF-8DF3-CAB69C29F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B04B35-C5AA-30FE-EDE3-7F5B935F0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B5ABC8-42CC-F7C4-DADC-4D465B3A6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8F85-0205-B744-BCA9-BFE35822F638}" type="datetimeFigureOut">
              <a:rPr lang="es-EC" smtClean="0"/>
              <a:t>9/6/25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5E353D-6161-BC34-05C0-068502ABC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B15775-5F53-0D59-BEDB-9204DF8ED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3D9A7-50FD-ED4F-BF59-55D952564AB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00308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748A6D-19C9-B925-13D7-69CE2BB2A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911C58-A089-04E2-9683-99560B7F5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0B1DC2-845F-D563-24FB-9B83312A8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8F85-0205-B744-BCA9-BFE35822F638}" type="datetimeFigureOut">
              <a:rPr lang="es-EC" smtClean="0"/>
              <a:t>9/6/25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AF6864-A6E0-51C3-4A2E-FF0017DBB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697AC4-D236-C2EB-F815-078EE6261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3D9A7-50FD-ED4F-BF59-55D952564AB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61139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1763E1-EDF5-F1B1-9172-14D7C1839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22A35A-A56D-4EB6-D71C-094300794C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5DF391C-7F53-197C-100D-A39A025C39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72F2C1-5776-44ED-E4DF-756EC2300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8F85-0205-B744-BCA9-BFE35822F638}" type="datetimeFigureOut">
              <a:rPr lang="es-EC" smtClean="0"/>
              <a:t>9/6/25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ACFD37-FB70-961C-F28C-63A9249EB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89C49E0-C6B9-1259-4AB4-07EC632CB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3D9A7-50FD-ED4F-BF59-55D952564AB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05861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C543C0-A909-E977-3CE5-5E5D3BFE2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49D457-90B7-A7C5-4EDC-E3D59FDC3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7DA340-8572-30A4-002C-E113E25A8D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9EE24D-7EDD-B219-5722-1AF77CF7F2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B504353-11B7-A507-A637-2BE6D30985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34282E6-BE7A-8F7F-2957-DEFA51C23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8F85-0205-B744-BCA9-BFE35822F638}" type="datetimeFigureOut">
              <a:rPr lang="es-EC" smtClean="0"/>
              <a:t>9/6/25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759B792-4245-7885-E677-7A5CAA45A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2FFC27F-A326-E647-A5C5-FCE9C6067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3D9A7-50FD-ED4F-BF59-55D952564AB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7882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8616C1-883F-8849-24FB-70E0188FF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07D61CE-8AAD-1C49-0831-C43073852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8F85-0205-B744-BCA9-BFE35822F638}" type="datetimeFigureOut">
              <a:rPr lang="es-EC" smtClean="0"/>
              <a:t>9/6/25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C1C1C31-70FF-28BB-A7DD-B21421E31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3E13B17-7EC5-2F59-6297-76E60637F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3D9A7-50FD-ED4F-BF59-55D952564AB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2985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CE5BFF8-0FBC-308C-1274-0142E1F0D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8F85-0205-B744-BCA9-BFE35822F638}" type="datetimeFigureOut">
              <a:rPr lang="es-EC" smtClean="0"/>
              <a:t>9/6/25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028F9E9-262D-5CA3-AFFE-B43FB2C38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7C27DC6-7143-2D72-48A0-F7BD5911E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3D9A7-50FD-ED4F-BF59-55D952564AB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65326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AF960E-6420-02A3-C42F-DCD46983F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476A89-BE96-E9EF-A848-1AF27E0F6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54D6346-8C72-9509-5560-D936A3247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467657F-5B05-646A-04B0-FA7B0D270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8F85-0205-B744-BCA9-BFE35822F638}" type="datetimeFigureOut">
              <a:rPr lang="es-EC" smtClean="0"/>
              <a:t>9/6/25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D4FF0A-2B75-A17C-5743-F35027B2C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62D7008-DC50-5317-CD2C-9D23A108B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3D9A7-50FD-ED4F-BF59-55D952564AB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41039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97F2BF-559E-86BA-3C03-00081296C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6EB67E5-D86E-BD8B-8AEE-6D0FEE9252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53F581-C2D5-753C-2D6D-40E2607666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4DD79A7-B2DD-3AA2-5113-B3DA5439D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8F85-0205-B744-BCA9-BFE35822F638}" type="datetimeFigureOut">
              <a:rPr lang="es-EC" smtClean="0"/>
              <a:t>9/6/25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FA66E15-6A31-27B8-D008-190495C8C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FBB0E83-F329-25BD-708E-4940F080E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3D9A7-50FD-ED4F-BF59-55D952564AB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96588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DE434DA-42FB-956D-981A-75241564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C54599-73DF-6278-93E5-10F5A381B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4D49F0-4BCE-8646-FE18-57682D4365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F8F85-0205-B744-BCA9-BFE35822F638}" type="datetimeFigureOut">
              <a:rPr lang="es-EC" smtClean="0"/>
              <a:t>9/6/25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FBC83E-42F3-F87D-8259-B1FE1505CA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447EA6-A755-114D-3E71-E9FA11B789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3D9A7-50FD-ED4F-BF59-55D952564AB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6920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AD4D02DC-86D0-86A9-4404-26B11AF64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BEC6E3E-1D79-A3B7-C519-B9CE69EB4E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4392" y="1791147"/>
            <a:ext cx="7202862" cy="1952369"/>
          </a:xfrm>
        </p:spPr>
        <p:txBody>
          <a:bodyPr>
            <a:normAutofit/>
          </a:bodyPr>
          <a:lstStyle/>
          <a:p>
            <a:r>
              <a:rPr lang="es-EC" sz="4400" b="1" dirty="0">
                <a:solidFill>
                  <a:schemeClr val="accent2">
                    <a:lumMod val="75000"/>
                  </a:schemeClr>
                </a:solidFill>
              </a:rPr>
              <a:t>Planos triangulares,Estructuras políedricas y Cilindros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A82131-636D-670A-4998-74110036C8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392" y="3843708"/>
            <a:ext cx="7202862" cy="1414091"/>
          </a:xfrm>
        </p:spPr>
        <p:txBody>
          <a:bodyPr>
            <a:normAutofit/>
          </a:bodyPr>
          <a:lstStyle/>
          <a:p>
            <a:r>
              <a:rPr lang="es-EC" dirty="0"/>
              <a:t>Unidad III</a:t>
            </a:r>
          </a:p>
        </p:txBody>
      </p:sp>
    </p:spTree>
    <p:extLst>
      <p:ext uri="{BB962C8B-B14F-4D97-AF65-F5344CB8AC3E}">
        <p14:creationId xmlns:p14="http://schemas.microsoft.com/office/powerpoint/2010/main" val="1731918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BF3D97-A061-D0E6-3BAB-428469491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Tratamietnto de vértices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2E152E-65DB-4B82-185C-F0D2007E7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602" y="1613086"/>
            <a:ext cx="7729536" cy="1081087"/>
          </a:xfrm>
        </p:spPr>
        <p:txBody>
          <a:bodyPr/>
          <a:lstStyle/>
          <a:p>
            <a:r>
              <a:rPr lang="es-EC" dirty="0">
                <a:solidFill>
                  <a:schemeClr val="accent6">
                    <a:lumMod val="75000"/>
                  </a:schemeClr>
                </a:solidFill>
              </a:rPr>
              <a:t>Sustracción 				Adición</a:t>
            </a:r>
          </a:p>
        </p:txBody>
      </p:sp>
      <p:pic>
        <p:nvPicPr>
          <p:cNvPr id="10242" name="Picture 2" descr="Poliedros | PPT">
            <a:extLst>
              <a:ext uri="{FF2B5EF4-FFF2-40B4-BE49-F238E27FC236}">
                <a16:creationId xmlns:a16="http://schemas.microsoft.com/office/drawing/2014/main" id="{2D1BE7A3-2A48-6EDF-FBE5-0EBFCA946C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3" t="35469" r="22108" b="13906"/>
          <a:stretch/>
        </p:blipFill>
        <p:spPr bwMode="auto">
          <a:xfrm>
            <a:off x="2671764" y="2153630"/>
            <a:ext cx="6629400" cy="433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240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98C255-3B77-8C83-C0F2-5A01996BF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Tratamiento de filos</a:t>
            </a:r>
          </a:p>
        </p:txBody>
      </p:sp>
      <p:pic>
        <p:nvPicPr>
          <p:cNvPr id="11266" name="Picture 2" descr="Poliedros | PPT">
            <a:extLst>
              <a:ext uri="{FF2B5EF4-FFF2-40B4-BE49-F238E27FC236}">
                <a16:creationId xmlns:a16="http://schemas.microsoft.com/office/drawing/2014/main" id="{CFE5FBAB-BB10-1E0E-3AA2-9E046C3BF5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5" r="5335"/>
          <a:stretch/>
        </p:blipFill>
        <p:spPr bwMode="auto">
          <a:xfrm>
            <a:off x="1635125" y="1513687"/>
            <a:ext cx="7251700" cy="497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622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2CE47D-6957-FE91-0DDB-15ABF1567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Unión de figuras poliedras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A4CCA0-F33F-C5B6-C58A-D5E0048D6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548063" cy="889000"/>
          </a:xfrm>
        </p:spPr>
        <p:txBody>
          <a:bodyPr/>
          <a:lstStyle/>
          <a:p>
            <a:r>
              <a:rPr lang="es-EC" dirty="0">
                <a:solidFill>
                  <a:schemeClr val="accent6">
                    <a:lumMod val="75000"/>
                  </a:schemeClr>
                </a:solidFill>
              </a:rPr>
              <a:t>Para apilamiento</a:t>
            </a:r>
          </a:p>
        </p:txBody>
      </p:sp>
      <p:pic>
        <p:nvPicPr>
          <p:cNvPr id="12290" name="Picture 2" descr="LH2O: geometría en envases - di-conexiones">
            <a:extLst>
              <a:ext uri="{FF2B5EF4-FFF2-40B4-BE49-F238E27FC236}">
                <a16:creationId xmlns:a16="http://schemas.microsoft.com/office/drawing/2014/main" id="{04107A20-CDDE-7997-C33D-4E8960FC6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307" y="1690688"/>
            <a:ext cx="6631229" cy="49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477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2396EC-5927-8173-EC4D-5DD7B79C3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6BF4F4-8F80-D350-A6D3-93FBECC7C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14338" name="Picture 2" descr="geo1">
            <a:extLst>
              <a:ext uri="{FF2B5EF4-FFF2-40B4-BE49-F238E27FC236}">
                <a16:creationId xmlns:a16="http://schemas.microsoft.com/office/drawing/2014/main" id="{1DA73BD8-0995-1439-996A-B846BD2CE2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58"/>
          <a:stretch/>
        </p:blipFill>
        <p:spPr bwMode="auto">
          <a:xfrm>
            <a:off x="838200" y="279796"/>
            <a:ext cx="4762500" cy="657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eo1">
            <a:extLst>
              <a:ext uri="{FF2B5EF4-FFF2-40B4-BE49-F238E27FC236}">
                <a16:creationId xmlns:a16="http://schemas.microsoft.com/office/drawing/2014/main" id="{8D93EE19-E211-C943-8239-07BB17A90A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67"/>
          <a:stretch/>
        </p:blipFill>
        <p:spPr bwMode="auto">
          <a:xfrm>
            <a:off x="6719888" y="304800"/>
            <a:ext cx="409575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573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76AC30-9BB6-E57E-EA48-8B676618F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508724-5487-142A-7D8A-06CCECA82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Para diseño de objetos</a:t>
            </a:r>
          </a:p>
        </p:txBody>
      </p:sp>
      <p:pic>
        <p:nvPicPr>
          <p:cNvPr id="13314" name="Picture 2" descr="Diseño de empaques por medio de poliedros: Los Poliedros Y el ...">
            <a:extLst>
              <a:ext uri="{FF2B5EF4-FFF2-40B4-BE49-F238E27FC236}">
                <a16:creationId xmlns:a16="http://schemas.microsoft.com/office/drawing/2014/main" id="{D58F8309-8A01-7E86-8D3C-F4B5F1328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88" y="1579166"/>
            <a:ext cx="6310312" cy="473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075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4FC5B-7D62-9252-C407-862B305AF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1659B0-AF34-5EB4-DEC8-A18C5ACF1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5362" name="Picture 2" descr="geo2">
            <a:extLst>
              <a:ext uri="{FF2B5EF4-FFF2-40B4-BE49-F238E27FC236}">
                <a16:creationId xmlns:a16="http://schemas.microsoft.com/office/drawing/2014/main" id="{DCB5FD2A-6CA4-8DD2-808F-1BE38D988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1" y="557212"/>
            <a:ext cx="12083898" cy="593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856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4CDBC-A8DE-37C7-64F2-A29F857BE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Poliedros aplicados en envases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403C2F-CF9D-E6DC-959E-C16E95E6D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9756365A-3E14-D33A-8445-8F1B14861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576388"/>
            <a:ext cx="5518149" cy="413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Miel Made by Bees">
            <a:extLst>
              <a:ext uri="{FF2B5EF4-FFF2-40B4-BE49-F238E27FC236}">
                <a16:creationId xmlns:a16="http://schemas.microsoft.com/office/drawing/2014/main" id="{D18506DC-E35A-64D4-BFCF-E94DAF45D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326" y="1576388"/>
            <a:ext cx="6197674" cy="413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972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71A806-570D-5309-C848-BE4BD57F2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99A310-F01E-CDCA-D3F5-F3AA9F84B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7410" name="Picture 2" descr="Las obras maestras del packaging, 42 envases creativos e innovadores">
            <a:extLst>
              <a:ext uri="{FF2B5EF4-FFF2-40B4-BE49-F238E27FC236}">
                <a16:creationId xmlns:a16="http://schemas.microsoft.com/office/drawing/2014/main" id="{A4C040E9-5350-6E7D-36E9-63CAF7CD3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" y="2700337"/>
            <a:ext cx="1079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622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703" name="Rectangle 2970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89A0654-8E90-F800-DADB-428B1775B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s-EC" sz="4000"/>
              <a:t>Cilindro</a:t>
            </a:r>
          </a:p>
        </p:txBody>
      </p:sp>
      <p:grpSp>
        <p:nvGrpSpPr>
          <p:cNvPr id="29705" name="Group 2970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9706" name="Rectangle 2970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07" name="Rectangle 2970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709" name="Rectangle 2970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83C8D3-6259-2EFC-4FE8-157A9A86B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s-EC" sz="2000"/>
              <a:t>Es un cuerpo de plano continuo, sin principio ni fin, y la parte superior e inferior del mismo tiene figura de círculo.</a:t>
            </a:r>
          </a:p>
        </p:txBody>
      </p:sp>
      <p:sp>
        <p:nvSpPr>
          <p:cNvPr id="29711" name="Rectangle 2971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13" name="Rectangle 2971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698" name="Picture 2">
            <a:extLst>
              <a:ext uri="{FF2B5EF4-FFF2-40B4-BE49-F238E27FC236}">
                <a16:creationId xmlns:a16="http://schemas.microsoft.com/office/drawing/2014/main" id="{61B1409C-ADA8-BEF3-23CF-4C126434D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2" r="4" b="4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193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C16D6E-AAC2-8826-818F-005A02561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Variaciones de un cilindro</a:t>
            </a:r>
          </a:p>
        </p:txBody>
      </p:sp>
      <p:pic>
        <p:nvPicPr>
          <p:cNvPr id="1026" name="Picture 2" descr="CILINDROS – ARCHITECTURE &amp; DESING">
            <a:extLst>
              <a:ext uri="{FF2B5EF4-FFF2-40B4-BE49-F238E27FC236}">
                <a16:creationId xmlns:a16="http://schemas.microsoft.com/office/drawing/2014/main" id="{3350A0DD-9D7F-D897-C164-D13778FC06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78" y="1690688"/>
            <a:ext cx="377879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ismas y variaciones delcilindro | lui5eduard2">
            <a:extLst>
              <a:ext uri="{FF2B5EF4-FFF2-40B4-BE49-F238E27FC236}">
                <a16:creationId xmlns:a16="http://schemas.microsoft.com/office/drawing/2014/main" id="{43536B65-F4C7-1E6B-4EF9-F235ABE55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627422"/>
            <a:ext cx="2465388" cy="560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949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657" name="Rectangle 27656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652" name="Picture 4">
            <a:extLst>
              <a:ext uri="{FF2B5EF4-FFF2-40B4-BE49-F238E27FC236}">
                <a16:creationId xmlns:a16="http://schemas.microsoft.com/office/drawing/2014/main" id="{66D797C3-9254-0F6B-AB79-4B9AA4227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58" b="1"/>
          <a:stretch/>
        </p:blipFill>
        <p:spPr bwMode="auto"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>
            <a:extLst>
              <a:ext uri="{FF2B5EF4-FFF2-40B4-BE49-F238E27FC236}">
                <a16:creationId xmlns:a16="http://schemas.microsoft.com/office/drawing/2014/main" id="{761098B9-558B-22A9-7C83-4F506EFB1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7" r="31132" b="1"/>
          <a:stretch/>
        </p:blipFill>
        <p:spPr bwMode="auto"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7659" name="Freeform: Shape 27658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7661" name="Freeform: Shape 27660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684BCBD-2A77-8B93-EF9C-DC415373D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1038"/>
            <a:ext cx="2804504" cy="1325563"/>
          </a:xfrm>
        </p:spPr>
        <p:txBody>
          <a:bodyPr anchor="ctr">
            <a:normAutofit/>
          </a:bodyPr>
          <a:lstStyle/>
          <a:p>
            <a:r>
              <a:rPr lang="es-EC" sz="2800" dirty="0"/>
              <a:t>Base fundamental del diseño tridimensonal</a:t>
            </a:r>
          </a:p>
        </p:txBody>
      </p:sp>
      <p:sp>
        <p:nvSpPr>
          <p:cNvPr id="27663" name="Rectangle 27662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665" name="Rectangle 27664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A1B631-7EAE-199F-EF87-969F55683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171"/>
            <a:ext cx="2804504" cy="3918792"/>
          </a:xfrm>
        </p:spPr>
        <p:txBody>
          <a:bodyPr>
            <a:normAutofit/>
          </a:bodyPr>
          <a:lstStyle/>
          <a:p>
            <a:r>
              <a:rPr lang="es-EC" sz="1800" dirty="0"/>
              <a:t>Los planos triangulares son utilizados para la contrucción de formas piramidales.</a:t>
            </a:r>
          </a:p>
          <a:p>
            <a:r>
              <a:rPr lang="es-EC" sz="1800" dirty="0"/>
              <a:t>Son bases fundamentales para la construcción de formas prismáticas o poliédricas.</a:t>
            </a:r>
          </a:p>
          <a:p>
            <a:pPr marL="0" indent="0">
              <a:buNone/>
            </a:pPr>
            <a:endParaRPr lang="es-EC" sz="1800" dirty="0"/>
          </a:p>
        </p:txBody>
      </p:sp>
    </p:spTree>
    <p:extLst>
      <p:ext uri="{BB962C8B-B14F-4D97-AF65-F5344CB8AC3E}">
        <p14:creationId xmlns:p14="http://schemas.microsoft.com/office/powerpoint/2010/main" val="584480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del ayuda a Coca-Cola a desarrollar la nueva botella de Fanta en PET">
            <a:extLst>
              <a:ext uri="{FF2B5EF4-FFF2-40B4-BE49-F238E27FC236}">
                <a16:creationId xmlns:a16="http://schemas.microsoft.com/office/drawing/2014/main" id="{95B44F6E-8BB1-2317-F4E0-6B1138102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309" y="1220015"/>
            <a:ext cx="5718691" cy="441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istoria de la botella Contour | Coca-Cola Es">
            <a:extLst>
              <a:ext uri="{FF2B5EF4-FFF2-40B4-BE49-F238E27FC236}">
                <a16:creationId xmlns:a16="http://schemas.microsoft.com/office/drawing/2014/main" id="{4FEC97CC-9CC8-E0A0-0F12-E8BF24544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59"/>
            <a:ext cx="6473309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838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DA0788-554E-A8E9-5692-A7161F9C5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856866-9B86-EAA1-56CF-C8A785C90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42012C7-1379-0CA2-B43A-DBE6808AB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0"/>
            <a:ext cx="4500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0AE98E1C-94D6-3AC0-4A70-472E875E9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38" y="0"/>
            <a:ext cx="51069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57963E3D-1CF5-71A4-AE97-68E650D31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1" y="0"/>
            <a:ext cx="4486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670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5221BE-13DF-3A0F-AB81-A802AC8D1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7576DC-9C47-25AB-E141-D1AF88F16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65F3D60-C3D9-70A7-0DD9-F2C08471F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0"/>
            <a:ext cx="47513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iseños packaging creativos Perfume Zen">
            <a:extLst>
              <a:ext uri="{FF2B5EF4-FFF2-40B4-BE49-F238E27FC236}">
                <a16:creationId xmlns:a16="http://schemas.microsoft.com/office/drawing/2014/main" id="{279CACDB-04F9-84CD-5323-AF7A7257C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63" y="0"/>
            <a:ext cx="67135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907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62CD97-EB90-D7B2-6AEB-F78F42EDA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/>
              <a:t>Tratamiento de caras</a:t>
            </a:r>
            <a:endParaRPr lang="es-EC" dirty="0"/>
          </a:p>
        </p:txBody>
      </p:sp>
      <p:pic>
        <p:nvPicPr>
          <p:cNvPr id="28674" name="Picture 2" descr="Esto contiene una imagen de: ">
            <a:extLst>
              <a:ext uri="{FF2B5EF4-FFF2-40B4-BE49-F238E27FC236}">
                <a16:creationId xmlns:a16="http://schemas.microsoft.com/office/drawing/2014/main" id="{8088B021-77C6-B5E5-859B-E2545EADD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99" y="1336676"/>
            <a:ext cx="3517787" cy="233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Esto contiene una imagen de: ">
            <a:extLst>
              <a:ext uri="{FF2B5EF4-FFF2-40B4-BE49-F238E27FC236}">
                <a16:creationId xmlns:a16="http://schemas.microsoft.com/office/drawing/2014/main" id="{884CBFCA-77A6-8E09-5351-96C789F1E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2" y="3671888"/>
            <a:ext cx="299720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>
            <a:extLst>
              <a:ext uri="{FF2B5EF4-FFF2-40B4-BE49-F238E27FC236}">
                <a16:creationId xmlns:a16="http://schemas.microsoft.com/office/drawing/2014/main" id="{4ED1F556-D7E0-8DB6-322E-EB40E5238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12" y="527051"/>
            <a:ext cx="60198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530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FD71FA5-A5AD-1CED-657E-425171C62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s-EC" sz="5400" dirty="0"/>
              <a:t>Formas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7DE7F5-AE8A-4649-CAD3-0FF5429E6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s-EC" sz="2200"/>
              <a:t>Construya poliedros aplicando la técnica del origami.</a:t>
            </a:r>
          </a:p>
          <a:p>
            <a:r>
              <a:rPr lang="es-EC" sz="2200"/>
              <a:t>Elabore un personaje uniendo los poliedros de dos compañeros.</a:t>
            </a:r>
          </a:p>
          <a:p>
            <a:r>
              <a:rPr lang="es-EC" sz="2200"/>
              <a:t>En una claqueta explicar el trabajo desarrollado utilizando lenguaje técnico. (No más de 5 líneas con letra legible.)</a:t>
            </a:r>
          </a:p>
        </p:txBody>
      </p:sp>
      <p:pic>
        <p:nvPicPr>
          <p:cNvPr id="1026" name="Picture 2" descr="didactmaticprimaria: 2013">
            <a:extLst>
              <a:ext uri="{FF2B5EF4-FFF2-40B4-BE49-F238E27FC236}">
                <a16:creationId xmlns:a16="http://schemas.microsoft.com/office/drawing/2014/main" id="{8C9FFDA8-4EF4-05D4-5445-41A3E8FF3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0" r="12663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822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2054">
            <a:extLst>
              <a:ext uri="{FF2B5EF4-FFF2-40B4-BE49-F238E27FC236}">
                <a16:creationId xmlns:a16="http://schemas.microsoft.com/office/drawing/2014/main" id="{56688E73-49B9-4052-A836-D248C825D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0" name="Rectangle 2056">
            <a:extLst>
              <a:ext uri="{FF2B5EF4-FFF2-40B4-BE49-F238E27FC236}">
                <a16:creationId xmlns:a16="http://schemas.microsoft.com/office/drawing/2014/main" id="{5B6AEE0C-07FE-4154-BC7C-2F20530BC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Envases y cajas cilíndricas de cartón - Diseños a medida">
            <a:extLst>
              <a:ext uri="{FF2B5EF4-FFF2-40B4-BE49-F238E27FC236}">
                <a16:creationId xmlns:a16="http://schemas.microsoft.com/office/drawing/2014/main" id="{B4441278-83CC-BB95-DBB5-A3FFC9CC7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61" b="14689"/>
          <a:stretch>
            <a:fillRect/>
          </a:stretch>
        </p:blipFill>
        <p:spPr bwMode="auto">
          <a:xfrm>
            <a:off x="-1" y="10"/>
            <a:ext cx="121920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42C7A30-DB18-D340-06F0-0A58F602F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7189"/>
            <a:ext cx="5155263" cy="5571899"/>
          </a:xfrm>
        </p:spPr>
        <p:txBody>
          <a:bodyPr>
            <a:normAutofit/>
          </a:bodyPr>
          <a:lstStyle/>
          <a:p>
            <a:r>
              <a:rPr lang="es-EC">
                <a:solidFill>
                  <a:srgbClr val="FFFFFF"/>
                </a:solidFill>
              </a:rPr>
              <a:t>Taller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5F10854E-FC0A-EDD9-F409-B886E7D4DB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646698"/>
              </p:ext>
            </p:extLst>
          </p:nvPr>
        </p:nvGraphicFramePr>
        <p:xfrm>
          <a:off x="6195375" y="557189"/>
          <a:ext cx="5158424" cy="5571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8283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61C50-062D-2E4F-212C-231A81C22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D940B2-2526-3480-69FB-AD8892EC0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098" name="Picture 2" descr="Paquete de tarjetas informativas corporativas modernas">
            <a:extLst>
              <a:ext uri="{FF2B5EF4-FFF2-40B4-BE49-F238E27FC236}">
                <a16:creationId xmlns:a16="http://schemas.microsoft.com/office/drawing/2014/main" id="{3019ACC9-7549-B9D0-AC12-0DEA0B090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254000"/>
            <a:ext cx="101600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1494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2" descr="Imagen de Story Pin">
            <a:extLst>
              <a:ext uri="{FF2B5EF4-FFF2-40B4-BE49-F238E27FC236}">
                <a16:creationId xmlns:a16="http://schemas.microsoft.com/office/drawing/2014/main" id="{B6795FDD-31BC-71D2-B46F-B75B0A48D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5485" y="511293"/>
            <a:ext cx="3172775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54A0A2-8CEB-7539-BA30-7A820A5FF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r>
              <a:rPr lang="es-EC" dirty="0"/>
              <a:t>Ejemplos</a:t>
            </a:r>
          </a:p>
        </p:txBody>
      </p:sp>
    </p:spTree>
    <p:extLst>
      <p:ext uri="{BB962C8B-B14F-4D97-AF65-F5344CB8AC3E}">
        <p14:creationId xmlns:p14="http://schemas.microsoft.com/office/powerpoint/2010/main" val="565939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09BEC0-5463-CEBE-6AAA-E3E0753F6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92A962-67C4-E37D-3312-9B7C84A1D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074" name="Picture 2" descr="Imagen de Story Pin">
            <a:extLst>
              <a:ext uri="{FF2B5EF4-FFF2-40B4-BE49-F238E27FC236}">
                <a16:creationId xmlns:a16="http://schemas.microsoft.com/office/drawing/2014/main" id="{4E648294-F703-618A-16F4-EE7F3FC6A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" y="0"/>
            <a:ext cx="49641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3F0B7B37-A4FD-3E73-4075-9C8D55A9A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219" y="0"/>
            <a:ext cx="48466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2996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C2C8CC-C5AD-5A60-F259-3D739EB44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32728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DE2DD1-875D-FEEC-C9AE-21CA5E101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4AF543-B20C-ACD2-AF91-B4B2D2E1A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26626" name="Picture 2">
            <a:extLst>
              <a:ext uri="{FF2B5EF4-FFF2-40B4-BE49-F238E27FC236}">
                <a16:creationId xmlns:a16="http://schemas.microsoft.com/office/drawing/2014/main" id="{9039EC94-BBF1-E295-D338-2AFE4D4617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269"/>
          <a:stretch/>
        </p:blipFill>
        <p:spPr bwMode="auto">
          <a:xfrm>
            <a:off x="342274" y="0"/>
            <a:ext cx="3124826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A654E1AC-1363-493A-4197-1663E0845C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66"/>
          <a:stretch/>
        </p:blipFill>
        <p:spPr bwMode="auto">
          <a:xfrm>
            <a:off x="3467100" y="245269"/>
            <a:ext cx="2333624" cy="624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>
            <a:extLst>
              <a:ext uri="{FF2B5EF4-FFF2-40B4-BE49-F238E27FC236}">
                <a16:creationId xmlns:a16="http://schemas.microsoft.com/office/drawing/2014/main" id="{50256D7C-79A2-1DA5-CE54-566766BEA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3429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999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A7095D-EACB-B3B7-EFD1-73BA92926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623" y="2477433"/>
            <a:ext cx="4940056" cy="295232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s-EC" sz="2200" b="1" dirty="0"/>
              <a:t>Poliedros</a:t>
            </a:r>
          </a:p>
          <a:p>
            <a:r>
              <a:rPr lang="es-EC" sz="2200" dirty="0"/>
              <a:t>De acuerdo a la geometría clásica, </a:t>
            </a:r>
            <a:r>
              <a:rPr lang="es-EC" sz="2200" b="1" dirty="0"/>
              <a:t>se denomina poliedro a ciertos cuerpos geométricos tridimensionales, de caras planas y que encierran un volumen finito.</a:t>
            </a:r>
            <a:r>
              <a:rPr lang="es-EC" sz="2200" dirty="0"/>
              <a:t> Es decir que un poliedro es una porción acotada de espacio geométrico, limitada por distintos polígonos. Su nombre proviene de la voz griega polyedron, compuesto por polys: “muchos”, y edra: “base” o “cara”.</a:t>
            </a:r>
          </a:p>
        </p:txBody>
      </p:sp>
      <p:pic>
        <p:nvPicPr>
          <p:cNvPr id="1026" name="Picture 2" descr="policaedro elementos">
            <a:extLst>
              <a:ext uri="{FF2B5EF4-FFF2-40B4-BE49-F238E27FC236}">
                <a16:creationId xmlns:a16="http://schemas.microsoft.com/office/drawing/2014/main" id="{E1F46A2A-F36B-D4C7-4129-23F3CB249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5270" y="2755143"/>
            <a:ext cx="5628018" cy="287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EAD8DB7F-D41A-C1ED-6DE0-75E87C4C4115}"/>
              </a:ext>
            </a:extLst>
          </p:cNvPr>
          <p:cNvSpPr txBox="1">
            <a:spLocks/>
          </p:cNvSpPr>
          <p:nvPr/>
        </p:nvSpPr>
        <p:spPr>
          <a:xfrm>
            <a:off x="797464" y="678382"/>
            <a:ext cx="4282983" cy="12003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600"/>
              <a:t>Terminología básica</a:t>
            </a:r>
            <a:endParaRPr lang="es-EC" sz="36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4763D4-5B17-EC03-EE78-8B48D5952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7787" y="1021883"/>
            <a:ext cx="4282983" cy="1200361"/>
          </a:xfrm>
        </p:spPr>
        <p:txBody>
          <a:bodyPr anchor="b">
            <a:normAutofit/>
          </a:bodyPr>
          <a:lstStyle/>
          <a:p>
            <a:r>
              <a:rPr lang="es-EC" sz="3600" dirty="0">
                <a:solidFill>
                  <a:srgbClr val="FFC000"/>
                </a:solidFill>
              </a:rPr>
              <a:t>Elementos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1718A54-BD68-5BC4-52FD-840BF2F70E17}"/>
              </a:ext>
            </a:extLst>
          </p:cNvPr>
          <p:cNvSpPr txBox="1"/>
          <p:nvPr/>
        </p:nvSpPr>
        <p:spPr>
          <a:xfrm>
            <a:off x="6114025" y="4622428"/>
            <a:ext cx="1363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accent6">
                    <a:lumMod val="75000"/>
                  </a:schemeClr>
                </a:solidFill>
              </a:rPr>
              <a:t>Lado o filo</a:t>
            </a:r>
          </a:p>
        </p:txBody>
      </p:sp>
    </p:spTree>
    <p:extLst>
      <p:ext uri="{BB962C8B-B14F-4D97-AF65-F5344CB8AC3E}">
        <p14:creationId xmlns:p14="http://schemas.microsoft.com/office/powerpoint/2010/main" val="1825013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B4479-71A4-261D-E36B-2DE15B3BF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s-EC" sz="3600"/>
              <a:t>Paralelogramo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32F3D1-7E8E-B01B-7055-8426EBC39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es-EC" sz="2400" dirty="0"/>
              <a:t>Es una figura geométrica de 4 lados siempre 2 paralelos (2 aristas), cuyos ángulos opuestos son iguales y suman 180 grados.</a:t>
            </a:r>
          </a:p>
          <a:p>
            <a:endParaRPr lang="es-EC" sz="1800" dirty="0"/>
          </a:p>
          <a:p>
            <a:endParaRPr lang="es-EC" sz="1800" dirty="0"/>
          </a:p>
        </p:txBody>
      </p:sp>
      <p:pic>
        <p:nvPicPr>
          <p:cNvPr id="2052" name="Picture 4" descr="Los paralelogramos - Nueva Escuela Mexicana Digital">
            <a:extLst>
              <a:ext uri="{FF2B5EF4-FFF2-40B4-BE49-F238E27FC236}">
                <a16:creationId xmlns:a16="http://schemas.microsoft.com/office/drawing/2014/main" id="{6CD693E2-9B7D-C098-8302-F6F142A60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947" y="1204087"/>
            <a:ext cx="5548963" cy="391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01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3C910D-F844-89DA-F082-D39BB147D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Poliedros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65AC65-C22C-C4A6-713F-505C5A951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719388" cy="1325563"/>
          </a:xfrm>
        </p:spPr>
        <p:txBody>
          <a:bodyPr/>
          <a:lstStyle/>
          <a:p>
            <a:r>
              <a:rPr lang="es-EC" dirty="0"/>
              <a:t>Sólidos platónicos</a:t>
            </a:r>
          </a:p>
        </p:txBody>
      </p:sp>
      <p:pic>
        <p:nvPicPr>
          <p:cNvPr id="6146" name="Picture 2" descr="1. Poliedros Regulares o Platónicos | Geometría en el Espacio">
            <a:extLst>
              <a:ext uri="{FF2B5EF4-FFF2-40B4-BE49-F238E27FC236}">
                <a16:creationId xmlns:a16="http://schemas.microsoft.com/office/drawing/2014/main" id="{C92962BE-8667-EA40-B9C7-882CE70A6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889" y="1028700"/>
            <a:ext cx="7947891" cy="546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422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E16C55-0455-4878-788A-BC604A35C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Poliedros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282065-F0C1-6E5B-4E64-19CB85E46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>
                <a:solidFill>
                  <a:schemeClr val="accent6">
                    <a:lumMod val="75000"/>
                  </a:schemeClr>
                </a:solidFill>
              </a:rPr>
              <a:t>Sólidos de Arquímides: </a:t>
            </a:r>
            <a:r>
              <a:rPr lang="es-EC" dirty="0"/>
              <a:t>Son sólidos irregulares  constituídos pos polígonos regulares.  Es decir los sólidos de arquímedez se componen  de más de un polígono regular.</a:t>
            </a:r>
          </a:p>
        </p:txBody>
      </p:sp>
      <p:pic>
        <p:nvPicPr>
          <p:cNvPr id="7170" name="Picture 2" descr="Sólidos de Arquimedes (Poliedros Semirregulares). | Download Scientific  Diagram">
            <a:extLst>
              <a:ext uri="{FF2B5EF4-FFF2-40B4-BE49-F238E27FC236}">
                <a16:creationId xmlns:a16="http://schemas.microsoft.com/office/drawing/2014/main" id="{FE8879A4-C3D7-90B5-2BFA-E28D5643C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13100"/>
            <a:ext cx="10795000" cy="364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656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F7ED75-2913-B979-9FAC-6C202DA16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Platónico					Arquímides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7D95D8-5560-5914-6347-C5E8B0134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8196" name="Picture 4" descr="LOS SÓLIDOS PLATÓNICOS">
            <a:extLst>
              <a:ext uri="{FF2B5EF4-FFF2-40B4-BE49-F238E27FC236}">
                <a16:creationId xmlns:a16="http://schemas.microsoft.com/office/drawing/2014/main" id="{E360D874-C3C8-BA11-396C-07F7D3640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4054322" cy="490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Untitled">
            <a:extLst>
              <a:ext uri="{FF2B5EF4-FFF2-40B4-BE49-F238E27FC236}">
                <a16:creationId xmlns:a16="http://schemas.microsoft.com/office/drawing/2014/main" id="{A37BBF1F-3AED-62E5-6BD1-DAE252B9A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1683735"/>
            <a:ext cx="3471863" cy="463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668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C7FAAD-A2EA-E888-518C-5231BA8D0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Tratamiento de caras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73FE2E-BD1A-52A4-894E-5B605AB7D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9218" name="Picture 2" descr="Estructuras poliédricas">
            <a:extLst>
              <a:ext uri="{FF2B5EF4-FFF2-40B4-BE49-F238E27FC236}">
                <a16:creationId xmlns:a16="http://schemas.microsoft.com/office/drawing/2014/main" id="{4DFE4E38-3722-1C78-E59C-F15B55F7B2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08"/>
          <a:stretch/>
        </p:blipFill>
        <p:spPr bwMode="auto">
          <a:xfrm>
            <a:off x="973136" y="1825625"/>
            <a:ext cx="5122863" cy="461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ESTRUCTURAS POLIÉDRICAS">
            <a:extLst>
              <a:ext uri="{FF2B5EF4-FFF2-40B4-BE49-F238E27FC236}">
                <a16:creationId xmlns:a16="http://schemas.microsoft.com/office/drawing/2014/main" id="{E808D459-0204-86A0-B904-0A7966F91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1926901"/>
            <a:ext cx="4667250" cy="468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4406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8872</TotalTime>
  <Words>330</Words>
  <Application>Microsoft Macintosh PowerPoint</Application>
  <PresentationFormat>Panorámica</PresentationFormat>
  <Paragraphs>39</Paragraphs>
  <Slides>29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Tema de Office</vt:lpstr>
      <vt:lpstr>Planos triangulares,Estructuras políedricas y Cilindros</vt:lpstr>
      <vt:lpstr>Base fundamental del diseño tridimensonal</vt:lpstr>
      <vt:lpstr>Presentación de PowerPoint</vt:lpstr>
      <vt:lpstr>Elementos</vt:lpstr>
      <vt:lpstr>Paralelogramo</vt:lpstr>
      <vt:lpstr>Poliedros</vt:lpstr>
      <vt:lpstr>Poliedros </vt:lpstr>
      <vt:lpstr>Platónico     Arquímides</vt:lpstr>
      <vt:lpstr>Tratamiento de caras</vt:lpstr>
      <vt:lpstr>Tratamietnto de vértices</vt:lpstr>
      <vt:lpstr>Tratamiento de filos</vt:lpstr>
      <vt:lpstr>Unión de figuras poliedras</vt:lpstr>
      <vt:lpstr>Presentación de PowerPoint</vt:lpstr>
      <vt:lpstr>Presentación de PowerPoint</vt:lpstr>
      <vt:lpstr>Presentación de PowerPoint</vt:lpstr>
      <vt:lpstr>Poliedros aplicados en envases</vt:lpstr>
      <vt:lpstr>Presentación de PowerPoint</vt:lpstr>
      <vt:lpstr>Cilindro</vt:lpstr>
      <vt:lpstr>Variaciones de un cilindro</vt:lpstr>
      <vt:lpstr>Presentación de PowerPoint</vt:lpstr>
      <vt:lpstr>Presentación de PowerPoint</vt:lpstr>
      <vt:lpstr>Presentación de PowerPoint</vt:lpstr>
      <vt:lpstr>Tratamiento de caras</vt:lpstr>
      <vt:lpstr>Formas</vt:lpstr>
      <vt:lpstr>Taller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Planos triangulares,Estructuras políedricas y Cilindros</dc:title>
  <dc:creator>Margarita Del Rocio Pomboza Floril</dc:creator>
  <cp:lastModifiedBy>Margarita Del Rocio Pomboza Floril</cp:lastModifiedBy>
  <cp:revision>4</cp:revision>
  <dcterms:created xsi:type="dcterms:W3CDTF">2025-01-06T12:17:51Z</dcterms:created>
  <dcterms:modified xsi:type="dcterms:W3CDTF">2025-06-10T13:16:33Z</dcterms:modified>
</cp:coreProperties>
</file>