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09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51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1125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83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017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63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58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3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65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27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64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0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2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1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8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24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90537" y="0"/>
            <a:ext cx="8001000" cy="627321"/>
          </a:xfrm>
        </p:spPr>
        <p:txBody>
          <a:bodyPr>
            <a:normAutofit fontScale="90000"/>
          </a:bodyPr>
          <a:lstStyle/>
          <a:p>
            <a:r>
              <a:rPr lang="es-MX" sz="4000" dirty="0">
                <a:solidFill>
                  <a:schemeClr val="accent2">
                    <a:lumMod val="75000"/>
                  </a:schemeClr>
                </a:solidFill>
              </a:rPr>
              <a:t>NOTACIÓN CIENTÍFICA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ítulo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333336" y="627321"/>
                <a:ext cx="11553863" cy="6608134"/>
              </a:xfrm>
            </p:spPr>
            <p:txBody>
              <a:bodyPr>
                <a:normAutofit fontScale="25000" lnSpcReduction="20000"/>
              </a:bodyPr>
              <a:lstStyle/>
              <a:p>
                <a:pPr algn="just"/>
                <a:r>
                  <a:rPr lang="es-MX" sz="9600" cap="none" dirty="0">
                    <a:solidFill>
                      <a:schemeClr val="tx1"/>
                    </a:solidFill>
                  </a:rPr>
                  <a:t>En la ciencia se suele tratar con cantidades muy grandes como la masa del sol</a:t>
                </a:r>
                <a:r>
                  <a:rPr lang="es-MX" sz="9600" dirty="0">
                    <a:solidFill>
                      <a:schemeClr val="tx1"/>
                    </a:solidFill>
                  </a:rPr>
                  <a:t> (1,989,000,000,000,000,000,000,000,000,000,000 k</a:t>
                </a:r>
                <a:r>
                  <a:rPr lang="es-MX" sz="9600" cap="none" dirty="0">
                    <a:solidFill>
                      <a:schemeClr val="tx1"/>
                    </a:solidFill>
                  </a:rPr>
                  <a:t>g</a:t>
                </a:r>
                <a:r>
                  <a:rPr lang="es-MX" sz="9600" dirty="0">
                    <a:solidFill>
                      <a:schemeClr val="tx1"/>
                    </a:solidFill>
                  </a:rPr>
                  <a:t>) </a:t>
                </a:r>
                <a:r>
                  <a:rPr lang="es-MX" sz="9600" cap="none" dirty="0">
                    <a:solidFill>
                      <a:schemeClr val="tx1"/>
                    </a:solidFill>
                  </a:rPr>
                  <a:t>o muy pequeñas como la masa del electrón</a:t>
                </a:r>
                <a:r>
                  <a:rPr lang="es-MX" sz="9600" dirty="0">
                    <a:solidFill>
                      <a:schemeClr val="tx1"/>
                    </a:solidFill>
                  </a:rPr>
                  <a:t> (</a:t>
                </a:r>
                <a:r>
                  <a:rPr lang="es-MX" sz="9600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0.00000000000000000000000000000009109 K</a:t>
                </a:r>
                <a:r>
                  <a:rPr lang="es-MX" sz="9600" cap="none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g</a:t>
                </a:r>
                <a:r>
                  <a:rPr lang="es-MX" sz="9600" dirty="0">
                    <a:solidFill>
                      <a:schemeClr val="tx1"/>
                    </a:solidFill>
                  </a:rPr>
                  <a:t>). </a:t>
                </a:r>
                <a:r>
                  <a:rPr lang="es-MX" sz="9600" cap="none" dirty="0">
                    <a:solidFill>
                      <a:schemeClr val="tx1"/>
                    </a:solidFill>
                  </a:rPr>
                  <a:t>Para esto se emplea un sistema que se llama notación científica</a:t>
                </a:r>
                <a:r>
                  <a:rPr lang="es-MX" sz="9600" dirty="0">
                    <a:solidFill>
                      <a:schemeClr val="tx1"/>
                    </a:solidFill>
                  </a:rPr>
                  <a:t>.</a:t>
                </a:r>
              </a:p>
              <a:p>
                <a:pPr algn="just"/>
                <a:r>
                  <a:rPr lang="es-MX" sz="9600" cap="none" dirty="0">
                    <a:solidFill>
                      <a:schemeClr val="tx1"/>
                    </a:solidFill>
                  </a:rPr>
                  <a:t>Un número escrito en notación científica sigue el siguiente patrón</a:t>
                </a:r>
                <a:r>
                  <a:rPr lang="es-MX" sz="9600" dirty="0">
                    <a:solidFill>
                      <a:schemeClr val="tx1"/>
                    </a:solidFill>
                  </a:rPr>
                  <a:t>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9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MX" sz="9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9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MX" sz="9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s-MX" sz="9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9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9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℮</m:t>
                          </m:r>
                        </m:sup>
                      </m:sSup>
                    </m:oMath>
                  </m:oMathPara>
                </a14:m>
                <a:endParaRPr lang="es-MX" sz="9600" dirty="0">
                  <a:solidFill>
                    <a:schemeClr val="tx1"/>
                  </a:solidFill>
                </a:endParaRPr>
              </a:p>
              <a:p>
                <a:pPr algn="just"/>
                <a:r>
                  <a:rPr lang="es-MX" sz="9600" cap="none" dirty="0">
                    <a:solidFill>
                      <a:schemeClr val="tx1"/>
                    </a:solidFill>
                  </a:rPr>
                  <a:t>donde: 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s-MX" sz="9600" cap="none" dirty="0">
                    <a:solidFill>
                      <a:schemeClr val="tx1"/>
                    </a:solidFill>
                  </a:rPr>
                  <a:t>	m: se denomina mantisa (esta debe de ser mayor o igual que 1 y menor que 10).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s-MX" sz="9600" cap="none" dirty="0">
                    <a:solidFill>
                      <a:schemeClr val="tx1"/>
                    </a:solidFill>
                  </a:rPr>
                  <a:t>	</a:t>
                </a:r>
                <a:r>
                  <a:rPr lang="es-MX" sz="9600" cap="none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MX" sz="9600" i="1" cap="none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℮</m:t>
                    </m:r>
                  </m:oMath>
                </a14:m>
                <a:r>
                  <a:rPr lang="es-MX" sz="9600" cap="none" dirty="0">
                    <a:solidFill>
                      <a:schemeClr val="tx1"/>
                    </a:solidFill>
                  </a:rPr>
                  <a:t>: orden de la magnitud dada como exponente.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s-MX" sz="9600" cap="none" dirty="0">
                    <a:solidFill>
                      <a:schemeClr val="tx1"/>
                    </a:solidFill>
                  </a:rPr>
                  <a:t>el exponente indica el espacio que se mueve el punto decimal hasta colocarlo enseguida del primer digito diferente a cero.</a:t>
                </a:r>
              </a:p>
              <a:p>
                <a:pPr algn="just"/>
                <a:r>
                  <a:rPr lang="es-MX" sz="9600" cap="none" dirty="0">
                    <a:solidFill>
                      <a:schemeClr val="tx1"/>
                    </a:solidFill>
                  </a:rPr>
                  <a:t>si lo mueves a la izquierda el exponente es positivo, si lo mueves a la derecha el exponente es negativo. </a:t>
                </a:r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Sub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333336" y="627321"/>
                <a:ext cx="11553863" cy="6608134"/>
              </a:xfrm>
              <a:blipFill>
                <a:blip r:embed="rId2"/>
                <a:stretch>
                  <a:fillRect l="-844" t="-1845" r="-792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5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 noGrp="1"/>
          </p:cNvSpPr>
          <p:nvPr>
            <p:ph idx="1"/>
          </p:nvPr>
        </p:nvSpPr>
        <p:spPr>
          <a:xfrm>
            <a:off x="499731" y="211411"/>
            <a:ext cx="8534400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tx1"/>
                </a:solidFill>
              </a:rPr>
              <a:t>Ejemplos</a:t>
            </a:r>
          </a:p>
          <a:p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639910" y="1032035"/>
            <a:ext cx="49404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sz="2400" dirty="0"/>
              <a:t>90000 = 9 x 10</a:t>
            </a:r>
            <a:r>
              <a:rPr lang="es-MX" sz="2400" baseline="30000" dirty="0"/>
              <a:t>4</a:t>
            </a:r>
          </a:p>
          <a:p>
            <a:pPr marL="342900" indent="-342900">
              <a:buAutoNum type="arabicParenR"/>
            </a:pPr>
            <a:r>
              <a:rPr lang="es-MX" sz="2400" dirty="0"/>
              <a:t>0.0008 = 8 x 10</a:t>
            </a:r>
            <a:r>
              <a:rPr lang="es-MX" sz="2400" baseline="30000" dirty="0"/>
              <a:t>-4</a:t>
            </a:r>
          </a:p>
          <a:p>
            <a:pPr marL="342900" indent="-342900">
              <a:buAutoNum type="arabicParenR"/>
            </a:pPr>
            <a:r>
              <a:rPr lang="es-MX" sz="2400" dirty="0"/>
              <a:t>8400000 = 8.4 x 10</a:t>
            </a:r>
            <a:r>
              <a:rPr lang="es-MX" sz="2400" baseline="30000" dirty="0"/>
              <a:t>6</a:t>
            </a:r>
          </a:p>
          <a:p>
            <a:pPr marL="342900" indent="-342900">
              <a:buAutoNum type="arabicParenR"/>
            </a:pPr>
            <a:r>
              <a:rPr lang="es-MX" sz="2400" dirty="0"/>
              <a:t>0.00000099 = 9.9 x 10</a:t>
            </a:r>
            <a:r>
              <a:rPr lang="es-MX" sz="2400" baseline="30000" dirty="0"/>
              <a:t>-7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04800" y="2607733"/>
            <a:ext cx="10551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Los </a:t>
            </a:r>
            <a:r>
              <a:rPr lang="es-MX" sz="2400" dirty="0"/>
              <a:t>números con potencia de 10 que están en notación científica se pueden convertir a ella con las reglas de recorrido del punto</a:t>
            </a:r>
            <a:r>
              <a:rPr lang="es-MX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99731" y="3422319"/>
                <a:ext cx="11584086" cy="3413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>
                    <a:solidFill>
                      <a:schemeClr val="bg1"/>
                    </a:solidFill>
                  </a:rPr>
                  <a:t>1</a:t>
                </a:r>
                <a:r>
                  <a:rPr lang="es-MX" sz="2400" dirty="0">
                    <a:solidFill>
                      <a:schemeClr val="tx1"/>
                    </a:solidFill>
                  </a:rPr>
                  <a:t>) 53.2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s-MX" sz="2400" dirty="0">
                    <a:solidFill>
                      <a:schemeClr val="tx1"/>
                    </a:solidFill>
                  </a:rPr>
                  <a:t> = 5.32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s-MX" sz="2400" dirty="0">
                    <a:solidFill>
                      <a:schemeClr val="tx1"/>
                    </a:solidFill>
                  </a:rPr>
                  <a:t>	(El punto se recorre un lugar a la izquierda, al exponente se le suma 1)</a:t>
                </a: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2) 28400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s-MX" sz="2400" dirty="0">
                    <a:solidFill>
                      <a:schemeClr val="tx1"/>
                    </a:solidFill>
                  </a:rPr>
                  <a:t>= 2.84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s-MX" sz="2400" dirty="0">
                    <a:solidFill>
                      <a:schemeClr val="tx1"/>
                    </a:solidFill>
                  </a:rPr>
                  <a:t>	(El punto se recorre 4 lugares a la izquierda, al exponente se le suma 4</a:t>
                </a: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3) 0.0000067 X 10</a:t>
                </a:r>
                <a:r>
                  <a:rPr lang="es-MX" sz="2400" baseline="30000" dirty="0">
                    <a:solidFill>
                      <a:schemeClr val="tx1"/>
                    </a:solidFill>
                  </a:rPr>
                  <a:t>4</a:t>
                </a:r>
                <a:r>
                  <a:rPr lang="es-MX" sz="2400" dirty="0">
                    <a:solidFill>
                      <a:schemeClr val="tx1"/>
                    </a:solidFill>
                  </a:rPr>
                  <a:t> = 6.7 X 10</a:t>
                </a:r>
                <a:r>
                  <a:rPr lang="es-MX" sz="2400" baseline="30000" dirty="0">
                    <a:solidFill>
                      <a:schemeClr val="tx1"/>
                    </a:solidFill>
                  </a:rPr>
                  <a:t>–2</a:t>
                </a:r>
                <a:r>
                  <a:rPr lang="es-MX" sz="2400" dirty="0">
                    <a:solidFill>
                      <a:schemeClr val="tx1"/>
                    </a:solidFill>
                  </a:rPr>
                  <a:t> 	(El punto se recorre 6 lugares a la derecha, al exponente se le resta 6)</a:t>
                </a: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4) 0.000749 X 10</a:t>
                </a:r>
                <a:r>
                  <a:rPr lang="es-MX" sz="2400" baseline="30000" dirty="0">
                    <a:solidFill>
                      <a:schemeClr val="tx1"/>
                    </a:solidFill>
                  </a:rPr>
                  <a:t>–5 </a:t>
                </a:r>
                <a:r>
                  <a:rPr lang="es-MX" sz="2400" dirty="0">
                    <a:solidFill>
                      <a:schemeClr val="tx1"/>
                    </a:solidFill>
                  </a:rPr>
                  <a:t>= 7.49 X 10</a:t>
                </a:r>
                <a:r>
                  <a:rPr lang="es-MX" sz="2400" baseline="30000" dirty="0">
                    <a:solidFill>
                      <a:schemeClr val="tx1"/>
                    </a:solidFill>
                  </a:rPr>
                  <a:t>–9 </a:t>
                </a:r>
                <a:r>
                  <a:rPr lang="es-MX" sz="2400" dirty="0">
                    <a:solidFill>
                      <a:schemeClr val="tx1"/>
                    </a:solidFill>
                  </a:rPr>
                  <a:t>   (El punto se recorre 4 lugares a la derecha, al exponente se le resta 4)</a:t>
                </a:r>
              </a:p>
              <a:p>
                <a:endParaRPr lang="es-MX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31" y="3422319"/>
                <a:ext cx="11584086" cy="3413178"/>
              </a:xfrm>
              <a:prstGeom prst="rect">
                <a:avLst/>
              </a:prstGeom>
              <a:blipFill>
                <a:blip r:embed="rId2"/>
                <a:stretch>
                  <a:fillRect l="-842" t="-1429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68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36609" y="325633"/>
            <a:ext cx="10755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Para multiplicar o dividir cantidades en notación científica sólo debes aplicar las leyes de los exponentes, recordando que: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809" y="1131452"/>
            <a:ext cx="9441791" cy="516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3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982134" y="999066"/>
            <a:ext cx="7332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Ejemplos de operaciones con notación científica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703" y="1398855"/>
            <a:ext cx="7974418" cy="496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48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41434" y="446568"/>
                <a:ext cx="11052361" cy="6375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400" dirty="0">
                    <a:solidFill>
                      <a:schemeClr val="tx1"/>
                    </a:solidFill>
                  </a:rPr>
                  <a:t>Para sumar o restar números con potencia diez, hay que asegurarse que los exponentes sean iguales. Por ejemplo para sumar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endParaRPr lang="es-MX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es-MX" sz="2400" dirty="0">
                    <a:solidFill>
                      <a:schemeClr val="tx1"/>
                    </a:solidFill>
                  </a:rPr>
                  <a:t>Convertimos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0.2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s-MX" sz="2400" dirty="0">
                    <a:solidFill>
                      <a:schemeClr val="tx1"/>
                    </a:solidFill>
                  </a:rPr>
                  <a:t> (se recorre el punto un lugar a la izquierda y al exponente se le suma 1)</a:t>
                </a:r>
              </a:p>
              <a:p>
                <a:pPr marL="342900" indent="-342900">
                  <a:buAutoNum type="arabicPeriod"/>
                </a:pPr>
                <a:r>
                  <a:rPr lang="es-MX" sz="2400" dirty="0">
                    <a:solidFill>
                      <a:schemeClr val="tx1"/>
                    </a:solidFill>
                  </a:rPr>
                  <a:t>Ahora los dos números tienen la misma potencia y se pueden sumar:</a:t>
                </a: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0.2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3.2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También se puede convertir el segundo numero en vez del primero:</a:t>
                </a:r>
              </a:p>
              <a:p>
                <a:pPr marL="342900" indent="-34290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MX" sz="2400" dirty="0">
                    <a:solidFill>
                      <a:schemeClr val="tx1"/>
                    </a:solidFill>
                  </a:rPr>
                  <a:t> (se recorre el punto un lugar a la derecha y el exponente se le resta 1)</a:t>
                </a:r>
              </a:p>
              <a:p>
                <a:pPr marL="342900" indent="-342900">
                  <a:buAutoNum type="arabicPeriod"/>
                </a:pPr>
                <a:r>
                  <a:rPr lang="es-MX" sz="2400" dirty="0">
                    <a:solidFill>
                      <a:schemeClr val="tx1"/>
                    </a:solidFill>
                  </a:rPr>
                  <a:t>Ahora se pueden sumar:</a:t>
                </a: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32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3.2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Ejemplos: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1.3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MX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MX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MX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1.3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MX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MX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0.02</m:t>
                          </m:r>
                          <m:r>
                            <a:rPr lang="es-MX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s-MX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1.32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endParaRPr lang="es-MX" sz="24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4.35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s-MX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MX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3.5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−7</m:t>
                          </m:r>
                        </m:sup>
                      </m:sSup>
                      <m:r>
                        <a:rPr lang="es-MX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4.35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s-MX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0.35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s-MX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MX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</m:oMath>
                  </m:oMathPara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endParaRPr lang="es-MX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34" y="446568"/>
                <a:ext cx="11052361" cy="6375143"/>
              </a:xfrm>
              <a:prstGeom prst="rect">
                <a:avLst/>
              </a:prstGeom>
              <a:blipFill>
                <a:blip r:embed="rId2"/>
                <a:stretch>
                  <a:fillRect l="-827" t="-765" r="-1600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4113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23654" y="384606"/>
            <a:ext cx="6637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Realiza los siguientes ejercicios</a:t>
            </a:r>
            <a:r>
              <a:rPr lang="es-MX" dirty="0"/>
              <a:t>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30803" y="900100"/>
            <a:ext cx="10297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Convierte los siguientes números escritos en notación decimal a notación científica: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06329" y="1513650"/>
            <a:ext cx="41708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MX" sz="2400" dirty="0"/>
              <a:t>50000 =</a:t>
            </a:r>
          </a:p>
          <a:p>
            <a:pPr marL="342900" indent="-342900">
              <a:buAutoNum type="arabicParenR"/>
            </a:pPr>
            <a:r>
              <a:rPr lang="es-MX" sz="2400" dirty="0"/>
              <a:t>840 =</a:t>
            </a:r>
          </a:p>
          <a:p>
            <a:pPr marL="342900" indent="-342900">
              <a:buAutoNum type="arabicParenR"/>
            </a:pPr>
            <a:r>
              <a:rPr lang="es-MX" sz="2400" dirty="0"/>
              <a:t>0.0093 =</a:t>
            </a:r>
          </a:p>
          <a:p>
            <a:pPr marL="342900" indent="-342900">
              <a:buAutoNum type="arabicParenR"/>
            </a:pPr>
            <a:r>
              <a:rPr lang="es-MX" sz="2400" dirty="0"/>
              <a:t>2497.87 =</a:t>
            </a:r>
          </a:p>
          <a:p>
            <a:pPr marL="342900" indent="-342900">
              <a:buAutoNum type="arabicParenR"/>
            </a:pPr>
            <a:r>
              <a:rPr lang="es-MX" sz="2400" dirty="0"/>
              <a:t>0.725 =</a:t>
            </a:r>
          </a:p>
        </p:txBody>
      </p:sp>
      <p:sp>
        <p:nvSpPr>
          <p:cNvPr id="9" name="Rectángulo 8"/>
          <p:cNvSpPr/>
          <p:nvPr/>
        </p:nvSpPr>
        <p:spPr>
          <a:xfrm>
            <a:off x="6481461" y="1523750"/>
            <a:ext cx="37257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s-MX" sz="2400" dirty="0">
                <a:solidFill>
                  <a:schemeClr val="bg1"/>
                </a:solidFill>
              </a:rPr>
              <a:t>435000000 =</a:t>
            </a:r>
          </a:p>
          <a:p>
            <a:pPr marL="342900" indent="-342900">
              <a:buAutoNum type="arabicParenR"/>
            </a:pPr>
            <a:r>
              <a:rPr lang="es-MX" sz="2400" dirty="0">
                <a:solidFill>
                  <a:schemeClr val="bg1"/>
                </a:solidFill>
              </a:rPr>
              <a:t>84065000</a:t>
            </a:r>
          </a:p>
          <a:p>
            <a:pPr marL="342900" indent="-342900">
              <a:buAutoNum type="arabicParenR"/>
            </a:pPr>
            <a:r>
              <a:rPr lang="es-MX" sz="2400" dirty="0">
                <a:solidFill>
                  <a:schemeClr val="bg1"/>
                </a:solidFill>
              </a:rPr>
              <a:t>285.2 =</a:t>
            </a:r>
          </a:p>
          <a:p>
            <a:pPr marL="342900" indent="-342900">
              <a:buAutoNum type="arabicParenR"/>
            </a:pPr>
            <a:r>
              <a:rPr lang="es-MX" sz="2400" dirty="0">
                <a:solidFill>
                  <a:schemeClr val="bg1"/>
                </a:solidFill>
              </a:rPr>
              <a:t>0.0123 =</a:t>
            </a:r>
          </a:p>
          <a:p>
            <a:pPr marL="342900" indent="-342900">
              <a:buAutoNum type="arabicParenR"/>
            </a:pPr>
            <a:r>
              <a:rPr lang="es-MX" sz="2400" dirty="0">
                <a:solidFill>
                  <a:schemeClr val="bg1"/>
                </a:solidFill>
              </a:rPr>
              <a:t>0.000032 =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06329" y="3645536"/>
            <a:ext cx="800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Convierte los siguientes números a notación decimal</a:t>
            </a:r>
            <a:r>
              <a:rPr lang="es-MX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006059" y="4207763"/>
                <a:ext cx="1797269" cy="194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b="0" dirty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4.5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8.63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s-MX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2.845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a:rPr lang="es-MX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rabicParenR"/>
                </a:pPr>
                <a14:m>
                  <m:oMath xmlns:m="http://schemas.openxmlformats.org/officeDocument/2006/math">
                    <m:r>
                      <a:rPr lang="es-E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1.83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s-MX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059" y="4207763"/>
                <a:ext cx="1797269" cy="1947328"/>
              </a:xfrm>
              <a:prstGeom prst="rect">
                <a:avLst/>
              </a:prstGeom>
              <a:blipFill>
                <a:blip r:embed="rId2"/>
                <a:stretch>
                  <a:fillRect l="-5085" t="-1875" r="-30508" b="-593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337738" y="4301759"/>
                <a:ext cx="2065283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89.21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s-MX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78.23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328.76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s-MX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2.345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s-MX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bg1"/>
                  </a:solidFill>
                </a:endParaRPr>
              </a:p>
              <a:p>
                <a:pPr marL="342900" indent="-342900">
                  <a:buFont typeface="+mj-lt"/>
                  <a:buAutoNum type="arabicParenR" startAt="6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es-MX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738" y="4301759"/>
                <a:ext cx="2065283" cy="1938992"/>
              </a:xfrm>
              <a:prstGeom prst="rect">
                <a:avLst/>
              </a:prstGeom>
              <a:blipFill>
                <a:blip r:embed="rId3"/>
                <a:stretch>
                  <a:fillRect l="-4438" t="-2830" r="-22189" b="-534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74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85430" y="0"/>
            <a:ext cx="10795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chemeClr val="bg1"/>
                </a:solidFill>
              </a:rPr>
              <a:t>En </a:t>
            </a:r>
            <a:r>
              <a:rPr lang="es-MX" sz="2400" dirty="0"/>
              <a:t>los siguientes problemas , reduce y expresa el resultado como un solo número escrito en notación científica.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079022" y="933942"/>
                <a:ext cx="7803931" cy="5924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/>
                  <a:t>1</a:t>
                </a:r>
                <a:r>
                  <a:rPr lang="es-MX" sz="2400" dirty="0"/>
                  <a:t>) (</a:t>
                </a:r>
                <a:r>
                  <a:rPr lang="es-MX" sz="2400" dirty="0">
                    <a:solidFill>
                      <a:schemeClr val="tx1"/>
                    </a:solidFill>
                  </a:rPr>
                  <a:t>3000)(17000000)=</a:t>
                </a:r>
              </a:p>
              <a:p>
                <a:endParaRPr lang="es-MX" sz="2400" dirty="0">
                  <a:solidFill>
                    <a:schemeClr val="tx1"/>
                  </a:solidFill>
                </a:endParaRP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2)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−7</m:t>
                            </m:r>
                          </m:sup>
                        </m:sSup>
                      </m:e>
                    </m:d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b="0" dirty="0">
                  <a:solidFill>
                    <a:schemeClr val="tx1"/>
                  </a:solidFill>
                </a:endParaRPr>
              </a:p>
              <a:p>
                <a:endParaRPr lang="es-MX" sz="2400" dirty="0">
                  <a:solidFill>
                    <a:schemeClr val="tx1"/>
                  </a:solidFill>
                </a:endParaRP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3)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15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</m:e>
                    </m:d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endParaRPr lang="es-MX" sz="2400" dirty="0">
                  <a:solidFill>
                    <a:schemeClr val="tx1"/>
                  </a:solidFill>
                </a:endParaRP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4)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MX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s-MX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s-MX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endParaRPr lang="es-MX" sz="2400" dirty="0">
                  <a:solidFill>
                    <a:schemeClr val="tx1"/>
                  </a:solidFill>
                </a:endParaRP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MX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s-MX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s-MX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p>
                          </m:e>
                        </m:d>
                        <m:sSup>
                          <m:sSup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MX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s-MX" sz="24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  <m:r>
                                      <a:rPr lang="es-MX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s-MX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s-MX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−9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−5</m:t>
                            </m:r>
                          </m:sup>
                        </m:sSup>
                      </m:den>
                    </m:f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endParaRPr lang="es-MX" sz="2400" dirty="0">
                  <a:solidFill>
                    <a:schemeClr val="tx1"/>
                  </a:solidFill>
                </a:endParaRP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6)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s-MX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17</m:t>
                            </m:r>
                          </m:sup>
                        </m:sSup>
                      </m:e>
                    </m:d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endParaRPr lang="es-MX" sz="2400" dirty="0">
                  <a:solidFill>
                    <a:schemeClr val="tx1"/>
                  </a:solidFill>
                </a:endParaRP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7)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233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tx1"/>
                  </a:solidFill>
                </a:endParaRPr>
              </a:p>
              <a:p>
                <a:endParaRPr lang="es-MX" sz="2400" dirty="0">
                  <a:solidFill>
                    <a:schemeClr val="tx1"/>
                  </a:solidFill>
                </a:endParaRPr>
              </a:p>
              <a:p>
                <a:r>
                  <a:rPr lang="es-MX" sz="2400" dirty="0">
                    <a:solidFill>
                      <a:schemeClr val="tx1"/>
                    </a:solidFill>
                  </a:rPr>
                  <a:t>8)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6.73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s-MX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2.31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MX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  <m:r>
                      <a:rPr lang="es-MX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s-MX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022" y="933942"/>
                <a:ext cx="7803931" cy="5924058"/>
              </a:xfrm>
              <a:prstGeom prst="rect">
                <a:avLst/>
              </a:prstGeom>
              <a:blipFill>
                <a:blip r:embed="rId2"/>
                <a:stretch>
                  <a:fillRect l="-1172" t="-823" b="-133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93497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434</TotalTime>
  <Words>577</Words>
  <Application>Microsoft Office PowerPoint</Application>
  <PresentationFormat>Panorámica</PresentationFormat>
  <Paragraphs>73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Cambria</vt:lpstr>
      <vt:lpstr>Cambria Math</vt:lpstr>
      <vt:lpstr>Trebuchet MS</vt:lpstr>
      <vt:lpstr>Wingdings 3</vt:lpstr>
      <vt:lpstr>Faceta</vt:lpstr>
      <vt:lpstr>NOTACIÓN CIENTÍFICA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NOTACIÓN CIENTÍFICA</dc:title>
  <dc:creator>CARLOS JESUS AIMACAÑA PINDUISACA</dc:creator>
  <cp:lastModifiedBy>Carlos Jesus Aimacaña Pinduisaca</cp:lastModifiedBy>
  <cp:revision>14</cp:revision>
  <dcterms:created xsi:type="dcterms:W3CDTF">2021-05-30T21:59:13Z</dcterms:created>
  <dcterms:modified xsi:type="dcterms:W3CDTF">2024-12-07T21:19:07Z</dcterms:modified>
</cp:coreProperties>
</file>