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January 27,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6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January 27,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45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January 27,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3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January 27,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5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January 27,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January 27,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January 27,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32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January 27,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99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January 27,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January 27,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5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January 27,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January 27,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917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 mosaico de formas geométricas multicolores">
            <a:extLst>
              <a:ext uri="{FF2B5EF4-FFF2-40B4-BE49-F238E27FC236}">
                <a16:creationId xmlns:a16="http://schemas.microsoft.com/office/drawing/2014/main" id="{FF65786F-D21A-1489-F529-BAA548835E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436" b="1"/>
          <a:stretch/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AB12A8-7CC2-90B2-2F8E-60122FEDF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07" y="2906973"/>
            <a:ext cx="3639828" cy="2640247"/>
          </a:xfrm>
        </p:spPr>
        <p:txBody>
          <a:bodyPr>
            <a:normAutofit/>
          </a:bodyPr>
          <a:lstStyle/>
          <a:p>
            <a:pPr algn="l"/>
            <a:r>
              <a:rPr lang="es-EC" dirty="0"/>
              <a:t>Unidad </a:t>
            </a:r>
            <a:r>
              <a:rPr lang="es-EC" dirty="0" err="1"/>
              <a:t>iii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AA0EE3-1CD5-CF24-42FE-DDEAC8BD0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305" y="5676900"/>
            <a:ext cx="3439235" cy="955315"/>
          </a:xfrm>
        </p:spPr>
        <p:txBody>
          <a:bodyPr>
            <a:normAutofit/>
          </a:bodyPr>
          <a:lstStyle/>
          <a:p>
            <a:pPr algn="l"/>
            <a:r>
              <a:rPr lang="es-EC" dirty="0"/>
              <a:t>DIDÁCTICA DEL ALGEBRA</a:t>
            </a:r>
          </a:p>
        </p:txBody>
      </p:sp>
    </p:spTree>
    <p:extLst>
      <p:ext uri="{BB962C8B-B14F-4D97-AF65-F5344CB8AC3E}">
        <p14:creationId xmlns:p14="http://schemas.microsoft.com/office/powerpoint/2010/main" val="330659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41C4BD-59F3-5003-CE1F-60F3EC35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1A7C99-A32B-3810-FF3E-B7686A936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63685"/>
            <a:ext cx="3875963" cy="410702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 </a:t>
            </a:r>
            <a:r>
              <a:rPr lang="es-ES" b="1" dirty="0"/>
              <a:t>didáctica del álgebra</a:t>
            </a:r>
            <a:r>
              <a:rPr lang="es-ES" dirty="0"/>
              <a:t> es una rama de la educación matemática que se centra en la enseñanza y aprendizaje del álgebra. Su objetivo es facilitar la comprensión de los conceptos algebraicos, el desarrollo del pensamiento abstracto y la aplicación de estos conocimientos en la resolución de problemas.</a:t>
            </a:r>
          </a:p>
        </p:txBody>
      </p:sp>
      <p:pic>
        <p:nvPicPr>
          <p:cNvPr id="5" name="Picture 4" descr="Una fórmula de cálculo">
            <a:extLst>
              <a:ext uri="{FF2B5EF4-FFF2-40B4-BE49-F238E27FC236}">
                <a16:creationId xmlns:a16="http://schemas.microsoft.com/office/drawing/2014/main" id="{91DBB22F-3ECD-2587-7F88-B3F0AD9F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56" r="19301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628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C2B39D-E757-CF9E-9E09-4707211B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6967181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b="1"/>
              <a:t>Aspectos clave de la didáctica del álgebra:</a:t>
            </a:r>
            <a:br>
              <a:rPr lang="es-ES" sz="2400" b="1"/>
            </a:br>
            <a:endParaRPr lang="es-EC" sz="24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DEAFC4-6AEA-B887-242B-70BF00160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6"/>
            <a:ext cx="6967181" cy="4107021"/>
          </a:xfrm>
        </p:spPr>
        <p:txBody>
          <a:bodyPr>
            <a:normAutofit/>
          </a:bodyPr>
          <a:lstStyle/>
          <a:p>
            <a:r>
              <a:rPr lang="es-ES" b="1" dirty="0"/>
              <a:t>1. Conceptos fundamentales del álgebra: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Literales y variables:</a:t>
            </a:r>
            <a:r>
              <a:rPr lang="es-ES" dirty="0"/>
              <a:t> Introducción a símbolos que representan números.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Operaciones algebraicas:</a:t>
            </a:r>
            <a:r>
              <a:rPr lang="es-ES" dirty="0"/>
              <a:t> Suma, resta, multiplicación y división de expresiones algebraicas.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Ecuaciones y desigualdades:</a:t>
            </a:r>
            <a:r>
              <a:rPr lang="es-ES" dirty="0"/>
              <a:t> Resolución y análisis de estas estructuras.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Funciones:</a:t>
            </a:r>
            <a:r>
              <a:rPr lang="es-ES" dirty="0"/>
              <a:t> Relación entre variables dependientes e independientes.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Polinomios:</a:t>
            </a:r>
            <a:r>
              <a:rPr lang="es-ES" dirty="0"/>
              <a:t> Operaciones y factorización</a:t>
            </a:r>
            <a:endParaRPr lang="es-EC" dirty="0"/>
          </a:p>
        </p:txBody>
      </p:sp>
      <p:pic>
        <p:nvPicPr>
          <p:cNvPr id="5" name="Picture 4" descr="Gota de agua sobre pétalo">
            <a:extLst>
              <a:ext uri="{FF2B5EF4-FFF2-40B4-BE49-F238E27FC236}">
                <a16:creationId xmlns:a16="http://schemas.microsoft.com/office/drawing/2014/main" id="{087156B2-19C4-7545-494C-073B7CC1A7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76" r="29520" b="-1"/>
          <a:stretch/>
        </p:blipFill>
        <p:spPr>
          <a:xfrm>
            <a:off x="7968222" y="2"/>
            <a:ext cx="4223778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108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3A6536-39C7-0CB1-1334-5D19104F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6967181" cy="1216024"/>
          </a:xfrm>
        </p:spPr>
        <p:txBody>
          <a:bodyPr>
            <a:normAutofit/>
          </a:bodyPr>
          <a:lstStyle/>
          <a:p>
            <a:r>
              <a:rPr lang="es-ES" b="1" dirty="0"/>
              <a:t>2. Enfoques didácticos:</a:t>
            </a:r>
            <a:br>
              <a:rPr lang="es-ES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1E49E3-DFA8-369E-BD76-B2E8EF77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6"/>
            <a:ext cx="6967181" cy="41070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Enfoque manipulativo:</a:t>
            </a:r>
            <a:r>
              <a:rPr lang="es-ES" dirty="0"/>
              <a:t> Uso de materiales concretos, como fichas o bloques algebraicos, para representar expresiones y operaciones.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Enfoque gráfico:</a:t>
            </a:r>
            <a:r>
              <a:rPr lang="es-ES" dirty="0"/>
              <a:t> Representación de ecuaciones y funciones mediante gráficos para visualizar relaciones.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Enfoque simbólico:</a:t>
            </a:r>
            <a:r>
              <a:rPr lang="es-ES" dirty="0"/>
              <a:t> Trabajo con notaciones y manipulaciones algebraicas.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Enfoque contextualizado:</a:t>
            </a:r>
            <a:r>
              <a:rPr lang="es-ES" dirty="0"/>
              <a:t> Resolución de problemas reales que requieran el uso del álgebra.</a:t>
            </a:r>
          </a:p>
          <a:p>
            <a:endParaRPr lang="es-EC" dirty="0"/>
          </a:p>
        </p:txBody>
      </p:sp>
      <p:pic>
        <p:nvPicPr>
          <p:cNvPr id="5" name="Picture 4" descr="Gráficas financieras en una pantalla oscura">
            <a:extLst>
              <a:ext uri="{FF2B5EF4-FFF2-40B4-BE49-F238E27FC236}">
                <a16:creationId xmlns:a16="http://schemas.microsoft.com/office/drawing/2014/main" id="{A14567E6-1603-50E4-446A-1021EAB315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71" r="33680" b="1"/>
          <a:stretch/>
        </p:blipFill>
        <p:spPr>
          <a:xfrm>
            <a:off x="7968222" y="2"/>
            <a:ext cx="4223778" cy="6865951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754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F5529E-16A5-C4AE-4DE4-21B9D315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59" y="609601"/>
            <a:ext cx="5683623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800" b="1"/>
              <a:t>3. Dificultades comunes en el aprendizaje del álgebra:</a:t>
            </a:r>
            <a:br>
              <a:rPr lang="es-ES" sz="1800" b="1"/>
            </a:br>
            <a:endParaRPr lang="es-EC" sz="1800"/>
          </a:p>
        </p:txBody>
      </p:sp>
      <p:pic>
        <p:nvPicPr>
          <p:cNvPr id="5" name="Picture 4" descr="Signos de interrogación de diferentes colores">
            <a:extLst>
              <a:ext uri="{FF2B5EF4-FFF2-40B4-BE49-F238E27FC236}">
                <a16:creationId xmlns:a16="http://schemas.microsoft.com/office/drawing/2014/main" id="{A5D9258A-70D9-3DF9-99AE-022BE65FF5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38" r="33150"/>
          <a:stretch/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61562-0BEE-705B-74E4-287B8180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859" y="2147356"/>
            <a:ext cx="5683624" cy="41070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Confusión entre números y literales.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Dificultad para entender el significado de las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Problemas en la transición del pensamiento aritmético al algebraico.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Falta de comprensión de los procedimientos algebraicos.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142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98E9A8-4963-A846-53AD-F7F2601E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b="1"/>
              <a:t>4. Estrategias didácticas:</a:t>
            </a:r>
            <a:br>
              <a:rPr lang="es-ES" sz="2400" b="1"/>
            </a:br>
            <a:endParaRPr lang="es-EC" sz="24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D428B5-E3E2-CF55-C4DD-56F87DA2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63685"/>
            <a:ext cx="3875963" cy="41070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600" b="1"/>
              <a:t>Uso de analogías:</a:t>
            </a:r>
            <a:r>
              <a:rPr lang="es-ES" sz="1600"/>
              <a:t> Relacionar conceptos algebraicos con situaciones cotidianas.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600" b="1"/>
              <a:t>Gamificación:</a:t>
            </a:r>
            <a:r>
              <a:rPr lang="es-ES" sz="1600"/>
              <a:t> Incorporar juegos y actividades interactivas para motivar a los estudiantes.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600" b="1"/>
              <a:t>Aprendizaje colaborativo:</a:t>
            </a:r>
            <a:r>
              <a:rPr lang="es-ES" sz="1600"/>
              <a:t> Trabajar en equipo para resolver problemas y discutir soluciones.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600" b="1"/>
              <a:t>Tecnología educativa:</a:t>
            </a:r>
            <a:r>
              <a:rPr lang="es-ES" sz="1600"/>
              <a:t> Utilizar herramientas como GeoGebra, </a:t>
            </a:r>
            <a:r>
              <a:rPr lang="es-ES" sz="1600" err="1"/>
              <a:t>Desmos</a:t>
            </a:r>
            <a:r>
              <a:rPr lang="es-ES" sz="1600"/>
              <a:t> o calculadoras gráficas para explorar conceptos.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1600" b="1"/>
              <a:t>Resolución de problemas:</a:t>
            </a:r>
            <a:r>
              <a:rPr lang="es-ES" sz="1600"/>
              <a:t> Plantear problemas abiertos que requieran aplicar conceptos algebraicos.</a:t>
            </a:r>
          </a:p>
          <a:p>
            <a:pPr>
              <a:lnSpc>
                <a:spcPct val="90000"/>
              </a:lnSpc>
            </a:pPr>
            <a:endParaRPr lang="es-EC" sz="1600"/>
          </a:p>
        </p:txBody>
      </p:sp>
      <p:pic>
        <p:nvPicPr>
          <p:cNvPr id="5" name="Picture 4" descr="Juego de mesa colorido">
            <a:extLst>
              <a:ext uri="{FF2B5EF4-FFF2-40B4-BE49-F238E27FC236}">
                <a16:creationId xmlns:a16="http://schemas.microsoft.com/office/drawing/2014/main" id="{722DFFF9-545C-FA8E-D30A-E1BA30C3B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90" r="16020" b="1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147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3B95DB-C766-61F8-5BF6-D12E9A73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800" b="1"/>
              <a:t>5. Ventajas de una buena didáctica del álgebra:</a:t>
            </a:r>
            <a:br>
              <a:rPr lang="es-ES" sz="1800" b="1"/>
            </a:br>
            <a:endParaRPr lang="es-EC" sz="1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AF0904-B52E-9A5A-0BFB-6C2611528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63685"/>
            <a:ext cx="3875963" cy="41070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Desarrolla el pensamiento lógico y abstracto.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Fomenta habilidades para resolver problemas complejos.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Facilita la comprensión de otras áreas de las matemáticas, como el cálculo y la estadística.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Prepara a los estudiantes para aplicaciones en ciencias, tecnología e ingeniería.</a:t>
            </a:r>
          </a:p>
          <a:p>
            <a:endParaRPr lang="es-EC" dirty="0"/>
          </a:p>
        </p:txBody>
      </p:sp>
      <p:pic>
        <p:nvPicPr>
          <p:cNvPr id="5" name="Picture 4" descr="Fórmulas escritas en una pizarra">
            <a:extLst>
              <a:ext uri="{FF2B5EF4-FFF2-40B4-BE49-F238E27FC236}">
                <a16:creationId xmlns:a16="http://schemas.microsoft.com/office/drawing/2014/main" id="{48720E8B-0C23-E2D9-74D6-8A1DDA3C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79" r="18178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306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5A405F-086F-EF6E-9AC6-B35CCDCA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800" b="1"/>
              <a:t>6. Recursos para la enseñanza del álgebra:</a:t>
            </a:r>
            <a:br>
              <a:rPr lang="es-ES" sz="1800" b="1"/>
            </a:br>
            <a:endParaRPr lang="es-EC" sz="1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DF757A-2FF1-FDCE-D544-D0B0A7FE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63685"/>
            <a:ext cx="3875963" cy="41070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Libros de texto especializados.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Software educativo como GeoGebra, </a:t>
            </a:r>
            <a:r>
              <a:rPr lang="es-ES" dirty="0" err="1"/>
              <a:t>Wolfram</a:t>
            </a:r>
            <a:r>
              <a:rPr lang="es-ES" dirty="0"/>
              <a:t> Alpha o MATLAB.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Actividades interactivas y manipulativas.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Cursos en línea y plataformas como Khan </a:t>
            </a:r>
            <a:r>
              <a:rPr lang="es-ES" dirty="0" err="1"/>
              <a:t>Academy</a:t>
            </a:r>
            <a:r>
              <a:rPr lang="es-ES" dirty="0"/>
              <a:t>.</a:t>
            </a:r>
          </a:p>
          <a:p>
            <a:endParaRPr lang="es-EC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471F2-9B0B-F8CB-42BB-4829317917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06" r="23860" b="-1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1250050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395</Words>
  <Application>Microsoft Office PowerPoint</Application>
  <PresentationFormat>Panorámica</PresentationFormat>
  <Paragraphs>36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Bembo</vt:lpstr>
      <vt:lpstr>ArchiveVTI</vt:lpstr>
      <vt:lpstr>Unidad iii</vt:lpstr>
      <vt:lpstr>Presentación de PowerPoint</vt:lpstr>
      <vt:lpstr>Aspectos clave de la didáctica del álgebra: </vt:lpstr>
      <vt:lpstr>2. Enfoques didácticos: </vt:lpstr>
      <vt:lpstr>3. Dificultades comunes en el aprendizaje del álgebra: </vt:lpstr>
      <vt:lpstr>4. Estrategias didácticas: </vt:lpstr>
      <vt:lpstr>5. Ventajas de una buena didáctica del álgebra: </vt:lpstr>
      <vt:lpstr>6. Recursos para la enseñanza del álgebra: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Ximena Jeanneth Zuñiga Garcia</dc:creator>
  <cp:lastModifiedBy>Ximena Jeanneth Zuñiga Garcia</cp:lastModifiedBy>
  <cp:revision>2</cp:revision>
  <dcterms:created xsi:type="dcterms:W3CDTF">2025-01-13T21:25:34Z</dcterms:created>
  <dcterms:modified xsi:type="dcterms:W3CDTF">2025-01-27T21:41:51Z</dcterms:modified>
</cp:coreProperties>
</file>