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349" r:id="rId4"/>
    <p:sldId id="299" r:id="rId5"/>
    <p:sldId id="270" r:id="rId6"/>
    <p:sldId id="318" r:id="rId7"/>
    <p:sldId id="317" r:id="rId8"/>
    <p:sldId id="322" r:id="rId9"/>
    <p:sldId id="319" r:id="rId10"/>
    <p:sldId id="321" r:id="rId11"/>
    <p:sldId id="320" r:id="rId12"/>
    <p:sldId id="311" r:id="rId13"/>
    <p:sldId id="326" r:id="rId14"/>
    <p:sldId id="324" r:id="rId15"/>
    <p:sldId id="327" r:id="rId16"/>
    <p:sldId id="325" r:id="rId17"/>
    <p:sldId id="328" r:id="rId18"/>
    <p:sldId id="310" r:id="rId19"/>
    <p:sldId id="330" r:id="rId20"/>
    <p:sldId id="331" r:id="rId21"/>
    <p:sldId id="333" r:id="rId22"/>
    <p:sldId id="334" r:id="rId23"/>
    <p:sldId id="335" r:id="rId24"/>
    <p:sldId id="336" r:id="rId25"/>
    <p:sldId id="337" r:id="rId26"/>
    <p:sldId id="309" r:id="rId27"/>
    <p:sldId id="338" r:id="rId28"/>
    <p:sldId id="339" r:id="rId29"/>
    <p:sldId id="308" r:id="rId30"/>
    <p:sldId id="340" r:id="rId31"/>
    <p:sldId id="341" r:id="rId32"/>
    <p:sldId id="342" r:id="rId33"/>
    <p:sldId id="312" r:id="rId34"/>
    <p:sldId id="344" r:id="rId35"/>
    <p:sldId id="346" r:id="rId36"/>
    <p:sldId id="343" r:id="rId37"/>
    <p:sldId id="347" r:id="rId38"/>
    <p:sldId id="313" r:id="rId39"/>
    <p:sldId id="314" r:id="rId40"/>
    <p:sldId id="315" r:id="rId41"/>
    <p:sldId id="348" r:id="rId42"/>
    <p:sldId id="257" r:id="rId4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304"/>
  </p:normalViewPr>
  <p:slideViewPr>
    <p:cSldViewPr snapToGrid="0" snapToObjects="1">
      <p:cViewPr varScale="1">
        <p:scale>
          <a:sx n="98" d="100"/>
          <a:sy n="98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7B80B-C2A8-7F4C-9D27-131BC32295E5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A1899D2A-1B32-A742-9622-9B8055E48A87}">
      <dgm:prSet/>
      <dgm:spPr/>
      <dgm:t>
        <a:bodyPr/>
        <a:lstStyle/>
        <a:p>
          <a:r>
            <a:rPr lang="es-EC" dirty="0"/>
            <a:t>De base individual.</a:t>
          </a:r>
        </a:p>
      </dgm:t>
    </dgm:pt>
    <dgm:pt modelId="{8484887A-7826-D34D-888B-B4BDF96C95FD}" type="parTrans" cxnId="{C42B2595-EC78-9B41-9F1A-BEF17F2545F8}">
      <dgm:prSet/>
      <dgm:spPr/>
      <dgm:t>
        <a:bodyPr/>
        <a:lstStyle/>
        <a:p>
          <a:endParaRPr lang="es-ES"/>
        </a:p>
      </dgm:t>
    </dgm:pt>
    <dgm:pt modelId="{9917AF37-BD93-6B49-ABA2-CCD1EC164405}" type="sibTrans" cxnId="{C42B2595-EC78-9B41-9F1A-BEF17F2545F8}">
      <dgm:prSet/>
      <dgm:spPr/>
      <dgm:t>
        <a:bodyPr/>
        <a:lstStyle/>
        <a:p>
          <a:endParaRPr lang="es-ES"/>
        </a:p>
      </dgm:t>
    </dgm:pt>
    <dgm:pt modelId="{491BE48A-5CBE-A041-9090-EE96EDBB00ED}">
      <dgm:prSet/>
      <dgm:spPr/>
      <dgm:t>
        <a:bodyPr/>
        <a:lstStyle/>
        <a:p>
          <a:r>
            <a:rPr lang="es-EC" b="1" dirty="0"/>
            <a:t>Con seguimiento retrospectivo</a:t>
          </a:r>
          <a:endParaRPr lang="es-EC" dirty="0"/>
        </a:p>
      </dgm:t>
    </dgm:pt>
    <dgm:pt modelId="{1A0C0362-47F8-4D4E-B307-FF8FE69F9F36}" type="parTrans" cxnId="{CA958692-D9BD-B045-B7F0-6F846C72E6FF}">
      <dgm:prSet/>
      <dgm:spPr/>
      <dgm:t>
        <a:bodyPr/>
        <a:lstStyle/>
        <a:p>
          <a:endParaRPr lang="es-ES"/>
        </a:p>
      </dgm:t>
    </dgm:pt>
    <dgm:pt modelId="{D9305A0C-CAF1-ED4B-920D-AA2F4622857C}" type="sibTrans" cxnId="{CA958692-D9BD-B045-B7F0-6F846C72E6FF}">
      <dgm:prSet/>
      <dgm:spPr/>
      <dgm:t>
        <a:bodyPr/>
        <a:lstStyle/>
        <a:p>
          <a:endParaRPr lang="es-ES"/>
        </a:p>
      </dgm:t>
    </dgm:pt>
    <dgm:pt modelId="{BD4CC280-B547-E849-8FE1-4350E9DF7C88}">
      <dgm:prSet custT="1"/>
      <dgm:spPr/>
      <dgm:t>
        <a:bodyPr/>
        <a:lstStyle/>
        <a:p>
          <a:r>
            <a:rPr lang="es-EC" sz="1600" b="1" dirty="0"/>
            <a:t>El “</a:t>
          </a:r>
          <a:r>
            <a:rPr lang="es-EC" sz="1600" b="1" i="1" dirty="0"/>
            <a:t>seguimiento es virtual” </a:t>
          </a:r>
          <a:r>
            <a:rPr lang="es-EC" sz="1600" b="1" dirty="0"/>
            <a:t>que se realiza utilizando la memoria del paciente para que nos cuente datos de su pasado.</a:t>
          </a:r>
        </a:p>
      </dgm:t>
    </dgm:pt>
    <dgm:pt modelId="{BCA15AE6-3927-4744-90F2-56EBC4EACB77}" type="parTrans" cxnId="{24C37F41-2CC6-AE4D-BBEC-AC547DF78E72}">
      <dgm:prSet/>
      <dgm:spPr/>
      <dgm:t>
        <a:bodyPr/>
        <a:lstStyle/>
        <a:p>
          <a:endParaRPr lang="es-ES"/>
        </a:p>
      </dgm:t>
    </dgm:pt>
    <dgm:pt modelId="{EB20C00A-B8F2-D44A-AD92-56158C22F8F9}" type="sibTrans" cxnId="{24C37F41-2CC6-AE4D-BBEC-AC547DF78E72}">
      <dgm:prSet/>
      <dgm:spPr/>
      <dgm:t>
        <a:bodyPr/>
        <a:lstStyle/>
        <a:p>
          <a:endParaRPr lang="es-ES"/>
        </a:p>
      </dgm:t>
    </dgm:pt>
    <dgm:pt modelId="{757A51B6-9420-D24C-BF64-663283BB7EDB}">
      <dgm:prSet custT="1"/>
      <dgm:spPr/>
      <dgm:t>
        <a:bodyPr/>
        <a:lstStyle/>
        <a:p>
          <a:r>
            <a:rPr lang="es-EC" sz="1600" b="1" dirty="0"/>
            <a:t>Limitaciones: memoria humana, por tanto mayor sesgo.</a:t>
          </a:r>
        </a:p>
      </dgm:t>
    </dgm:pt>
    <dgm:pt modelId="{96DE5B68-9B24-5D48-9F4D-7D899104CB34}" type="parTrans" cxnId="{DBE9E69A-F7EB-7D48-91B4-4057269FC57F}">
      <dgm:prSet/>
      <dgm:spPr/>
      <dgm:t>
        <a:bodyPr/>
        <a:lstStyle/>
        <a:p>
          <a:endParaRPr lang="es-ES"/>
        </a:p>
      </dgm:t>
    </dgm:pt>
    <dgm:pt modelId="{BD462074-CD44-FA45-9B66-68ED168F5B3D}" type="sibTrans" cxnId="{DBE9E69A-F7EB-7D48-91B4-4057269FC57F}">
      <dgm:prSet/>
      <dgm:spPr/>
      <dgm:t>
        <a:bodyPr/>
        <a:lstStyle/>
        <a:p>
          <a:endParaRPr lang="es-ES"/>
        </a:p>
      </dgm:t>
    </dgm:pt>
    <dgm:pt modelId="{A4377F57-30E1-F449-933D-57DA3EEDB413}">
      <dgm:prSet custT="1"/>
      <dgm:spPr/>
      <dgm:t>
        <a:bodyPr/>
        <a:lstStyle/>
        <a:p>
          <a:r>
            <a:rPr lang="es-EC" sz="1400" b="1" dirty="0"/>
            <a:t>Medida de fuerza de asociación: ODDS RATIO (que SOBREESTIMA el riesgo con respecto al RR EXCEPTO en enfermedades raras)</a:t>
          </a:r>
        </a:p>
      </dgm:t>
    </dgm:pt>
    <dgm:pt modelId="{A045F535-37F3-224B-B556-E4F9C3F2B64A}" type="parTrans" cxnId="{B92EBA50-9BED-E143-A997-1B7D1B786DE6}">
      <dgm:prSet/>
      <dgm:spPr/>
      <dgm:t>
        <a:bodyPr/>
        <a:lstStyle/>
        <a:p>
          <a:endParaRPr lang="es-ES"/>
        </a:p>
      </dgm:t>
    </dgm:pt>
    <dgm:pt modelId="{C4BDC882-65DF-134A-BCB6-4C2DBBE6A7D8}" type="sibTrans" cxnId="{B92EBA50-9BED-E143-A997-1B7D1B786DE6}">
      <dgm:prSet/>
      <dgm:spPr/>
      <dgm:t>
        <a:bodyPr/>
        <a:lstStyle/>
        <a:p>
          <a:endParaRPr lang="es-ES"/>
        </a:p>
      </dgm:t>
    </dgm:pt>
    <dgm:pt modelId="{493D5B57-4E2F-984B-A116-D1958649FD00}" type="pres">
      <dgm:prSet presAssocID="{5CB7B80B-C2A8-7F4C-9D27-131BC32295E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2419785-7BD4-6A42-AF47-E2B5A5310D08}" type="pres">
      <dgm:prSet presAssocID="{A1899D2A-1B32-A742-9622-9B8055E48A87}" presName="horFlow" presStyleCnt="0"/>
      <dgm:spPr/>
    </dgm:pt>
    <dgm:pt modelId="{B683A130-9831-8049-9B51-FD9B2AA0293D}" type="pres">
      <dgm:prSet presAssocID="{A1899D2A-1B32-A742-9622-9B8055E48A87}" presName="bigChev" presStyleLbl="node1" presStyleIdx="0" presStyleCnt="5" custScaleX="245703"/>
      <dgm:spPr/>
    </dgm:pt>
    <dgm:pt modelId="{1D3A6B0D-13B9-E742-886F-58CC1A5F3BB5}" type="pres">
      <dgm:prSet presAssocID="{A1899D2A-1B32-A742-9622-9B8055E48A87}" presName="vSp" presStyleCnt="0"/>
      <dgm:spPr/>
    </dgm:pt>
    <dgm:pt modelId="{0557CF61-8AA2-234E-8C96-A3AB70A699B6}" type="pres">
      <dgm:prSet presAssocID="{491BE48A-5CBE-A041-9090-EE96EDBB00ED}" presName="horFlow" presStyleCnt="0"/>
      <dgm:spPr/>
    </dgm:pt>
    <dgm:pt modelId="{13E75337-F73D-E041-85FC-EB8C2DA1D0C6}" type="pres">
      <dgm:prSet presAssocID="{491BE48A-5CBE-A041-9090-EE96EDBB00ED}" presName="bigChev" presStyleLbl="node1" presStyleIdx="1" presStyleCnt="5" custScaleX="241901"/>
      <dgm:spPr/>
    </dgm:pt>
    <dgm:pt modelId="{301081C4-BCE7-6D41-81CB-6C02BCD29C2D}" type="pres">
      <dgm:prSet presAssocID="{491BE48A-5CBE-A041-9090-EE96EDBB00ED}" presName="vSp" presStyleCnt="0"/>
      <dgm:spPr/>
    </dgm:pt>
    <dgm:pt modelId="{B3EEA5DA-CC52-3349-A0A6-9CEF3E096B40}" type="pres">
      <dgm:prSet presAssocID="{BD4CC280-B547-E849-8FE1-4350E9DF7C88}" presName="horFlow" presStyleCnt="0"/>
      <dgm:spPr/>
    </dgm:pt>
    <dgm:pt modelId="{145BE1EF-6E45-104E-8F5F-D76980E6894B}" type="pres">
      <dgm:prSet presAssocID="{BD4CC280-B547-E849-8FE1-4350E9DF7C88}" presName="bigChev" presStyleLbl="node1" presStyleIdx="2" presStyleCnt="5" custScaleX="238588" custScaleY="122428"/>
      <dgm:spPr/>
    </dgm:pt>
    <dgm:pt modelId="{5252FE1D-CA75-6542-A7EA-51D4ED4F9081}" type="pres">
      <dgm:prSet presAssocID="{BD4CC280-B547-E849-8FE1-4350E9DF7C88}" presName="vSp" presStyleCnt="0"/>
      <dgm:spPr/>
    </dgm:pt>
    <dgm:pt modelId="{6B7A4D41-6127-7B40-99E1-C3B92AF16F9D}" type="pres">
      <dgm:prSet presAssocID="{757A51B6-9420-D24C-BF64-663283BB7EDB}" presName="horFlow" presStyleCnt="0"/>
      <dgm:spPr/>
    </dgm:pt>
    <dgm:pt modelId="{2EE1984B-25D7-6846-936E-7BA380B40A51}" type="pres">
      <dgm:prSet presAssocID="{757A51B6-9420-D24C-BF64-663283BB7EDB}" presName="bigChev" presStyleLbl="node1" presStyleIdx="3" presStyleCnt="5" custScaleX="244538"/>
      <dgm:spPr/>
    </dgm:pt>
    <dgm:pt modelId="{87FF6D77-A6DE-574D-95F2-E8FB6BB238B8}" type="pres">
      <dgm:prSet presAssocID="{757A51B6-9420-D24C-BF64-663283BB7EDB}" presName="vSp" presStyleCnt="0"/>
      <dgm:spPr/>
    </dgm:pt>
    <dgm:pt modelId="{CA2B6B28-26CE-0046-9605-55E67A8AB687}" type="pres">
      <dgm:prSet presAssocID="{A4377F57-30E1-F449-933D-57DA3EEDB413}" presName="horFlow" presStyleCnt="0"/>
      <dgm:spPr/>
    </dgm:pt>
    <dgm:pt modelId="{91ECE7F8-7D03-FB4E-BFCD-BD1462B3AA06}" type="pres">
      <dgm:prSet presAssocID="{A4377F57-30E1-F449-933D-57DA3EEDB413}" presName="bigChev" presStyleLbl="node1" presStyleIdx="4" presStyleCnt="5" custScaleX="245949" custScaleY="117450"/>
      <dgm:spPr/>
    </dgm:pt>
  </dgm:ptLst>
  <dgm:cxnLst>
    <dgm:cxn modelId="{D3040E12-53E8-7C49-9E37-5B7C9C0615DF}" type="presOf" srcId="{A4377F57-30E1-F449-933D-57DA3EEDB413}" destId="{91ECE7F8-7D03-FB4E-BFCD-BD1462B3AA06}" srcOrd="0" destOrd="0" presId="urn:microsoft.com/office/officeart/2005/8/layout/lProcess3"/>
    <dgm:cxn modelId="{9371AA37-4294-B24C-BC96-C48934A7C2C2}" type="presOf" srcId="{757A51B6-9420-D24C-BF64-663283BB7EDB}" destId="{2EE1984B-25D7-6846-936E-7BA380B40A51}" srcOrd="0" destOrd="0" presId="urn:microsoft.com/office/officeart/2005/8/layout/lProcess3"/>
    <dgm:cxn modelId="{24C37F41-2CC6-AE4D-BBEC-AC547DF78E72}" srcId="{5CB7B80B-C2A8-7F4C-9D27-131BC32295E5}" destId="{BD4CC280-B547-E849-8FE1-4350E9DF7C88}" srcOrd="2" destOrd="0" parTransId="{BCA15AE6-3927-4744-90F2-56EBC4EACB77}" sibTransId="{EB20C00A-B8F2-D44A-AD92-56158C22F8F9}"/>
    <dgm:cxn modelId="{B92EBA50-9BED-E143-A997-1B7D1B786DE6}" srcId="{5CB7B80B-C2A8-7F4C-9D27-131BC32295E5}" destId="{A4377F57-30E1-F449-933D-57DA3EEDB413}" srcOrd="4" destOrd="0" parTransId="{A045F535-37F3-224B-B556-E4F9C3F2B64A}" sibTransId="{C4BDC882-65DF-134A-BCB6-4C2DBBE6A7D8}"/>
    <dgm:cxn modelId="{79C28969-57C5-1042-88CF-D30C89F2D81D}" type="presOf" srcId="{A1899D2A-1B32-A742-9622-9B8055E48A87}" destId="{B683A130-9831-8049-9B51-FD9B2AA0293D}" srcOrd="0" destOrd="0" presId="urn:microsoft.com/office/officeart/2005/8/layout/lProcess3"/>
    <dgm:cxn modelId="{B0613083-E55C-E647-9E7E-1A6C9FEFDA79}" type="presOf" srcId="{BD4CC280-B547-E849-8FE1-4350E9DF7C88}" destId="{145BE1EF-6E45-104E-8F5F-D76980E6894B}" srcOrd="0" destOrd="0" presId="urn:microsoft.com/office/officeart/2005/8/layout/lProcess3"/>
    <dgm:cxn modelId="{CA958692-D9BD-B045-B7F0-6F846C72E6FF}" srcId="{5CB7B80B-C2A8-7F4C-9D27-131BC32295E5}" destId="{491BE48A-5CBE-A041-9090-EE96EDBB00ED}" srcOrd="1" destOrd="0" parTransId="{1A0C0362-47F8-4D4E-B307-FF8FE69F9F36}" sibTransId="{D9305A0C-CAF1-ED4B-920D-AA2F4622857C}"/>
    <dgm:cxn modelId="{C42B2595-EC78-9B41-9F1A-BEF17F2545F8}" srcId="{5CB7B80B-C2A8-7F4C-9D27-131BC32295E5}" destId="{A1899D2A-1B32-A742-9622-9B8055E48A87}" srcOrd="0" destOrd="0" parTransId="{8484887A-7826-D34D-888B-B4BDF96C95FD}" sibTransId="{9917AF37-BD93-6B49-ABA2-CCD1EC164405}"/>
    <dgm:cxn modelId="{DBE9E69A-F7EB-7D48-91B4-4057269FC57F}" srcId="{5CB7B80B-C2A8-7F4C-9D27-131BC32295E5}" destId="{757A51B6-9420-D24C-BF64-663283BB7EDB}" srcOrd="3" destOrd="0" parTransId="{96DE5B68-9B24-5D48-9F4D-7D899104CB34}" sibTransId="{BD462074-CD44-FA45-9B66-68ED168F5B3D}"/>
    <dgm:cxn modelId="{7D8D70A9-87D6-7340-A6E8-635E0CFDE04D}" type="presOf" srcId="{491BE48A-5CBE-A041-9090-EE96EDBB00ED}" destId="{13E75337-F73D-E041-85FC-EB8C2DA1D0C6}" srcOrd="0" destOrd="0" presId="urn:microsoft.com/office/officeart/2005/8/layout/lProcess3"/>
    <dgm:cxn modelId="{D7F79BC5-CCFB-A74D-ADC7-82684CEA6C09}" type="presOf" srcId="{5CB7B80B-C2A8-7F4C-9D27-131BC32295E5}" destId="{493D5B57-4E2F-984B-A116-D1958649FD00}" srcOrd="0" destOrd="0" presId="urn:microsoft.com/office/officeart/2005/8/layout/lProcess3"/>
    <dgm:cxn modelId="{9AA3B3E1-503E-AB4A-A3B6-12C5F63A3782}" type="presParOf" srcId="{493D5B57-4E2F-984B-A116-D1958649FD00}" destId="{42419785-7BD4-6A42-AF47-E2B5A5310D08}" srcOrd="0" destOrd="0" presId="urn:microsoft.com/office/officeart/2005/8/layout/lProcess3"/>
    <dgm:cxn modelId="{52206133-07A0-6A46-BEB7-729BDAD17F28}" type="presParOf" srcId="{42419785-7BD4-6A42-AF47-E2B5A5310D08}" destId="{B683A130-9831-8049-9B51-FD9B2AA0293D}" srcOrd="0" destOrd="0" presId="urn:microsoft.com/office/officeart/2005/8/layout/lProcess3"/>
    <dgm:cxn modelId="{AA127BDB-0A71-3C4D-A03B-5A34A285A365}" type="presParOf" srcId="{493D5B57-4E2F-984B-A116-D1958649FD00}" destId="{1D3A6B0D-13B9-E742-886F-58CC1A5F3BB5}" srcOrd="1" destOrd="0" presId="urn:microsoft.com/office/officeart/2005/8/layout/lProcess3"/>
    <dgm:cxn modelId="{0029384B-0906-ED40-9649-F56F682765EC}" type="presParOf" srcId="{493D5B57-4E2F-984B-A116-D1958649FD00}" destId="{0557CF61-8AA2-234E-8C96-A3AB70A699B6}" srcOrd="2" destOrd="0" presId="urn:microsoft.com/office/officeart/2005/8/layout/lProcess3"/>
    <dgm:cxn modelId="{47D01C99-F3C0-6946-B679-D9BA8CA34DC6}" type="presParOf" srcId="{0557CF61-8AA2-234E-8C96-A3AB70A699B6}" destId="{13E75337-F73D-E041-85FC-EB8C2DA1D0C6}" srcOrd="0" destOrd="0" presId="urn:microsoft.com/office/officeart/2005/8/layout/lProcess3"/>
    <dgm:cxn modelId="{C59328EB-E991-1D49-A7AA-A580AB4A922A}" type="presParOf" srcId="{493D5B57-4E2F-984B-A116-D1958649FD00}" destId="{301081C4-BCE7-6D41-81CB-6C02BCD29C2D}" srcOrd="3" destOrd="0" presId="urn:microsoft.com/office/officeart/2005/8/layout/lProcess3"/>
    <dgm:cxn modelId="{B818C2F4-2E86-7546-942C-2D19F25FEBAC}" type="presParOf" srcId="{493D5B57-4E2F-984B-A116-D1958649FD00}" destId="{B3EEA5DA-CC52-3349-A0A6-9CEF3E096B40}" srcOrd="4" destOrd="0" presId="urn:microsoft.com/office/officeart/2005/8/layout/lProcess3"/>
    <dgm:cxn modelId="{28170131-151D-F943-AE65-F434999E9958}" type="presParOf" srcId="{B3EEA5DA-CC52-3349-A0A6-9CEF3E096B40}" destId="{145BE1EF-6E45-104E-8F5F-D76980E6894B}" srcOrd="0" destOrd="0" presId="urn:microsoft.com/office/officeart/2005/8/layout/lProcess3"/>
    <dgm:cxn modelId="{1528CEB6-2852-6244-9809-A3B69BD7691A}" type="presParOf" srcId="{493D5B57-4E2F-984B-A116-D1958649FD00}" destId="{5252FE1D-CA75-6542-A7EA-51D4ED4F9081}" srcOrd="5" destOrd="0" presId="urn:microsoft.com/office/officeart/2005/8/layout/lProcess3"/>
    <dgm:cxn modelId="{F28BB2E5-C6DE-7545-9051-5066885C5262}" type="presParOf" srcId="{493D5B57-4E2F-984B-A116-D1958649FD00}" destId="{6B7A4D41-6127-7B40-99E1-C3B92AF16F9D}" srcOrd="6" destOrd="0" presId="urn:microsoft.com/office/officeart/2005/8/layout/lProcess3"/>
    <dgm:cxn modelId="{FC7822FD-3D44-AF42-ACD6-DF683C8208C1}" type="presParOf" srcId="{6B7A4D41-6127-7B40-99E1-C3B92AF16F9D}" destId="{2EE1984B-25D7-6846-936E-7BA380B40A51}" srcOrd="0" destOrd="0" presId="urn:microsoft.com/office/officeart/2005/8/layout/lProcess3"/>
    <dgm:cxn modelId="{1BD89BE2-ED85-C644-9D83-E95E81A62897}" type="presParOf" srcId="{493D5B57-4E2F-984B-A116-D1958649FD00}" destId="{87FF6D77-A6DE-574D-95F2-E8FB6BB238B8}" srcOrd="7" destOrd="0" presId="urn:microsoft.com/office/officeart/2005/8/layout/lProcess3"/>
    <dgm:cxn modelId="{C342341A-D3D0-5048-92BC-2E9AFB66BAC2}" type="presParOf" srcId="{493D5B57-4E2F-984B-A116-D1958649FD00}" destId="{CA2B6B28-26CE-0046-9605-55E67A8AB687}" srcOrd="8" destOrd="0" presId="urn:microsoft.com/office/officeart/2005/8/layout/lProcess3"/>
    <dgm:cxn modelId="{6064382D-FB59-9A43-AA1D-5715CA901807}" type="presParOf" srcId="{CA2B6B28-26CE-0046-9605-55E67A8AB687}" destId="{91ECE7F8-7D03-FB4E-BFCD-BD1462B3AA0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5E3D57-B08D-6E49-B335-D2B1A3FA4EC1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3C89A6BC-3B1A-0E44-BC0D-FCEBACC2D954}">
      <dgm:prSet/>
      <dgm:spPr/>
      <dgm:t>
        <a:bodyPr/>
        <a:lstStyle/>
        <a:p>
          <a:r>
            <a:rPr lang="es-EC" dirty="0"/>
            <a:t>De base individual</a:t>
          </a:r>
        </a:p>
      </dgm:t>
    </dgm:pt>
    <dgm:pt modelId="{3D6B3189-4EB3-8C45-901E-5BC31B6C3338}" type="parTrans" cxnId="{191D0A77-522F-454E-84AA-D19EB8EF83A8}">
      <dgm:prSet/>
      <dgm:spPr/>
      <dgm:t>
        <a:bodyPr/>
        <a:lstStyle/>
        <a:p>
          <a:endParaRPr lang="es-ES"/>
        </a:p>
      </dgm:t>
    </dgm:pt>
    <dgm:pt modelId="{286E581E-A7E8-964E-89E8-AF143E6E9E15}" type="sibTrans" cxnId="{191D0A77-522F-454E-84AA-D19EB8EF83A8}">
      <dgm:prSet/>
      <dgm:spPr/>
      <dgm:t>
        <a:bodyPr/>
        <a:lstStyle/>
        <a:p>
          <a:endParaRPr lang="es-ES"/>
        </a:p>
      </dgm:t>
    </dgm:pt>
    <dgm:pt modelId="{3F957C03-417C-5140-B8A6-69D4B02555B7}">
      <dgm:prSet/>
      <dgm:spPr/>
      <dgm:t>
        <a:bodyPr/>
        <a:lstStyle/>
        <a:p>
          <a:r>
            <a:rPr lang="es-EC" b="1"/>
            <a:t>Con seguimiento prospectivo</a:t>
          </a:r>
          <a:endParaRPr lang="es-EC"/>
        </a:p>
      </dgm:t>
    </dgm:pt>
    <dgm:pt modelId="{12840A17-A2B2-6C40-AE77-F3460C63AAE5}" type="parTrans" cxnId="{51240B91-DED4-2946-BF41-0EB9513726AF}">
      <dgm:prSet/>
      <dgm:spPr/>
      <dgm:t>
        <a:bodyPr/>
        <a:lstStyle/>
        <a:p>
          <a:endParaRPr lang="es-ES"/>
        </a:p>
      </dgm:t>
    </dgm:pt>
    <dgm:pt modelId="{50DEEDC2-79B5-0D45-BB4A-F9514F84110F}" type="sibTrans" cxnId="{51240B91-DED4-2946-BF41-0EB9513726AF}">
      <dgm:prSet/>
      <dgm:spPr/>
      <dgm:t>
        <a:bodyPr/>
        <a:lstStyle/>
        <a:p>
          <a:endParaRPr lang="es-ES"/>
        </a:p>
      </dgm:t>
    </dgm:pt>
    <dgm:pt modelId="{C6917B92-5686-EF4A-BD32-879714E58A21}">
      <dgm:prSet custT="1"/>
      <dgm:spPr/>
      <dgm:t>
        <a:bodyPr/>
        <a:lstStyle/>
        <a:p>
          <a:r>
            <a:rPr lang="es-EC" sz="1400" b="1" dirty="0"/>
            <a:t>Seguimiento es Real </a:t>
          </a:r>
          <a:r>
            <a:rPr lang="es-EC" sz="1400" dirty="0"/>
            <a:t>(lo veo hoy y sucesivamente en varias ocasiones hasta el final de la investigación)</a:t>
          </a:r>
        </a:p>
      </dgm:t>
    </dgm:pt>
    <dgm:pt modelId="{5A5F019B-301A-014D-ACA8-CAA90A3CE6AD}" type="parTrans" cxnId="{9A075E64-77F4-B247-BADA-D5DFB39EEBAC}">
      <dgm:prSet/>
      <dgm:spPr/>
      <dgm:t>
        <a:bodyPr/>
        <a:lstStyle/>
        <a:p>
          <a:endParaRPr lang="es-ES"/>
        </a:p>
      </dgm:t>
    </dgm:pt>
    <dgm:pt modelId="{F2FF5C41-40BF-F64C-959D-0DE3C8B48D23}" type="sibTrans" cxnId="{9A075E64-77F4-B247-BADA-D5DFB39EEBAC}">
      <dgm:prSet/>
      <dgm:spPr/>
      <dgm:t>
        <a:bodyPr/>
        <a:lstStyle/>
        <a:p>
          <a:endParaRPr lang="es-ES"/>
        </a:p>
      </dgm:t>
    </dgm:pt>
    <dgm:pt modelId="{20BCF89C-36F4-8647-B911-6AA740241395}">
      <dgm:prSet custT="1"/>
      <dgm:spPr/>
      <dgm:t>
        <a:bodyPr/>
        <a:lstStyle/>
        <a:p>
          <a:r>
            <a:rPr lang="es-EC" sz="1400" b="1" dirty="0"/>
            <a:t>Mejor estudio Observacional para demostrar hipótesis</a:t>
          </a:r>
          <a:endParaRPr lang="es-EC" sz="1000" dirty="0"/>
        </a:p>
      </dgm:t>
    </dgm:pt>
    <dgm:pt modelId="{8F4D5BA3-8184-874C-83E5-00DE713C0893}" type="parTrans" cxnId="{C88AF5CF-49AF-4B47-8403-C52346692BBE}">
      <dgm:prSet/>
      <dgm:spPr/>
      <dgm:t>
        <a:bodyPr/>
        <a:lstStyle/>
        <a:p>
          <a:endParaRPr lang="es-ES"/>
        </a:p>
      </dgm:t>
    </dgm:pt>
    <dgm:pt modelId="{B6E6844B-5005-F34A-B88D-ED1C4CDE35BD}" type="sibTrans" cxnId="{C88AF5CF-49AF-4B47-8403-C52346692BBE}">
      <dgm:prSet/>
      <dgm:spPr/>
      <dgm:t>
        <a:bodyPr/>
        <a:lstStyle/>
        <a:p>
          <a:endParaRPr lang="es-ES"/>
        </a:p>
      </dgm:t>
    </dgm:pt>
    <dgm:pt modelId="{8ECB3D8F-3487-2740-AD64-AD611AFBDA31}" type="pres">
      <dgm:prSet presAssocID="{095E3D57-B08D-6E49-B335-D2B1A3FA4EC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B1BE13D-EB62-7244-944F-95D60B5962FE}" type="pres">
      <dgm:prSet presAssocID="{3C89A6BC-3B1A-0E44-BC0D-FCEBACC2D954}" presName="horFlow" presStyleCnt="0"/>
      <dgm:spPr/>
    </dgm:pt>
    <dgm:pt modelId="{EEE53065-4D3C-8245-8E80-19A7F803AA68}" type="pres">
      <dgm:prSet presAssocID="{3C89A6BC-3B1A-0E44-BC0D-FCEBACC2D954}" presName="bigChev" presStyleLbl="node1" presStyleIdx="0" presStyleCnt="4" custScaleX="207408"/>
      <dgm:spPr/>
    </dgm:pt>
    <dgm:pt modelId="{DA422528-CF95-0C45-87EF-A58FCB61444F}" type="pres">
      <dgm:prSet presAssocID="{3C89A6BC-3B1A-0E44-BC0D-FCEBACC2D954}" presName="vSp" presStyleCnt="0"/>
      <dgm:spPr/>
    </dgm:pt>
    <dgm:pt modelId="{9244C05E-A35B-FB47-9F74-C88D60725F90}" type="pres">
      <dgm:prSet presAssocID="{3F957C03-417C-5140-B8A6-69D4B02555B7}" presName="horFlow" presStyleCnt="0"/>
      <dgm:spPr/>
    </dgm:pt>
    <dgm:pt modelId="{38D618B2-F406-5E44-A9A7-F1DB75E8061F}" type="pres">
      <dgm:prSet presAssocID="{3F957C03-417C-5140-B8A6-69D4B02555B7}" presName="bigChev" presStyleLbl="node1" presStyleIdx="1" presStyleCnt="4" custScaleX="208595"/>
      <dgm:spPr/>
    </dgm:pt>
    <dgm:pt modelId="{C6C4829D-5933-8747-9C1E-6B4E04C003D0}" type="pres">
      <dgm:prSet presAssocID="{3F957C03-417C-5140-B8A6-69D4B02555B7}" presName="vSp" presStyleCnt="0"/>
      <dgm:spPr/>
    </dgm:pt>
    <dgm:pt modelId="{0C0BDBE0-0A54-7F45-B0C6-E50F1B3BA43B}" type="pres">
      <dgm:prSet presAssocID="{C6917B92-5686-EF4A-BD32-879714E58A21}" presName="horFlow" presStyleCnt="0"/>
      <dgm:spPr/>
    </dgm:pt>
    <dgm:pt modelId="{603D8D15-BF1D-E14E-92D4-0BD8F4321C7C}" type="pres">
      <dgm:prSet presAssocID="{C6917B92-5686-EF4A-BD32-879714E58A21}" presName="bigChev" presStyleLbl="node1" presStyleIdx="2" presStyleCnt="4" custScaleX="209781"/>
      <dgm:spPr/>
    </dgm:pt>
    <dgm:pt modelId="{7014304D-CF5C-514C-9567-FEC722A2AD32}" type="pres">
      <dgm:prSet presAssocID="{C6917B92-5686-EF4A-BD32-879714E58A21}" presName="vSp" presStyleCnt="0"/>
      <dgm:spPr/>
    </dgm:pt>
    <dgm:pt modelId="{2B8BEE5E-37EC-5042-8F60-F3051BB7D4BD}" type="pres">
      <dgm:prSet presAssocID="{20BCF89C-36F4-8647-B911-6AA740241395}" presName="horFlow" presStyleCnt="0"/>
      <dgm:spPr/>
    </dgm:pt>
    <dgm:pt modelId="{0D18B437-B404-AA48-884B-283F87FB64AE}" type="pres">
      <dgm:prSet presAssocID="{20BCF89C-36F4-8647-B911-6AA740241395}" presName="bigChev" presStyleLbl="node1" presStyleIdx="3" presStyleCnt="4" custScaleX="213342"/>
      <dgm:spPr/>
    </dgm:pt>
  </dgm:ptLst>
  <dgm:cxnLst>
    <dgm:cxn modelId="{593BF863-FA60-4544-894F-4AA7627B8C9F}" type="presOf" srcId="{C6917B92-5686-EF4A-BD32-879714E58A21}" destId="{603D8D15-BF1D-E14E-92D4-0BD8F4321C7C}" srcOrd="0" destOrd="0" presId="urn:microsoft.com/office/officeart/2005/8/layout/lProcess3"/>
    <dgm:cxn modelId="{9A075E64-77F4-B247-BADA-D5DFB39EEBAC}" srcId="{095E3D57-B08D-6E49-B335-D2B1A3FA4EC1}" destId="{C6917B92-5686-EF4A-BD32-879714E58A21}" srcOrd="2" destOrd="0" parTransId="{5A5F019B-301A-014D-ACA8-CAA90A3CE6AD}" sibTransId="{F2FF5C41-40BF-F64C-959D-0DE3C8B48D23}"/>
    <dgm:cxn modelId="{191D0A77-522F-454E-84AA-D19EB8EF83A8}" srcId="{095E3D57-B08D-6E49-B335-D2B1A3FA4EC1}" destId="{3C89A6BC-3B1A-0E44-BC0D-FCEBACC2D954}" srcOrd="0" destOrd="0" parTransId="{3D6B3189-4EB3-8C45-901E-5BC31B6C3338}" sibTransId="{286E581E-A7E8-964E-89E8-AF143E6E9E15}"/>
    <dgm:cxn modelId="{51240B91-DED4-2946-BF41-0EB9513726AF}" srcId="{095E3D57-B08D-6E49-B335-D2B1A3FA4EC1}" destId="{3F957C03-417C-5140-B8A6-69D4B02555B7}" srcOrd="1" destOrd="0" parTransId="{12840A17-A2B2-6C40-AE77-F3460C63AAE5}" sibTransId="{50DEEDC2-79B5-0D45-BB4A-F9514F84110F}"/>
    <dgm:cxn modelId="{6557E197-C2E5-4444-AFA3-71885ED073FD}" type="presOf" srcId="{3F957C03-417C-5140-B8A6-69D4B02555B7}" destId="{38D618B2-F406-5E44-A9A7-F1DB75E8061F}" srcOrd="0" destOrd="0" presId="urn:microsoft.com/office/officeart/2005/8/layout/lProcess3"/>
    <dgm:cxn modelId="{4C3A63C2-4AAF-3D40-810F-04B4E4838F84}" type="presOf" srcId="{3C89A6BC-3B1A-0E44-BC0D-FCEBACC2D954}" destId="{EEE53065-4D3C-8245-8E80-19A7F803AA68}" srcOrd="0" destOrd="0" presId="urn:microsoft.com/office/officeart/2005/8/layout/lProcess3"/>
    <dgm:cxn modelId="{C88AF5CF-49AF-4B47-8403-C52346692BBE}" srcId="{095E3D57-B08D-6E49-B335-D2B1A3FA4EC1}" destId="{20BCF89C-36F4-8647-B911-6AA740241395}" srcOrd="3" destOrd="0" parTransId="{8F4D5BA3-8184-874C-83E5-00DE713C0893}" sibTransId="{B6E6844B-5005-F34A-B88D-ED1C4CDE35BD}"/>
    <dgm:cxn modelId="{E57568D7-FF49-6F4C-8F9B-D7E057FA68C8}" type="presOf" srcId="{095E3D57-B08D-6E49-B335-D2B1A3FA4EC1}" destId="{8ECB3D8F-3487-2740-AD64-AD611AFBDA31}" srcOrd="0" destOrd="0" presId="urn:microsoft.com/office/officeart/2005/8/layout/lProcess3"/>
    <dgm:cxn modelId="{6D3856EE-F787-5C44-83CD-F30D89B6A4A9}" type="presOf" srcId="{20BCF89C-36F4-8647-B911-6AA740241395}" destId="{0D18B437-B404-AA48-884B-283F87FB64AE}" srcOrd="0" destOrd="0" presId="urn:microsoft.com/office/officeart/2005/8/layout/lProcess3"/>
    <dgm:cxn modelId="{0D7434E6-173D-EB49-BDB3-DFF415DF450C}" type="presParOf" srcId="{8ECB3D8F-3487-2740-AD64-AD611AFBDA31}" destId="{9B1BE13D-EB62-7244-944F-95D60B5962FE}" srcOrd="0" destOrd="0" presId="urn:microsoft.com/office/officeart/2005/8/layout/lProcess3"/>
    <dgm:cxn modelId="{D62A199D-B040-CF43-BBAD-402618C4449B}" type="presParOf" srcId="{9B1BE13D-EB62-7244-944F-95D60B5962FE}" destId="{EEE53065-4D3C-8245-8E80-19A7F803AA68}" srcOrd="0" destOrd="0" presId="urn:microsoft.com/office/officeart/2005/8/layout/lProcess3"/>
    <dgm:cxn modelId="{64A03B5C-13E1-DA4F-A914-5C03A8303CE4}" type="presParOf" srcId="{8ECB3D8F-3487-2740-AD64-AD611AFBDA31}" destId="{DA422528-CF95-0C45-87EF-A58FCB61444F}" srcOrd="1" destOrd="0" presId="urn:microsoft.com/office/officeart/2005/8/layout/lProcess3"/>
    <dgm:cxn modelId="{A05E27A0-BC55-0D44-BF99-AEABB4FFBF6E}" type="presParOf" srcId="{8ECB3D8F-3487-2740-AD64-AD611AFBDA31}" destId="{9244C05E-A35B-FB47-9F74-C88D60725F90}" srcOrd="2" destOrd="0" presId="urn:microsoft.com/office/officeart/2005/8/layout/lProcess3"/>
    <dgm:cxn modelId="{FFF4461D-92AA-0946-AD9C-52C7EA9DF6CC}" type="presParOf" srcId="{9244C05E-A35B-FB47-9F74-C88D60725F90}" destId="{38D618B2-F406-5E44-A9A7-F1DB75E8061F}" srcOrd="0" destOrd="0" presId="urn:microsoft.com/office/officeart/2005/8/layout/lProcess3"/>
    <dgm:cxn modelId="{F7D6897F-7CFD-C445-B216-00CFD9CD30B3}" type="presParOf" srcId="{8ECB3D8F-3487-2740-AD64-AD611AFBDA31}" destId="{C6C4829D-5933-8747-9C1E-6B4E04C003D0}" srcOrd="3" destOrd="0" presId="urn:microsoft.com/office/officeart/2005/8/layout/lProcess3"/>
    <dgm:cxn modelId="{0BD4F97D-D709-AC4C-8CCA-588F945A08E5}" type="presParOf" srcId="{8ECB3D8F-3487-2740-AD64-AD611AFBDA31}" destId="{0C0BDBE0-0A54-7F45-B0C6-E50F1B3BA43B}" srcOrd="4" destOrd="0" presId="urn:microsoft.com/office/officeart/2005/8/layout/lProcess3"/>
    <dgm:cxn modelId="{E62BE5A5-9FEC-364B-B648-6607F399132D}" type="presParOf" srcId="{0C0BDBE0-0A54-7F45-B0C6-E50F1B3BA43B}" destId="{603D8D15-BF1D-E14E-92D4-0BD8F4321C7C}" srcOrd="0" destOrd="0" presId="urn:microsoft.com/office/officeart/2005/8/layout/lProcess3"/>
    <dgm:cxn modelId="{5E57D40E-7B80-E449-B83D-2BA1927E9CC1}" type="presParOf" srcId="{8ECB3D8F-3487-2740-AD64-AD611AFBDA31}" destId="{7014304D-CF5C-514C-9567-FEC722A2AD32}" srcOrd="5" destOrd="0" presId="urn:microsoft.com/office/officeart/2005/8/layout/lProcess3"/>
    <dgm:cxn modelId="{D362CE12-F776-CF42-9A2B-1E187AAC09D8}" type="presParOf" srcId="{8ECB3D8F-3487-2740-AD64-AD611AFBDA31}" destId="{2B8BEE5E-37EC-5042-8F60-F3051BB7D4BD}" srcOrd="6" destOrd="0" presId="urn:microsoft.com/office/officeart/2005/8/layout/lProcess3"/>
    <dgm:cxn modelId="{E4DD418A-488B-AA46-8707-B598A4129944}" type="presParOf" srcId="{2B8BEE5E-37EC-5042-8F60-F3051BB7D4BD}" destId="{0D18B437-B404-AA48-884B-283F87FB64A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070447-E68A-AD4D-B0D8-3965AA231369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9F8B85CD-36DF-744E-8DB3-D5E834064732}">
      <dgm:prSet phldrT="[Texto]" custT="1"/>
      <dgm:spPr/>
      <dgm:t>
        <a:bodyPr/>
        <a:lstStyle/>
        <a:p>
          <a:r>
            <a:rPr lang="es-ES" sz="1100" dirty="0">
              <a:solidFill>
                <a:schemeClr val="tx2">
                  <a:lumMod val="75000"/>
                </a:schemeClr>
              </a:solidFill>
            </a:rPr>
            <a:t>INTRODUCCION</a:t>
          </a:r>
        </a:p>
      </dgm:t>
    </dgm:pt>
    <dgm:pt modelId="{FEADB045-794E-3C41-B9A6-ECAC7A90D450}" type="parTrans" cxnId="{59C673EF-0D72-E34E-889E-9F3D104A8C91}">
      <dgm:prSet/>
      <dgm:spPr/>
      <dgm:t>
        <a:bodyPr/>
        <a:lstStyle/>
        <a:p>
          <a:endParaRPr lang="es-ES"/>
        </a:p>
      </dgm:t>
    </dgm:pt>
    <dgm:pt modelId="{D095AD22-3771-0943-B886-14C233C524FD}" type="sibTrans" cxnId="{59C673EF-0D72-E34E-889E-9F3D104A8C91}">
      <dgm:prSet/>
      <dgm:spPr/>
      <dgm:t>
        <a:bodyPr/>
        <a:lstStyle/>
        <a:p>
          <a:endParaRPr lang="es-ES"/>
        </a:p>
      </dgm:t>
    </dgm:pt>
    <dgm:pt modelId="{ADBF8CDD-EAC8-C94C-A714-EEB2C40FA95C}">
      <dgm:prSet phldrT="[Texto]"/>
      <dgm:spPr/>
      <dgm:t>
        <a:bodyPr/>
        <a:lstStyle/>
        <a:p>
          <a:r>
            <a:rPr lang="es-ES" dirty="0"/>
            <a:t>Descripción clara de la estructura general del proyecto</a:t>
          </a:r>
        </a:p>
      </dgm:t>
    </dgm:pt>
    <dgm:pt modelId="{1A98D853-74CD-AF48-9126-99F6DA3A8C48}" type="parTrans" cxnId="{92C15CBE-EF77-AB47-8CA0-847B9FB900CF}">
      <dgm:prSet/>
      <dgm:spPr/>
      <dgm:t>
        <a:bodyPr/>
        <a:lstStyle/>
        <a:p>
          <a:endParaRPr lang="es-ES"/>
        </a:p>
      </dgm:t>
    </dgm:pt>
    <dgm:pt modelId="{C88FFB2E-65EE-8541-B6F9-B455DC078DDD}" type="sibTrans" cxnId="{92C15CBE-EF77-AB47-8CA0-847B9FB900CF}">
      <dgm:prSet/>
      <dgm:spPr/>
      <dgm:t>
        <a:bodyPr/>
        <a:lstStyle/>
        <a:p>
          <a:endParaRPr lang="es-ES"/>
        </a:p>
      </dgm:t>
    </dgm:pt>
    <dgm:pt modelId="{5E76DE86-D2DF-1943-8F5D-018C985D4277}">
      <dgm:prSet phldrT="[Texto]" custT="1"/>
      <dgm:spPr/>
      <dgm:t>
        <a:bodyPr/>
        <a:lstStyle/>
        <a:p>
          <a:r>
            <a:rPr lang="es-ES" sz="1200" dirty="0">
              <a:solidFill>
                <a:schemeClr val="tx2">
                  <a:lumMod val="75000"/>
                </a:schemeClr>
              </a:solidFill>
            </a:rPr>
            <a:t>PLANTEAMIENTO DEL PROBLEMA</a:t>
          </a:r>
        </a:p>
      </dgm:t>
    </dgm:pt>
    <dgm:pt modelId="{D58DFD3B-4800-3546-B3A8-A15F5D94CAD3}" type="parTrans" cxnId="{62EEA946-8824-3148-96F8-06F48CE965FC}">
      <dgm:prSet/>
      <dgm:spPr/>
      <dgm:t>
        <a:bodyPr/>
        <a:lstStyle/>
        <a:p>
          <a:endParaRPr lang="es-ES"/>
        </a:p>
      </dgm:t>
    </dgm:pt>
    <dgm:pt modelId="{96575282-E723-A440-8BCB-A83579123854}" type="sibTrans" cxnId="{62EEA946-8824-3148-96F8-06F48CE965FC}">
      <dgm:prSet/>
      <dgm:spPr/>
      <dgm:t>
        <a:bodyPr/>
        <a:lstStyle/>
        <a:p>
          <a:endParaRPr lang="es-ES"/>
        </a:p>
      </dgm:t>
    </dgm:pt>
    <dgm:pt modelId="{861E07EC-8D71-174A-8762-75CA2DA40A22}">
      <dgm:prSet phldrT="[Texto]"/>
      <dgm:spPr/>
      <dgm:t>
        <a:bodyPr/>
        <a:lstStyle/>
        <a:p>
          <a:r>
            <a:rPr lang="es-ES" dirty="0"/>
            <a:t>Formulación del problema que se pretende resolver con la investigación</a:t>
          </a:r>
        </a:p>
      </dgm:t>
    </dgm:pt>
    <dgm:pt modelId="{B0EBA4B6-F7BC-2B4F-81FB-CBD03E3EA87E}" type="parTrans" cxnId="{EF8B9C73-7106-944B-84A0-4F4DEA6C5B29}">
      <dgm:prSet/>
      <dgm:spPr/>
      <dgm:t>
        <a:bodyPr/>
        <a:lstStyle/>
        <a:p>
          <a:endParaRPr lang="es-ES"/>
        </a:p>
      </dgm:t>
    </dgm:pt>
    <dgm:pt modelId="{B38DBC84-3241-2C40-92EB-2578A4901476}" type="sibTrans" cxnId="{EF8B9C73-7106-944B-84A0-4F4DEA6C5B29}">
      <dgm:prSet/>
      <dgm:spPr/>
      <dgm:t>
        <a:bodyPr/>
        <a:lstStyle/>
        <a:p>
          <a:endParaRPr lang="es-ES"/>
        </a:p>
      </dgm:t>
    </dgm:pt>
    <dgm:pt modelId="{72D64D04-8B25-BD4D-95B0-D4D1A6E5B71F}">
      <dgm:prSet phldrT="[Texto]" custT="1"/>
      <dgm:spPr/>
      <dgm:t>
        <a:bodyPr/>
        <a:lstStyle/>
        <a:p>
          <a:r>
            <a:rPr lang="es-ES" sz="1200" b="1" dirty="0">
              <a:solidFill>
                <a:schemeClr val="tx2">
                  <a:lumMod val="75000"/>
                </a:schemeClr>
              </a:solidFill>
            </a:rPr>
            <a:t>JUSTIFICACION</a:t>
          </a:r>
        </a:p>
      </dgm:t>
    </dgm:pt>
    <dgm:pt modelId="{B7974AE4-D282-1A41-AD56-F865958F4FC0}" type="parTrans" cxnId="{970CD7CC-8ED5-6946-A781-5907DA5C5B4A}">
      <dgm:prSet/>
      <dgm:spPr/>
      <dgm:t>
        <a:bodyPr/>
        <a:lstStyle/>
        <a:p>
          <a:endParaRPr lang="es-ES"/>
        </a:p>
      </dgm:t>
    </dgm:pt>
    <dgm:pt modelId="{70679A17-8C59-D146-8E3F-8A1478A068A9}" type="sibTrans" cxnId="{970CD7CC-8ED5-6946-A781-5907DA5C5B4A}">
      <dgm:prSet/>
      <dgm:spPr/>
      <dgm:t>
        <a:bodyPr/>
        <a:lstStyle/>
        <a:p>
          <a:endParaRPr lang="es-ES"/>
        </a:p>
      </dgm:t>
    </dgm:pt>
    <dgm:pt modelId="{DAF152CF-4135-E744-AFC0-812945DD3814}">
      <dgm:prSet phldrT="[Texto]"/>
      <dgm:spPr/>
      <dgm:t>
        <a:bodyPr/>
        <a:lstStyle/>
        <a:p>
          <a:r>
            <a:rPr lang="es-ES" dirty="0"/>
            <a:t>Contiene los argumentos fundamentales que sustentan la investigación a realizar</a:t>
          </a:r>
        </a:p>
      </dgm:t>
    </dgm:pt>
    <dgm:pt modelId="{7552B594-DAAD-704B-A49D-778A6D63CF85}" type="parTrans" cxnId="{787FF9FA-F649-494B-B1EF-DC090051033B}">
      <dgm:prSet/>
      <dgm:spPr/>
      <dgm:t>
        <a:bodyPr/>
        <a:lstStyle/>
        <a:p>
          <a:endParaRPr lang="es-ES"/>
        </a:p>
      </dgm:t>
    </dgm:pt>
    <dgm:pt modelId="{8AED2DF9-C500-EC41-9BC3-BE99F47101FE}" type="sibTrans" cxnId="{787FF9FA-F649-494B-B1EF-DC090051033B}">
      <dgm:prSet/>
      <dgm:spPr/>
      <dgm:t>
        <a:bodyPr/>
        <a:lstStyle/>
        <a:p>
          <a:endParaRPr lang="es-ES"/>
        </a:p>
      </dgm:t>
    </dgm:pt>
    <dgm:pt modelId="{174AD515-0781-7C45-8A8C-3F6FB21805CF}">
      <dgm:prSet custT="1"/>
      <dgm:spPr/>
      <dgm:t>
        <a:bodyPr/>
        <a:lstStyle/>
        <a:p>
          <a:r>
            <a:rPr lang="es-ES" sz="1200" b="1" dirty="0">
              <a:solidFill>
                <a:schemeClr val="tx2">
                  <a:lumMod val="75000"/>
                </a:schemeClr>
              </a:solidFill>
            </a:rPr>
            <a:t>OBJETO DEL ESTUDIO</a:t>
          </a:r>
        </a:p>
      </dgm:t>
    </dgm:pt>
    <dgm:pt modelId="{CF0A543B-2A63-6B40-B52E-DEEF4D36CC30}" type="parTrans" cxnId="{6BB81B26-614C-594A-BCB0-C2BA9F43E0EE}">
      <dgm:prSet/>
      <dgm:spPr/>
      <dgm:t>
        <a:bodyPr/>
        <a:lstStyle/>
        <a:p>
          <a:endParaRPr lang="es-ES"/>
        </a:p>
      </dgm:t>
    </dgm:pt>
    <dgm:pt modelId="{461C9A22-1466-1642-8F55-03F29439D8BA}" type="sibTrans" cxnId="{6BB81B26-614C-594A-BCB0-C2BA9F43E0EE}">
      <dgm:prSet/>
      <dgm:spPr/>
      <dgm:t>
        <a:bodyPr/>
        <a:lstStyle/>
        <a:p>
          <a:endParaRPr lang="es-ES"/>
        </a:p>
      </dgm:t>
    </dgm:pt>
    <dgm:pt modelId="{FF837C8A-A1F7-3B4F-8DEB-54A12D0CA216}">
      <dgm:prSet custT="1"/>
      <dgm:spPr/>
      <dgm:t>
        <a:bodyPr/>
        <a:lstStyle/>
        <a:p>
          <a:r>
            <a:rPr lang="es-ES" sz="1200" dirty="0">
              <a:solidFill>
                <a:schemeClr val="tx2">
                  <a:lumMod val="75000"/>
                </a:schemeClr>
              </a:solidFill>
            </a:rPr>
            <a:t>PREGUNTAS DE INVESTIGACION</a:t>
          </a:r>
        </a:p>
      </dgm:t>
    </dgm:pt>
    <dgm:pt modelId="{06F6C7E0-C266-4943-9EDE-59A407FC530F}" type="parTrans" cxnId="{85DC5884-4E72-704F-95AC-3B94D7652E54}">
      <dgm:prSet/>
      <dgm:spPr/>
      <dgm:t>
        <a:bodyPr/>
        <a:lstStyle/>
        <a:p>
          <a:endParaRPr lang="es-ES"/>
        </a:p>
      </dgm:t>
    </dgm:pt>
    <dgm:pt modelId="{8D7EF7E9-7EE8-CD40-A0CB-D191AA6A7A9C}" type="sibTrans" cxnId="{85DC5884-4E72-704F-95AC-3B94D7652E54}">
      <dgm:prSet/>
      <dgm:spPr/>
      <dgm:t>
        <a:bodyPr/>
        <a:lstStyle/>
        <a:p>
          <a:endParaRPr lang="es-ES"/>
        </a:p>
      </dgm:t>
    </dgm:pt>
    <dgm:pt modelId="{140F96F8-14DE-C244-96C9-479E5E3D6AB4}">
      <dgm:prSet custT="1"/>
      <dgm:spPr/>
      <dgm:t>
        <a:bodyPr/>
        <a:lstStyle/>
        <a:p>
          <a:r>
            <a:rPr lang="es-ES" sz="1200" dirty="0">
              <a:solidFill>
                <a:schemeClr val="tx2">
                  <a:lumMod val="75000"/>
                </a:schemeClr>
              </a:solidFill>
            </a:rPr>
            <a:t>OBJETIVOS</a:t>
          </a:r>
        </a:p>
      </dgm:t>
    </dgm:pt>
    <dgm:pt modelId="{363FD400-A171-344B-8D57-CB77E4815600}" type="parTrans" cxnId="{74A54137-139E-1842-9A8F-158B3FB55601}">
      <dgm:prSet/>
      <dgm:spPr/>
      <dgm:t>
        <a:bodyPr/>
        <a:lstStyle/>
        <a:p>
          <a:endParaRPr lang="es-ES"/>
        </a:p>
      </dgm:t>
    </dgm:pt>
    <dgm:pt modelId="{C091FA09-73F8-444F-AFE5-9B5B4FFC6E76}" type="sibTrans" cxnId="{74A54137-139E-1842-9A8F-158B3FB55601}">
      <dgm:prSet/>
      <dgm:spPr/>
      <dgm:t>
        <a:bodyPr/>
        <a:lstStyle/>
        <a:p>
          <a:endParaRPr lang="es-ES"/>
        </a:p>
      </dgm:t>
    </dgm:pt>
    <dgm:pt modelId="{DFEECBD5-5631-1C46-9ED0-CB7764CC779C}">
      <dgm:prSet/>
      <dgm:spPr/>
      <dgm:t>
        <a:bodyPr/>
        <a:lstStyle/>
        <a:p>
          <a:r>
            <a:rPr lang="es-ES" dirty="0"/>
            <a:t>Delimita la parte de la realidad que interesa estudiar</a:t>
          </a:r>
        </a:p>
      </dgm:t>
    </dgm:pt>
    <dgm:pt modelId="{0F7C6AAF-0E21-9B40-A871-492D9A7EE18B}" type="parTrans" cxnId="{BCF683D8-9DED-C647-A3FF-0163386FBEB1}">
      <dgm:prSet/>
      <dgm:spPr/>
      <dgm:t>
        <a:bodyPr/>
        <a:lstStyle/>
        <a:p>
          <a:endParaRPr lang="es-ES"/>
        </a:p>
      </dgm:t>
    </dgm:pt>
    <dgm:pt modelId="{EAC0815E-7182-554C-9B19-B6BBCB8B81B2}" type="sibTrans" cxnId="{BCF683D8-9DED-C647-A3FF-0163386FBEB1}">
      <dgm:prSet/>
      <dgm:spPr/>
      <dgm:t>
        <a:bodyPr/>
        <a:lstStyle/>
        <a:p>
          <a:endParaRPr lang="es-ES"/>
        </a:p>
      </dgm:t>
    </dgm:pt>
    <dgm:pt modelId="{7AE79629-26FB-6C45-97CA-F5021B1BEDA2}">
      <dgm:prSet/>
      <dgm:spPr/>
      <dgm:t>
        <a:bodyPr/>
        <a:lstStyle/>
        <a:p>
          <a:r>
            <a:rPr lang="es-ES" dirty="0"/>
            <a:t>Son las interrogantes básicas que se derivan de la justificación y el problema planteado</a:t>
          </a:r>
        </a:p>
      </dgm:t>
    </dgm:pt>
    <dgm:pt modelId="{18875F48-A456-9F46-A0A7-F761040F330D}" type="parTrans" cxnId="{91AF92F8-F1DE-0A4A-96D6-8D86EBB0BEDF}">
      <dgm:prSet/>
      <dgm:spPr/>
      <dgm:t>
        <a:bodyPr/>
        <a:lstStyle/>
        <a:p>
          <a:endParaRPr lang="es-ES"/>
        </a:p>
      </dgm:t>
    </dgm:pt>
    <dgm:pt modelId="{EE24CAE3-5014-6E47-ACE1-D2B359FE9823}" type="sibTrans" cxnId="{91AF92F8-F1DE-0A4A-96D6-8D86EBB0BEDF}">
      <dgm:prSet/>
      <dgm:spPr/>
      <dgm:t>
        <a:bodyPr/>
        <a:lstStyle/>
        <a:p>
          <a:endParaRPr lang="es-ES"/>
        </a:p>
      </dgm:t>
    </dgm:pt>
    <dgm:pt modelId="{3D35B6EB-1101-2643-97BA-A529FAC14594}">
      <dgm:prSet/>
      <dgm:spPr/>
      <dgm:t>
        <a:bodyPr/>
        <a:lstStyle/>
        <a:p>
          <a:r>
            <a:rPr lang="es-ES" dirty="0"/>
            <a:t>Acciones concretas que se realizarán para intentar responder a las preguntas de investigación</a:t>
          </a:r>
        </a:p>
      </dgm:t>
    </dgm:pt>
    <dgm:pt modelId="{9E28A515-F3A6-5647-B32D-5E2547B0FA3E}" type="parTrans" cxnId="{09D3FEC1-43E2-7248-9520-6CEC06CA16B6}">
      <dgm:prSet/>
      <dgm:spPr/>
      <dgm:t>
        <a:bodyPr/>
        <a:lstStyle/>
        <a:p>
          <a:endParaRPr lang="es-ES"/>
        </a:p>
      </dgm:t>
    </dgm:pt>
    <dgm:pt modelId="{DD213B7B-5258-154C-9903-6C2F5B0D17BF}" type="sibTrans" cxnId="{09D3FEC1-43E2-7248-9520-6CEC06CA16B6}">
      <dgm:prSet/>
      <dgm:spPr/>
      <dgm:t>
        <a:bodyPr/>
        <a:lstStyle/>
        <a:p>
          <a:endParaRPr lang="es-ES"/>
        </a:p>
      </dgm:t>
    </dgm:pt>
    <dgm:pt modelId="{502793F1-3A7E-4040-9052-4F53427507F1}" type="pres">
      <dgm:prSet presAssocID="{DD070447-E68A-AD4D-B0D8-3965AA231369}" presName="linearFlow" presStyleCnt="0">
        <dgm:presLayoutVars>
          <dgm:dir/>
          <dgm:animLvl val="lvl"/>
          <dgm:resizeHandles val="exact"/>
        </dgm:presLayoutVars>
      </dgm:prSet>
      <dgm:spPr/>
    </dgm:pt>
    <dgm:pt modelId="{81FE929B-4494-894F-89A0-475082617AE2}" type="pres">
      <dgm:prSet presAssocID="{9F8B85CD-36DF-744E-8DB3-D5E834064732}" presName="composite" presStyleCnt="0"/>
      <dgm:spPr/>
    </dgm:pt>
    <dgm:pt modelId="{208E67E3-26D7-0840-A1DD-C0002ED49A09}" type="pres">
      <dgm:prSet presAssocID="{9F8B85CD-36DF-744E-8DB3-D5E834064732}" presName="parentText" presStyleLbl="alignNode1" presStyleIdx="0" presStyleCnt="6" custScaleX="227183" custLinFactY="100000" custLinFactNeighborX="10241" custLinFactNeighborY="104368">
        <dgm:presLayoutVars>
          <dgm:chMax val="1"/>
          <dgm:bulletEnabled val="1"/>
        </dgm:presLayoutVars>
      </dgm:prSet>
      <dgm:spPr/>
    </dgm:pt>
    <dgm:pt modelId="{3C7E294D-5C5F-094F-9ECC-5DC522369D6E}" type="pres">
      <dgm:prSet presAssocID="{9F8B85CD-36DF-744E-8DB3-D5E834064732}" presName="descendantText" presStyleLbl="alignAcc1" presStyleIdx="0" presStyleCnt="6" custScaleX="80329" custLinFactY="125907" custLinFactNeighborX="2810" custLinFactNeighborY="200000">
        <dgm:presLayoutVars>
          <dgm:bulletEnabled val="1"/>
        </dgm:presLayoutVars>
      </dgm:prSet>
      <dgm:spPr/>
    </dgm:pt>
    <dgm:pt modelId="{193E6E11-7A9C-EA47-87C4-0543243A015B}" type="pres">
      <dgm:prSet presAssocID="{D095AD22-3771-0943-B886-14C233C524FD}" presName="sp" presStyleCnt="0"/>
      <dgm:spPr/>
    </dgm:pt>
    <dgm:pt modelId="{086AB67E-41B7-964F-9143-ADA88845B8F0}" type="pres">
      <dgm:prSet presAssocID="{72D64D04-8B25-BD4D-95B0-D4D1A6E5B71F}" presName="composite" presStyleCnt="0"/>
      <dgm:spPr/>
    </dgm:pt>
    <dgm:pt modelId="{311DB189-D2D8-D148-B3DF-84F1DFD6C11C}" type="pres">
      <dgm:prSet presAssocID="{72D64D04-8B25-BD4D-95B0-D4D1A6E5B71F}" presName="parentText" presStyleLbl="alignNode1" presStyleIdx="1" presStyleCnt="6" custScaleX="232686" custScaleY="246202" custLinFactY="70246" custLinFactNeighborX="3413" custLinFactNeighborY="100000">
        <dgm:presLayoutVars>
          <dgm:chMax val="1"/>
          <dgm:bulletEnabled val="1"/>
        </dgm:presLayoutVars>
      </dgm:prSet>
      <dgm:spPr/>
    </dgm:pt>
    <dgm:pt modelId="{F760F10D-D8E5-3643-A720-5C7312D3D980}" type="pres">
      <dgm:prSet presAssocID="{72D64D04-8B25-BD4D-95B0-D4D1A6E5B71F}" presName="descendantText" presStyleLbl="alignAcc1" presStyleIdx="1" presStyleCnt="6" custScaleX="83170" custLinFactY="100000" custLinFactNeighborX="-4792" custLinFactNeighborY="157325">
        <dgm:presLayoutVars>
          <dgm:bulletEnabled val="1"/>
        </dgm:presLayoutVars>
      </dgm:prSet>
      <dgm:spPr/>
    </dgm:pt>
    <dgm:pt modelId="{5F86D7C8-C451-D847-87B2-BB7A9B76DADB}" type="pres">
      <dgm:prSet presAssocID="{70679A17-8C59-D146-8E3F-8A1478A068A9}" presName="sp" presStyleCnt="0"/>
      <dgm:spPr/>
    </dgm:pt>
    <dgm:pt modelId="{A398D190-8768-3F43-BB85-52937881326A}" type="pres">
      <dgm:prSet presAssocID="{5E76DE86-D2DF-1943-8F5D-018C985D4277}" presName="composite" presStyleCnt="0"/>
      <dgm:spPr/>
    </dgm:pt>
    <dgm:pt modelId="{639CB181-D041-584D-888A-A637ED5B8A35}" type="pres">
      <dgm:prSet presAssocID="{5E76DE86-D2DF-1943-8F5D-018C985D4277}" presName="parentText" presStyleLbl="alignNode1" presStyleIdx="2" presStyleCnt="6" custScaleX="226883" custScaleY="225336" custLinFactY="24251" custLinFactNeighborX="3414" custLinFactNeighborY="100000">
        <dgm:presLayoutVars>
          <dgm:chMax val="1"/>
          <dgm:bulletEnabled val="1"/>
        </dgm:presLayoutVars>
      </dgm:prSet>
      <dgm:spPr/>
    </dgm:pt>
    <dgm:pt modelId="{C59ED71D-5BE3-D947-B8BC-2128A8E5BDD9}" type="pres">
      <dgm:prSet presAssocID="{5E76DE86-D2DF-1943-8F5D-018C985D4277}" presName="descendantText" presStyleLbl="alignAcc1" presStyleIdx="2" presStyleCnt="6" custScaleX="81246" custLinFactY="87315" custLinFactNeighborX="-6095" custLinFactNeighborY="100000">
        <dgm:presLayoutVars>
          <dgm:bulletEnabled val="1"/>
        </dgm:presLayoutVars>
      </dgm:prSet>
      <dgm:spPr/>
    </dgm:pt>
    <dgm:pt modelId="{8452E171-3E7A-F04A-A057-6111C57B965F}" type="pres">
      <dgm:prSet presAssocID="{96575282-E723-A440-8BCB-A83579123854}" presName="sp" presStyleCnt="0"/>
      <dgm:spPr/>
    </dgm:pt>
    <dgm:pt modelId="{443BC996-F895-2B40-AA36-88BD14908B76}" type="pres">
      <dgm:prSet presAssocID="{174AD515-0781-7C45-8A8C-3F6FB21805CF}" presName="composite" presStyleCnt="0"/>
      <dgm:spPr/>
    </dgm:pt>
    <dgm:pt modelId="{74F5B297-BAD0-CD44-9161-8F639FE13CDB}" type="pres">
      <dgm:prSet presAssocID="{174AD515-0781-7C45-8A8C-3F6FB21805CF}" presName="parentText" presStyleLbl="alignNode1" presStyleIdx="3" presStyleCnt="6" custScaleX="245257" custScaleY="202480" custLinFactNeighborX="-3413" custLinFactNeighborY="76463">
        <dgm:presLayoutVars>
          <dgm:chMax val="1"/>
          <dgm:bulletEnabled val="1"/>
        </dgm:presLayoutVars>
      </dgm:prSet>
      <dgm:spPr/>
    </dgm:pt>
    <dgm:pt modelId="{BB64DF0B-A76A-0E45-A07B-C5133E8500C2}" type="pres">
      <dgm:prSet presAssocID="{174AD515-0781-7C45-8A8C-3F6FB21805CF}" presName="descendantText" presStyleLbl="alignAcc1" presStyleIdx="3" presStyleCnt="6" custScaleX="81282" custLinFactNeighborX="-5795" custLinFactNeighborY="88226">
        <dgm:presLayoutVars>
          <dgm:bulletEnabled val="1"/>
        </dgm:presLayoutVars>
      </dgm:prSet>
      <dgm:spPr/>
    </dgm:pt>
    <dgm:pt modelId="{5FADDCC0-E1E9-2145-84F9-100A23E8477C}" type="pres">
      <dgm:prSet presAssocID="{461C9A22-1466-1642-8F55-03F29439D8BA}" presName="sp" presStyleCnt="0"/>
      <dgm:spPr/>
    </dgm:pt>
    <dgm:pt modelId="{CAE1E3EB-6E05-8145-97A0-E5B9E41A84FD}" type="pres">
      <dgm:prSet presAssocID="{FF837C8A-A1F7-3B4F-8DEB-54A12D0CA216}" presName="composite" presStyleCnt="0"/>
      <dgm:spPr/>
    </dgm:pt>
    <dgm:pt modelId="{79DF1831-EDD6-DF43-841B-3A65D1DDB830}" type="pres">
      <dgm:prSet presAssocID="{FF837C8A-A1F7-3B4F-8DEB-54A12D0CA216}" presName="parentText" presStyleLbl="alignNode1" presStyleIdx="4" presStyleCnt="6" custScaleX="246019" custScaleY="201723" custLinFactNeighborX="-10240" custLinFactNeighborY="33452">
        <dgm:presLayoutVars>
          <dgm:chMax val="1"/>
          <dgm:bulletEnabled val="1"/>
        </dgm:presLayoutVars>
      </dgm:prSet>
      <dgm:spPr/>
    </dgm:pt>
    <dgm:pt modelId="{A3B326CB-9F71-CD4C-BB30-835121B4224B}" type="pres">
      <dgm:prSet presAssocID="{FF837C8A-A1F7-3B4F-8DEB-54A12D0CA216}" presName="descendantText" presStyleLbl="alignAcc1" presStyleIdx="4" presStyleCnt="6" custScaleX="83481" custLinFactNeighborX="-4774" custLinFactNeighborY="3676">
        <dgm:presLayoutVars>
          <dgm:bulletEnabled val="1"/>
        </dgm:presLayoutVars>
      </dgm:prSet>
      <dgm:spPr/>
    </dgm:pt>
    <dgm:pt modelId="{6B54EA3D-B4C5-7D41-B8A2-C3E29EFE9A7F}" type="pres">
      <dgm:prSet presAssocID="{8D7EF7E9-7EE8-CD40-A0CB-D191AA6A7A9C}" presName="sp" presStyleCnt="0"/>
      <dgm:spPr/>
    </dgm:pt>
    <dgm:pt modelId="{AE3084E3-040D-994B-AF56-3714051EF1E0}" type="pres">
      <dgm:prSet presAssocID="{140F96F8-14DE-C244-96C9-479E5E3D6AB4}" presName="composite" presStyleCnt="0"/>
      <dgm:spPr/>
    </dgm:pt>
    <dgm:pt modelId="{5F7318B3-9EA4-7149-A4B3-02964CD3A5F6}" type="pres">
      <dgm:prSet presAssocID="{140F96F8-14DE-C244-96C9-479E5E3D6AB4}" presName="parentText" presStyleLbl="alignNode1" presStyleIdx="5" presStyleCnt="6" custScaleX="234588" custScaleY="197977" custLinFactNeighborY="-25646">
        <dgm:presLayoutVars>
          <dgm:chMax val="1"/>
          <dgm:bulletEnabled val="1"/>
        </dgm:presLayoutVars>
      </dgm:prSet>
      <dgm:spPr/>
    </dgm:pt>
    <dgm:pt modelId="{6799294C-5AFC-3245-A26E-B7FAD6AD6086}" type="pres">
      <dgm:prSet presAssocID="{140F96F8-14DE-C244-96C9-479E5E3D6AB4}" presName="descendantText" presStyleLbl="alignAcc1" presStyleIdx="5" presStyleCnt="6" custScaleX="79858" custLinFactNeighborX="-6687" custLinFactNeighborY="-80873">
        <dgm:presLayoutVars>
          <dgm:bulletEnabled val="1"/>
        </dgm:presLayoutVars>
      </dgm:prSet>
      <dgm:spPr/>
    </dgm:pt>
  </dgm:ptLst>
  <dgm:cxnLst>
    <dgm:cxn modelId="{4FBC8B01-A9DA-4D49-8FC6-C1061D3EC106}" type="presOf" srcId="{FF837C8A-A1F7-3B4F-8DEB-54A12D0CA216}" destId="{79DF1831-EDD6-DF43-841B-3A65D1DDB830}" srcOrd="0" destOrd="0" presId="urn:microsoft.com/office/officeart/2005/8/layout/chevron2"/>
    <dgm:cxn modelId="{AE22561B-44D8-1E42-A21D-011C5D6DD562}" type="presOf" srcId="{174AD515-0781-7C45-8A8C-3F6FB21805CF}" destId="{74F5B297-BAD0-CD44-9161-8F639FE13CDB}" srcOrd="0" destOrd="0" presId="urn:microsoft.com/office/officeart/2005/8/layout/chevron2"/>
    <dgm:cxn modelId="{6BB81B26-614C-594A-BCB0-C2BA9F43E0EE}" srcId="{DD070447-E68A-AD4D-B0D8-3965AA231369}" destId="{174AD515-0781-7C45-8A8C-3F6FB21805CF}" srcOrd="3" destOrd="0" parTransId="{CF0A543B-2A63-6B40-B52E-DEEF4D36CC30}" sibTransId="{461C9A22-1466-1642-8F55-03F29439D8BA}"/>
    <dgm:cxn modelId="{74A54137-139E-1842-9A8F-158B3FB55601}" srcId="{DD070447-E68A-AD4D-B0D8-3965AA231369}" destId="{140F96F8-14DE-C244-96C9-479E5E3D6AB4}" srcOrd="5" destOrd="0" parTransId="{363FD400-A171-344B-8D57-CB77E4815600}" sibTransId="{C091FA09-73F8-444F-AFE5-9B5B4FFC6E76}"/>
    <dgm:cxn modelId="{1ECA7838-5E09-5848-A26F-1182C2C788A5}" type="presOf" srcId="{9F8B85CD-36DF-744E-8DB3-D5E834064732}" destId="{208E67E3-26D7-0840-A1DD-C0002ED49A09}" srcOrd="0" destOrd="0" presId="urn:microsoft.com/office/officeart/2005/8/layout/chevron2"/>
    <dgm:cxn modelId="{1B7D6844-337C-FE43-BE38-563C4D6DE063}" type="presOf" srcId="{140F96F8-14DE-C244-96C9-479E5E3D6AB4}" destId="{5F7318B3-9EA4-7149-A4B3-02964CD3A5F6}" srcOrd="0" destOrd="0" presId="urn:microsoft.com/office/officeart/2005/8/layout/chevron2"/>
    <dgm:cxn modelId="{62EEA946-8824-3148-96F8-06F48CE965FC}" srcId="{DD070447-E68A-AD4D-B0D8-3965AA231369}" destId="{5E76DE86-D2DF-1943-8F5D-018C985D4277}" srcOrd="2" destOrd="0" parTransId="{D58DFD3B-4800-3546-B3A8-A15F5D94CAD3}" sibTransId="{96575282-E723-A440-8BCB-A83579123854}"/>
    <dgm:cxn modelId="{C6D3BE4C-B923-7048-9BEB-DE42A6067F29}" type="presOf" srcId="{ADBF8CDD-EAC8-C94C-A714-EEB2C40FA95C}" destId="{3C7E294D-5C5F-094F-9ECC-5DC522369D6E}" srcOrd="0" destOrd="0" presId="urn:microsoft.com/office/officeart/2005/8/layout/chevron2"/>
    <dgm:cxn modelId="{93336952-E34F-A94A-8914-3A50A0D772D5}" type="presOf" srcId="{DD070447-E68A-AD4D-B0D8-3965AA231369}" destId="{502793F1-3A7E-4040-9052-4F53427507F1}" srcOrd="0" destOrd="0" presId="urn:microsoft.com/office/officeart/2005/8/layout/chevron2"/>
    <dgm:cxn modelId="{3FE85959-3890-FE4A-BF20-C44344E3889F}" type="presOf" srcId="{861E07EC-8D71-174A-8762-75CA2DA40A22}" destId="{C59ED71D-5BE3-D947-B8BC-2128A8E5BDD9}" srcOrd="0" destOrd="0" presId="urn:microsoft.com/office/officeart/2005/8/layout/chevron2"/>
    <dgm:cxn modelId="{FB5B466A-9163-3344-8976-5DC85B0CC9DB}" type="presOf" srcId="{DAF152CF-4135-E744-AFC0-812945DD3814}" destId="{F760F10D-D8E5-3643-A720-5C7312D3D980}" srcOrd="0" destOrd="0" presId="urn:microsoft.com/office/officeart/2005/8/layout/chevron2"/>
    <dgm:cxn modelId="{EF8B9C73-7106-944B-84A0-4F4DEA6C5B29}" srcId="{5E76DE86-D2DF-1943-8F5D-018C985D4277}" destId="{861E07EC-8D71-174A-8762-75CA2DA40A22}" srcOrd="0" destOrd="0" parTransId="{B0EBA4B6-F7BC-2B4F-81FB-CBD03E3EA87E}" sibTransId="{B38DBC84-3241-2C40-92EB-2578A4901476}"/>
    <dgm:cxn modelId="{81F2F078-20CC-D84C-BD81-E07048891980}" type="presOf" srcId="{5E76DE86-D2DF-1943-8F5D-018C985D4277}" destId="{639CB181-D041-584D-888A-A637ED5B8A35}" srcOrd="0" destOrd="0" presId="urn:microsoft.com/office/officeart/2005/8/layout/chevron2"/>
    <dgm:cxn modelId="{85DC5884-4E72-704F-95AC-3B94D7652E54}" srcId="{DD070447-E68A-AD4D-B0D8-3965AA231369}" destId="{FF837C8A-A1F7-3B4F-8DEB-54A12D0CA216}" srcOrd="4" destOrd="0" parTransId="{06F6C7E0-C266-4943-9EDE-59A407FC530F}" sibTransId="{8D7EF7E9-7EE8-CD40-A0CB-D191AA6A7A9C}"/>
    <dgm:cxn modelId="{BF55CA98-5BD1-534E-A159-DE0056F53D13}" type="presOf" srcId="{DFEECBD5-5631-1C46-9ED0-CB7764CC779C}" destId="{BB64DF0B-A76A-0E45-A07B-C5133E8500C2}" srcOrd="0" destOrd="0" presId="urn:microsoft.com/office/officeart/2005/8/layout/chevron2"/>
    <dgm:cxn modelId="{D316E19E-E2BF-2A47-88ED-12CAEC9293C9}" type="presOf" srcId="{7AE79629-26FB-6C45-97CA-F5021B1BEDA2}" destId="{A3B326CB-9F71-CD4C-BB30-835121B4224B}" srcOrd="0" destOrd="0" presId="urn:microsoft.com/office/officeart/2005/8/layout/chevron2"/>
    <dgm:cxn modelId="{4BFBACAD-7445-6E49-8A36-9D931E1A03F2}" type="presOf" srcId="{3D35B6EB-1101-2643-97BA-A529FAC14594}" destId="{6799294C-5AFC-3245-A26E-B7FAD6AD6086}" srcOrd="0" destOrd="0" presId="urn:microsoft.com/office/officeart/2005/8/layout/chevron2"/>
    <dgm:cxn modelId="{92C15CBE-EF77-AB47-8CA0-847B9FB900CF}" srcId="{9F8B85CD-36DF-744E-8DB3-D5E834064732}" destId="{ADBF8CDD-EAC8-C94C-A714-EEB2C40FA95C}" srcOrd="0" destOrd="0" parTransId="{1A98D853-74CD-AF48-9126-99F6DA3A8C48}" sibTransId="{C88FFB2E-65EE-8541-B6F9-B455DC078DDD}"/>
    <dgm:cxn modelId="{09D3FEC1-43E2-7248-9520-6CEC06CA16B6}" srcId="{140F96F8-14DE-C244-96C9-479E5E3D6AB4}" destId="{3D35B6EB-1101-2643-97BA-A529FAC14594}" srcOrd="0" destOrd="0" parTransId="{9E28A515-F3A6-5647-B32D-5E2547B0FA3E}" sibTransId="{DD213B7B-5258-154C-9903-6C2F5B0D17BF}"/>
    <dgm:cxn modelId="{970CD7CC-8ED5-6946-A781-5907DA5C5B4A}" srcId="{DD070447-E68A-AD4D-B0D8-3965AA231369}" destId="{72D64D04-8B25-BD4D-95B0-D4D1A6E5B71F}" srcOrd="1" destOrd="0" parTransId="{B7974AE4-D282-1A41-AD56-F865958F4FC0}" sibTransId="{70679A17-8C59-D146-8E3F-8A1478A068A9}"/>
    <dgm:cxn modelId="{BCF683D8-9DED-C647-A3FF-0163386FBEB1}" srcId="{174AD515-0781-7C45-8A8C-3F6FB21805CF}" destId="{DFEECBD5-5631-1C46-9ED0-CB7764CC779C}" srcOrd="0" destOrd="0" parTransId="{0F7C6AAF-0E21-9B40-A871-492D9A7EE18B}" sibTransId="{EAC0815E-7182-554C-9B19-B6BBCB8B81B2}"/>
    <dgm:cxn modelId="{D29756DE-73C4-AC45-A160-96D8373D38BA}" type="presOf" srcId="{72D64D04-8B25-BD4D-95B0-D4D1A6E5B71F}" destId="{311DB189-D2D8-D148-B3DF-84F1DFD6C11C}" srcOrd="0" destOrd="0" presId="urn:microsoft.com/office/officeart/2005/8/layout/chevron2"/>
    <dgm:cxn modelId="{59C673EF-0D72-E34E-889E-9F3D104A8C91}" srcId="{DD070447-E68A-AD4D-B0D8-3965AA231369}" destId="{9F8B85CD-36DF-744E-8DB3-D5E834064732}" srcOrd="0" destOrd="0" parTransId="{FEADB045-794E-3C41-B9A6-ECAC7A90D450}" sibTransId="{D095AD22-3771-0943-B886-14C233C524FD}"/>
    <dgm:cxn modelId="{91AF92F8-F1DE-0A4A-96D6-8D86EBB0BEDF}" srcId="{FF837C8A-A1F7-3B4F-8DEB-54A12D0CA216}" destId="{7AE79629-26FB-6C45-97CA-F5021B1BEDA2}" srcOrd="0" destOrd="0" parTransId="{18875F48-A456-9F46-A0A7-F761040F330D}" sibTransId="{EE24CAE3-5014-6E47-ACE1-D2B359FE9823}"/>
    <dgm:cxn modelId="{787FF9FA-F649-494B-B1EF-DC090051033B}" srcId="{72D64D04-8B25-BD4D-95B0-D4D1A6E5B71F}" destId="{DAF152CF-4135-E744-AFC0-812945DD3814}" srcOrd="0" destOrd="0" parTransId="{7552B594-DAAD-704B-A49D-778A6D63CF85}" sibTransId="{8AED2DF9-C500-EC41-9BC3-BE99F47101FE}"/>
    <dgm:cxn modelId="{3B975C72-8EE3-BC43-A073-7EEB2F499E75}" type="presParOf" srcId="{502793F1-3A7E-4040-9052-4F53427507F1}" destId="{81FE929B-4494-894F-89A0-475082617AE2}" srcOrd="0" destOrd="0" presId="urn:microsoft.com/office/officeart/2005/8/layout/chevron2"/>
    <dgm:cxn modelId="{46623F1B-7538-B547-8332-1CAF1F901304}" type="presParOf" srcId="{81FE929B-4494-894F-89A0-475082617AE2}" destId="{208E67E3-26D7-0840-A1DD-C0002ED49A09}" srcOrd="0" destOrd="0" presId="urn:microsoft.com/office/officeart/2005/8/layout/chevron2"/>
    <dgm:cxn modelId="{315719C7-15F2-8547-858F-A8D36BEB849B}" type="presParOf" srcId="{81FE929B-4494-894F-89A0-475082617AE2}" destId="{3C7E294D-5C5F-094F-9ECC-5DC522369D6E}" srcOrd="1" destOrd="0" presId="urn:microsoft.com/office/officeart/2005/8/layout/chevron2"/>
    <dgm:cxn modelId="{14F19123-5B36-8446-BCA7-095431486FC4}" type="presParOf" srcId="{502793F1-3A7E-4040-9052-4F53427507F1}" destId="{193E6E11-7A9C-EA47-87C4-0543243A015B}" srcOrd="1" destOrd="0" presId="urn:microsoft.com/office/officeart/2005/8/layout/chevron2"/>
    <dgm:cxn modelId="{3A39CCA2-BC38-2A4A-BCE7-7E75393155E5}" type="presParOf" srcId="{502793F1-3A7E-4040-9052-4F53427507F1}" destId="{086AB67E-41B7-964F-9143-ADA88845B8F0}" srcOrd="2" destOrd="0" presId="urn:microsoft.com/office/officeart/2005/8/layout/chevron2"/>
    <dgm:cxn modelId="{1E5ABD69-E495-A741-96BB-C18EB6671EA2}" type="presParOf" srcId="{086AB67E-41B7-964F-9143-ADA88845B8F0}" destId="{311DB189-D2D8-D148-B3DF-84F1DFD6C11C}" srcOrd="0" destOrd="0" presId="urn:microsoft.com/office/officeart/2005/8/layout/chevron2"/>
    <dgm:cxn modelId="{A15BA712-6354-344D-882F-0743D8E4973E}" type="presParOf" srcId="{086AB67E-41B7-964F-9143-ADA88845B8F0}" destId="{F760F10D-D8E5-3643-A720-5C7312D3D980}" srcOrd="1" destOrd="0" presId="urn:microsoft.com/office/officeart/2005/8/layout/chevron2"/>
    <dgm:cxn modelId="{B20F7DF1-FD12-2349-B79A-A28F14933855}" type="presParOf" srcId="{502793F1-3A7E-4040-9052-4F53427507F1}" destId="{5F86D7C8-C451-D847-87B2-BB7A9B76DADB}" srcOrd="3" destOrd="0" presId="urn:microsoft.com/office/officeart/2005/8/layout/chevron2"/>
    <dgm:cxn modelId="{2E6FE7FB-A25F-0D45-BF0E-2F9F52014965}" type="presParOf" srcId="{502793F1-3A7E-4040-9052-4F53427507F1}" destId="{A398D190-8768-3F43-BB85-52937881326A}" srcOrd="4" destOrd="0" presId="urn:microsoft.com/office/officeart/2005/8/layout/chevron2"/>
    <dgm:cxn modelId="{FABCFED0-53BE-9240-8B5C-F293B8875A11}" type="presParOf" srcId="{A398D190-8768-3F43-BB85-52937881326A}" destId="{639CB181-D041-584D-888A-A637ED5B8A35}" srcOrd="0" destOrd="0" presId="urn:microsoft.com/office/officeart/2005/8/layout/chevron2"/>
    <dgm:cxn modelId="{31797D5F-C20B-E14B-9951-D5042BDA43D0}" type="presParOf" srcId="{A398D190-8768-3F43-BB85-52937881326A}" destId="{C59ED71D-5BE3-D947-B8BC-2128A8E5BDD9}" srcOrd="1" destOrd="0" presId="urn:microsoft.com/office/officeart/2005/8/layout/chevron2"/>
    <dgm:cxn modelId="{CCB354C0-81E7-F441-AF47-E5B48C382995}" type="presParOf" srcId="{502793F1-3A7E-4040-9052-4F53427507F1}" destId="{8452E171-3E7A-F04A-A057-6111C57B965F}" srcOrd="5" destOrd="0" presId="urn:microsoft.com/office/officeart/2005/8/layout/chevron2"/>
    <dgm:cxn modelId="{BDCA5EB0-979C-5249-AEE9-EC5DDDF401C5}" type="presParOf" srcId="{502793F1-3A7E-4040-9052-4F53427507F1}" destId="{443BC996-F895-2B40-AA36-88BD14908B76}" srcOrd="6" destOrd="0" presId="urn:microsoft.com/office/officeart/2005/8/layout/chevron2"/>
    <dgm:cxn modelId="{8E9DAF02-E736-034C-9A0C-16151D481A05}" type="presParOf" srcId="{443BC996-F895-2B40-AA36-88BD14908B76}" destId="{74F5B297-BAD0-CD44-9161-8F639FE13CDB}" srcOrd="0" destOrd="0" presId="urn:microsoft.com/office/officeart/2005/8/layout/chevron2"/>
    <dgm:cxn modelId="{11F5095F-B77E-FE4B-92F2-53FB302522E7}" type="presParOf" srcId="{443BC996-F895-2B40-AA36-88BD14908B76}" destId="{BB64DF0B-A76A-0E45-A07B-C5133E8500C2}" srcOrd="1" destOrd="0" presId="urn:microsoft.com/office/officeart/2005/8/layout/chevron2"/>
    <dgm:cxn modelId="{02A45C75-CF7F-3545-8AC8-D15762BE2598}" type="presParOf" srcId="{502793F1-3A7E-4040-9052-4F53427507F1}" destId="{5FADDCC0-E1E9-2145-84F9-100A23E8477C}" srcOrd="7" destOrd="0" presId="urn:microsoft.com/office/officeart/2005/8/layout/chevron2"/>
    <dgm:cxn modelId="{77EC391D-A891-6241-B31E-32F6CE79811A}" type="presParOf" srcId="{502793F1-3A7E-4040-9052-4F53427507F1}" destId="{CAE1E3EB-6E05-8145-97A0-E5B9E41A84FD}" srcOrd="8" destOrd="0" presId="urn:microsoft.com/office/officeart/2005/8/layout/chevron2"/>
    <dgm:cxn modelId="{5CDA1753-0060-5043-8936-C916FC0516D0}" type="presParOf" srcId="{CAE1E3EB-6E05-8145-97A0-E5B9E41A84FD}" destId="{79DF1831-EDD6-DF43-841B-3A65D1DDB830}" srcOrd="0" destOrd="0" presId="urn:microsoft.com/office/officeart/2005/8/layout/chevron2"/>
    <dgm:cxn modelId="{775C42E5-8A81-024B-A1BE-B83E5AA55ED2}" type="presParOf" srcId="{CAE1E3EB-6E05-8145-97A0-E5B9E41A84FD}" destId="{A3B326CB-9F71-CD4C-BB30-835121B4224B}" srcOrd="1" destOrd="0" presId="urn:microsoft.com/office/officeart/2005/8/layout/chevron2"/>
    <dgm:cxn modelId="{95635946-A82D-7243-AFF3-EE24E29E74A7}" type="presParOf" srcId="{502793F1-3A7E-4040-9052-4F53427507F1}" destId="{6B54EA3D-B4C5-7D41-B8A2-C3E29EFE9A7F}" srcOrd="9" destOrd="0" presId="urn:microsoft.com/office/officeart/2005/8/layout/chevron2"/>
    <dgm:cxn modelId="{F3E936F4-A2F5-334E-A3A5-A0B81A01B901}" type="presParOf" srcId="{502793F1-3A7E-4040-9052-4F53427507F1}" destId="{AE3084E3-040D-994B-AF56-3714051EF1E0}" srcOrd="10" destOrd="0" presId="urn:microsoft.com/office/officeart/2005/8/layout/chevron2"/>
    <dgm:cxn modelId="{1D040021-B9DF-C244-B361-B1AB75556258}" type="presParOf" srcId="{AE3084E3-040D-994B-AF56-3714051EF1E0}" destId="{5F7318B3-9EA4-7149-A4B3-02964CD3A5F6}" srcOrd="0" destOrd="0" presId="urn:microsoft.com/office/officeart/2005/8/layout/chevron2"/>
    <dgm:cxn modelId="{458249F0-9F3A-DD41-833B-775954D25342}" type="presParOf" srcId="{AE3084E3-040D-994B-AF56-3714051EF1E0}" destId="{6799294C-5AFC-3245-A26E-B7FAD6AD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070447-E68A-AD4D-B0D8-3965AA231369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9F8B85CD-36DF-744E-8DB3-D5E834064732}">
      <dgm:prSet phldrT="[Texto]" custT="1"/>
      <dgm:spPr/>
      <dgm:t>
        <a:bodyPr/>
        <a:lstStyle/>
        <a:p>
          <a:r>
            <a:rPr lang="es-ES" sz="1100" dirty="0">
              <a:solidFill>
                <a:schemeClr val="tx2">
                  <a:lumMod val="75000"/>
                </a:schemeClr>
              </a:solidFill>
            </a:rPr>
            <a:t>FUNDAMENTACION TEORICA</a:t>
          </a:r>
        </a:p>
      </dgm:t>
    </dgm:pt>
    <dgm:pt modelId="{FEADB045-794E-3C41-B9A6-ECAC7A90D450}" type="parTrans" cxnId="{59C673EF-0D72-E34E-889E-9F3D104A8C91}">
      <dgm:prSet/>
      <dgm:spPr/>
      <dgm:t>
        <a:bodyPr/>
        <a:lstStyle/>
        <a:p>
          <a:endParaRPr lang="es-ES"/>
        </a:p>
      </dgm:t>
    </dgm:pt>
    <dgm:pt modelId="{D095AD22-3771-0943-B886-14C233C524FD}" type="sibTrans" cxnId="{59C673EF-0D72-E34E-889E-9F3D104A8C91}">
      <dgm:prSet/>
      <dgm:spPr/>
      <dgm:t>
        <a:bodyPr/>
        <a:lstStyle/>
        <a:p>
          <a:endParaRPr lang="es-ES"/>
        </a:p>
      </dgm:t>
    </dgm:pt>
    <dgm:pt modelId="{ADBF8CDD-EAC8-C94C-A714-EEB2C40FA95C}">
      <dgm:prSet phldrT="[Texto]"/>
      <dgm:spPr/>
      <dgm:t>
        <a:bodyPr/>
        <a:lstStyle/>
        <a:p>
          <a:r>
            <a:rPr lang="es-ES" dirty="0"/>
            <a:t>Directrices teóricas que guían el estudio, con las evidencias de la literatura</a:t>
          </a:r>
        </a:p>
      </dgm:t>
    </dgm:pt>
    <dgm:pt modelId="{1A98D853-74CD-AF48-9126-99F6DA3A8C48}" type="parTrans" cxnId="{92C15CBE-EF77-AB47-8CA0-847B9FB900CF}">
      <dgm:prSet/>
      <dgm:spPr/>
      <dgm:t>
        <a:bodyPr/>
        <a:lstStyle/>
        <a:p>
          <a:endParaRPr lang="es-ES"/>
        </a:p>
      </dgm:t>
    </dgm:pt>
    <dgm:pt modelId="{C88FFB2E-65EE-8541-B6F9-B455DC078DDD}" type="sibTrans" cxnId="{92C15CBE-EF77-AB47-8CA0-847B9FB900CF}">
      <dgm:prSet/>
      <dgm:spPr/>
      <dgm:t>
        <a:bodyPr/>
        <a:lstStyle/>
        <a:p>
          <a:endParaRPr lang="es-ES"/>
        </a:p>
      </dgm:t>
    </dgm:pt>
    <dgm:pt modelId="{5E76DE86-D2DF-1943-8F5D-018C985D4277}">
      <dgm:prSet phldrT="[Texto]" custT="1"/>
      <dgm:spPr/>
      <dgm:t>
        <a:bodyPr/>
        <a:lstStyle/>
        <a:p>
          <a:r>
            <a:rPr lang="es-ES" sz="1200" dirty="0">
              <a:solidFill>
                <a:schemeClr val="tx2">
                  <a:lumMod val="75000"/>
                </a:schemeClr>
              </a:solidFill>
            </a:rPr>
            <a:t>POBLACION Y MUESTRA</a:t>
          </a:r>
        </a:p>
      </dgm:t>
    </dgm:pt>
    <dgm:pt modelId="{D58DFD3B-4800-3546-B3A8-A15F5D94CAD3}" type="parTrans" cxnId="{62EEA946-8824-3148-96F8-06F48CE965FC}">
      <dgm:prSet/>
      <dgm:spPr/>
      <dgm:t>
        <a:bodyPr/>
        <a:lstStyle/>
        <a:p>
          <a:endParaRPr lang="es-ES"/>
        </a:p>
      </dgm:t>
    </dgm:pt>
    <dgm:pt modelId="{96575282-E723-A440-8BCB-A83579123854}" type="sibTrans" cxnId="{62EEA946-8824-3148-96F8-06F48CE965FC}">
      <dgm:prSet/>
      <dgm:spPr/>
      <dgm:t>
        <a:bodyPr/>
        <a:lstStyle/>
        <a:p>
          <a:endParaRPr lang="es-ES"/>
        </a:p>
      </dgm:t>
    </dgm:pt>
    <dgm:pt modelId="{861E07EC-8D71-174A-8762-75CA2DA40A22}">
      <dgm:prSet phldrT="[Texto]"/>
      <dgm:spPr/>
      <dgm:t>
        <a:bodyPr/>
        <a:lstStyle/>
        <a:p>
          <a:r>
            <a:rPr lang="es-ES" dirty="0" err="1"/>
            <a:t>Selecciòn</a:t>
          </a:r>
          <a:r>
            <a:rPr lang="es-ES" dirty="0"/>
            <a:t> de la </a:t>
          </a:r>
          <a:r>
            <a:rPr lang="es-ES" dirty="0" err="1"/>
            <a:t>poblaciòn</a:t>
          </a:r>
          <a:r>
            <a:rPr lang="es-ES" dirty="0"/>
            <a:t> objetivo. Justificación del tamaño </a:t>
          </a:r>
          <a:r>
            <a:rPr lang="es-ES" dirty="0" err="1"/>
            <a:t>muestral</a:t>
          </a:r>
          <a:r>
            <a:rPr lang="es-ES" dirty="0"/>
            <a:t> elegido</a:t>
          </a:r>
        </a:p>
      </dgm:t>
    </dgm:pt>
    <dgm:pt modelId="{B0EBA4B6-F7BC-2B4F-81FB-CBD03E3EA87E}" type="parTrans" cxnId="{EF8B9C73-7106-944B-84A0-4F4DEA6C5B29}">
      <dgm:prSet/>
      <dgm:spPr/>
      <dgm:t>
        <a:bodyPr/>
        <a:lstStyle/>
        <a:p>
          <a:endParaRPr lang="es-ES"/>
        </a:p>
      </dgm:t>
    </dgm:pt>
    <dgm:pt modelId="{B38DBC84-3241-2C40-92EB-2578A4901476}" type="sibTrans" cxnId="{EF8B9C73-7106-944B-84A0-4F4DEA6C5B29}">
      <dgm:prSet/>
      <dgm:spPr/>
      <dgm:t>
        <a:bodyPr/>
        <a:lstStyle/>
        <a:p>
          <a:endParaRPr lang="es-ES"/>
        </a:p>
      </dgm:t>
    </dgm:pt>
    <dgm:pt modelId="{DAF152CF-4135-E744-AFC0-812945DD3814}">
      <dgm:prSet phldrT="[Texto]"/>
      <dgm:spPr/>
      <dgm:t>
        <a:bodyPr/>
        <a:lstStyle/>
        <a:p>
          <a:r>
            <a:rPr lang="es-ES" dirty="0"/>
            <a:t>Descripción y argumentación de las principales decisiones metodológicas</a:t>
          </a:r>
        </a:p>
      </dgm:t>
    </dgm:pt>
    <dgm:pt modelId="{7552B594-DAAD-704B-A49D-778A6D63CF85}" type="parTrans" cxnId="{787FF9FA-F649-494B-B1EF-DC090051033B}">
      <dgm:prSet/>
      <dgm:spPr/>
      <dgm:t>
        <a:bodyPr/>
        <a:lstStyle/>
        <a:p>
          <a:endParaRPr lang="es-ES"/>
        </a:p>
      </dgm:t>
    </dgm:pt>
    <dgm:pt modelId="{8AED2DF9-C500-EC41-9BC3-BE99F47101FE}" type="sibTrans" cxnId="{787FF9FA-F649-494B-B1EF-DC090051033B}">
      <dgm:prSet/>
      <dgm:spPr/>
      <dgm:t>
        <a:bodyPr/>
        <a:lstStyle/>
        <a:p>
          <a:endParaRPr lang="es-ES"/>
        </a:p>
      </dgm:t>
    </dgm:pt>
    <dgm:pt modelId="{174AD515-0781-7C45-8A8C-3F6FB21805CF}">
      <dgm:prSet custT="1"/>
      <dgm:spPr/>
      <dgm:t>
        <a:bodyPr/>
        <a:lstStyle/>
        <a:p>
          <a:r>
            <a:rPr lang="es-ES" sz="1100" b="1" dirty="0">
              <a:solidFill>
                <a:schemeClr val="tx2">
                  <a:lumMod val="75000"/>
                </a:schemeClr>
              </a:solidFill>
            </a:rPr>
            <a:t>DISEÑO DE LA INVESTIGACION</a:t>
          </a:r>
        </a:p>
      </dgm:t>
    </dgm:pt>
    <dgm:pt modelId="{CF0A543B-2A63-6B40-B52E-DEEF4D36CC30}" type="parTrans" cxnId="{6BB81B26-614C-594A-BCB0-C2BA9F43E0EE}">
      <dgm:prSet/>
      <dgm:spPr/>
      <dgm:t>
        <a:bodyPr/>
        <a:lstStyle/>
        <a:p>
          <a:endParaRPr lang="es-ES"/>
        </a:p>
      </dgm:t>
    </dgm:pt>
    <dgm:pt modelId="{461C9A22-1466-1642-8F55-03F29439D8BA}" type="sibTrans" cxnId="{6BB81B26-614C-594A-BCB0-C2BA9F43E0EE}">
      <dgm:prSet/>
      <dgm:spPr/>
      <dgm:t>
        <a:bodyPr/>
        <a:lstStyle/>
        <a:p>
          <a:endParaRPr lang="es-ES"/>
        </a:p>
      </dgm:t>
    </dgm:pt>
    <dgm:pt modelId="{140F96F8-14DE-C244-96C9-479E5E3D6AB4}">
      <dgm:prSet custT="1"/>
      <dgm:spPr/>
      <dgm:t>
        <a:bodyPr/>
        <a:lstStyle/>
        <a:p>
          <a:r>
            <a:rPr lang="es-ES" sz="1200" dirty="0">
              <a:solidFill>
                <a:schemeClr val="tx2">
                  <a:lumMod val="75000"/>
                </a:schemeClr>
              </a:solidFill>
            </a:rPr>
            <a:t>BIBLIOGRAFIA</a:t>
          </a:r>
        </a:p>
      </dgm:t>
    </dgm:pt>
    <dgm:pt modelId="{363FD400-A171-344B-8D57-CB77E4815600}" type="parTrans" cxnId="{74A54137-139E-1842-9A8F-158B3FB55601}">
      <dgm:prSet/>
      <dgm:spPr/>
      <dgm:t>
        <a:bodyPr/>
        <a:lstStyle/>
        <a:p>
          <a:endParaRPr lang="es-ES"/>
        </a:p>
      </dgm:t>
    </dgm:pt>
    <dgm:pt modelId="{C091FA09-73F8-444F-AFE5-9B5B4FFC6E76}" type="sibTrans" cxnId="{74A54137-139E-1842-9A8F-158B3FB55601}">
      <dgm:prSet/>
      <dgm:spPr/>
      <dgm:t>
        <a:bodyPr/>
        <a:lstStyle/>
        <a:p>
          <a:endParaRPr lang="es-ES"/>
        </a:p>
      </dgm:t>
    </dgm:pt>
    <dgm:pt modelId="{DFEECBD5-5631-1C46-9ED0-CB7764CC779C}">
      <dgm:prSet/>
      <dgm:spPr/>
      <dgm:t>
        <a:bodyPr/>
        <a:lstStyle/>
        <a:p>
          <a:r>
            <a:rPr lang="es-ES" dirty="0"/>
            <a:t>Representación </a:t>
          </a:r>
          <a:r>
            <a:rPr lang="es-ES" dirty="0" err="1"/>
            <a:t>gràfica</a:t>
          </a:r>
          <a:r>
            <a:rPr lang="es-ES" dirty="0"/>
            <a:t> que presenta la </a:t>
          </a:r>
          <a:r>
            <a:rPr lang="es-ES" dirty="0" err="1"/>
            <a:t>metodologìa</a:t>
          </a:r>
          <a:r>
            <a:rPr lang="es-ES" dirty="0"/>
            <a:t> completa, la forma en que se organiza todo el proceso de </a:t>
          </a:r>
          <a:r>
            <a:rPr lang="es-ES" dirty="0" err="1"/>
            <a:t>investigaciòn</a:t>
          </a:r>
          <a:r>
            <a:rPr lang="es-ES" dirty="0"/>
            <a:t> y los aspectos </a:t>
          </a:r>
          <a:r>
            <a:rPr lang="es-ES" dirty="0" err="1"/>
            <a:t>metodològicos</a:t>
          </a:r>
          <a:r>
            <a:rPr lang="es-ES" dirty="0"/>
            <a:t> esenciales.</a:t>
          </a:r>
        </a:p>
      </dgm:t>
    </dgm:pt>
    <dgm:pt modelId="{0F7C6AAF-0E21-9B40-A871-492D9A7EE18B}" type="parTrans" cxnId="{BCF683D8-9DED-C647-A3FF-0163386FBEB1}">
      <dgm:prSet/>
      <dgm:spPr/>
      <dgm:t>
        <a:bodyPr/>
        <a:lstStyle/>
        <a:p>
          <a:endParaRPr lang="es-ES"/>
        </a:p>
      </dgm:t>
    </dgm:pt>
    <dgm:pt modelId="{EAC0815E-7182-554C-9B19-B6BBCB8B81B2}" type="sibTrans" cxnId="{BCF683D8-9DED-C647-A3FF-0163386FBEB1}">
      <dgm:prSet/>
      <dgm:spPr/>
      <dgm:t>
        <a:bodyPr/>
        <a:lstStyle/>
        <a:p>
          <a:endParaRPr lang="es-ES"/>
        </a:p>
      </dgm:t>
    </dgm:pt>
    <dgm:pt modelId="{7AE79629-26FB-6C45-97CA-F5021B1BEDA2}">
      <dgm:prSet/>
      <dgm:spPr/>
      <dgm:t>
        <a:bodyPr/>
        <a:lstStyle/>
        <a:p>
          <a:r>
            <a:rPr lang="es-ES" dirty="0"/>
            <a:t>Estimación del tiempo y dinero que tomarán cada una delas etapas de la investigación</a:t>
          </a:r>
        </a:p>
      </dgm:t>
    </dgm:pt>
    <dgm:pt modelId="{18875F48-A456-9F46-A0A7-F761040F330D}" type="parTrans" cxnId="{91AF92F8-F1DE-0A4A-96D6-8D86EBB0BEDF}">
      <dgm:prSet/>
      <dgm:spPr/>
      <dgm:t>
        <a:bodyPr/>
        <a:lstStyle/>
        <a:p>
          <a:endParaRPr lang="es-ES"/>
        </a:p>
      </dgm:t>
    </dgm:pt>
    <dgm:pt modelId="{EE24CAE3-5014-6E47-ACE1-D2B359FE9823}" type="sibTrans" cxnId="{91AF92F8-F1DE-0A4A-96D6-8D86EBB0BEDF}">
      <dgm:prSet/>
      <dgm:spPr/>
      <dgm:t>
        <a:bodyPr/>
        <a:lstStyle/>
        <a:p>
          <a:endParaRPr lang="es-ES"/>
        </a:p>
      </dgm:t>
    </dgm:pt>
    <dgm:pt modelId="{3D35B6EB-1101-2643-97BA-A529FAC14594}">
      <dgm:prSet/>
      <dgm:spPr/>
      <dgm:t>
        <a:bodyPr/>
        <a:lstStyle/>
        <a:p>
          <a:r>
            <a:rPr lang="es-ES" dirty="0"/>
            <a:t>Fuentes documentales consideradas, cumpliendo las normas estandarizadas</a:t>
          </a:r>
        </a:p>
      </dgm:t>
    </dgm:pt>
    <dgm:pt modelId="{9E28A515-F3A6-5647-B32D-5E2547B0FA3E}" type="parTrans" cxnId="{09D3FEC1-43E2-7248-9520-6CEC06CA16B6}">
      <dgm:prSet/>
      <dgm:spPr/>
      <dgm:t>
        <a:bodyPr/>
        <a:lstStyle/>
        <a:p>
          <a:endParaRPr lang="es-ES"/>
        </a:p>
      </dgm:t>
    </dgm:pt>
    <dgm:pt modelId="{DD213B7B-5258-154C-9903-6C2F5B0D17BF}" type="sibTrans" cxnId="{09D3FEC1-43E2-7248-9520-6CEC06CA16B6}">
      <dgm:prSet/>
      <dgm:spPr/>
      <dgm:t>
        <a:bodyPr/>
        <a:lstStyle/>
        <a:p>
          <a:endParaRPr lang="es-ES"/>
        </a:p>
      </dgm:t>
    </dgm:pt>
    <dgm:pt modelId="{72D64D04-8B25-BD4D-95B0-D4D1A6E5B71F}">
      <dgm:prSet phldrT="[Texto]" custT="1"/>
      <dgm:spPr/>
      <dgm:t>
        <a:bodyPr/>
        <a:lstStyle/>
        <a:p>
          <a:r>
            <a:rPr lang="es-ES" sz="1100" b="1" dirty="0">
              <a:solidFill>
                <a:schemeClr val="tx2">
                  <a:lumMod val="75000"/>
                </a:schemeClr>
              </a:solidFill>
            </a:rPr>
            <a:t>METODOLOGIA DE LA INVESTIGACION</a:t>
          </a:r>
        </a:p>
      </dgm:t>
    </dgm:pt>
    <dgm:pt modelId="{70679A17-8C59-D146-8E3F-8A1478A068A9}" type="sibTrans" cxnId="{970CD7CC-8ED5-6946-A781-5907DA5C5B4A}">
      <dgm:prSet/>
      <dgm:spPr/>
      <dgm:t>
        <a:bodyPr/>
        <a:lstStyle/>
        <a:p>
          <a:endParaRPr lang="es-ES"/>
        </a:p>
      </dgm:t>
    </dgm:pt>
    <dgm:pt modelId="{B7974AE4-D282-1A41-AD56-F865958F4FC0}" type="parTrans" cxnId="{970CD7CC-8ED5-6946-A781-5907DA5C5B4A}">
      <dgm:prSet/>
      <dgm:spPr/>
      <dgm:t>
        <a:bodyPr/>
        <a:lstStyle/>
        <a:p>
          <a:endParaRPr lang="es-ES"/>
        </a:p>
      </dgm:t>
    </dgm:pt>
    <dgm:pt modelId="{FF837C8A-A1F7-3B4F-8DEB-54A12D0CA216}">
      <dgm:prSet custT="1"/>
      <dgm:spPr/>
      <dgm:t>
        <a:bodyPr/>
        <a:lstStyle/>
        <a:p>
          <a:r>
            <a:rPr lang="es-ES" sz="1100" dirty="0">
              <a:solidFill>
                <a:schemeClr val="tx2">
                  <a:lumMod val="75000"/>
                </a:schemeClr>
              </a:solidFill>
            </a:rPr>
            <a:t>CRONOGRAMA Y PRESUPUESTO</a:t>
          </a:r>
        </a:p>
      </dgm:t>
    </dgm:pt>
    <dgm:pt modelId="{8D7EF7E9-7EE8-CD40-A0CB-D191AA6A7A9C}" type="sibTrans" cxnId="{85DC5884-4E72-704F-95AC-3B94D7652E54}">
      <dgm:prSet/>
      <dgm:spPr/>
      <dgm:t>
        <a:bodyPr/>
        <a:lstStyle/>
        <a:p>
          <a:endParaRPr lang="es-ES"/>
        </a:p>
      </dgm:t>
    </dgm:pt>
    <dgm:pt modelId="{06F6C7E0-C266-4943-9EDE-59A407FC530F}" type="parTrans" cxnId="{85DC5884-4E72-704F-95AC-3B94D7652E54}">
      <dgm:prSet/>
      <dgm:spPr/>
      <dgm:t>
        <a:bodyPr/>
        <a:lstStyle/>
        <a:p>
          <a:endParaRPr lang="es-ES"/>
        </a:p>
      </dgm:t>
    </dgm:pt>
    <dgm:pt modelId="{502793F1-3A7E-4040-9052-4F53427507F1}" type="pres">
      <dgm:prSet presAssocID="{DD070447-E68A-AD4D-B0D8-3965AA231369}" presName="linearFlow" presStyleCnt="0">
        <dgm:presLayoutVars>
          <dgm:dir/>
          <dgm:animLvl val="lvl"/>
          <dgm:resizeHandles val="exact"/>
        </dgm:presLayoutVars>
      </dgm:prSet>
      <dgm:spPr/>
    </dgm:pt>
    <dgm:pt modelId="{81FE929B-4494-894F-89A0-475082617AE2}" type="pres">
      <dgm:prSet presAssocID="{9F8B85CD-36DF-744E-8DB3-D5E834064732}" presName="composite" presStyleCnt="0"/>
      <dgm:spPr/>
    </dgm:pt>
    <dgm:pt modelId="{208E67E3-26D7-0840-A1DD-C0002ED49A09}" type="pres">
      <dgm:prSet presAssocID="{9F8B85CD-36DF-744E-8DB3-D5E834064732}" presName="parentText" presStyleLbl="alignNode1" presStyleIdx="0" presStyleCnt="6" custScaleX="227183" custLinFactY="100000" custLinFactNeighborX="10241" custLinFactNeighborY="104368">
        <dgm:presLayoutVars>
          <dgm:chMax val="1"/>
          <dgm:bulletEnabled val="1"/>
        </dgm:presLayoutVars>
      </dgm:prSet>
      <dgm:spPr/>
    </dgm:pt>
    <dgm:pt modelId="{3C7E294D-5C5F-094F-9ECC-5DC522369D6E}" type="pres">
      <dgm:prSet presAssocID="{9F8B85CD-36DF-744E-8DB3-D5E834064732}" presName="descendantText" presStyleLbl="alignAcc1" presStyleIdx="0" presStyleCnt="6" custScaleX="80329" custLinFactY="125907" custLinFactNeighborX="2810" custLinFactNeighborY="200000">
        <dgm:presLayoutVars>
          <dgm:bulletEnabled val="1"/>
        </dgm:presLayoutVars>
      </dgm:prSet>
      <dgm:spPr/>
    </dgm:pt>
    <dgm:pt modelId="{193E6E11-7A9C-EA47-87C4-0543243A015B}" type="pres">
      <dgm:prSet presAssocID="{D095AD22-3771-0943-B886-14C233C524FD}" presName="sp" presStyleCnt="0"/>
      <dgm:spPr/>
    </dgm:pt>
    <dgm:pt modelId="{086AB67E-41B7-964F-9143-ADA88845B8F0}" type="pres">
      <dgm:prSet presAssocID="{72D64D04-8B25-BD4D-95B0-D4D1A6E5B71F}" presName="composite" presStyleCnt="0"/>
      <dgm:spPr/>
    </dgm:pt>
    <dgm:pt modelId="{311DB189-D2D8-D148-B3DF-84F1DFD6C11C}" type="pres">
      <dgm:prSet presAssocID="{72D64D04-8B25-BD4D-95B0-D4D1A6E5B71F}" presName="parentText" presStyleLbl="alignNode1" presStyleIdx="1" presStyleCnt="6" custScaleX="232686" custScaleY="246202" custLinFactY="70246" custLinFactNeighborX="3413" custLinFactNeighborY="100000">
        <dgm:presLayoutVars>
          <dgm:chMax val="1"/>
          <dgm:bulletEnabled val="1"/>
        </dgm:presLayoutVars>
      </dgm:prSet>
      <dgm:spPr/>
    </dgm:pt>
    <dgm:pt modelId="{F760F10D-D8E5-3643-A720-5C7312D3D980}" type="pres">
      <dgm:prSet presAssocID="{72D64D04-8B25-BD4D-95B0-D4D1A6E5B71F}" presName="descendantText" presStyleLbl="alignAcc1" presStyleIdx="1" presStyleCnt="6" custScaleX="83170" custLinFactY="100000" custLinFactNeighborX="-4792" custLinFactNeighborY="157325">
        <dgm:presLayoutVars>
          <dgm:bulletEnabled val="1"/>
        </dgm:presLayoutVars>
      </dgm:prSet>
      <dgm:spPr/>
    </dgm:pt>
    <dgm:pt modelId="{5F86D7C8-C451-D847-87B2-BB7A9B76DADB}" type="pres">
      <dgm:prSet presAssocID="{70679A17-8C59-D146-8E3F-8A1478A068A9}" presName="sp" presStyleCnt="0"/>
      <dgm:spPr/>
    </dgm:pt>
    <dgm:pt modelId="{A398D190-8768-3F43-BB85-52937881326A}" type="pres">
      <dgm:prSet presAssocID="{5E76DE86-D2DF-1943-8F5D-018C985D4277}" presName="composite" presStyleCnt="0"/>
      <dgm:spPr/>
    </dgm:pt>
    <dgm:pt modelId="{639CB181-D041-584D-888A-A637ED5B8A35}" type="pres">
      <dgm:prSet presAssocID="{5E76DE86-D2DF-1943-8F5D-018C985D4277}" presName="parentText" presStyleLbl="alignNode1" presStyleIdx="2" presStyleCnt="6" custScaleX="226883" custScaleY="225336" custLinFactY="24251" custLinFactNeighborX="3414" custLinFactNeighborY="100000">
        <dgm:presLayoutVars>
          <dgm:chMax val="1"/>
          <dgm:bulletEnabled val="1"/>
        </dgm:presLayoutVars>
      </dgm:prSet>
      <dgm:spPr/>
    </dgm:pt>
    <dgm:pt modelId="{C59ED71D-5BE3-D947-B8BC-2128A8E5BDD9}" type="pres">
      <dgm:prSet presAssocID="{5E76DE86-D2DF-1943-8F5D-018C985D4277}" presName="descendantText" presStyleLbl="alignAcc1" presStyleIdx="2" presStyleCnt="6" custScaleX="81246" custLinFactY="87315" custLinFactNeighborX="-6095" custLinFactNeighborY="100000">
        <dgm:presLayoutVars>
          <dgm:bulletEnabled val="1"/>
        </dgm:presLayoutVars>
      </dgm:prSet>
      <dgm:spPr/>
    </dgm:pt>
    <dgm:pt modelId="{8452E171-3E7A-F04A-A057-6111C57B965F}" type="pres">
      <dgm:prSet presAssocID="{96575282-E723-A440-8BCB-A83579123854}" presName="sp" presStyleCnt="0"/>
      <dgm:spPr/>
    </dgm:pt>
    <dgm:pt modelId="{443BC996-F895-2B40-AA36-88BD14908B76}" type="pres">
      <dgm:prSet presAssocID="{174AD515-0781-7C45-8A8C-3F6FB21805CF}" presName="composite" presStyleCnt="0"/>
      <dgm:spPr/>
    </dgm:pt>
    <dgm:pt modelId="{74F5B297-BAD0-CD44-9161-8F639FE13CDB}" type="pres">
      <dgm:prSet presAssocID="{174AD515-0781-7C45-8A8C-3F6FB21805CF}" presName="parentText" presStyleLbl="alignNode1" presStyleIdx="3" presStyleCnt="6" custScaleX="245257" custScaleY="202480" custLinFactNeighborX="-3413" custLinFactNeighborY="76463">
        <dgm:presLayoutVars>
          <dgm:chMax val="1"/>
          <dgm:bulletEnabled val="1"/>
        </dgm:presLayoutVars>
      </dgm:prSet>
      <dgm:spPr/>
    </dgm:pt>
    <dgm:pt modelId="{BB64DF0B-A76A-0E45-A07B-C5133E8500C2}" type="pres">
      <dgm:prSet presAssocID="{174AD515-0781-7C45-8A8C-3F6FB21805CF}" presName="descendantText" presStyleLbl="alignAcc1" presStyleIdx="3" presStyleCnt="6" custScaleX="77207" custScaleY="210643" custLinFactNeighborX="-5795" custLinFactNeighborY="88226">
        <dgm:presLayoutVars>
          <dgm:bulletEnabled val="1"/>
        </dgm:presLayoutVars>
      </dgm:prSet>
      <dgm:spPr/>
    </dgm:pt>
    <dgm:pt modelId="{5FADDCC0-E1E9-2145-84F9-100A23E8477C}" type="pres">
      <dgm:prSet presAssocID="{461C9A22-1466-1642-8F55-03F29439D8BA}" presName="sp" presStyleCnt="0"/>
      <dgm:spPr/>
    </dgm:pt>
    <dgm:pt modelId="{CAE1E3EB-6E05-8145-97A0-E5B9E41A84FD}" type="pres">
      <dgm:prSet presAssocID="{FF837C8A-A1F7-3B4F-8DEB-54A12D0CA216}" presName="composite" presStyleCnt="0"/>
      <dgm:spPr/>
    </dgm:pt>
    <dgm:pt modelId="{79DF1831-EDD6-DF43-841B-3A65D1DDB830}" type="pres">
      <dgm:prSet presAssocID="{FF837C8A-A1F7-3B4F-8DEB-54A12D0CA216}" presName="parentText" presStyleLbl="alignNode1" presStyleIdx="4" presStyleCnt="6" custScaleX="246019" custScaleY="201723" custLinFactNeighborX="-10240" custLinFactNeighborY="33452">
        <dgm:presLayoutVars>
          <dgm:chMax val="1"/>
          <dgm:bulletEnabled val="1"/>
        </dgm:presLayoutVars>
      </dgm:prSet>
      <dgm:spPr/>
    </dgm:pt>
    <dgm:pt modelId="{A3B326CB-9F71-CD4C-BB30-835121B4224B}" type="pres">
      <dgm:prSet presAssocID="{FF837C8A-A1F7-3B4F-8DEB-54A12D0CA216}" presName="descendantText" presStyleLbl="alignAcc1" presStyleIdx="4" presStyleCnt="6" custScaleX="83481" custLinFactNeighborX="-4774" custLinFactNeighborY="3676">
        <dgm:presLayoutVars>
          <dgm:bulletEnabled val="1"/>
        </dgm:presLayoutVars>
      </dgm:prSet>
      <dgm:spPr/>
    </dgm:pt>
    <dgm:pt modelId="{6B54EA3D-B4C5-7D41-B8A2-C3E29EFE9A7F}" type="pres">
      <dgm:prSet presAssocID="{8D7EF7E9-7EE8-CD40-A0CB-D191AA6A7A9C}" presName="sp" presStyleCnt="0"/>
      <dgm:spPr/>
    </dgm:pt>
    <dgm:pt modelId="{AE3084E3-040D-994B-AF56-3714051EF1E0}" type="pres">
      <dgm:prSet presAssocID="{140F96F8-14DE-C244-96C9-479E5E3D6AB4}" presName="composite" presStyleCnt="0"/>
      <dgm:spPr/>
    </dgm:pt>
    <dgm:pt modelId="{5F7318B3-9EA4-7149-A4B3-02964CD3A5F6}" type="pres">
      <dgm:prSet presAssocID="{140F96F8-14DE-C244-96C9-479E5E3D6AB4}" presName="parentText" presStyleLbl="alignNode1" presStyleIdx="5" presStyleCnt="6" custScaleX="234588" custScaleY="197977" custLinFactNeighborY="-25646">
        <dgm:presLayoutVars>
          <dgm:chMax val="1"/>
          <dgm:bulletEnabled val="1"/>
        </dgm:presLayoutVars>
      </dgm:prSet>
      <dgm:spPr/>
    </dgm:pt>
    <dgm:pt modelId="{6799294C-5AFC-3245-A26E-B7FAD6AD6086}" type="pres">
      <dgm:prSet presAssocID="{140F96F8-14DE-C244-96C9-479E5E3D6AB4}" presName="descendantText" presStyleLbl="alignAcc1" presStyleIdx="5" presStyleCnt="6" custScaleX="79858" custLinFactNeighborX="-6687" custLinFactNeighborY="-80873">
        <dgm:presLayoutVars>
          <dgm:bulletEnabled val="1"/>
        </dgm:presLayoutVars>
      </dgm:prSet>
      <dgm:spPr/>
    </dgm:pt>
  </dgm:ptLst>
  <dgm:cxnLst>
    <dgm:cxn modelId="{4FBC8B01-A9DA-4D49-8FC6-C1061D3EC106}" type="presOf" srcId="{FF837C8A-A1F7-3B4F-8DEB-54A12D0CA216}" destId="{79DF1831-EDD6-DF43-841B-3A65D1DDB830}" srcOrd="0" destOrd="0" presId="urn:microsoft.com/office/officeart/2005/8/layout/chevron2"/>
    <dgm:cxn modelId="{AE22561B-44D8-1E42-A21D-011C5D6DD562}" type="presOf" srcId="{174AD515-0781-7C45-8A8C-3F6FB21805CF}" destId="{74F5B297-BAD0-CD44-9161-8F639FE13CDB}" srcOrd="0" destOrd="0" presId="urn:microsoft.com/office/officeart/2005/8/layout/chevron2"/>
    <dgm:cxn modelId="{6BB81B26-614C-594A-BCB0-C2BA9F43E0EE}" srcId="{DD070447-E68A-AD4D-B0D8-3965AA231369}" destId="{174AD515-0781-7C45-8A8C-3F6FB21805CF}" srcOrd="3" destOrd="0" parTransId="{CF0A543B-2A63-6B40-B52E-DEEF4D36CC30}" sibTransId="{461C9A22-1466-1642-8F55-03F29439D8BA}"/>
    <dgm:cxn modelId="{74A54137-139E-1842-9A8F-158B3FB55601}" srcId="{DD070447-E68A-AD4D-B0D8-3965AA231369}" destId="{140F96F8-14DE-C244-96C9-479E5E3D6AB4}" srcOrd="5" destOrd="0" parTransId="{363FD400-A171-344B-8D57-CB77E4815600}" sibTransId="{C091FA09-73F8-444F-AFE5-9B5B4FFC6E76}"/>
    <dgm:cxn modelId="{1ECA7838-5E09-5848-A26F-1182C2C788A5}" type="presOf" srcId="{9F8B85CD-36DF-744E-8DB3-D5E834064732}" destId="{208E67E3-26D7-0840-A1DD-C0002ED49A09}" srcOrd="0" destOrd="0" presId="urn:microsoft.com/office/officeart/2005/8/layout/chevron2"/>
    <dgm:cxn modelId="{1B7D6844-337C-FE43-BE38-563C4D6DE063}" type="presOf" srcId="{140F96F8-14DE-C244-96C9-479E5E3D6AB4}" destId="{5F7318B3-9EA4-7149-A4B3-02964CD3A5F6}" srcOrd="0" destOrd="0" presId="urn:microsoft.com/office/officeart/2005/8/layout/chevron2"/>
    <dgm:cxn modelId="{62EEA946-8824-3148-96F8-06F48CE965FC}" srcId="{DD070447-E68A-AD4D-B0D8-3965AA231369}" destId="{5E76DE86-D2DF-1943-8F5D-018C985D4277}" srcOrd="2" destOrd="0" parTransId="{D58DFD3B-4800-3546-B3A8-A15F5D94CAD3}" sibTransId="{96575282-E723-A440-8BCB-A83579123854}"/>
    <dgm:cxn modelId="{C6D3BE4C-B923-7048-9BEB-DE42A6067F29}" type="presOf" srcId="{ADBF8CDD-EAC8-C94C-A714-EEB2C40FA95C}" destId="{3C7E294D-5C5F-094F-9ECC-5DC522369D6E}" srcOrd="0" destOrd="0" presId="urn:microsoft.com/office/officeart/2005/8/layout/chevron2"/>
    <dgm:cxn modelId="{93336952-E34F-A94A-8914-3A50A0D772D5}" type="presOf" srcId="{DD070447-E68A-AD4D-B0D8-3965AA231369}" destId="{502793F1-3A7E-4040-9052-4F53427507F1}" srcOrd="0" destOrd="0" presId="urn:microsoft.com/office/officeart/2005/8/layout/chevron2"/>
    <dgm:cxn modelId="{3FE85959-3890-FE4A-BF20-C44344E3889F}" type="presOf" srcId="{861E07EC-8D71-174A-8762-75CA2DA40A22}" destId="{C59ED71D-5BE3-D947-B8BC-2128A8E5BDD9}" srcOrd="0" destOrd="0" presId="urn:microsoft.com/office/officeart/2005/8/layout/chevron2"/>
    <dgm:cxn modelId="{FB5B466A-9163-3344-8976-5DC85B0CC9DB}" type="presOf" srcId="{DAF152CF-4135-E744-AFC0-812945DD3814}" destId="{F760F10D-D8E5-3643-A720-5C7312D3D980}" srcOrd="0" destOrd="0" presId="urn:microsoft.com/office/officeart/2005/8/layout/chevron2"/>
    <dgm:cxn modelId="{EF8B9C73-7106-944B-84A0-4F4DEA6C5B29}" srcId="{5E76DE86-D2DF-1943-8F5D-018C985D4277}" destId="{861E07EC-8D71-174A-8762-75CA2DA40A22}" srcOrd="0" destOrd="0" parTransId="{B0EBA4B6-F7BC-2B4F-81FB-CBD03E3EA87E}" sibTransId="{B38DBC84-3241-2C40-92EB-2578A4901476}"/>
    <dgm:cxn modelId="{81F2F078-20CC-D84C-BD81-E07048891980}" type="presOf" srcId="{5E76DE86-D2DF-1943-8F5D-018C985D4277}" destId="{639CB181-D041-584D-888A-A637ED5B8A35}" srcOrd="0" destOrd="0" presId="urn:microsoft.com/office/officeart/2005/8/layout/chevron2"/>
    <dgm:cxn modelId="{85DC5884-4E72-704F-95AC-3B94D7652E54}" srcId="{DD070447-E68A-AD4D-B0D8-3965AA231369}" destId="{FF837C8A-A1F7-3B4F-8DEB-54A12D0CA216}" srcOrd="4" destOrd="0" parTransId="{06F6C7E0-C266-4943-9EDE-59A407FC530F}" sibTransId="{8D7EF7E9-7EE8-CD40-A0CB-D191AA6A7A9C}"/>
    <dgm:cxn modelId="{BF55CA98-5BD1-534E-A159-DE0056F53D13}" type="presOf" srcId="{DFEECBD5-5631-1C46-9ED0-CB7764CC779C}" destId="{BB64DF0B-A76A-0E45-A07B-C5133E8500C2}" srcOrd="0" destOrd="0" presId="urn:microsoft.com/office/officeart/2005/8/layout/chevron2"/>
    <dgm:cxn modelId="{D316E19E-E2BF-2A47-88ED-12CAEC9293C9}" type="presOf" srcId="{7AE79629-26FB-6C45-97CA-F5021B1BEDA2}" destId="{A3B326CB-9F71-CD4C-BB30-835121B4224B}" srcOrd="0" destOrd="0" presId="urn:microsoft.com/office/officeart/2005/8/layout/chevron2"/>
    <dgm:cxn modelId="{4BFBACAD-7445-6E49-8A36-9D931E1A03F2}" type="presOf" srcId="{3D35B6EB-1101-2643-97BA-A529FAC14594}" destId="{6799294C-5AFC-3245-A26E-B7FAD6AD6086}" srcOrd="0" destOrd="0" presId="urn:microsoft.com/office/officeart/2005/8/layout/chevron2"/>
    <dgm:cxn modelId="{92C15CBE-EF77-AB47-8CA0-847B9FB900CF}" srcId="{9F8B85CD-36DF-744E-8DB3-D5E834064732}" destId="{ADBF8CDD-EAC8-C94C-A714-EEB2C40FA95C}" srcOrd="0" destOrd="0" parTransId="{1A98D853-74CD-AF48-9126-99F6DA3A8C48}" sibTransId="{C88FFB2E-65EE-8541-B6F9-B455DC078DDD}"/>
    <dgm:cxn modelId="{09D3FEC1-43E2-7248-9520-6CEC06CA16B6}" srcId="{140F96F8-14DE-C244-96C9-479E5E3D6AB4}" destId="{3D35B6EB-1101-2643-97BA-A529FAC14594}" srcOrd="0" destOrd="0" parTransId="{9E28A515-F3A6-5647-B32D-5E2547B0FA3E}" sibTransId="{DD213B7B-5258-154C-9903-6C2F5B0D17BF}"/>
    <dgm:cxn modelId="{970CD7CC-8ED5-6946-A781-5907DA5C5B4A}" srcId="{DD070447-E68A-AD4D-B0D8-3965AA231369}" destId="{72D64D04-8B25-BD4D-95B0-D4D1A6E5B71F}" srcOrd="1" destOrd="0" parTransId="{B7974AE4-D282-1A41-AD56-F865958F4FC0}" sibTransId="{70679A17-8C59-D146-8E3F-8A1478A068A9}"/>
    <dgm:cxn modelId="{BCF683D8-9DED-C647-A3FF-0163386FBEB1}" srcId="{174AD515-0781-7C45-8A8C-3F6FB21805CF}" destId="{DFEECBD5-5631-1C46-9ED0-CB7764CC779C}" srcOrd="0" destOrd="0" parTransId="{0F7C6AAF-0E21-9B40-A871-492D9A7EE18B}" sibTransId="{EAC0815E-7182-554C-9B19-B6BBCB8B81B2}"/>
    <dgm:cxn modelId="{D29756DE-73C4-AC45-A160-96D8373D38BA}" type="presOf" srcId="{72D64D04-8B25-BD4D-95B0-D4D1A6E5B71F}" destId="{311DB189-D2D8-D148-B3DF-84F1DFD6C11C}" srcOrd="0" destOrd="0" presId="urn:microsoft.com/office/officeart/2005/8/layout/chevron2"/>
    <dgm:cxn modelId="{59C673EF-0D72-E34E-889E-9F3D104A8C91}" srcId="{DD070447-E68A-AD4D-B0D8-3965AA231369}" destId="{9F8B85CD-36DF-744E-8DB3-D5E834064732}" srcOrd="0" destOrd="0" parTransId="{FEADB045-794E-3C41-B9A6-ECAC7A90D450}" sibTransId="{D095AD22-3771-0943-B886-14C233C524FD}"/>
    <dgm:cxn modelId="{91AF92F8-F1DE-0A4A-96D6-8D86EBB0BEDF}" srcId="{FF837C8A-A1F7-3B4F-8DEB-54A12D0CA216}" destId="{7AE79629-26FB-6C45-97CA-F5021B1BEDA2}" srcOrd="0" destOrd="0" parTransId="{18875F48-A456-9F46-A0A7-F761040F330D}" sibTransId="{EE24CAE3-5014-6E47-ACE1-D2B359FE9823}"/>
    <dgm:cxn modelId="{787FF9FA-F649-494B-B1EF-DC090051033B}" srcId="{72D64D04-8B25-BD4D-95B0-D4D1A6E5B71F}" destId="{DAF152CF-4135-E744-AFC0-812945DD3814}" srcOrd="0" destOrd="0" parTransId="{7552B594-DAAD-704B-A49D-778A6D63CF85}" sibTransId="{8AED2DF9-C500-EC41-9BC3-BE99F47101FE}"/>
    <dgm:cxn modelId="{3B975C72-8EE3-BC43-A073-7EEB2F499E75}" type="presParOf" srcId="{502793F1-3A7E-4040-9052-4F53427507F1}" destId="{81FE929B-4494-894F-89A0-475082617AE2}" srcOrd="0" destOrd="0" presId="urn:microsoft.com/office/officeart/2005/8/layout/chevron2"/>
    <dgm:cxn modelId="{46623F1B-7538-B547-8332-1CAF1F901304}" type="presParOf" srcId="{81FE929B-4494-894F-89A0-475082617AE2}" destId="{208E67E3-26D7-0840-A1DD-C0002ED49A09}" srcOrd="0" destOrd="0" presId="urn:microsoft.com/office/officeart/2005/8/layout/chevron2"/>
    <dgm:cxn modelId="{315719C7-15F2-8547-858F-A8D36BEB849B}" type="presParOf" srcId="{81FE929B-4494-894F-89A0-475082617AE2}" destId="{3C7E294D-5C5F-094F-9ECC-5DC522369D6E}" srcOrd="1" destOrd="0" presId="urn:microsoft.com/office/officeart/2005/8/layout/chevron2"/>
    <dgm:cxn modelId="{14F19123-5B36-8446-BCA7-095431486FC4}" type="presParOf" srcId="{502793F1-3A7E-4040-9052-4F53427507F1}" destId="{193E6E11-7A9C-EA47-87C4-0543243A015B}" srcOrd="1" destOrd="0" presId="urn:microsoft.com/office/officeart/2005/8/layout/chevron2"/>
    <dgm:cxn modelId="{3A39CCA2-BC38-2A4A-BCE7-7E75393155E5}" type="presParOf" srcId="{502793F1-3A7E-4040-9052-4F53427507F1}" destId="{086AB67E-41B7-964F-9143-ADA88845B8F0}" srcOrd="2" destOrd="0" presId="urn:microsoft.com/office/officeart/2005/8/layout/chevron2"/>
    <dgm:cxn modelId="{1E5ABD69-E495-A741-96BB-C18EB6671EA2}" type="presParOf" srcId="{086AB67E-41B7-964F-9143-ADA88845B8F0}" destId="{311DB189-D2D8-D148-B3DF-84F1DFD6C11C}" srcOrd="0" destOrd="0" presId="urn:microsoft.com/office/officeart/2005/8/layout/chevron2"/>
    <dgm:cxn modelId="{A15BA712-6354-344D-882F-0743D8E4973E}" type="presParOf" srcId="{086AB67E-41B7-964F-9143-ADA88845B8F0}" destId="{F760F10D-D8E5-3643-A720-5C7312D3D980}" srcOrd="1" destOrd="0" presId="urn:microsoft.com/office/officeart/2005/8/layout/chevron2"/>
    <dgm:cxn modelId="{B20F7DF1-FD12-2349-B79A-A28F14933855}" type="presParOf" srcId="{502793F1-3A7E-4040-9052-4F53427507F1}" destId="{5F86D7C8-C451-D847-87B2-BB7A9B76DADB}" srcOrd="3" destOrd="0" presId="urn:microsoft.com/office/officeart/2005/8/layout/chevron2"/>
    <dgm:cxn modelId="{2E6FE7FB-A25F-0D45-BF0E-2F9F52014965}" type="presParOf" srcId="{502793F1-3A7E-4040-9052-4F53427507F1}" destId="{A398D190-8768-3F43-BB85-52937881326A}" srcOrd="4" destOrd="0" presId="urn:microsoft.com/office/officeart/2005/8/layout/chevron2"/>
    <dgm:cxn modelId="{FABCFED0-53BE-9240-8B5C-F293B8875A11}" type="presParOf" srcId="{A398D190-8768-3F43-BB85-52937881326A}" destId="{639CB181-D041-584D-888A-A637ED5B8A35}" srcOrd="0" destOrd="0" presId="urn:microsoft.com/office/officeart/2005/8/layout/chevron2"/>
    <dgm:cxn modelId="{31797D5F-C20B-E14B-9951-D5042BDA43D0}" type="presParOf" srcId="{A398D190-8768-3F43-BB85-52937881326A}" destId="{C59ED71D-5BE3-D947-B8BC-2128A8E5BDD9}" srcOrd="1" destOrd="0" presId="urn:microsoft.com/office/officeart/2005/8/layout/chevron2"/>
    <dgm:cxn modelId="{CCB354C0-81E7-F441-AF47-E5B48C382995}" type="presParOf" srcId="{502793F1-3A7E-4040-9052-4F53427507F1}" destId="{8452E171-3E7A-F04A-A057-6111C57B965F}" srcOrd="5" destOrd="0" presId="urn:microsoft.com/office/officeart/2005/8/layout/chevron2"/>
    <dgm:cxn modelId="{BDCA5EB0-979C-5249-AEE9-EC5DDDF401C5}" type="presParOf" srcId="{502793F1-3A7E-4040-9052-4F53427507F1}" destId="{443BC996-F895-2B40-AA36-88BD14908B76}" srcOrd="6" destOrd="0" presId="urn:microsoft.com/office/officeart/2005/8/layout/chevron2"/>
    <dgm:cxn modelId="{8E9DAF02-E736-034C-9A0C-16151D481A05}" type="presParOf" srcId="{443BC996-F895-2B40-AA36-88BD14908B76}" destId="{74F5B297-BAD0-CD44-9161-8F639FE13CDB}" srcOrd="0" destOrd="0" presId="urn:microsoft.com/office/officeart/2005/8/layout/chevron2"/>
    <dgm:cxn modelId="{11F5095F-B77E-FE4B-92F2-53FB302522E7}" type="presParOf" srcId="{443BC996-F895-2B40-AA36-88BD14908B76}" destId="{BB64DF0B-A76A-0E45-A07B-C5133E8500C2}" srcOrd="1" destOrd="0" presId="urn:microsoft.com/office/officeart/2005/8/layout/chevron2"/>
    <dgm:cxn modelId="{02A45C75-CF7F-3545-8AC8-D15762BE2598}" type="presParOf" srcId="{502793F1-3A7E-4040-9052-4F53427507F1}" destId="{5FADDCC0-E1E9-2145-84F9-100A23E8477C}" srcOrd="7" destOrd="0" presId="urn:microsoft.com/office/officeart/2005/8/layout/chevron2"/>
    <dgm:cxn modelId="{77EC391D-A891-6241-B31E-32F6CE79811A}" type="presParOf" srcId="{502793F1-3A7E-4040-9052-4F53427507F1}" destId="{CAE1E3EB-6E05-8145-97A0-E5B9E41A84FD}" srcOrd="8" destOrd="0" presId="urn:microsoft.com/office/officeart/2005/8/layout/chevron2"/>
    <dgm:cxn modelId="{5CDA1753-0060-5043-8936-C916FC0516D0}" type="presParOf" srcId="{CAE1E3EB-6E05-8145-97A0-E5B9E41A84FD}" destId="{79DF1831-EDD6-DF43-841B-3A65D1DDB830}" srcOrd="0" destOrd="0" presId="urn:microsoft.com/office/officeart/2005/8/layout/chevron2"/>
    <dgm:cxn modelId="{775C42E5-8A81-024B-A1BE-B83E5AA55ED2}" type="presParOf" srcId="{CAE1E3EB-6E05-8145-97A0-E5B9E41A84FD}" destId="{A3B326CB-9F71-CD4C-BB30-835121B4224B}" srcOrd="1" destOrd="0" presId="urn:microsoft.com/office/officeart/2005/8/layout/chevron2"/>
    <dgm:cxn modelId="{95635946-A82D-7243-AFF3-EE24E29E74A7}" type="presParOf" srcId="{502793F1-3A7E-4040-9052-4F53427507F1}" destId="{6B54EA3D-B4C5-7D41-B8A2-C3E29EFE9A7F}" srcOrd="9" destOrd="0" presId="urn:microsoft.com/office/officeart/2005/8/layout/chevron2"/>
    <dgm:cxn modelId="{F3E936F4-A2F5-334E-A3A5-A0B81A01B901}" type="presParOf" srcId="{502793F1-3A7E-4040-9052-4F53427507F1}" destId="{AE3084E3-040D-994B-AF56-3714051EF1E0}" srcOrd="10" destOrd="0" presId="urn:microsoft.com/office/officeart/2005/8/layout/chevron2"/>
    <dgm:cxn modelId="{1D040021-B9DF-C244-B361-B1AB75556258}" type="presParOf" srcId="{AE3084E3-040D-994B-AF56-3714051EF1E0}" destId="{5F7318B3-9EA4-7149-A4B3-02964CD3A5F6}" srcOrd="0" destOrd="0" presId="urn:microsoft.com/office/officeart/2005/8/layout/chevron2"/>
    <dgm:cxn modelId="{458249F0-9F3A-DD41-833B-775954D25342}" type="presParOf" srcId="{AE3084E3-040D-994B-AF56-3714051EF1E0}" destId="{6799294C-5AFC-3245-A26E-B7FAD6AD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3A130-9831-8049-9B51-FD9B2AA0293D}">
      <dsp:nvSpPr>
        <dsp:cNvPr id="0" name=""/>
        <dsp:cNvSpPr/>
      </dsp:nvSpPr>
      <dsp:spPr>
        <a:xfrm>
          <a:off x="383928" y="466"/>
          <a:ext cx="4614439" cy="75122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 dirty="0"/>
            <a:t>De base individual.</a:t>
          </a:r>
        </a:p>
      </dsp:txBody>
      <dsp:txXfrm>
        <a:off x="759539" y="466"/>
        <a:ext cx="3863217" cy="751222"/>
      </dsp:txXfrm>
    </dsp:sp>
    <dsp:sp modelId="{13E75337-F73D-E041-85FC-EB8C2DA1D0C6}">
      <dsp:nvSpPr>
        <dsp:cNvPr id="0" name=""/>
        <dsp:cNvSpPr/>
      </dsp:nvSpPr>
      <dsp:spPr>
        <a:xfrm>
          <a:off x="383928" y="856860"/>
          <a:ext cx="4543036" cy="751222"/>
        </a:xfrm>
        <a:prstGeom prst="chevron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b="1" kern="1200" dirty="0"/>
            <a:t>Con seguimiento retrospectivo</a:t>
          </a:r>
          <a:endParaRPr lang="es-EC" sz="2500" kern="1200" dirty="0"/>
        </a:p>
      </dsp:txBody>
      <dsp:txXfrm>
        <a:off x="759539" y="856860"/>
        <a:ext cx="3791814" cy="751222"/>
      </dsp:txXfrm>
    </dsp:sp>
    <dsp:sp modelId="{145BE1EF-6E45-104E-8F5F-D76980E6894B}">
      <dsp:nvSpPr>
        <dsp:cNvPr id="0" name=""/>
        <dsp:cNvSpPr/>
      </dsp:nvSpPr>
      <dsp:spPr>
        <a:xfrm>
          <a:off x="383928" y="1713254"/>
          <a:ext cx="4480816" cy="919706"/>
        </a:xfrm>
        <a:prstGeom prst="chevron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b="1" kern="1200" dirty="0"/>
            <a:t>El “</a:t>
          </a:r>
          <a:r>
            <a:rPr lang="es-EC" sz="1600" b="1" i="1" kern="1200" dirty="0"/>
            <a:t>seguimiento es virtual” </a:t>
          </a:r>
          <a:r>
            <a:rPr lang="es-EC" sz="1600" b="1" kern="1200" dirty="0"/>
            <a:t>que se realiza utilizando la memoria del paciente para que nos cuente datos de su pasado.</a:t>
          </a:r>
        </a:p>
      </dsp:txBody>
      <dsp:txXfrm>
        <a:off x="843781" y="1713254"/>
        <a:ext cx="3561110" cy="919706"/>
      </dsp:txXfrm>
    </dsp:sp>
    <dsp:sp modelId="{2EE1984B-25D7-6846-936E-7BA380B40A51}">
      <dsp:nvSpPr>
        <dsp:cNvPr id="0" name=""/>
        <dsp:cNvSpPr/>
      </dsp:nvSpPr>
      <dsp:spPr>
        <a:xfrm>
          <a:off x="383928" y="2738131"/>
          <a:ext cx="4592560" cy="751222"/>
        </a:xfrm>
        <a:prstGeom prst="chevron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b="1" kern="1200" dirty="0"/>
            <a:t>Limitaciones: memoria humana, por tanto mayor sesgo.</a:t>
          </a:r>
        </a:p>
      </dsp:txBody>
      <dsp:txXfrm>
        <a:off x="759539" y="2738131"/>
        <a:ext cx="3841338" cy="751222"/>
      </dsp:txXfrm>
    </dsp:sp>
    <dsp:sp modelId="{91ECE7F8-7D03-FB4E-BFCD-BD1462B3AA06}">
      <dsp:nvSpPr>
        <dsp:cNvPr id="0" name=""/>
        <dsp:cNvSpPr/>
      </dsp:nvSpPr>
      <dsp:spPr>
        <a:xfrm>
          <a:off x="383928" y="3594525"/>
          <a:ext cx="4619060" cy="882310"/>
        </a:xfrm>
        <a:prstGeom prst="chevr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b="1" kern="1200" dirty="0"/>
            <a:t>Medida de fuerza de asociación: ODDS RATIO (que SOBREESTIMA el riesgo con respecto al RR EXCEPTO en enfermedades raras)</a:t>
          </a:r>
        </a:p>
      </dsp:txBody>
      <dsp:txXfrm>
        <a:off x="825083" y="3594525"/>
        <a:ext cx="3736750" cy="882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53065-4D3C-8245-8E80-19A7F803AA68}">
      <dsp:nvSpPr>
        <dsp:cNvPr id="0" name=""/>
        <dsp:cNvSpPr/>
      </dsp:nvSpPr>
      <dsp:spPr>
        <a:xfrm>
          <a:off x="311334" y="1538"/>
          <a:ext cx="4631733" cy="89326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000" kern="1200" dirty="0"/>
            <a:t>De base individual</a:t>
          </a:r>
        </a:p>
      </dsp:txBody>
      <dsp:txXfrm>
        <a:off x="757964" y="1538"/>
        <a:ext cx="3738473" cy="893260"/>
      </dsp:txXfrm>
    </dsp:sp>
    <dsp:sp modelId="{38D618B2-F406-5E44-A9A7-F1DB75E8061F}">
      <dsp:nvSpPr>
        <dsp:cNvPr id="0" name=""/>
        <dsp:cNvSpPr/>
      </dsp:nvSpPr>
      <dsp:spPr>
        <a:xfrm>
          <a:off x="311334" y="1019855"/>
          <a:ext cx="4658240" cy="89326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000" b="1" kern="1200"/>
            <a:t>Con seguimiento prospectivo</a:t>
          </a:r>
          <a:endParaRPr lang="es-EC" sz="3000" kern="1200"/>
        </a:p>
      </dsp:txBody>
      <dsp:txXfrm>
        <a:off x="757964" y="1019855"/>
        <a:ext cx="3764980" cy="893260"/>
      </dsp:txXfrm>
    </dsp:sp>
    <dsp:sp modelId="{603D8D15-BF1D-E14E-92D4-0BD8F4321C7C}">
      <dsp:nvSpPr>
        <dsp:cNvPr id="0" name=""/>
        <dsp:cNvSpPr/>
      </dsp:nvSpPr>
      <dsp:spPr>
        <a:xfrm>
          <a:off x="311334" y="2038172"/>
          <a:ext cx="4684725" cy="89326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b="1" kern="1200" dirty="0"/>
            <a:t>Seguimiento es Real </a:t>
          </a:r>
          <a:r>
            <a:rPr lang="es-EC" sz="1400" kern="1200" dirty="0"/>
            <a:t>(lo veo hoy y sucesivamente en varias ocasiones hasta el final de la investigación)</a:t>
          </a:r>
        </a:p>
      </dsp:txBody>
      <dsp:txXfrm>
        <a:off x="757964" y="2038172"/>
        <a:ext cx="3791465" cy="893260"/>
      </dsp:txXfrm>
    </dsp:sp>
    <dsp:sp modelId="{0D18B437-B404-AA48-884B-283F87FB64AE}">
      <dsp:nvSpPr>
        <dsp:cNvPr id="0" name=""/>
        <dsp:cNvSpPr/>
      </dsp:nvSpPr>
      <dsp:spPr>
        <a:xfrm>
          <a:off x="311334" y="3056488"/>
          <a:ext cx="4764248" cy="89326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b="1" kern="1200" dirty="0"/>
            <a:t>Mejor estudio Observacional para demostrar hipótesis</a:t>
          </a:r>
          <a:endParaRPr lang="es-EC" sz="1000" kern="1200" dirty="0"/>
        </a:p>
      </dsp:txBody>
      <dsp:txXfrm>
        <a:off x="757964" y="3056488"/>
        <a:ext cx="3870988" cy="893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E67E3-26D7-0840-A1DD-C0002ED49A09}">
      <dsp:nvSpPr>
        <dsp:cNvPr id="0" name=""/>
        <dsp:cNvSpPr/>
      </dsp:nvSpPr>
      <dsp:spPr>
        <a:xfrm rot="5400000">
          <a:off x="1137453" y="1083345"/>
          <a:ext cx="616401" cy="9802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tx2">
                  <a:lumMod val="75000"/>
                </a:schemeClr>
              </a:solidFill>
            </a:rPr>
            <a:t>INTRODUCCION</a:t>
          </a:r>
        </a:p>
      </dsp:txBody>
      <dsp:txXfrm rot="-5400000">
        <a:off x="955528" y="1265270"/>
        <a:ext cx="980251" cy="616401"/>
      </dsp:txXfrm>
    </dsp:sp>
    <dsp:sp modelId="{3C7E294D-5C5F-094F-9ECC-5DC522369D6E}">
      <dsp:nvSpPr>
        <dsp:cNvPr id="0" name=""/>
        <dsp:cNvSpPr/>
      </dsp:nvSpPr>
      <dsp:spPr>
        <a:xfrm rot="5400000">
          <a:off x="4447548" y="-1158877"/>
          <a:ext cx="400661" cy="53410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Descripción clara de la estructura general del proyecto</a:t>
          </a:r>
        </a:p>
      </dsp:txBody>
      <dsp:txXfrm rot="-5400000">
        <a:off x="1977346" y="1330884"/>
        <a:ext cx="5321508" cy="361543"/>
      </dsp:txXfrm>
    </dsp:sp>
    <dsp:sp modelId="{311DB189-D2D8-D148-B3DF-84F1DFD6C11C}">
      <dsp:nvSpPr>
        <dsp:cNvPr id="0" name=""/>
        <dsp:cNvSpPr/>
      </dsp:nvSpPr>
      <dsp:spPr>
        <a:xfrm rot="5400000">
          <a:off x="669268" y="1881041"/>
          <a:ext cx="1517593" cy="10039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2">
                  <a:lumMod val="75000"/>
                </a:schemeClr>
              </a:solidFill>
            </a:rPr>
            <a:t>JUSTIFICACION</a:t>
          </a:r>
        </a:p>
      </dsp:txBody>
      <dsp:txXfrm rot="-5400000">
        <a:off x="926067" y="2126240"/>
        <a:ext cx="1003996" cy="513597"/>
      </dsp:txXfrm>
    </dsp:sp>
    <dsp:sp modelId="{F760F10D-D8E5-3643-A720-5C7312D3D980}">
      <dsp:nvSpPr>
        <dsp:cNvPr id="0" name=""/>
        <dsp:cNvSpPr/>
      </dsp:nvSpPr>
      <dsp:spPr>
        <a:xfrm rot="5400000">
          <a:off x="5554465" y="-1538308"/>
          <a:ext cx="400661" cy="7590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Contiene los argumentos fundamentales que sustentan la investigación a realizar</a:t>
          </a:r>
        </a:p>
      </dsp:txBody>
      <dsp:txXfrm rot="-5400000">
        <a:off x="1959717" y="2075999"/>
        <a:ext cx="7570599" cy="361543"/>
      </dsp:txXfrm>
    </dsp:sp>
    <dsp:sp modelId="{639CB181-D041-584D-888A-A637ED5B8A35}">
      <dsp:nvSpPr>
        <dsp:cNvPr id="0" name=""/>
        <dsp:cNvSpPr/>
      </dsp:nvSpPr>
      <dsp:spPr>
        <a:xfrm rot="5400000">
          <a:off x="721062" y="3016230"/>
          <a:ext cx="1388974" cy="97895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tx2">
                  <a:lumMod val="75000"/>
                </a:schemeClr>
              </a:solidFill>
            </a:rPr>
            <a:t>PLANTEAMIENTO DEL PROBLEMA</a:t>
          </a:r>
        </a:p>
      </dsp:txBody>
      <dsp:txXfrm rot="-5400000">
        <a:off x="926071" y="3300701"/>
        <a:ext cx="978957" cy="410017"/>
      </dsp:txXfrm>
    </dsp:sp>
    <dsp:sp modelId="{C59ED71D-5BE3-D947-B8BC-2128A8E5BDD9}">
      <dsp:nvSpPr>
        <dsp:cNvPr id="0" name=""/>
        <dsp:cNvSpPr/>
      </dsp:nvSpPr>
      <dsp:spPr>
        <a:xfrm rot="5400000">
          <a:off x="5330342" y="-239072"/>
          <a:ext cx="400661" cy="7243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Formulación del problema que se pretende resolver con la investigación</a:t>
          </a:r>
        </a:p>
      </dsp:txBody>
      <dsp:txXfrm rot="-5400000">
        <a:off x="1909149" y="3201680"/>
        <a:ext cx="7223490" cy="361543"/>
      </dsp:txXfrm>
    </dsp:sp>
    <dsp:sp modelId="{74F5B297-BAD0-CD44-9161-8F639FE13CDB}">
      <dsp:nvSpPr>
        <dsp:cNvPr id="0" name=""/>
        <dsp:cNvSpPr/>
      </dsp:nvSpPr>
      <dsp:spPr>
        <a:xfrm rot="5400000">
          <a:off x="801687" y="3953456"/>
          <a:ext cx="1248090" cy="105823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2">
                  <a:lumMod val="75000"/>
                </a:schemeClr>
              </a:solidFill>
            </a:rPr>
            <a:t>OBJETO DEL ESTUDIO</a:t>
          </a:r>
        </a:p>
      </dsp:txBody>
      <dsp:txXfrm rot="-5400000">
        <a:off x="896614" y="4387649"/>
        <a:ext cx="1058237" cy="189853"/>
      </dsp:txXfrm>
    </dsp:sp>
    <dsp:sp modelId="{BB64DF0B-A76A-0E45-A07B-C5133E8500C2}">
      <dsp:nvSpPr>
        <dsp:cNvPr id="0" name=""/>
        <dsp:cNvSpPr/>
      </dsp:nvSpPr>
      <dsp:spPr>
        <a:xfrm rot="5400000">
          <a:off x="5398473" y="632138"/>
          <a:ext cx="400661" cy="72494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Delimita la parte de la realidad que interesa estudiar</a:t>
          </a:r>
        </a:p>
      </dsp:txBody>
      <dsp:txXfrm rot="-5400000">
        <a:off x="1974070" y="4076101"/>
        <a:ext cx="7229910" cy="361543"/>
      </dsp:txXfrm>
    </dsp:sp>
    <dsp:sp modelId="{79DF1831-EDD6-DF43-841B-3A65D1DDB830}">
      <dsp:nvSpPr>
        <dsp:cNvPr id="0" name=""/>
        <dsp:cNvSpPr/>
      </dsp:nvSpPr>
      <dsp:spPr>
        <a:xfrm rot="5400000">
          <a:off x="776207" y="4885348"/>
          <a:ext cx="1243423" cy="1061525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tx2">
                  <a:lumMod val="75000"/>
                </a:schemeClr>
              </a:solidFill>
            </a:rPr>
            <a:t>PREGUNTAS DE INVESTIGACION</a:t>
          </a:r>
        </a:p>
      </dsp:txBody>
      <dsp:txXfrm rot="-5400000">
        <a:off x="867157" y="5325162"/>
        <a:ext cx="1061525" cy="181898"/>
      </dsp:txXfrm>
    </dsp:sp>
    <dsp:sp modelId="{A3B326CB-9F71-CD4C-BB30-835121B4224B}">
      <dsp:nvSpPr>
        <dsp:cNvPr id="0" name=""/>
        <dsp:cNvSpPr/>
      </dsp:nvSpPr>
      <dsp:spPr>
        <a:xfrm rot="5400000">
          <a:off x="5600306" y="1293255"/>
          <a:ext cx="400661" cy="7647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Son las interrogantes básicas que se derivan de la justificación y el problema planteado</a:t>
          </a:r>
        </a:p>
      </dsp:txBody>
      <dsp:txXfrm rot="-5400000">
        <a:off x="1977123" y="4935998"/>
        <a:ext cx="7627470" cy="361543"/>
      </dsp:txXfrm>
    </dsp:sp>
    <dsp:sp modelId="{5F7318B3-9EA4-7149-A4B3-02964CD3A5F6}">
      <dsp:nvSpPr>
        <dsp:cNvPr id="0" name=""/>
        <dsp:cNvSpPr/>
      </dsp:nvSpPr>
      <dsp:spPr>
        <a:xfrm rot="5400000">
          <a:off x="807274" y="5730506"/>
          <a:ext cx="1220333" cy="1012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tx2">
                  <a:lumMod val="75000"/>
                </a:schemeClr>
              </a:solidFill>
            </a:rPr>
            <a:t>OBJETIVOS</a:t>
          </a:r>
        </a:p>
      </dsp:txBody>
      <dsp:txXfrm rot="-5400000">
        <a:off x="911340" y="6132543"/>
        <a:ext cx="1012203" cy="208130"/>
      </dsp:txXfrm>
    </dsp:sp>
    <dsp:sp modelId="{6799294C-5AFC-3245-A26E-B7FAD6AD6086}">
      <dsp:nvSpPr>
        <dsp:cNvPr id="0" name=""/>
        <dsp:cNvSpPr/>
      </dsp:nvSpPr>
      <dsp:spPr>
        <a:xfrm rot="5400000">
          <a:off x="5228222" y="2463951"/>
          <a:ext cx="400661" cy="6997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Acciones concretas que se realizarán para intentar responder a las preguntas de investigación</a:t>
          </a:r>
        </a:p>
      </dsp:txBody>
      <dsp:txXfrm rot="-5400000">
        <a:off x="1929712" y="5782021"/>
        <a:ext cx="6978124" cy="3615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E67E3-26D7-0840-A1DD-C0002ED49A09}">
      <dsp:nvSpPr>
        <dsp:cNvPr id="0" name=""/>
        <dsp:cNvSpPr/>
      </dsp:nvSpPr>
      <dsp:spPr>
        <a:xfrm rot="5400000">
          <a:off x="1152202" y="973974"/>
          <a:ext cx="554612" cy="88198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tx2">
                  <a:lumMod val="75000"/>
                </a:schemeClr>
              </a:solidFill>
            </a:rPr>
            <a:t>FUNDAMENTACION TEORICA</a:t>
          </a:r>
        </a:p>
      </dsp:txBody>
      <dsp:txXfrm rot="-5400000">
        <a:off x="988514" y="1137662"/>
        <a:ext cx="881989" cy="554612"/>
      </dsp:txXfrm>
    </dsp:sp>
    <dsp:sp modelId="{3C7E294D-5C5F-094F-9ECC-5DC522369D6E}">
      <dsp:nvSpPr>
        <dsp:cNvPr id="0" name=""/>
        <dsp:cNvSpPr/>
      </dsp:nvSpPr>
      <dsp:spPr>
        <a:xfrm rot="5400000">
          <a:off x="4435503" y="-1328555"/>
          <a:ext cx="360498" cy="5375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Directrices teóricas que guían el estudio, con las evidencias de la literatura</a:t>
          </a:r>
        </a:p>
      </dsp:txBody>
      <dsp:txXfrm rot="-5400000">
        <a:off x="1927847" y="1196699"/>
        <a:ext cx="5358213" cy="325302"/>
      </dsp:txXfrm>
    </dsp:sp>
    <dsp:sp modelId="{311DB189-D2D8-D148-B3DF-84F1DFD6C11C}">
      <dsp:nvSpPr>
        <dsp:cNvPr id="0" name=""/>
        <dsp:cNvSpPr/>
      </dsp:nvSpPr>
      <dsp:spPr>
        <a:xfrm rot="5400000">
          <a:off x="730949" y="1686790"/>
          <a:ext cx="1365467" cy="90335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tx2">
                  <a:lumMod val="75000"/>
                </a:schemeClr>
              </a:solidFill>
            </a:rPr>
            <a:t>METODOLOGIA DE LA INVESTIGACION</a:t>
          </a:r>
        </a:p>
      </dsp:txBody>
      <dsp:txXfrm rot="-5400000">
        <a:off x="962006" y="1907410"/>
        <a:ext cx="903354" cy="462113"/>
      </dsp:txXfrm>
    </dsp:sp>
    <dsp:sp modelId="{F760F10D-D8E5-3643-A720-5C7312D3D980}">
      <dsp:nvSpPr>
        <dsp:cNvPr id="0" name=""/>
        <dsp:cNvSpPr/>
      </dsp:nvSpPr>
      <dsp:spPr>
        <a:xfrm rot="5400000">
          <a:off x="5540015" y="-1770222"/>
          <a:ext cx="360498" cy="7590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Descripción y argumentación de las principales decisiones metodológicas</a:t>
          </a:r>
        </a:p>
      </dsp:txBody>
      <dsp:txXfrm rot="-5400000">
        <a:off x="1925185" y="1862206"/>
        <a:ext cx="7572560" cy="325302"/>
      </dsp:txXfrm>
    </dsp:sp>
    <dsp:sp modelId="{639CB181-D041-584D-888A-A637ED5B8A35}">
      <dsp:nvSpPr>
        <dsp:cNvPr id="0" name=""/>
        <dsp:cNvSpPr/>
      </dsp:nvSpPr>
      <dsp:spPr>
        <a:xfrm rot="5400000">
          <a:off x="777551" y="2703269"/>
          <a:ext cx="1249741" cy="88082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tx2">
                  <a:lumMod val="75000"/>
                </a:schemeClr>
              </a:solidFill>
            </a:rPr>
            <a:t>POBLACION Y MUESTRA</a:t>
          </a:r>
        </a:p>
      </dsp:txBody>
      <dsp:txXfrm rot="-5400000">
        <a:off x="962010" y="2959224"/>
        <a:ext cx="880825" cy="368916"/>
      </dsp:txXfrm>
    </dsp:sp>
    <dsp:sp modelId="{C59ED71D-5BE3-D947-B8BC-2128A8E5BDD9}">
      <dsp:nvSpPr>
        <dsp:cNvPr id="0" name=""/>
        <dsp:cNvSpPr/>
      </dsp:nvSpPr>
      <dsp:spPr>
        <a:xfrm rot="5400000">
          <a:off x="5317147" y="-588744"/>
          <a:ext cx="360498" cy="7243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 err="1"/>
            <a:t>Selecciòn</a:t>
          </a:r>
          <a:r>
            <a:rPr lang="es-ES" sz="1300" kern="1200" dirty="0"/>
            <a:t> de la </a:t>
          </a:r>
          <a:r>
            <a:rPr lang="es-ES" sz="1300" kern="1200" dirty="0" err="1"/>
            <a:t>poblaciòn</a:t>
          </a:r>
          <a:r>
            <a:rPr lang="es-ES" sz="1300" kern="1200" dirty="0"/>
            <a:t> objetivo. Justificación del tamaño </a:t>
          </a:r>
          <a:r>
            <a:rPr lang="es-ES" sz="1300" kern="1200" dirty="0" err="1"/>
            <a:t>muestral</a:t>
          </a:r>
          <a:r>
            <a:rPr lang="es-ES" sz="1300" kern="1200" dirty="0"/>
            <a:t> elegido</a:t>
          </a:r>
        </a:p>
      </dsp:txBody>
      <dsp:txXfrm rot="-5400000">
        <a:off x="1875872" y="2870129"/>
        <a:ext cx="7225451" cy="325302"/>
      </dsp:txXfrm>
    </dsp:sp>
    <dsp:sp modelId="{74F5B297-BAD0-CD44-9161-8F639FE13CDB}">
      <dsp:nvSpPr>
        <dsp:cNvPr id="0" name=""/>
        <dsp:cNvSpPr/>
      </dsp:nvSpPr>
      <dsp:spPr>
        <a:xfrm rot="5400000">
          <a:off x="850094" y="3541628"/>
          <a:ext cx="1122979" cy="95215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 dirty="0">
              <a:solidFill>
                <a:schemeClr val="tx2">
                  <a:lumMod val="75000"/>
                </a:schemeClr>
              </a:solidFill>
            </a:rPr>
            <a:t>DISEÑO DE LA INVESTIGACION</a:t>
          </a:r>
        </a:p>
      </dsp:txBody>
      <dsp:txXfrm rot="-5400000">
        <a:off x="935505" y="3932296"/>
        <a:ext cx="952158" cy="170821"/>
      </dsp:txXfrm>
    </dsp:sp>
    <dsp:sp modelId="{BB64DF0B-A76A-0E45-A07B-C5133E8500C2}">
      <dsp:nvSpPr>
        <dsp:cNvPr id="0" name=""/>
        <dsp:cNvSpPr/>
      </dsp:nvSpPr>
      <dsp:spPr>
        <a:xfrm rot="5400000">
          <a:off x="4984212" y="544230"/>
          <a:ext cx="759364" cy="6540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Representación </a:t>
          </a:r>
          <a:r>
            <a:rPr lang="es-ES" sz="1300" kern="1200" dirty="0" err="1"/>
            <a:t>gràfica</a:t>
          </a:r>
          <a:r>
            <a:rPr lang="es-ES" sz="1300" kern="1200" dirty="0"/>
            <a:t> que presenta la </a:t>
          </a:r>
          <a:r>
            <a:rPr lang="es-ES" sz="1300" kern="1200" dirty="0" err="1"/>
            <a:t>metodologìa</a:t>
          </a:r>
          <a:r>
            <a:rPr lang="es-ES" sz="1300" kern="1200" dirty="0"/>
            <a:t> completa, la forma en que se organiza todo el proceso de </a:t>
          </a:r>
          <a:r>
            <a:rPr lang="es-ES" sz="1300" kern="1200" dirty="0" err="1"/>
            <a:t>investigaciòn</a:t>
          </a:r>
          <a:r>
            <a:rPr lang="es-ES" sz="1300" kern="1200" dirty="0"/>
            <a:t> y los aspectos </a:t>
          </a:r>
          <a:r>
            <a:rPr lang="es-ES" sz="1300" kern="1200" dirty="0" err="1"/>
            <a:t>metodològicos</a:t>
          </a:r>
          <a:r>
            <a:rPr lang="es-ES" sz="1300" kern="1200" dirty="0"/>
            <a:t> esenciales.</a:t>
          </a:r>
        </a:p>
      </dsp:txBody>
      <dsp:txXfrm rot="-5400000">
        <a:off x="2093495" y="3472017"/>
        <a:ext cx="6503730" cy="685226"/>
      </dsp:txXfrm>
    </dsp:sp>
    <dsp:sp modelId="{79DF1831-EDD6-DF43-841B-3A65D1DDB830}">
      <dsp:nvSpPr>
        <dsp:cNvPr id="0" name=""/>
        <dsp:cNvSpPr/>
      </dsp:nvSpPr>
      <dsp:spPr>
        <a:xfrm rot="5400000">
          <a:off x="827168" y="4375188"/>
          <a:ext cx="1118781" cy="955116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chemeClr val="tx2">
                  <a:lumMod val="75000"/>
                </a:schemeClr>
              </a:solidFill>
            </a:rPr>
            <a:t>CRONOGRAMA Y PRESUPUESTO</a:t>
          </a:r>
        </a:p>
      </dsp:txBody>
      <dsp:txXfrm rot="-5400000">
        <a:off x="909001" y="4770913"/>
        <a:ext cx="955116" cy="163665"/>
      </dsp:txXfrm>
    </dsp:sp>
    <dsp:sp modelId="{A3B326CB-9F71-CD4C-BB30-835121B4224B}">
      <dsp:nvSpPr>
        <dsp:cNvPr id="0" name=""/>
        <dsp:cNvSpPr/>
      </dsp:nvSpPr>
      <dsp:spPr>
        <a:xfrm rot="5400000">
          <a:off x="5582972" y="759898"/>
          <a:ext cx="360498" cy="7647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Estimación del tiempo y dinero que tomarán cada una delas etapas de la investigación</a:t>
          </a:r>
        </a:p>
      </dsp:txBody>
      <dsp:txXfrm rot="-5400000">
        <a:off x="1939707" y="4420761"/>
        <a:ext cx="7629431" cy="325302"/>
      </dsp:txXfrm>
    </dsp:sp>
    <dsp:sp modelId="{5F7318B3-9EA4-7149-A4B3-02964CD3A5F6}">
      <dsp:nvSpPr>
        <dsp:cNvPr id="0" name=""/>
        <dsp:cNvSpPr/>
      </dsp:nvSpPr>
      <dsp:spPr>
        <a:xfrm rot="5400000">
          <a:off x="855121" y="5130709"/>
          <a:ext cx="1098005" cy="91073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>
              <a:solidFill>
                <a:schemeClr val="tx2">
                  <a:lumMod val="75000"/>
                </a:schemeClr>
              </a:solidFill>
            </a:rPr>
            <a:t>BIBLIOGRAFIA</a:t>
          </a:r>
        </a:p>
      </dsp:txBody>
      <dsp:txXfrm rot="-5400000">
        <a:off x="948755" y="5492444"/>
        <a:ext cx="910738" cy="187267"/>
      </dsp:txXfrm>
    </dsp:sp>
    <dsp:sp modelId="{6799294C-5AFC-3245-A26E-B7FAD6AD6086}">
      <dsp:nvSpPr>
        <dsp:cNvPr id="0" name=""/>
        <dsp:cNvSpPr/>
      </dsp:nvSpPr>
      <dsp:spPr>
        <a:xfrm rot="5400000">
          <a:off x="5213360" y="1840869"/>
          <a:ext cx="360498" cy="69976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kern="1200" dirty="0"/>
            <a:t>Fuentes documentales consideradas, cumpliendo las normas estandarizadas</a:t>
          </a:r>
        </a:p>
      </dsp:txBody>
      <dsp:txXfrm rot="-5400000">
        <a:off x="1894768" y="5177059"/>
        <a:ext cx="6980085" cy="325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E04ED-AFC7-6847-88DA-9A0FD6194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308C63-2021-3A4E-823D-027C34BF6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89BDA3-A052-DA46-BA09-D3EACAA8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C156F-D0B7-5947-8475-AD6A7542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C6E921-CE25-E84D-9FD7-BAEB884D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270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DB667-E919-8344-9FE1-975856F6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F4E91A-0EAC-3E41-A0F5-ADF7331DB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56C851-4864-644B-8A3D-1DB236B5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9C5F0D-1E35-C840-9574-F7A59B04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A21F32-1641-5442-A6C4-10575A41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610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D0B919-80C0-2345-AB6D-065A1A992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ED763-A334-4E45-90AE-680E68BF6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1673C-EC24-FC46-8B5D-581C1486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464E7C-EFEC-114E-BFE2-98051331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AC348C-EF92-C144-B869-B98F1DF9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5786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2AA69-92CD-174A-ACE3-9153401E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214BC8-1056-3F4B-B050-5E6FB5A7F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AF4F3F-51B9-3149-A85E-3D289480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BB1205-8ACF-6644-AF35-17F3F4E6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8E80CB-4CFF-3D45-9223-6D76EEB0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15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82782-DB06-9E4A-8C90-75AB66D2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7C7F22-0FA7-384A-BA02-5EC3039CA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8C8B3-7ED2-C746-B839-A76BBDA8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98835-31AE-744E-9747-7ACFBE458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24E501-8E5B-FC4C-A56F-751664D2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518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15C81-9FC3-014C-A11E-5AE829C3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22B63F-1858-E943-9B71-6B25F0301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97461A-C1A7-3844-B2CE-6EEC5C25D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F5AE1-29BE-E746-B2CF-00118B40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0F85D7-E57F-EB4B-BCB9-DF8AA4C9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C6473A-2FDB-F741-A706-0D57E04B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568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A3226-8D2E-004A-8D3D-0A5FCE88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42CC02-0C05-B743-B55E-9CD300157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B9DF72-49A4-F64D-9F68-89D4219B2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F49027-A641-6F47-96AF-1E8057DFB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676A8-A373-2C4A-BBD0-2166F0706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098ADB-D418-D949-A180-74423E517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7AD7B3-373D-0F47-9D2C-2945AE0B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C6FBB4-D870-3047-8023-0856489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765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F72B3-A3B0-0D4E-A5FB-ADD1BCE2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E5885D-E439-5741-8C76-C6E95545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AE0D58-FF01-C740-99D8-5FC5AD74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136ECAF-7E8A-E341-B480-1BF739A4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910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3782D2-A47B-5E4E-8393-75B35BC4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8CB1CC-3529-B64D-8EC1-5F2572EC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52B1C5-ADED-2643-916D-F44F9A8A5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649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D44CB-FAFA-BA4F-B6A7-301313B9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CD9999-6784-5E4E-9824-1423670E7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726176-3440-194B-AAA1-6EA2E5BC9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811343-C714-2A46-BEE5-B5956801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D53F50-04A7-CD47-BD57-33404985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4EC1A8-43C9-1742-ACF6-B820A0C9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331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7BB52-7AF4-4341-9E48-C54556C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8854D1-6095-BC48-8D8B-2316601CE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6973D6-7D51-024E-83F6-108C111D4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6A231A-524C-1444-9D21-05B88A21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091FB0-3315-3742-9C95-6ED08986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41D826-3F96-AD4B-87FB-4F189880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003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AB04F1-91D1-8B48-9411-3871C7ED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92C202-F2B0-274C-9AAB-A864C4266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F94DD6-8331-0C46-B387-0C47DFF97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5ECD-3E7E-B143-A484-01228350EE23}" type="datetimeFigureOut">
              <a:rPr lang="es-EC" smtClean="0"/>
              <a:t>27/8/21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322DF-1A06-1A43-B730-9247A43857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E7D7B0-FF30-F44F-9F39-8D4A1C021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1156-971A-4544-ACCF-2AA8F13D71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8862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lizgeovita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doi.org/10.1016/j.rmclc.2018.11.00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rmclc.2018.11.005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7A37C-EE2B-2446-B015-7233B63857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EPIDEMIOLOGIA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196905-106A-BA42-A513-B4079D866E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LIZBETH GEOVANNA SILVA GUAYASAMÍN</a:t>
            </a:r>
          </a:p>
        </p:txBody>
      </p:sp>
    </p:spTree>
    <p:extLst>
      <p:ext uri="{BB962C8B-B14F-4D97-AF65-F5344CB8AC3E}">
        <p14:creationId xmlns:p14="http://schemas.microsoft.com/office/powerpoint/2010/main" val="2706508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B9DEA-ECA8-AA4E-BC20-B3F02DB2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68693"/>
            <a:ext cx="10972800" cy="414677"/>
          </a:xfrm>
        </p:spPr>
        <p:txBody>
          <a:bodyPr>
            <a:noAutofit/>
          </a:bodyPr>
          <a:lstStyle/>
          <a:p>
            <a:r>
              <a:rPr lang="es-EC" sz="2400" b="1" dirty="0"/>
              <a:t>Diferencias entre los estudios de casos controles y los estudios de cohortes.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CC9FAED2-4046-B84B-B395-CD7647C073B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71669" y="683370"/>
          <a:ext cx="11648661" cy="559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919">
                  <a:extLst>
                    <a:ext uri="{9D8B030D-6E8A-4147-A177-3AD203B41FA5}">
                      <a16:colId xmlns:a16="http://schemas.microsoft.com/office/drawing/2014/main" val="4174657659"/>
                    </a:ext>
                  </a:extLst>
                </a:gridCol>
                <a:gridCol w="4402428">
                  <a:extLst>
                    <a:ext uri="{9D8B030D-6E8A-4147-A177-3AD203B41FA5}">
                      <a16:colId xmlns:a16="http://schemas.microsoft.com/office/drawing/2014/main" val="1652691223"/>
                    </a:ext>
                  </a:extLst>
                </a:gridCol>
                <a:gridCol w="4949314">
                  <a:extLst>
                    <a:ext uri="{9D8B030D-6E8A-4147-A177-3AD203B41FA5}">
                      <a16:colId xmlns:a16="http://schemas.microsoft.com/office/drawing/2014/main" val="2678749947"/>
                    </a:ext>
                  </a:extLst>
                </a:gridCol>
              </a:tblGrid>
              <a:tr h="213332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CASOS CONTROLES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COHORTES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4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Seguimiento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Retrospectivo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Prospectivo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62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Calculan: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Prevalencias de exposición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Incidencias de exposición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0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Estadístico: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OR: Sobreestima la fuerza de asociación, salvo en enfermedades raras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RR: mejor estimador de la asociación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57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Costos: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Baratos, rápidos, reproducibles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Caros, lentos, poco reproducibles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6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Demostración de hipótesis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Peores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Mejores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738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Sensibles a sesgos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Más sensibilidad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Menos sensibilidad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06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Utiles para estudiar: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Enfermedades raras o con largo período de latencia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Exposiciones raras y para enfermedades agudas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1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Permiten estudiar: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Multicausalidad (varias causas de una enfermedad)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Multiefectividad (varios efectos de la misma exposición)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0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Dificultad: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Establecer el grupo control* 1:4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Sensible a pérdidas**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51294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CA01876-85E4-1B46-9502-00B74220DBDD}"/>
              </a:ext>
            </a:extLst>
          </p:cNvPr>
          <p:cNvSpPr txBox="1"/>
          <p:nvPr/>
        </p:nvSpPr>
        <p:spPr>
          <a:xfrm>
            <a:off x="702365" y="6281530"/>
            <a:ext cx="4770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400" dirty="0"/>
              <a:t>*apareamiento.       **fallecimientos, cambios de domicilio,…</a:t>
            </a:r>
          </a:p>
        </p:txBody>
      </p:sp>
    </p:spTree>
    <p:extLst>
      <p:ext uri="{BB962C8B-B14F-4D97-AF65-F5344CB8AC3E}">
        <p14:creationId xmlns:p14="http://schemas.microsoft.com/office/powerpoint/2010/main" val="425773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EF1517-0B8C-3F4B-AC00-1EA3CCC95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10349948" cy="3951288"/>
          </a:xfrm>
        </p:spPr>
        <p:txBody>
          <a:bodyPr/>
          <a:lstStyle/>
          <a:p>
            <a:r>
              <a:rPr lang="es-EC" dirty="0"/>
              <a:t>Estudio de cohortes con BASE COMUNITARIA.</a:t>
            </a:r>
          </a:p>
          <a:p>
            <a:r>
              <a:rPr lang="es-EC" dirty="0"/>
              <a:t>Similar al Estudio ecológico pero con un seguimiento prospectivo.</a:t>
            </a:r>
          </a:p>
          <a:p>
            <a:r>
              <a:rPr lang="es-EC" dirty="0"/>
              <a:t>Son grandes registros con seguimiento prospecticos largos:</a:t>
            </a:r>
          </a:p>
          <a:p>
            <a:pPr lvl="1"/>
            <a:r>
              <a:rPr lang="es-EC" dirty="0"/>
              <a:t>Tratan de establecer cómo evoluciona un problema de salud</a:t>
            </a:r>
          </a:p>
          <a:p>
            <a:pPr lvl="1"/>
            <a:r>
              <a:rPr lang="es-EC" dirty="0"/>
              <a:t>En una o varias poblaciones a lo largo del tiempo</a:t>
            </a:r>
          </a:p>
          <a:p>
            <a:endParaRPr lang="es-EC" dirty="0"/>
          </a:p>
          <a:p>
            <a:r>
              <a:rPr lang="es-EC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Ejemplo: Evolución temporal de los niveles de contaminación de un río o de un mar.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81194EA-A6C3-8446-8022-CBDBFF4C0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04661" y="1694139"/>
            <a:ext cx="6533325" cy="639762"/>
          </a:xfrm>
        </p:spPr>
        <p:txBody>
          <a:bodyPr>
            <a:normAutofit/>
          </a:bodyPr>
          <a:lstStyle/>
          <a:p>
            <a:r>
              <a:rPr lang="es-EC" dirty="0"/>
              <a:t>Estudio de series o de tendencias temporales</a:t>
            </a:r>
          </a:p>
          <a:p>
            <a:endParaRPr lang="es-EC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C6B7CEC-61AA-B544-978F-A397C51B4477}"/>
              </a:ext>
            </a:extLst>
          </p:cNvPr>
          <p:cNvSpPr/>
          <p:nvPr/>
        </p:nvSpPr>
        <p:spPr>
          <a:xfrm>
            <a:off x="1444488" y="714236"/>
            <a:ext cx="110655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000" dirty="0"/>
              <a:t>7.1. 2. Estudios Observacionales Con seguimiento</a:t>
            </a:r>
          </a:p>
        </p:txBody>
      </p:sp>
    </p:spTree>
    <p:extLst>
      <p:ext uri="{BB962C8B-B14F-4D97-AF65-F5344CB8AC3E}">
        <p14:creationId xmlns:p14="http://schemas.microsoft.com/office/powerpoint/2010/main" val="30970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82593"/>
            <a:ext cx="10972800" cy="4943575"/>
          </a:xfrm>
        </p:spPr>
        <p:txBody>
          <a:bodyPr>
            <a:normAutofit/>
          </a:bodyPr>
          <a:lstStyle/>
          <a:p>
            <a:r>
              <a:rPr lang="es-EC" sz="2000" dirty="0"/>
              <a:t>Presencia de </a:t>
            </a:r>
            <a:r>
              <a:rPr lang="es-EC" sz="2000" b="1" dirty="0">
                <a:solidFill>
                  <a:schemeClr val="tx2">
                    <a:lumMod val="75000"/>
                  </a:schemeClr>
                </a:solidFill>
              </a:rPr>
              <a:t>intervención (Investigador)</a:t>
            </a:r>
          </a:p>
          <a:p>
            <a:r>
              <a:rPr lang="es-EC" sz="2000" dirty="0"/>
              <a:t>Investigador introduce en una determinada muestra de individuos, de forma directa una nueva medida:</a:t>
            </a:r>
          </a:p>
          <a:p>
            <a:pPr lvl="1"/>
            <a:r>
              <a:rPr lang="es-EC" sz="1800" dirty="0"/>
              <a:t>Diagnóstica</a:t>
            </a:r>
          </a:p>
          <a:p>
            <a:pPr lvl="1"/>
            <a:r>
              <a:rPr lang="es-EC" sz="1800" dirty="0"/>
              <a:t>Terapéutica</a:t>
            </a:r>
          </a:p>
          <a:p>
            <a:pPr lvl="1"/>
            <a:r>
              <a:rPr lang="es-EC" sz="1800" dirty="0"/>
              <a:t>Preventiva</a:t>
            </a:r>
          </a:p>
          <a:p>
            <a:r>
              <a:rPr lang="es-EC" sz="2000" dirty="0"/>
              <a:t>Ventajas: </a:t>
            </a:r>
          </a:p>
          <a:p>
            <a:pPr lvl="1"/>
            <a:r>
              <a:rPr lang="es-EC" sz="1800" dirty="0"/>
              <a:t>Son los </a:t>
            </a:r>
            <a:r>
              <a:rPr lang="es-EC" sz="1800" b="1" dirty="0">
                <a:solidFill>
                  <a:schemeClr val="tx2">
                    <a:lumMod val="75000"/>
                  </a:schemeClr>
                </a:solidFill>
              </a:rPr>
              <a:t>mejores en demostrar hipótesis</a:t>
            </a:r>
          </a:p>
          <a:p>
            <a:pPr lvl="1"/>
            <a:r>
              <a:rPr lang="es-EC" sz="1800" dirty="0"/>
              <a:t>Con menos sensibles al sesgo</a:t>
            </a:r>
          </a:p>
          <a:p>
            <a:r>
              <a:rPr lang="es-EC" sz="2000" dirty="0"/>
              <a:t>Inconvenientes: </a:t>
            </a:r>
          </a:p>
          <a:p>
            <a:pPr lvl="1"/>
            <a:r>
              <a:rPr lang="es-EC" sz="1800" dirty="0"/>
              <a:t>Requieren seguimiento prospectivo son caros, lentos y poco reproducibles</a:t>
            </a:r>
          </a:p>
          <a:p>
            <a:pPr lvl="1"/>
            <a:r>
              <a:rPr lang="es-EC" sz="1800" dirty="0"/>
              <a:t>Sujetos a </a:t>
            </a:r>
            <a:r>
              <a:rPr lang="es-EC" sz="1800" b="1" dirty="0">
                <a:solidFill>
                  <a:schemeClr val="tx2">
                    <a:lumMod val="75000"/>
                  </a:schemeClr>
                </a:solidFill>
              </a:rPr>
              <a:t>problemas éticos </a:t>
            </a:r>
            <a:r>
              <a:rPr lang="es-EC" sz="1800" dirty="0"/>
              <a:t>(intervención activa sobre la salud de las personas)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822894-FEAE-8A44-A879-2DCC8D96E591}"/>
              </a:ext>
            </a:extLst>
          </p:cNvPr>
          <p:cNvSpPr/>
          <p:nvPr/>
        </p:nvSpPr>
        <p:spPr>
          <a:xfrm>
            <a:off x="4781094" y="457205"/>
            <a:ext cx="6682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b="1" dirty="0"/>
              <a:t>7.2. Estudios experimentales</a:t>
            </a:r>
          </a:p>
        </p:txBody>
      </p:sp>
    </p:spTree>
    <p:extLst>
      <p:ext uri="{BB962C8B-B14F-4D97-AF65-F5344CB8AC3E}">
        <p14:creationId xmlns:p14="http://schemas.microsoft.com/office/powerpoint/2010/main" val="212919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A55FA-6507-3643-90A5-CC9AB6583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7" y="876545"/>
            <a:ext cx="5386917" cy="63976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es-EC" dirty="0"/>
              <a:t>7.2.1. Experimentales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585A9B-0FA4-7D47-B6A1-716CCE896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614975"/>
            <a:ext cx="5386917" cy="4785819"/>
          </a:xfr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C" dirty="0"/>
              <a:t>Asignación de intervención es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aleatoria.   Es el azar el que forma los distintos grupos. (Intervención y no intervención), </a:t>
            </a:r>
            <a:r>
              <a:rPr lang="es-EC" dirty="0"/>
              <a:t>que se van a comparar.</a:t>
            </a:r>
          </a:p>
          <a:p>
            <a:endParaRPr lang="es-EC" dirty="0"/>
          </a:p>
          <a:p>
            <a:r>
              <a:rPr lang="es-EC" dirty="0"/>
              <a:t>Mejores para comparar </a:t>
            </a:r>
            <a:r>
              <a:rPr lang="es-EC" dirty="0" err="1"/>
              <a:t>hipótesis</a:t>
            </a:r>
            <a:r>
              <a:rPr lang="es-EC" dirty="0"/>
              <a:t>.</a:t>
            </a:r>
          </a:p>
          <a:p>
            <a:endParaRPr lang="es-EC" dirty="0"/>
          </a:p>
          <a:p>
            <a:r>
              <a:rPr lang="es-EC" dirty="0"/>
              <a:t>Autorización de la </a:t>
            </a:r>
            <a:r>
              <a:rPr lang="es-EC" b="1" dirty="0">
                <a:solidFill>
                  <a:srgbClr val="002060"/>
                </a:solidFill>
              </a:rPr>
              <a:t>Agencia Española de Medicamento </a:t>
            </a:r>
            <a:r>
              <a:rPr lang="es-EC" dirty="0"/>
              <a:t>y dictamen favorable del </a:t>
            </a:r>
            <a:r>
              <a:rPr lang="es-EC" b="1" dirty="0">
                <a:solidFill>
                  <a:srgbClr val="002060"/>
                </a:solidFill>
              </a:rPr>
              <a:t>Comité de Etica de Investigación Clínica (CEIC) </a:t>
            </a:r>
            <a:r>
              <a:rPr lang="es-EC" dirty="0"/>
              <a:t>de cada uno de los centros médicos que participen en el estudio.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2EA578-28F9-B94B-B947-1E6A35EC5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7" y="797415"/>
            <a:ext cx="5389033" cy="63976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es-EC" dirty="0"/>
              <a:t>Ensayo Clínico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596BEC9-B354-5448-BAAA-EDA51EA63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1614975"/>
            <a:ext cx="5389033" cy="4511188"/>
          </a:xfr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endParaRPr lang="es-EC" dirty="0"/>
          </a:p>
          <a:p>
            <a:r>
              <a:rPr lang="es-EC" dirty="0"/>
              <a:t>Objetivo: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Tratamiento</a:t>
            </a:r>
            <a:r>
              <a:rPr lang="es-EC" dirty="0">
                <a:solidFill>
                  <a:srgbClr val="002060"/>
                </a:solidFill>
              </a:rPr>
              <a:t> </a:t>
            </a:r>
            <a:r>
              <a:rPr lang="es-EC" dirty="0"/>
              <a:t>de una enfermedad a través de una intervención a un grupo de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sujetos enfermos.</a:t>
            </a:r>
            <a:r>
              <a:rPr lang="es-EC" dirty="0"/>
              <a:t> </a:t>
            </a:r>
          </a:p>
          <a:p>
            <a:r>
              <a:rPr lang="es-EC" dirty="0"/>
              <a:t>Resultados se compararán con los de otro grupo de enfermos que no se aplicó el tratamiento.</a:t>
            </a:r>
          </a:p>
        </p:txBody>
      </p:sp>
    </p:spTree>
    <p:extLst>
      <p:ext uri="{BB962C8B-B14F-4D97-AF65-F5344CB8AC3E}">
        <p14:creationId xmlns:p14="http://schemas.microsoft.com/office/powerpoint/2010/main" val="320626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A55FA-6507-3643-90A5-CC9AB6583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777876"/>
            <a:ext cx="5386917" cy="639762"/>
          </a:xfrm>
          <a:ln>
            <a:solidFill>
              <a:srgbClr val="BDD63F"/>
            </a:solidFill>
          </a:ln>
        </p:spPr>
        <p:txBody>
          <a:bodyPr/>
          <a:lstStyle/>
          <a:p>
            <a:pPr algn="ctr"/>
            <a:r>
              <a:rPr lang="es-EC" dirty="0"/>
              <a:t>7.2.1.1 Ensayo de Campo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585A9B-0FA4-7D47-B6A1-716CCE896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757848"/>
            <a:ext cx="5386917" cy="4368315"/>
          </a:xfrm>
          <a:ln>
            <a:solidFill>
              <a:srgbClr val="BDD63F"/>
            </a:solidFill>
          </a:ln>
        </p:spPr>
        <p:txBody>
          <a:bodyPr>
            <a:normAutofit/>
          </a:bodyPr>
          <a:lstStyle/>
          <a:p>
            <a:r>
              <a:rPr lang="es-EC" dirty="0"/>
              <a:t>Objetivo: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Prevención </a:t>
            </a:r>
            <a:r>
              <a:rPr lang="es-EC" dirty="0"/>
              <a:t>de una enfermedad mediante la aplicación de una medida preventiva (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vacuna</a:t>
            </a:r>
            <a:r>
              <a:rPr lang="es-EC" dirty="0"/>
              <a:t>)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.   </a:t>
            </a:r>
          </a:p>
          <a:p>
            <a:endParaRPr lang="es-EC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Grupo de sujetos sanos, </a:t>
            </a:r>
            <a:r>
              <a:rPr lang="es-EC" dirty="0"/>
              <a:t>que se compararán con otros grupo de sujetos sanos a los que no se aplicó la medida preventiva.</a:t>
            </a:r>
          </a:p>
          <a:p>
            <a:pPr marL="0" indent="0">
              <a:buNone/>
            </a:pPr>
            <a:endParaRPr lang="es-EC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2EA578-28F9-B94B-B947-1E6A35EC5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7" y="797415"/>
            <a:ext cx="5389033" cy="639762"/>
          </a:xfrm>
          <a:ln>
            <a:solidFill>
              <a:srgbClr val="BDD63F"/>
            </a:solidFill>
          </a:ln>
        </p:spPr>
        <p:txBody>
          <a:bodyPr/>
          <a:lstStyle/>
          <a:p>
            <a:pPr algn="ctr"/>
            <a:r>
              <a:rPr lang="es-EC" dirty="0"/>
              <a:t>7.2.1.2. Ensayo Clínico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596BEC9-B354-5448-BAAA-EDA51EA63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1757848"/>
            <a:ext cx="5389033" cy="4368315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s-EC" dirty="0"/>
              <a:t>Objetivo: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Tratamiento</a:t>
            </a:r>
            <a:r>
              <a:rPr lang="es-EC" dirty="0">
                <a:solidFill>
                  <a:srgbClr val="002060"/>
                </a:solidFill>
              </a:rPr>
              <a:t> </a:t>
            </a:r>
            <a:r>
              <a:rPr lang="es-EC" dirty="0"/>
              <a:t>de una enfermedad a través de una intervención.</a:t>
            </a:r>
          </a:p>
          <a:p>
            <a:pPr marL="0" indent="0">
              <a:buNone/>
            </a:pPr>
            <a:endParaRPr lang="es-EC" dirty="0"/>
          </a:p>
          <a:p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Grupo de sujetos enfermos,</a:t>
            </a:r>
            <a:r>
              <a:rPr lang="es-EC" dirty="0"/>
              <a:t> cuyos resultados se compararán con los de otro grupo de enfermos que no se aplicó el tratamiento</a:t>
            </a:r>
          </a:p>
        </p:txBody>
      </p:sp>
    </p:spTree>
    <p:extLst>
      <p:ext uri="{BB962C8B-B14F-4D97-AF65-F5344CB8AC3E}">
        <p14:creationId xmlns:p14="http://schemas.microsoft.com/office/powerpoint/2010/main" val="2880125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093187-BABE-4545-916D-DB45BE2D1A5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0573" y="846208"/>
            <a:ext cx="5521325" cy="823912"/>
          </a:xfrm>
          <a:ln>
            <a:solidFill>
              <a:srgbClr val="BDD63F"/>
            </a:solidFill>
          </a:ln>
        </p:spPr>
        <p:txBody>
          <a:bodyPr>
            <a:normAutofit/>
          </a:bodyPr>
          <a:lstStyle/>
          <a:p>
            <a:pPr algn="ctr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Declaración CONSORT </a:t>
            </a:r>
          </a:p>
          <a:p>
            <a:pPr marL="0" indent="0" algn="ctr">
              <a:buNone/>
            </a:pPr>
            <a:r>
              <a:rPr lang="es-EC" sz="1600" dirty="0"/>
              <a:t>(Consolidated Standarards of Reporting Trials)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49FE08-7650-FB47-8455-E59327FB8A7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50574" y="1803400"/>
            <a:ext cx="5521325" cy="4396066"/>
          </a:xfrm>
          <a:ln>
            <a:solidFill>
              <a:srgbClr val="BDD63F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s-EC" dirty="0"/>
              <a:t>Objetivo: mejorar la redacción de artículos científicos sobre:</a:t>
            </a:r>
          </a:p>
          <a:p>
            <a:pPr lvl="1"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Ensayos clínicos aleatorizados</a:t>
            </a:r>
          </a:p>
          <a:p>
            <a:pPr marL="0" indent="0" algn="just">
              <a:buNone/>
            </a:pPr>
            <a:endParaRPr lang="es-EC" dirty="0"/>
          </a:p>
          <a:p>
            <a:pPr algn="just"/>
            <a:r>
              <a:rPr lang="es-EC" dirty="0"/>
              <a:t>Establece: normas básicas de redacción que los autores deben cumplir.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Se aplica una lista de puntos que los autores deben chequear para comprobar que los datos importantes están incluídos en el artículo.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Resultado: favorecer la comprensión y capacidad crítica de los lectores.</a:t>
            </a:r>
          </a:p>
          <a:p>
            <a:pPr lvl="1"/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DEA4385-D1E9-6942-A626-AFB54804ABB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544987" y="793061"/>
            <a:ext cx="5183187" cy="823912"/>
          </a:xfrm>
          <a:ln>
            <a:solidFill>
              <a:srgbClr val="BDD63F"/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EC" sz="8000" b="1" dirty="0">
                <a:solidFill>
                  <a:schemeClr val="accent1">
                    <a:lumMod val="75000"/>
                  </a:schemeClr>
                </a:solidFill>
              </a:rPr>
              <a:t>Declaración STROBE</a:t>
            </a:r>
          </a:p>
          <a:p>
            <a:pPr marL="0" indent="0" algn="ctr">
              <a:buNone/>
            </a:pPr>
            <a:r>
              <a:rPr lang="es-EC" dirty="0"/>
              <a:t>(Strengthening the Reporting of Observational studies in Epidemiology)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B07017AE-A892-2642-A65D-16B750FC615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544986" y="1689379"/>
            <a:ext cx="5196439" cy="4510088"/>
          </a:xfrm>
          <a:ln>
            <a:solidFill>
              <a:srgbClr val="BDD63F"/>
            </a:solidFill>
          </a:ln>
        </p:spPr>
        <p:txBody>
          <a:bodyPr>
            <a:normAutofit/>
          </a:bodyPr>
          <a:lstStyle/>
          <a:p>
            <a:r>
              <a:rPr lang="es-EC" sz="2400" dirty="0"/>
              <a:t>Objetivo: similar al CONSORT</a:t>
            </a:r>
          </a:p>
          <a:p>
            <a:pPr marL="0" indent="0">
              <a:buNone/>
            </a:pPr>
            <a:endParaRPr lang="es-EC" sz="2400" dirty="0"/>
          </a:p>
          <a:p>
            <a:r>
              <a:rPr lang="es-EC" sz="2400" dirty="0"/>
              <a:t>Aplicación:  </a:t>
            </a:r>
            <a:r>
              <a:rPr lang="es-EC" sz="2400" b="1" dirty="0">
                <a:solidFill>
                  <a:schemeClr val="accent1">
                    <a:lumMod val="75000"/>
                  </a:schemeClr>
                </a:solidFill>
              </a:rPr>
              <a:t>Estudios observacionales:</a:t>
            </a:r>
          </a:p>
          <a:p>
            <a:endParaRPr lang="es-EC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s-EC" sz="2000" b="1" dirty="0">
                <a:solidFill>
                  <a:schemeClr val="accent1">
                    <a:lumMod val="75000"/>
                  </a:schemeClr>
                </a:solidFill>
              </a:rPr>
              <a:t>Transversales</a:t>
            </a:r>
          </a:p>
          <a:p>
            <a:pPr lvl="1"/>
            <a:r>
              <a:rPr lang="es-EC" sz="2000" b="1" dirty="0">
                <a:solidFill>
                  <a:schemeClr val="accent1">
                    <a:lumMod val="75000"/>
                  </a:schemeClr>
                </a:solidFill>
              </a:rPr>
              <a:t>Casos y Controles</a:t>
            </a:r>
          </a:p>
          <a:p>
            <a:pPr lvl="1"/>
            <a:r>
              <a:rPr lang="es-EC" sz="2000" b="1" dirty="0">
                <a:solidFill>
                  <a:schemeClr val="accent1">
                    <a:lumMod val="75000"/>
                  </a:schemeClr>
                </a:solidFill>
              </a:rPr>
              <a:t>Cohortes</a:t>
            </a:r>
          </a:p>
        </p:txBody>
      </p:sp>
    </p:spTree>
    <p:extLst>
      <p:ext uri="{BB962C8B-B14F-4D97-AF65-F5344CB8AC3E}">
        <p14:creationId xmlns:p14="http://schemas.microsoft.com/office/powerpoint/2010/main" val="179779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A55FA-6507-3643-90A5-CC9AB6583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65705"/>
            <a:ext cx="10655300" cy="63976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es-EC" dirty="0"/>
              <a:t>Cuasi - Experimentales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585A9B-0FA4-7D47-B6A1-716CCE896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08706"/>
            <a:ext cx="5386917" cy="401745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C" dirty="0"/>
              <a:t>Asignación de intervención: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s-EC" dirty="0"/>
              <a:t>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aleatoria.   </a:t>
            </a:r>
          </a:p>
          <a:p>
            <a:pPr algn="just"/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El azar no forma los distintos grupos. (Intervención y no intervención), </a:t>
            </a:r>
            <a:r>
              <a:rPr lang="es-EC" dirty="0"/>
              <a:t>que se van a comparar.</a:t>
            </a:r>
          </a:p>
          <a:p>
            <a:pPr algn="just"/>
            <a:r>
              <a:rPr lang="es-EC" dirty="0"/>
              <a:t>Si hay un solo grupo de pacientes en un estudio con intervención, siempre será cuasi experimental.</a:t>
            </a:r>
          </a:p>
          <a:p>
            <a:pPr marL="0" indent="0" algn="just">
              <a:buNone/>
            </a:pPr>
            <a:endParaRPr lang="es-EC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596BEC9-B354-5448-BAAA-EDA51EA63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2108705"/>
            <a:ext cx="5389033" cy="401745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s-EC" dirty="0"/>
              <a:t>Estudio de intervención comunitaria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39F4668-4A5F-447E-88B1-F4F0C6414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70" y="1872456"/>
            <a:ext cx="5389033" cy="3113087"/>
          </a:xfrm>
        </p:spPr>
        <p:txBody>
          <a:bodyPr/>
          <a:lstStyle/>
          <a:p>
            <a:endParaRPr lang="es-EC" dirty="0"/>
          </a:p>
          <a:p>
            <a:endParaRPr lang="es-EC" sz="2000" dirty="0"/>
          </a:p>
          <a:p>
            <a:r>
              <a:rPr lang="es-EC" sz="2000" dirty="0">
                <a:solidFill>
                  <a:schemeClr val="accent1">
                    <a:lumMod val="75000"/>
                  </a:schemeClr>
                </a:solidFill>
              </a:rPr>
              <a:t>Ejemplo: escojo dos localidades que constituyen grupos de manera natural y elijo cuál de los dos recibirá la intervención mediante el azar no se aleatoriza.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91136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A55FA-6507-3643-90A5-CC9AB6583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65705"/>
            <a:ext cx="5386917" cy="639762"/>
          </a:xfrm>
          <a:ln>
            <a:solidFill>
              <a:srgbClr val="BDD63F"/>
            </a:solidFill>
          </a:ln>
        </p:spPr>
        <p:txBody>
          <a:bodyPr/>
          <a:lstStyle/>
          <a:p>
            <a:pPr algn="ctr"/>
            <a:r>
              <a:rPr lang="es-EC" dirty="0"/>
              <a:t>Estudio de intervención comunitaria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585A9B-0FA4-7D47-B6A1-716CCE896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733047"/>
            <a:ext cx="5386917" cy="4785819"/>
          </a:xfrm>
          <a:ln>
            <a:solidFill>
              <a:srgbClr val="BDD63F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Base comunitaria</a:t>
            </a:r>
          </a:p>
          <a:p>
            <a:pPr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Valora medidas preventivas</a:t>
            </a:r>
          </a:p>
          <a:p>
            <a:pPr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Son habitualmente la alternativa a un ensayo de campo cuando es muy dificil utilizar una base individual.</a:t>
            </a:r>
          </a:p>
          <a:p>
            <a:pPr algn="just"/>
            <a:endParaRPr lang="es-EC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Ejemplo: a una determinada localidad se añada fluor al suminstro de agua y a otra no.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2EA578-28F9-B94B-B947-1E6A35EC5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942" y="956179"/>
            <a:ext cx="5389033" cy="639762"/>
          </a:xfrm>
          <a:ln>
            <a:solidFill>
              <a:srgbClr val="BDD63F"/>
            </a:solidFill>
          </a:ln>
        </p:spPr>
        <p:txBody>
          <a:bodyPr/>
          <a:lstStyle/>
          <a:p>
            <a:pPr algn="ctr"/>
            <a:r>
              <a:rPr lang="es-EC" dirty="0"/>
              <a:t>Ensayo Clínico No aleatorizado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822894-FEAE-8A44-A879-2DCC8D96E591}"/>
              </a:ext>
            </a:extLst>
          </p:cNvPr>
          <p:cNvSpPr/>
          <p:nvPr/>
        </p:nvSpPr>
        <p:spPr>
          <a:xfrm>
            <a:off x="4781094" y="457205"/>
            <a:ext cx="6682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b="1" dirty="0"/>
              <a:t>7.2. Estudios experimentales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B9F95DE4-6F39-0041-B509-4E6EFAE403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942" y="1700710"/>
            <a:ext cx="5389562" cy="4708525"/>
          </a:xfrm>
          <a:ln>
            <a:solidFill>
              <a:srgbClr val="BDD63F"/>
            </a:solidFill>
          </a:ln>
        </p:spPr>
        <p:txBody>
          <a:bodyPr/>
          <a:lstStyle/>
          <a:p>
            <a:r>
              <a:rPr lang="es-EC" dirty="0"/>
              <a:t>Igual que un ensayo clínico</a:t>
            </a:r>
          </a:p>
          <a:p>
            <a:r>
              <a:rPr lang="es-EC" dirty="0"/>
              <a:t>Asignación de la intervención no es aleatoria</a:t>
            </a:r>
          </a:p>
          <a:p>
            <a:r>
              <a:rPr lang="es-EC" dirty="0"/>
              <a:t>Se denomina: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estudio antes – después.</a:t>
            </a:r>
          </a:p>
          <a:p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Se reserva para intervención úica en grupo de pacientes en los que comparo la situación basal con la situación tras la administración de un tratamienteo (datos apareados)</a:t>
            </a:r>
          </a:p>
        </p:txBody>
      </p:sp>
    </p:spTree>
    <p:extLst>
      <p:ext uri="{BB962C8B-B14F-4D97-AF65-F5344CB8AC3E}">
        <p14:creationId xmlns:p14="http://schemas.microsoft.com/office/powerpoint/2010/main" val="3244644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s-EC" b="1" dirty="0">
                <a:solidFill>
                  <a:srgbClr val="0070C0"/>
                </a:solidFill>
              </a:rPr>
              <a:t>Medicina Basada en la Evidencia</a:t>
            </a:r>
            <a:r>
              <a:rPr lang="es-EC" dirty="0"/>
              <a:t>: las sociedades científicas médicas basan sus recomendaciones en los resultados de los estudios epidemiológicos disponibles sobre cada materia.</a:t>
            </a:r>
          </a:p>
          <a:p>
            <a:endParaRPr lang="es-EC" dirty="0"/>
          </a:p>
          <a:p>
            <a:r>
              <a:rPr lang="es-EC" dirty="0"/>
              <a:t>Integración de la mejor evidencia científica disponibles sobre un tema con la maestría clínica individual.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Nivel de evidencia científica.- </a:t>
            </a:r>
            <a:r>
              <a:rPr lang="es-EC" dirty="0"/>
              <a:t>se genera acorde a la calidad de diseño de cada tipo de estudio.</a:t>
            </a:r>
          </a:p>
          <a:p>
            <a:endParaRPr lang="es-EC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C" dirty="0"/>
              <a:t>Existen numerosas escalas.</a:t>
            </a:r>
          </a:p>
          <a:p>
            <a:endParaRPr lang="es-EC" dirty="0"/>
          </a:p>
          <a:p>
            <a:r>
              <a:rPr lang="es-EC" dirty="0"/>
              <a:t>La más utilizada es el esquema </a:t>
            </a:r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ABC:</a:t>
            </a:r>
          </a:p>
          <a:p>
            <a:pPr lvl="1"/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mayor evidencia generada por estudios</a:t>
            </a:r>
          </a:p>
          <a:p>
            <a:pPr lvl="1"/>
            <a:r>
              <a:rPr lang="es-EC" b="1" dirty="0">
                <a:solidFill>
                  <a:schemeClr val="tx2">
                    <a:lumMod val="75000"/>
                  </a:schemeClr>
                </a:solidFill>
              </a:rPr>
              <a:t>C </a:t>
            </a:r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evidencia inconcluyente y debe confirmarse mediante estudios de myor calidad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3517900" y="846138"/>
            <a:ext cx="77862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20531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331" y="1096688"/>
            <a:ext cx="5386917" cy="639762"/>
          </a:xfrm>
        </p:spPr>
        <p:txBody>
          <a:bodyPr/>
          <a:lstStyle/>
          <a:p>
            <a:r>
              <a:rPr lang="es-EC" dirty="0"/>
              <a:t>NIVEL DE EVIDENCIA A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0330" y="1736450"/>
            <a:ext cx="5386917" cy="1708012"/>
          </a:xfrm>
        </p:spPr>
        <p:txBody>
          <a:bodyPr>
            <a:normAutofit/>
          </a:bodyPr>
          <a:lstStyle/>
          <a:p>
            <a:r>
              <a:rPr lang="es-EC" sz="2000" dirty="0"/>
              <a:t>Metaanálisis de estudios experimentales aleatorizados</a:t>
            </a:r>
          </a:p>
          <a:p>
            <a:r>
              <a:rPr lang="es-EC" sz="2000" dirty="0"/>
              <a:t>Varios estudios experimentales aleatorizados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59071" y="2951768"/>
            <a:ext cx="5389033" cy="639762"/>
          </a:xfrm>
        </p:spPr>
        <p:txBody>
          <a:bodyPr/>
          <a:lstStyle/>
          <a:p>
            <a:r>
              <a:rPr lang="es-EC" dirty="0"/>
              <a:t>NIVEL DE EVIDENCIA B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37540" y="3591530"/>
            <a:ext cx="5389033" cy="1880290"/>
          </a:xfrm>
        </p:spPr>
        <p:txBody>
          <a:bodyPr>
            <a:normAutofit/>
          </a:bodyPr>
          <a:lstStyle/>
          <a:p>
            <a:r>
              <a:rPr lang="es-EC" sz="2000" dirty="0">
                <a:solidFill>
                  <a:schemeClr val="tx2">
                    <a:lumMod val="75000"/>
                  </a:schemeClr>
                </a:solidFill>
              </a:rPr>
              <a:t>Un único estudio experimental aleatorizado.</a:t>
            </a:r>
          </a:p>
          <a:p>
            <a:r>
              <a:rPr lang="es-EC" sz="2000" dirty="0">
                <a:solidFill>
                  <a:schemeClr val="tx2">
                    <a:lumMod val="75000"/>
                  </a:schemeClr>
                </a:solidFill>
              </a:rPr>
              <a:t>Estudio cuasi-experimental.</a:t>
            </a:r>
          </a:p>
          <a:p>
            <a:r>
              <a:rPr lang="es-EC" sz="2000" dirty="0">
                <a:solidFill>
                  <a:schemeClr val="tx2">
                    <a:lumMod val="75000"/>
                  </a:schemeClr>
                </a:solidFill>
              </a:rPr>
              <a:t>Estudios de cohortes grandes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351326" y="846138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1. Niveles de evidencia científica ABC </a:t>
            </a:r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EB4DD855-95B6-3F4A-AEC8-D65501AF5FC1}"/>
              </a:ext>
            </a:extLst>
          </p:cNvPr>
          <p:cNvSpPr txBox="1">
            <a:spLocks/>
          </p:cNvSpPr>
          <p:nvPr/>
        </p:nvSpPr>
        <p:spPr>
          <a:xfrm>
            <a:off x="7058991" y="4384503"/>
            <a:ext cx="5389033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NIVEL DE EVIDENCIA C</a:t>
            </a:r>
          </a:p>
        </p:txBody>
      </p:sp>
      <p:sp>
        <p:nvSpPr>
          <p:cNvPr id="12" name="Marcador de contenido 7">
            <a:extLst>
              <a:ext uri="{FF2B5EF4-FFF2-40B4-BE49-F238E27FC236}">
                <a16:creationId xmlns:a16="http://schemas.microsoft.com/office/drawing/2014/main" id="{D0A00450-B53A-C047-A113-5ED551332CDD}"/>
              </a:ext>
            </a:extLst>
          </p:cNvPr>
          <p:cNvSpPr txBox="1">
            <a:spLocks/>
          </p:cNvSpPr>
          <p:nvPr/>
        </p:nvSpPr>
        <p:spPr>
          <a:xfrm>
            <a:off x="6685721" y="4963232"/>
            <a:ext cx="5386917" cy="170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/>
              <a:t>Estudios observacionales (salvo cohortes).</a:t>
            </a:r>
          </a:p>
          <a:p>
            <a:r>
              <a:rPr lang="es-EC" sz="2000" dirty="0"/>
              <a:t>Consenso de expertos.</a:t>
            </a:r>
          </a:p>
        </p:txBody>
      </p:sp>
    </p:spTree>
    <p:extLst>
      <p:ext uri="{BB962C8B-B14F-4D97-AF65-F5344CB8AC3E}">
        <p14:creationId xmlns:p14="http://schemas.microsoft.com/office/powerpoint/2010/main" val="88659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669774" y="738050"/>
            <a:ext cx="9144000" cy="1249776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TIPO DE ESTUDIOS EPIDEMIOLÓGICOS</a:t>
            </a:r>
            <a:br>
              <a:rPr lang="es-EC" dirty="0"/>
            </a:b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524000" y="1987826"/>
            <a:ext cx="9144000" cy="3478212"/>
          </a:xfrm>
        </p:spPr>
        <p:txBody>
          <a:bodyPr>
            <a:normAutofit fontScale="70000" lnSpcReduction="20000"/>
          </a:bodyPr>
          <a:lstStyle/>
          <a:p>
            <a:r>
              <a:rPr lang="es-EC" dirty="0"/>
              <a:t>7.1. Estudios Observacionales</a:t>
            </a:r>
          </a:p>
          <a:p>
            <a:r>
              <a:rPr lang="es-EC" dirty="0"/>
              <a:t>7.2. Estudios experimentales</a:t>
            </a:r>
          </a:p>
          <a:p>
            <a:r>
              <a:rPr lang="es-EC" dirty="0"/>
              <a:t>7.3. Niveles de evidencia científica</a:t>
            </a:r>
          </a:p>
          <a:p>
            <a:r>
              <a:rPr lang="es-EC" dirty="0"/>
              <a:t>7.4. Estructura metodológica de un trabajo científico</a:t>
            </a:r>
          </a:p>
          <a:p>
            <a:r>
              <a:rPr lang="es-EC" dirty="0"/>
              <a:t>7.5. Fases de realización de los estudios epidemiológicos</a:t>
            </a:r>
          </a:p>
          <a:p>
            <a:r>
              <a:rPr lang="es-EC" dirty="0"/>
              <a:t>7.6. Fases de desarrollo de un tratamiento (fases del ensayo clínico)</a:t>
            </a:r>
          </a:p>
          <a:p>
            <a:r>
              <a:rPr lang="es-EC" dirty="0"/>
              <a:t>7.7. Diseños especiales en estudios experimentales</a:t>
            </a:r>
          </a:p>
          <a:p>
            <a:r>
              <a:rPr lang="es-EC" dirty="0"/>
              <a:t>7.8. Realización de muchas comparaciones en los estudios epidemiológicos </a:t>
            </a:r>
          </a:p>
          <a:p>
            <a:r>
              <a:rPr lang="es-EC" dirty="0"/>
              <a:t>7.9. Estudios de </a:t>
            </a:r>
            <a:r>
              <a:rPr lang="es-EC" dirty="0" err="1"/>
              <a:t>bioequivalencia</a:t>
            </a:r>
            <a:endParaRPr lang="es-EC" dirty="0"/>
          </a:p>
          <a:p>
            <a:r>
              <a:rPr lang="es-EC" dirty="0"/>
              <a:t>7.10. Estudios </a:t>
            </a:r>
            <a:r>
              <a:rPr lang="es-EC" dirty="0" err="1"/>
              <a:t>farmacoeconómicos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01932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694504" cy="639762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5" y="949400"/>
            <a:ext cx="5386917" cy="639762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s-EC" dirty="0"/>
              <a:t>METAANÁLISIS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6" y="1879302"/>
            <a:ext cx="5386917" cy="4271169"/>
          </a:xfrm>
          <a:ln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s-EC" dirty="0"/>
              <a:t>Es una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revisión sistemática </a:t>
            </a:r>
            <a:r>
              <a:rPr lang="es-EC" dirty="0"/>
              <a:t>de la literatura, es decir tengo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criterios de selección concretos</a:t>
            </a:r>
            <a:r>
              <a:rPr lang="es-EC" dirty="0"/>
              <a:t>:</a:t>
            </a:r>
          </a:p>
          <a:p>
            <a:pPr lvl="1"/>
            <a:r>
              <a:rPr lang="es-EC" dirty="0"/>
              <a:t>Inclusión</a:t>
            </a:r>
          </a:p>
          <a:p>
            <a:pPr lvl="1"/>
            <a:r>
              <a:rPr lang="es-EC" dirty="0"/>
              <a:t>Exclusión</a:t>
            </a:r>
          </a:p>
          <a:p>
            <a:r>
              <a:rPr lang="es-EC" dirty="0"/>
              <a:t>Se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combinan estadísticamente los resultados (</a:t>
            </a:r>
            <a:r>
              <a:rPr lang="es-EC" sz="1700" b="1" dirty="0">
                <a:solidFill>
                  <a:schemeClr val="accent1">
                    <a:lumMod val="75000"/>
                  </a:schemeClr>
                </a:solidFill>
              </a:rPr>
              <a:t>los resultados individuales se tratan como si todos hubieran paraticipado en un único estudio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s-EC" dirty="0"/>
              <a:t>de los estudios incluídos:</a:t>
            </a:r>
          </a:p>
          <a:p>
            <a:pPr lvl="1" algn="just"/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Mayor precisión</a:t>
            </a:r>
            <a:r>
              <a:rPr lang="es-EC" dirty="0"/>
              <a:t>: </a:t>
            </a:r>
            <a:r>
              <a:rPr lang="es-EC" sz="1700" dirty="0"/>
              <a:t>intervalos de confianza más pequeños</a:t>
            </a:r>
          </a:p>
          <a:p>
            <a:pPr lvl="1" algn="just"/>
            <a:r>
              <a:rPr lang="es-EC" sz="1900" b="1" dirty="0">
                <a:solidFill>
                  <a:schemeClr val="accent1">
                    <a:lumMod val="75000"/>
                  </a:schemeClr>
                </a:solidFill>
              </a:rPr>
              <a:t>Mayor potencia estadística: </a:t>
            </a:r>
            <a:r>
              <a:rPr lang="es-EC" sz="1700" dirty="0"/>
              <a:t>mayor probabilidad de demostrar la existencia de diferencias de modo estadísticamente significativos, si realmente existe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¿Cuándo se realizan los metaanálisis?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pPr lvl="1"/>
            <a:endParaRPr lang="es-EC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En situaciones en las que la evidencia científica disponible sobre unt ema es inconclyente: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Pequeño tamaño muestral 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No han demostrado diferencias significativas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Los resultados de los diferentes estudios arrojen conclusines discordante.</a:t>
            </a:r>
          </a:p>
          <a:p>
            <a:pPr marL="457200" lvl="1" indent="0">
              <a:buNone/>
            </a:pPr>
            <a:endParaRPr lang="es-EC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s-EC" dirty="0"/>
              <a:t>La evidencia generada por los metaanálisis se considera </a:t>
            </a:r>
            <a:r>
              <a:rPr lang="es-EC" b="1" dirty="0">
                <a:solidFill>
                  <a:schemeClr val="accent1">
                    <a:lumMod val="75000"/>
                  </a:schemeClr>
                </a:solidFill>
              </a:rPr>
              <a:t>superior</a:t>
            </a:r>
            <a:r>
              <a:rPr lang="es-EC" dirty="0"/>
              <a:t> a la de los estudios individuales.</a:t>
            </a:r>
          </a:p>
          <a:p>
            <a:pPr lvl="1"/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911497" y="363686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42759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78" y="-248518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7" y="757089"/>
            <a:ext cx="5386917" cy="639762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s-EC" dirty="0"/>
              <a:t>METAANÁLISIS: Aspectos estadísticos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7" y="1535113"/>
            <a:ext cx="5386917" cy="481836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C" sz="1700" b="1" dirty="0">
                <a:solidFill>
                  <a:schemeClr val="accent1">
                    <a:lumMod val="75000"/>
                  </a:schemeClr>
                </a:solidFill>
              </a:rPr>
              <a:t>Heterogeneidad y modelos estadísticos de combinación de resultados.</a:t>
            </a:r>
          </a:p>
          <a:p>
            <a:pPr marL="0" indent="0">
              <a:buNone/>
            </a:pPr>
            <a:r>
              <a:rPr lang="es-EC" sz="1700" dirty="0"/>
              <a:t>Uno de los principales problemas que podemos encontrar es la diferencia entre los estudios incluídos.</a:t>
            </a:r>
          </a:p>
          <a:p>
            <a:pPr marL="0" indent="0">
              <a:buNone/>
            </a:pPr>
            <a:endParaRPr lang="es-EC" sz="1700" dirty="0"/>
          </a:p>
          <a:p>
            <a:pPr marL="0" indent="0" algn="ctr">
              <a:buNone/>
            </a:pPr>
            <a:r>
              <a:rPr lang="es-EC" sz="1700" b="1" dirty="0">
                <a:solidFill>
                  <a:schemeClr val="accent1">
                    <a:lumMod val="75000"/>
                  </a:schemeClr>
                </a:solidFill>
              </a:rPr>
              <a:t>¿Para determinar el grado de heterogeneidad de los estudios incluídos?</a:t>
            </a:r>
          </a:p>
          <a:p>
            <a:pPr marL="685800" lvl="1"/>
            <a:r>
              <a:rPr lang="es-EC" sz="1800" dirty="0"/>
              <a:t>Se utiliza diversos métodos: estadísticos de heterogeneidad (Prueba Q, índice P) y el gráfico de Galbraith.</a:t>
            </a:r>
          </a:p>
          <a:p>
            <a:pPr marL="685800" lvl="1"/>
            <a:endParaRPr lang="es-EC" sz="1800" dirty="0"/>
          </a:p>
          <a:p>
            <a:pPr marL="685800" lvl="1"/>
            <a:r>
              <a:rPr lang="es-EC" sz="1800" dirty="0"/>
              <a:t>Al encontrar un análisis de heterogeneidad con un p significativa (menor a 0,05), significará que existe homogeneidad y por tanto lo correcto será aplicar un modelo de efectos aleatorios.</a:t>
            </a:r>
          </a:p>
          <a:p>
            <a:pPr marL="0" indent="0">
              <a:buNone/>
            </a:pPr>
            <a:endParaRPr lang="es-EC" sz="1700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1307803"/>
            <a:ext cx="5389033" cy="481836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Para combinar los estudios y obtener el resultado agrupado global del metaanálisis, los estudios son ponderados según: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el tamaño muestral, 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la dispersión y </a:t>
            </a:r>
          </a:p>
          <a:p>
            <a:pPr lvl="1"/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la calidad de los mismos</a:t>
            </a:r>
          </a:p>
          <a:p>
            <a:pPr marL="457200" lvl="1" indent="0">
              <a:buNone/>
            </a:pPr>
            <a:endParaRPr lang="es-EC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 algn="ctr">
              <a:buNone/>
            </a:pPr>
            <a:r>
              <a:rPr lang="es-EC" dirty="0">
                <a:solidFill>
                  <a:schemeClr val="tx2">
                    <a:lumMod val="75000"/>
                  </a:schemeClr>
                </a:solidFill>
              </a:rPr>
              <a:t>Por tanto el factor principal que nos hace escoger el modelo estadístico de combinación de resultados es el grado de HETEROGENERIDAD</a:t>
            </a:r>
          </a:p>
          <a:p>
            <a:pPr lvl="1"/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33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896" y="1167734"/>
            <a:ext cx="5386917" cy="639762"/>
          </a:xfrm>
        </p:spPr>
        <p:txBody>
          <a:bodyPr/>
          <a:lstStyle/>
          <a:p>
            <a:r>
              <a:rPr lang="es-EC" dirty="0"/>
              <a:t>MODELO DE EFECTO FIJO: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6" y="2000251"/>
            <a:ext cx="5386917" cy="4271169"/>
          </a:xfrm>
        </p:spPr>
        <p:txBody>
          <a:bodyPr>
            <a:normAutofit/>
          </a:bodyPr>
          <a:lstStyle/>
          <a:p>
            <a:r>
              <a:rPr lang="es-EC" sz="1700" dirty="0"/>
              <a:t>DEPENDIENDO DEL GRADO DE HETEROGENEIDAD DE LOS ESTUDIOS APLICO:</a:t>
            </a:r>
          </a:p>
          <a:p>
            <a:r>
              <a:rPr lang="es-EC" sz="1700" dirty="0"/>
              <a:t>Se utiliza cuando es BAJA la heterogeneidad</a:t>
            </a:r>
          </a:p>
          <a:p>
            <a:r>
              <a:rPr lang="es-EC" sz="1700" dirty="0"/>
              <a:t>Su ponderación se basa en la variabilidad intra estudio y en el tamaño muestral.</a:t>
            </a:r>
          </a:p>
          <a:p>
            <a:r>
              <a:rPr lang="es-EC" sz="1700" dirty="0"/>
              <a:t>Se aplica en estudios incluidos son muy parecidos entre sí y con el mismo tipo de pacientes por tanto le otorga mayor validez interna y una mayor potencia estadística y precisión en sus resultados</a:t>
            </a:r>
          </a:p>
          <a:p>
            <a:endParaRPr lang="es-EC" sz="1700" dirty="0"/>
          </a:p>
          <a:p>
            <a:endParaRPr lang="es-EC" sz="1700" dirty="0"/>
          </a:p>
          <a:p>
            <a:endParaRPr lang="es-EC" sz="1700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1670" y="1075659"/>
            <a:ext cx="5183188" cy="823912"/>
          </a:xfrm>
        </p:spPr>
        <p:txBody>
          <a:bodyPr/>
          <a:lstStyle/>
          <a:p>
            <a:r>
              <a:rPr lang="es-EC" dirty="0"/>
              <a:t>MODELO DE EFECTO ALEATORIO</a:t>
            </a:r>
          </a:p>
          <a:p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1739234"/>
            <a:ext cx="5389033" cy="438692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Tiene en cuenta que los estudios pueden ser variables entre sí (variabilidad interestudios).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Son menos potentes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Con intevalos de confianza amplios para el efecto combinado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Al no ponderarse por tamaño muestrasl genera excesiva importancia a estudios de pequeño tamaño.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351326" y="354288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4217264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453" y="1099472"/>
            <a:ext cx="5386917" cy="639762"/>
          </a:xfrm>
        </p:spPr>
        <p:txBody>
          <a:bodyPr/>
          <a:lstStyle/>
          <a:p>
            <a:r>
              <a:rPr lang="es-EC" dirty="0"/>
              <a:t>ANALISIS DE SENSIBILIDAD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6" y="1640787"/>
            <a:ext cx="5386917" cy="4630633"/>
          </a:xfrm>
        </p:spPr>
        <p:txBody>
          <a:bodyPr>
            <a:normAutofit/>
          </a:bodyPr>
          <a:lstStyle/>
          <a:p>
            <a:endParaRPr lang="es-EC" sz="1700" dirty="0"/>
          </a:p>
          <a:p>
            <a:endParaRPr lang="es-EC" sz="1700" dirty="0"/>
          </a:p>
          <a:p>
            <a:r>
              <a:rPr lang="es-EC" sz="1700" dirty="0"/>
              <a:t>Pretende estudiar la influencia de cada uno de los estudios incluidos en la estimación global del efecto y asila estabilidad de la medida final</a:t>
            </a:r>
          </a:p>
          <a:p>
            <a:endParaRPr lang="es-EC" sz="1700" dirty="0"/>
          </a:p>
          <a:p>
            <a:r>
              <a:rPr lang="es-EC" sz="1700" dirty="0"/>
              <a:t>Si los resultado de los distintos metaanálisi realizados son similares.</a:t>
            </a:r>
          </a:p>
          <a:p>
            <a:r>
              <a:rPr lang="es-EC" sz="1700" dirty="0"/>
              <a:t>Se puede concluir que los resultados son robustos.</a:t>
            </a:r>
          </a:p>
          <a:p>
            <a:r>
              <a:rPr lang="es-EC" sz="1700" dirty="0"/>
              <a:t>Caso contrario no se tendrìa un estimador robusto, lo cual exigirìa cierta precauciónen la interpretación de los resultados o podría motivar nuevas hipótesis.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C" dirty="0"/>
          </a:p>
          <a:p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1739234"/>
            <a:ext cx="5389033" cy="438692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s-EC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351326" y="354288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717744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95483" y="1567808"/>
            <a:ext cx="5386917" cy="4183635"/>
          </a:xfrm>
        </p:spPr>
        <p:txBody>
          <a:bodyPr/>
          <a:lstStyle/>
          <a:p>
            <a:endParaRPr lang="es-EC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6" y="1640787"/>
            <a:ext cx="5386917" cy="4630633"/>
          </a:xfrm>
        </p:spPr>
        <p:txBody>
          <a:bodyPr>
            <a:normAutofit fontScale="92500" lnSpcReduction="10000"/>
          </a:bodyPr>
          <a:lstStyle/>
          <a:p>
            <a:endParaRPr lang="es-EC" sz="1700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6453" y="1322621"/>
            <a:ext cx="5389033" cy="639762"/>
          </a:xfrm>
        </p:spPr>
        <p:txBody>
          <a:bodyPr/>
          <a:lstStyle/>
          <a:p>
            <a:r>
              <a:rPr lang="es-EC" dirty="0"/>
              <a:t>SESGO DE PUBLICACION</a:t>
            </a:r>
          </a:p>
          <a:p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6967" y="1887690"/>
            <a:ext cx="5389033" cy="4386929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s-EC" dirty="0"/>
              <a:t>Sobreestima el efecto del fármaco experimental</a:t>
            </a:r>
          </a:p>
          <a:p>
            <a:pPr marL="457200" lvl="1" indent="0">
              <a:buNone/>
            </a:pPr>
            <a:r>
              <a:rPr lang="es-EC" dirty="0"/>
              <a:t>El método que se aplica para investigar este sesgo es realizar: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un análisis de sensibilidad para calcular el número de estudios negativos realizados y no publicados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Gráfico de embudo (Funnel-plot).- se distribuyen los estudios incluidos en el metaanalisis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Se parte del supuesto de que los estudios de mayor probabilidad de no ser publciados son los que no muestrasn diferencias (pequeño tamaño)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EC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351326" y="354288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2374849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600BA3C2-73F6-6749-9311-733C2F93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95483" y="1567808"/>
            <a:ext cx="5386917" cy="4183635"/>
          </a:xfrm>
        </p:spPr>
        <p:txBody>
          <a:bodyPr/>
          <a:lstStyle/>
          <a:p>
            <a:endParaRPr lang="es-EC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8B099729-FE6E-B743-9F7F-AA4A05074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6" y="1640787"/>
            <a:ext cx="5386917" cy="4630633"/>
          </a:xfrm>
        </p:spPr>
        <p:txBody>
          <a:bodyPr>
            <a:normAutofit/>
          </a:bodyPr>
          <a:lstStyle/>
          <a:p>
            <a:endParaRPr lang="es-EC" sz="1700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6E3A0F0-AE89-AB45-931C-D11D82C4D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6453" y="1322621"/>
            <a:ext cx="5389033" cy="639762"/>
          </a:xfrm>
        </p:spPr>
        <p:txBody>
          <a:bodyPr/>
          <a:lstStyle/>
          <a:p>
            <a:r>
              <a:rPr lang="es-EC" dirty="0"/>
              <a:t>METAANALISIS ACUMULADO</a:t>
            </a:r>
          </a:p>
          <a:p>
            <a:endParaRPr lang="es-EC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EB72A613-F421-044B-8192-D8BEE6EB0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6967" y="1887690"/>
            <a:ext cx="5389033" cy="438692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Proceso que se lleva a cabo un nuevo metaanálisis cada vez que aparece un nuevo estudio publicado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EC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s-EC" dirty="0"/>
              <a:t>Permite estudiar retrospectivamente , el momento en el que el efecto de un nuevo tratamiento supera el control.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0074B8-3EBF-4145-B0C6-CA745EBAAD8C}"/>
              </a:ext>
            </a:extLst>
          </p:cNvPr>
          <p:cNvSpPr/>
          <p:nvPr/>
        </p:nvSpPr>
        <p:spPr>
          <a:xfrm>
            <a:off x="5351326" y="354288"/>
            <a:ext cx="5952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b="1" dirty="0"/>
              <a:t>7.3. Niveles de evidencia científica</a:t>
            </a:r>
          </a:p>
        </p:txBody>
      </p:sp>
    </p:spTree>
    <p:extLst>
      <p:ext uri="{BB962C8B-B14F-4D97-AF65-F5344CB8AC3E}">
        <p14:creationId xmlns:p14="http://schemas.microsoft.com/office/powerpoint/2010/main" val="2522367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/>
              <a:t>Un proyecto de investigación debe situar las bases de la investiación a realizar.</a:t>
            </a:r>
          </a:p>
          <a:p>
            <a:r>
              <a:rPr lang="es-EC" sz="2800" dirty="0"/>
              <a:t>Debe ser claro y concreto en las razones para analizar el objeto de estudio elegido.</a:t>
            </a:r>
          </a:p>
          <a:p>
            <a:r>
              <a:rPr lang="es-EC" sz="2800" dirty="0"/>
              <a:t>La perspectiva teórica desde donde se sitúa el investigador</a:t>
            </a:r>
          </a:p>
          <a:p>
            <a:r>
              <a:rPr lang="es-EC" sz="2800" dirty="0"/>
              <a:t>El paradigma investigativo que sustenta tod el estudio</a:t>
            </a:r>
          </a:p>
          <a:p>
            <a:r>
              <a:rPr lang="es-EC" sz="2800" dirty="0"/>
              <a:t>Por tanto la metodología de aproximación a la realidad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4519FC4-65D0-D54A-9DE0-A54F7882C514}"/>
              </a:ext>
            </a:extLst>
          </p:cNvPr>
          <p:cNvSpPr/>
          <p:nvPr/>
        </p:nvSpPr>
        <p:spPr>
          <a:xfrm>
            <a:off x="5372979" y="731832"/>
            <a:ext cx="5103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7.4. Estructura metodológica de un trabajo científico</a:t>
            </a:r>
          </a:p>
        </p:txBody>
      </p:sp>
    </p:spTree>
    <p:extLst>
      <p:ext uri="{BB962C8B-B14F-4D97-AF65-F5344CB8AC3E}">
        <p14:creationId xmlns:p14="http://schemas.microsoft.com/office/powerpoint/2010/main" val="2725535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0AE39A6-1BD9-CF46-8C85-815E5A7DE7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2365" y="-152400"/>
          <a:ext cx="10972800" cy="701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1542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0AE39A6-1BD9-CF46-8C85-815E5A7DE7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2365" y="576470"/>
          <a:ext cx="10972800" cy="6281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5020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C" dirty="0"/>
              <a:t>Diseño: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Reclutamiento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Monitorización: 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Análisis de resultados y obtención de conclusiones: 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Difusión de los resultados</a:t>
            </a:r>
          </a:p>
          <a:p>
            <a:endParaRPr lang="es-EC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73EEF3-85F5-EA40-876F-96DCA645EDE2}"/>
              </a:ext>
            </a:extLst>
          </p:cNvPr>
          <p:cNvSpPr/>
          <p:nvPr/>
        </p:nvSpPr>
        <p:spPr>
          <a:xfrm>
            <a:off x="3339548" y="731832"/>
            <a:ext cx="107583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800" dirty="0"/>
              <a:t>7.5. Fases de realización de los estudios epidemiológicos</a:t>
            </a:r>
          </a:p>
        </p:txBody>
      </p:sp>
    </p:spTree>
    <p:extLst>
      <p:ext uri="{BB962C8B-B14F-4D97-AF65-F5344CB8AC3E}">
        <p14:creationId xmlns:p14="http://schemas.microsoft.com/office/powerpoint/2010/main" val="264209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5426EEB-0D0B-634F-B49A-933897BE49F5}"/>
              </a:ext>
            </a:extLst>
          </p:cNvPr>
          <p:cNvSpPr txBox="1"/>
          <p:nvPr/>
        </p:nvSpPr>
        <p:spPr>
          <a:xfrm>
            <a:off x="2189408" y="1700011"/>
            <a:ext cx="79228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OBJETIVO:</a:t>
            </a:r>
          </a:p>
          <a:p>
            <a:endParaRPr lang="es-EC" dirty="0"/>
          </a:p>
          <a:p>
            <a:pPr marL="342900" indent="-342900">
              <a:buFont typeface="+mj-lt"/>
              <a:buAutoNum type="arabicPeriod"/>
            </a:pPr>
            <a:r>
              <a:rPr lang="es-EC" dirty="0"/>
              <a:t>Que el estudiante comprenda los diferentes tipos de estudios epidemiológicos.</a:t>
            </a:r>
          </a:p>
          <a:p>
            <a:pPr marL="342900" indent="-342900">
              <a:buFont typeface="+mj-lt"/>
              <a:buAutoNum type="arabicPeriod"/>
            </a:pPr>
            <a:r>
              <a:rPr lang="es-EC" dirty="0"/>
              <a:t>Comprender las declaraciones STROBE y CONSORT</a:t>
            </a:r>
          </a:p>
          <a:p>
            <a:pPr marL="342900" indent="-342900">
              <a:buFont typeface="+mj-lt"/>
              <a:buAutoNum type="arabicPeriod"/>
            </a:pPr>
            <a:r>
              <a:rPr lang="es-EC" dirty="0"/>
              <a:t>Conocer los niveles de evidencia científica.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1728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C" dirty="0"/>
              <a:t>Diseño:</a:t>
            </a:r>
          </a:p>
          <a:p>
            <a:pPr marL="857250" lvl="1" indent="-457200"/>
            <a:r>
              <a:rPr lang="es-EC" dirty="0"/>
              <a:t>Especificar antes de empezar el estudio </a:t>
            </a:r>
            <a:r>
              <a:rPr lang="es-EC" b="1" dirty="0"/>
              <a:t>A priori.</a:t>
            </a:r>
          </a:p>
          <a:p>
            <a:pPr marL="857250" lvl="1" indent="-457200"/>
            <a:r>
              <a:rPr lang="es-EC" dirty="0"/>
              <a:t>Todos lo aspectos metodológicos</a:t>
            </a:r>
          </a:p>
          <a:p>
            <a:pPr marL="857250" lvl="1" indent="-457200"/>
            <a:r>
              <a:rPr lang="es-EC" dirty="0"/>
              <a:t>Sobretodo explicar las mediciones que se van a realizar </a:t>
            </a:r>
          </a:p>
          <a:p>
            <a:pPr marL="857250" lvl="1" indent="-457200"/>
            <a:r>
              <a:rPr lang="es-EC" dirty="0"/>
              <a:t>El método estadístico para analizar los resultados. </a:t>
            </a:r>
          </a:p>
          <a:p>
            <a:pPr marL="857250" lvl="1" indent="-457200"/>
            <a:r>
              <a:rPr lang="es-EC" sz="2400" i="1" dirty="0"/>
              <a:t>Si se extraen conclusiones de un estudio epidemiológico a posteriori (estudios post hoc), no servirá para confirmar hipótesis, sino para generarlas y confirmar con nuevo estudios.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73EEF3-85F5-EA40-876F-96DCA645EDE2}"/>
              </a:ext>
            </a:extLst>
          </p:cNvPr>
          <p:cNvSpPr/>
          <p:nvPr/>
        </p:nvSpPr>
        <p:spPr>
          <a:xfrm>
            <a:off x="5707521" y="731832"/>
            <a:ext cx="546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7.5. Fases de realización de los estudios epidemiológicos</a:t>
            </a:r>
          </a:p>
        </p:txBody>
      </p:sp>
    </p:spTree>
    <p:extLst>
      <p:ext uri="{BB962C8B-B14F-4D97-AF65-F5344CB8AC3E}">
        <p14:creationId xmlns:p14="http://schemas.microsoft.com/office/powerpoint/2010/main" val="460706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C" sz="2400" i="1" dirty="0"/>
              <a:t>2. RECLUTAMIENTO</a:t>
            </a:r>
          </a:p>
          <a:p>
            <a:pPr marL="400050" lvl="1" indent="0">
              <a:buNone/>
            </a:pPr>
            <a:r>
              <a:rPr lang="es-EC" sz="2000" i="1" dirty="0"/>
              <a:t>Inclusion de sujetos participantes.</a:t>
            </a:r>
          </a:p>
          <a:p>
            <a:pPr marL="400050" lvl="1" indent="0">
              <a:buNone/>
            </a:pPr>
            <a:r>
              <a:rPr lang="es-EC" sz="2000" i="1" dirty="0"/>
              <a:t>Para incluir a un paciente en un estudio experimental debe seguirse por este orden:</a:t>
            </a:r>
          </a:p>
          <a:p>
            <a:pPr marL="400050" lvl="1" indent="0">
              <a:buNone/>
            </a:pPr>
            <a:r>
              <a:rPr lang="es-EC" sz="2000" b="1" i="1" dirty="0">
                <a:solidFill>
                  <a:schemeClr val="tx2">
                    <a:lumMod val="75000"/>
                  </a:schemeClr>
                </a:solidFill>
              </a:rPr>
              <a:t>A. Criterios de selección:</a:t>
            </a:r>
          </a:p>
          <a:p>
            <a:pPr marL="1085850" lvl="2" indent="-285750"/>
            <a:r>
              <a:rPr lang="es-EC" sz="1600" i="1" dirty="0"/>
              <a:t>Criterios de Inclusion</a:t>
            </a:r>
          </a:p>
          <a:p>
            <a:pPr marL="1085850" lvl="2" indent="-285750"/>
            <a:r>
              <a:rPr lang="es-EC" sz="1600" i="1" dirty="0"/>
              <a:t>Criterios de exclusion</a:t>
            </a:r>
          </a:p>
          <a:p>
            <a:pPr marL="400050" lvl="1" indent="0">
              <a:buNone/>
            </a:pPr>
            <a:r>
              <a:rPr lang="es-EC" sz="2000" b="1" i="1" dirty="0">
                <a:solidFill>
                  <a:schemeClr val="tx2">
                    <a:lumMod val="75000"/>
                  </a:schemeClr>
                </a:solidFill>
              </a:rPr>
              <a:t>B. Consentimiento Informado:</a:t>
            </a:r>
          </a:p>
          <a:p>
            <a:pPr marL="685800" lvl="1"/>
            <a:r>
              <a:rPr lang="es-EC" sz="2000" i="1" dirty="0"/>
              <a:t>El participante expresa libremente y por escrito su consentimiento para participar en el estudio.</a:t>
            </a:r>
          </a:p>
          <a:p>
            <a:pPr marL="685800" lvl="1"/>
            <a:r>
              <a:rPr lang="es-EC" sz="2000" i="1" dirty="0"/>
              <a:t>En el caso de uso de placebo los sujetos deben conocer que pueden ser tratados con éste, aunque luego no podrán conocer si están tomando el placebo o el fármaco (enmascaramiento).</a:t>
            </a:r>
          </a:p>
          <a:p>
            <a:pPr marL="685800" lvl="1"/>
            <a:r>
              <a:rPr lang="es-EC" sz="2000" i="1" dirty="0"/>
              <a:t>En el caso precedente debe incluirse en el diseño del estudio “cláusulas de rescate”, que permite pasar a un sujeto del grupo placebo algrupo de fármaco: si su evolucion clínica empeora y hay datos provisionales de mayor eficacia con el farmaco experimental.</a:t>
            </a:r>
          </a:p>
          <a:p>
            <a:pPr marL="800100" lvl="2" indent="0">
              <a:buNone/>
            </a:pPr>
            <a:endParaRPr lang="es-EC" sz="1600" i="1" dirty="0"/>
          </a:p>
          <a:p>
            <a:pPr marL="0" indent="0">
              <a:buNone/>
            </a:pPr>
            <a:endParaRPr lang="es-EC" sz="2400" i="1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73EEF3-85F5-EA40-876F-96DCA645EDE2}"/>
              </a:ext>
            </a:extLst>
          </p:cNvPr>
          <p:cNvSpPr/>
          <p:nvPr/>
        </p:nvSpPr>
        <p:spPr>
          <a:xfrm>
            <a:off x="5707521" y="731832"/>
            <a:ext cx="546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7.5. Fases de realización de los estudios epidemiológicos</a:t>
            </a:r>
          </a:p>
        </p:txBody>
      </p:sp>
    </p:spTree>
    <p:extLst>
      <p:ext uri="{BB962C8B-B14F-4D97-AF65-F5344CB8AC3E}">
        <p14:creationId xmlns:p14="http://schemas.microsoft.com/office/powerpoint/2010/main" val="958259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974070"/>
            <a:ext cx="10972800" cy="4755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400" i="1" dirty="0"/>
              <a:t>Cuando administramos un fármaco en un ensayo clinico, su </a:t>
            </a:r>
            <a:r>
              <a:rPr lang="es-EC" sz="2400" b="1" i="1" dirty="0">
                <a:solidFill>
                  <a:schemeClr val="tx2">
                    <a:lumMod val="75000"/>
                  </a:schemeClr>
                </a:solidFill>
              </a:rPr>
              <a:t>efecto farmacológico total </a:t>
            </a:r>
            <a:r>
              <a:rPr lang="es-EC" sz="2400" i="1" dirty="0"/>
              <a:t>(respuesta global), tendrá los siguientes componentes:</a:t>
            </a:r>
          </a:p>
          <a:p>
            <a:r>
              <a:rPr lang="es-EC" sz="2400" b="1" i="1" dirty="0">
                <a:solidFill>
                  <a:schemeClr val="tx2">
                    <a:lumMod val="75000"/>
                  </a:schemeClr>
                </a:solidFill>
              </a:rPr>
              <a:t>Efecto farmacodinámico</a:t>
            </a:r>
            <a:r>
              <a:rPr lang="es-EC" sz="2400" i="1" dirty="0"/>
              <a:t>: es efecto real tearapéutico del fármaco.</a:t>
            </a:r>
          </a:p>
          <a:p>
            <a:r>
              <a:rPr lang="es-EC" sz="2400" b="1" i="1" dirty="0">
                <a:solidFill>
                  <a:schemeClr val="tx2">
                    <a:lumMod val="75000"/>
                  </a:schemeClr>
                </a:solidFill>
              </a:rPr>
              <a:t>Efecto Placebo: </a:t>
            </a:r>
            <a:r>
              <a:rPr lang="es-EC" sz="2400" i="1" dirty="0"/>
              <a:t>es la suma de varios efectos distintos</a:t>
            </a:r>
          </a:p>
          <a:p>
            <a:pPr lvl="1"/>
            <a:r>
              <a:rPr lang="es-EC" sz="1600" i="1" dirty="0"/>
              <a:t>Efecto pacebo absoluto.- </a:t>
            </a:r>
          </a:p>
          <a:p>
            <a:pPr lvl="1"/>
            <a:r>
              <a:rPr lang="es-EC" sz="1600" i="1" dirty="0"/>
              <a:t>Regresión a la media</a:t>
            </a:r>
          </a:p>
          <a:p>
            <a:pPr marL="0" indent="0">
              <a:buNone/>
            </a:pPr>
            <a:endParaRPr lang="es-EC" sz="2400" i="1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73EEF3-85F5-EA40-876F-96DCA645EDE2}"/>
              </a:ext>
            </a:extLst>
          </p:cNvPr>
          <p:cNvSpPr/>
          <p:nvPr/>
        </p:nvSpPr>
        <p:spPr>
          <a:xfrm>
            <a:off x="4740112" y="406388"/>
            <a:ext cx="7211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dirty="0"/>
              <a:t>7.5. Fases de realización de los estudios epidemiológicos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4049F4B-0626-3343-A2F6-BA1035B19C24}"/>
              </a:ext>
            </a:extLst>
          </p:cNvPr>
          <p:cNvSpPr/>
          <p:nvPr/>
        </p:nvSpPr>
        <p:spPr>
          <a:xfrm>
            <a:off x="4386470" y="3286539"/>
            <a:ext cx="2001078" cy="28396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b="1" i="1" dirty="0">
                <a:solidFill>
                  <a:schemeClr val="tx2">
                    <a:lumMod val="75000"/>
                  </a:schemeClr>
                </a:solidFill>
              </a:rPr>
              <a:t>Efecto farmacodinámico</a:t>
            </a:r>
            <a:r>
              <a:rPr lang="es-EC" i="1" dirty="0"/>
              <a:t>: es efecto real tearapéutico del fármaco.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CB8772F-786E-0144-B72F-912593FE6645}"/>
              </a:ext>
            </a:extLst>
          </p:cNvPr>
          <p:cNvSpPr/>
          <p:nvPr/>
        </p:nvSpPr>
        <p:spPr>
          <a:xfrm>
            <a:off x="6440557" y="3286539"/>
            <a:ext cx="3074504" cy="21733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5BDD564-75E1-2A49-BE92-30BB394785BE}"/>
              </a:ext>
            </a:extLst>
          </p:cNvPr>
          <p:cNvSpPr/>
          <p:nvPr/>
        </p:nvSpPr>
        <p:spPr>
          <a:xfrm>
            <a:off x="6440556" y="5565912"/>
            <a:ext cx="3074503" cy="5602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EC" sz="1600" i="1" dirty="0"/>
              <a:t>Regresión a la media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313F785-D122-244D-992E-EC31479A5DBC}"/>
              </a:ext>
            </a:extLst>
          </p:cNvPr>
          <p:cNvSpPr txBox="1"/>
          <p:nvPr/>
        </p:nvSpPr>
        <p:spPr>
          <a:xfrm>
            <a:off x="6758609" y="3803374"/>
            <a:ext cx="2173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100" dirty="0"/>
              <a:t>Efecto inespecífico del fármaco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9EDCD0-A943-BD4C-86B6-1FE34716B14B}"/>
              </a:ext>
            </a:extLst>
          </p:cNvPr>
          <p:cNvSpPr txBox="1"/>
          <p:nvPr/>
        </p:nvSpPr>
        <p:spPr>
          <a:xfrm>
            <a:off x="6758609" y="4631635"/>
            <a:ext cx="2173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100" dirty="0"/>
              <a:t>Efecto inespecífico del médico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22920F0-38F4-1642-A547-88E011FE8702}"/>
              </a:ext>
            </a:extLst>
          </p:cNvPr>
          <p:cNvSpPr txBox="1"/>
          <p:nvPr/>
        </p:nvSpPr>
        <p:spPr>
          <a:xfrm rot="16200000">
            <a:off x="5541126" y="4132060"/>
            <a:ext cx="2173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400" b="1" i="1" dirty="0"/>
              <a:t>Efecto placebo absoluto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47D55A16-4164-484A-8A0B-AB9ADF58D989}"/>
              </a:ext>
            </a:extLst>
          </p:cNvPr>
          <p:cNvCxnSpPr>
            <a:cxnSpLocks/>
            <a:endCxn id="8" idx="3"/>
          </p:cNvCxnSpPr>
          <p:nvPr/>
        </p:nvCxnSpPr>
        <p:spPr>
          <a:xfrm flipV="1">
            <a:off x="6496999" y="4373218"/>
            <a:ext cx="3018062" cy="80604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556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9153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070" y="1156418"/>
            <a:ext cx="5196840" cy="4827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400" dirty="0"/>
              <a:t>3. MONITORIZACIÓN</a:t>
            </a:r>
          </a:p>
          <a:p>
            <a:pPr marL="0" indent="0">
              <a:buNone/>
            </a:pPr>
            <a:endParaRPr lang="es-EC" sz="2400" dirty="0"/>
          </a:p>
          <a:p>
            <a:pPr lvl="1" indent="-342900"/>
            <a:r>
              <a:rPr lang="es-EC" sz="2000" dirty="0"/>
              <a:t>Fase de seguimiento de los pacientes</a:t>
            </a:r>
          </a:p>
          <a:p>
            <a:pPr lvl="1" indent="-342900"/>
            <a:r>
              <a:rPr lang="es-EC" sz="2000" dirty="0"/>
              <a:t>Se realizan las mediciones previastas en el diseño y se obtienen los resultados</a:t>
            </a:r>
          </a:p>
        </p:txBody>
      </p:sp>
      <p:sp>
        <p:nvSpPr>
          <p:cNvPr id="11" name="Marcador de contenido 6">
            <a:extLst>
              <a:ext uri="{FF2B5EF4-FFF2-40B4-BE49-F238E27FC236}">
                <a16:creationId xmlns:a16="http://schemas.microsoft.com/office/drawing/2014/main" id="{56065879-26DC-C843-A92D-0CF4EE433D2F}"/>
              </a:ext>
            </a:extLst>
          </p:cNvPr>
          <p:cNvSpPr txBox="1">
            <a:spLocks/>
          </p:cNvSpPr>
          <p:nvPr/>
        </p:nvSpPr>
        <p:spPr>
          <a:xfrm>
            <a:off x="4411980" y="1005835"/>
            <a:ext cx="7452360" cy="482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</a:pPr>
            <a:endParaRPr lang="es-EC" sz="2000" dirty="0"/>
          </a:p>
          <a:p>
            <a:pPr marL="400050" lvl="1" indent="0">
              <a:buNone/>
            </a:pPr>
            <a:endParaRPr lang="es-EC" sz="2000" dirty="0"/>
          </a:p>
          <a:p>
            <a:pPr marL="400050" lvl="1" indent="0">
              <a:buNone/>
            </a:pPr>
            <a:endParaRPr lang="es-EC" sz="2000" dirty="0"/>
          </a:p>
          <a:p>
            <a:pPr marL="400050" lvl="1" indent="0">
              <a:buNone/>
            </a:pP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990825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803CBE-56EB-D14B-BA1F-CACE117DD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sz="2400" dirty="0"/>
              <a:t>4. ANALISIS DE RESULTADOS Y OBTENCION DE CONCLUSIONES</a:t>
            </a:r>
          </a:p>
          <a:p>
            <a:pPr marL="0" indent="0">
              <a:buNone/>
            </a:pPr>
            <a:endParaRPr lang="es-EC" sz="2400" dirty="0"/>
          </a:p>
          <a:p>
            <a:pPr marL="857250" lvl="1" indent="-457200">
              <a:buAutoNum type="alphaUcPeriod"/>
            </a:pPr>
            <a:r>
              <a:rPr lang="es-EC" sz="2000" dirty="0"/>
              <a:t>Verificar el diseño que sea correcto y no hay sesgos (validez interna).  Es el paso más importnte del análissi de resultados, ya que la ausencia de validez interna invalidará cualquier resultado obtenido.</a:t>
            </a:r>
          </a:p>
          <a:p>
            <a:pPr marL="857250" lvl="1" indent="-457200">
              <a:buAutoNum type="alphaUcPeriod"/>
            </a:pPr>
            <a:endParaRPr lang="es-EC" sz="2000" dirty="0"/>
          </a:p>
          <a:p>
            <a:pPr marL="400050" lvl="1" indent="0">
              <a:buNone/>
            </a:pPr>
            <a:r>
              <a:rPr lang="es-EC" sz="2000" dirty="0"/>
              <a:t>B. Confirmar la existencia de significación estadística.</a:t>
            </a:r>
          </a:p>
          <a:p>
            <a:pPr marL="400050" lvl="1" indent="0">
              <a:buNone/>
            </a:pPr>
            <a:endParaRPr lang="es-EC" sz="2000" dirty="0"/>
          </a:p>
          <a:p>
            <a:pPr marL="400050" lvl="1" indent="0">
              <a:buNone/>
            </a:pPr>
            <a:r>
              <a:rPr lang="es-EC" sz="2000" dirty="0"/>
              <a:t>C. Valorar la magnitud de las diferencias existentes y su relevancia clínica.</a:t>
            </a:r>
          </a:p>
          <a:p>
            <a:pPr marL="800100" lvl="2" indent="0">
              <a:buNone/>
            </a:pPr>
            <a:r>
              <a:rPr lang="es-EC" sz="1600" dirty="0"/>
              <a:t>La existencia de diferencias estadísticamente significativas entre dos intervenciones no implica que de una de ellas sea mejor que otra.</a:t>
            </a:r>
          </a:p>
          <a:p>
            <a:pPr marL="400050" lvl="1" indent="0">
              <a:buNone/>
            </a:pPr>
            <a:endParaRPr lang="es-EC" sz="2000" dirty="0"/>
          </a:p>
          <a:p>
            <a:pPr marL="400050" lvl="1" indent="0">
              <a:buNone/>
            </a:pPr>
            <a:r>
              <a:rPr lang="es-EC" sz="2000" dirty="0"/>
              <a:t>D. Determinar la validez externa. Los resultados del estudio se podrán generalizar a aquellos subgrupos poblacionales que cumplan los criterios de selecciòn de los pacientes participantes del estudio.</a:t>
            </a:r>
          </a:p>
          <a:p>
            <a:pPr marL="800100" lvl="2" indent="0">
              <a:buNone/>
            </a:pPr>
            <a:endParaRPr lang="es-EC" sz="1600" dirty="0"/>
          </a:p>
          <a:p>
            <a:pPr marL="800100" lvl="2" indent="0">
              <a:buNone/>
            </a:pPr>
            <a:r>
              <a:rPr lang="es-EC" sz="1600" dirty="0"/>
              <a:t>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98607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E61931DC-ED39-9C48-B6A6-BA7A41E8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" y="102870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s-EC" dirty="0"/>
              <a:t>5. Difusión de los resultados</a:t>
            </a:r>
            <a:br>
              <a:rPr lang="es-EC" dirty="0"/>
            </a:b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44E37A-5F19-3744-B98F-6B9F1E74F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54535"/>
            <a:ext cx="10972800" cy="4525963"/>
          </a:xfrm>
        </p:spPr>
        <p:txBody>
          <a:bodyPr/>
          <a:lstStyle/>
          <a:p>
            <a:r>
              <a:rPr lang="es-EC" dirty="0"/>
              <a:t>Mediante la pubicación del estudio en artículos científicos u otros medios de comunicación</a:t>
            </a:r>
          </a:p>
        </p:txBody>
      </p:sp>
    </p:spTree>
    <p:extLst>
      <p:ext uri="{BB962C8B-B14F-4D97-AF65-F5344CB8AC3E}">
        <p14:creationId xmlns:p14="http://schemas.microsoft.com/office/powerpoint/2010/main" val="2754420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BAEB8DD-5542-6F4F-8D40-EC9F9085A46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7.6. Fases de desarrollo de un tratamiento (fases del ensayo clínico)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6CE6627C-9E5A-2942-B18B-332EA6F1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C" dirty="0"/>
              <a:t>FASE PRECLÍNICA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22AC20-7805-CE45-956E-FE70D3014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163" y="2371725"/>
            <a:ext cx="4945380" cy="3951288"/>
          </a:xfrm>
        </p:spPr>
        <p:txBody>
          <a:bodyPr>
            <a:normAutofit fontScale="92500" lnSpcReduction="20000"/>
          </a:bodyPr>
          <a:lstStyle/>
          <a:p>
            <a:r>
              <a:rPr lang="es-EC" dirty="0"/>
              <a:t>Para el desarrollo de un tratamiento, primero se realiza síntesis química y se realizan estudios con material biológico in vitro.</a:t>
            </a:r>
          </a:p>
          <a:p>
            <a:endParaRPr lang="es-EC" dirty="0"/>
          </a:p>
          <a:p>
            <a:r>
              <a:rPr lang="es-EC" dirty="0"/>
              <a:t>Posterios se prueba su eficacia y seguridad en animales.</a:t>
            </a:r>
          </a:p>
          <a:p>
            <a:endParaRPr lang="es-EC" dirty="0"/>
          </a:p>
          <a:p>
            <a:r>
              <a:rPr lang="es-EC" dirty="0"/>
              <a:t>Luego el tratamiento debe testearse en humanos antes de poder comercializarlo.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45E1B18A-83FA-E541-9397-D76ED2830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EC" dirty="0"/>
              <a:t>FASE CLÍNICA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47FDB767-AB96-B145-8979-68BBF608A9D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dirty="0"/>
              <a:t>FASE I</a:t>
            </a:r>
          </a:p>
          <a:p>
            <a:r>
              <a:rPr lang="es-EC" dirty="0"/>
              <a:t>FASE II </a:t>
            </a:r>
          </a:p>
          <a:p>
            <a:r>
              <a:rPr lang="es-EC" dirty="0"/>
              <a:t>FASE III</a:t>
            </a:r>
          </a:p>
          <a:p>
            <a:r>
              <a:rPr lang="es-EC" dirty="0"/>
              <a:t>FASE IV (POSCOMERCIALIZACION)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859959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BAEB8DD-5542-6F4F-8D40-EC9F9085A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7529"/>
            <a:ext cx="1097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/>
              <a:t>7.6. Fases de desarrollo de un tratamiento</a:t>
            </a:r>
            <a:br>
              <a:rPr lang="es-EC" sz="3200" dirty="0"/>
            </a:br>
            <a:r>
              <a:rPr lang="es-EC" sz="3200" dirty="0"/>
              <a:t> (fases del ensayo clínico)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6CE6627C-9E5A-2942-B18B-332EA6F1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s-EC" dirty="0"/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293E3D7E-1CDB-AF41-A623-3B5B9394AC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09600" y="1384747"/>
          <a:ext cx="11247120" cy="4998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9794">
                  <a:extLst>
                    <a:ext uri="{9D8B030D-6E8A-4147-A177-3AD203B41FA5}">
                      <a16:colId xmlns:a16="http://schemas.microsoft.com/office/drawing/2014/main" val="319853479"/>
                    </a:ext>
                  </a:extLst>
                </a:gridCol>
                <a:gridCol w="2863702">
                  <a:extLst>
                    <a:ext uri="{9D8B030D-6E8A-4147-A177-3AD203B41FA5}">
                      <a16:colId xmlns:a16="http://schemas.microsoft.com/office/drawing/2014/main" val="4128388041"/>
                    </a:ext>
                  </a:extLst>
                </a:gridCol>
                <a:gridCol w="4101844">
                  <a:extLst>
                    <a:ext uri="{9D8B030D-6E8A-4147-A177-3AD203B41FA5}">
                      <a16:colId xmlns:a16="http://schemas.microsoft.com/office/drawing/2014/main" val="1803501347"/>
                    </a:ext>
                  </a:extLst>
                </a:gridCol>
                <a:gridCol w="2811780">
                  <a:extLst>
                    <a:ext uri="{9D8B030D-6E8A-4147-A177-3AD203B41FA5}">
                      <a16:colId xmlns:a16="http://schemas.microsoft.com/office/drawing/2014/main" val="4085204121"/>
                    </a:ext>
                  </a:extLst>
                </a:gridCol>
              </a:tblGrid>
              <a:tr h="352352">
                <a:tc>
                  <a:txBody>
                    <a:bodyPr/>
                    <a:lstStyle/>
                    <a:p>
                      <a:r>
                        <a:rPr lang="es-EC" dirty="0"/>
                        <a:t>FASE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POBLACION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CARACTERISTICAS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OBJETIVOS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934531"/>
                  </a:ext>
                </a:extLst>
              </a:tr>
              <a:tr h="868813">
                <a:tc>
                  <a:txBody>
                    <a:bodyPr/>
                    <a:lstStyle/>
                    <a:p>
                      <a:pPr algn="ctr"/>
                      <a:r>
                        <a:rPr lang="es-EC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Voluntarios (Sanos)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Diseño transversal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Características farmacocinéticas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Toxicidad preliminar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884646"/>
                  </a:ext>
                </a:extLst>
              </a:tr>
              <a:tr h="608169">
                <a:tc>
                  <a:txBody>
                    <a:bodyPr/>
                    <a:lstStyle/>
                    <a:p>
                      <a:pPr algn="ctr"/>
                      <a:r>
                        <a:rPr lang="es-EC" b="1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Enfermos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Criterios de selección estricto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Variabes blandas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IIa: Eficacia y seguridad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Iib: Titular dosis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63844"/>
                  </a:ext>
                </a:extLst>
              </a:tr>
              <a:tr h="608169">
                <a:tc>
                  <a:txBody>
                    <a:bodyPr/>
                    <a:lstStyle/>
                    <a:p>
                      <a:pPr algn="ctr"/>
                      <a:r>
                        <a:rPr lang="es-EC" b="1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Enfermos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Criterios de selección laxos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Variables resultado duras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Eficacia y seguridad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82"/>
                  </a:ext>
                </a:extLst>
              </a:tr>
              <a:tr h="2316835">
                <a:tc>
                  <a:txBody>
                    <a:bodyPr/>
                    <a:lstStyle/>
                    <a:p>
                      <a:pPr algn="ctr"/>
                      <a:r>
                        <a:rPr lang="es-EC" b="1" dirty="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Práctica habitual clínica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Efectividad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Nuevas indicaciones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Farmacovigilancia (Reacciones adversas poco frecuenctes) por medio de la tarjeta amarilla (“warning”)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EC" sz="1400" dirty="0"/>
                        <a:t>Estudios farmacoeconómicos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3968"/>
                  </a:ext>
                </a:extLst>
              </a:tr>
            </a:tbl>
          </a:graphicData>
        </a:graphic>
      </p:graphicFrame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45E1B18A-83FA-E541-9397-D76ED2830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-602402" y="744985"/>
            <a:ext cx="5389033" cy="639762"/>
          </a:xfrm>
        </p:spPr>
        <p:txBody>
          <a:bodyPr/>
          <a:lstStyle/>
          <a:p>
            <a:pPr algn="ctr"/>
            <a:r>
              <a:rPr lang="es-EC" dirty="0"/>
              <a:t>FASE CLÍNICA</a:t>
            </a:r>
          </a:p>
        </p:txBody>
      </p:sp>
    </p:spTree>
    <p:extLst>
      <p:ext uri="{BB962C8B-B14F-4D97-AF65-F5344CB8AC3E}">
        <p14:creationId xmlns:p14="http://schemas.microsoft.com/office/powerpoint/2010/main" val="3669647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Diseño paralelo vs. Diseño cruzado</a:t>
            </a:r>
          </a:p>
          <a:p>
            <a:r>
              <a:rPr lang="es-EC" dirty="0"/>
              <a:t>Diseño secuencial</a:t>
            </a:r>
          </a:p>
          <a:p>
            <a:r>
              <a:rPr lang="es-EC" dirty="0"/>
              <a:t>Diseño factorial</a:t>
            </a:r>
          </a:p>
          <a:p>
            <a:r>
              <a:rPr lang="es-EC" dirty="0"/>
              <a:t>Diseño con n = 1</a:t>
            </a:r>
          </a:p>
          <a:p>
            <a:r>
              <a:rPr lang="es-EC" dirty="0"/>
              <a:t>Diseño polietápico</a:t>
            </a:r>
          </a:p>
          <a:p>
            <a:r>
              <a:rPr lang="es-EC" dirty="0"/>
              <a:t>Utilización de controles históricos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59A2530-BD5C-F747-B4A0-49A48D252C1B}"/>
              </a:ext>
            </a:extLst>
          </p:cNvPr>
          <p:cNvSpPr/>
          <p:nvPr/>
        </p:nvSpPr>
        <p:spPr>
          <a:xfrm>
            <a:off x="4859966" y="844039"/>
            <a:ext cx="6544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dirty="0"/>
              <a:t>7.7. Diseños especiales en estudios experimentales</a:t>
            </a:r>
          </a:p>
        </p:txBody>
      </p:sp>
    </p:spTree>
    <p:extLst>
      <p:ext uri="{BB962C8B-B14F-4D97-AF65-F5344CB8AC3E}">
        <p14:creationId xmlns:p14="http://schemas.microsoft.com/office/powerpoint/2010/main" val="9287781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Análisis de comparaciones múltiples</a:t>
            </a:r>
          </a:p>
          <a:p>
            <a:r>
              <a:rPr lang="es-EC" dirty="0"/>
              <a:t>Análisis de subgrupos</a:t>
            </a:r>
          </a:p>
          <a:p>
            <a:r>
              <a:rPr lang="es-EC" dirty="0"/>
              <a:t>Análisis intermedios</a:t>
            </a:r>
          </a:p>
          <a:p>
            <a:endParaRPr lang="es-EC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4CC167-B346-274E-B423-9154D0B5908D}"/>
              </a:ext>
            </a:extLst>
          </p:cNvPr>
          <p:cNvSpPr/>
          <p:nvPr/>
        </p:nvSpPr>
        <p:spPr>
          <a:xfrm>
            <a:off x="4651513" y="73183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7.8. Realización de muchas comparaciones en los estudios epidemiológicos </a:t>
            </a:r>
          </a:p>
        </p:txBody>
      </p:sp>
    </p:spTree>
    <p:extLst>
      <p:ext uri="{BB962C8B-B14F-4D97-AF65-F5344CB8AC3E}">
        <p14:creationId xmlns:p14="http://schemas.microsoft.com/office/powerpoint/2010/main" val="284751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D7875-DF9A-1C4E-BE33-FC7D7BF5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6" y="538437"/>
            <a:ext cx="10310188" cy="1162050"/>
          </a:xfrm>
        </p:spPr>
        <p:txBody>
          <a:bodyPr/>
          <a:lstStyle/>
          <a:p>
            <a:pPr algn="ctr"/>
            <a:r>
              <a:rPr lang="es-EC" dirty="0"/>
              <a:t>En función de sus objetivos existen dos grandes grupos.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9053BD2F-EFEF-E145-B054-5A1019B924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376" y="1929305"/>
          <a:ext cx="10999302" cy="3749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7014">
                  <a:extLst>
                    <a:ext uri="{9D8B030D-6E8A-4147-A177-3AD203B41FA5}">
                      <a16:colId xmlns:a16="http://schemas.microsoft.com/office/drawing/2014/main" val="4106803535"/>
                    </a:ext>
                  </a:extLst>
                </a:gridCol>
                <a:gridCol w="4724845">
                  <a:extLst>
                    <a:ext uri="{9D8B030D-6E8A-4147-A177-3AD203B41FA5}">
                      <a16:colId xmlns:a16="http://schemas.microsoft.com/office/drawing/2014/main" val="2013756697"/>
                    </a:ext>
                  </a:extLst>
                </a:gridCol>
                <a:gridCol w="4227443">
                  <a:extLst>
                    <a:ext uri="{9D8B030D-6E8A-4147-A177-3AD203B41FA5}">
                      <a16:colId xmlns:a16="http://schemas.microsoft.com/office/drawing/2014/main" val="1759394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ESTUDIOS DESCRIPTIVOS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ESTUDIOS ANALÍTICOS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411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b="1" dirty="0"/>
                        <a:t>Objetivo: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Describir la naturaleza y magnitud de un problema de salud.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C" dirty="0"/>
                        <a:t>Es establecer la </a:t>
                      </a:r>
                      <a:r>
                        <a:rPr lang="es-EC" b="1" dirty="0">
                          <a:solidFill>
                            <a:srgbClr val="0070C0"/>
                          </a:solidFill>
                        </a:rPr>
                        <a:t>RELACIÓN</a:t>
                      </a:r>
                      <a:r>
                        <a:rPr lang="es-EC" dirty="0"/>
                        <a:t> entre una determinada exposición y la aparición de un determinado problema de salud.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769063"/>
                  </a:ext>
                </a:extLst>
              </a:tr>
              <a:tr h="200099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Entre quiénes y dónde se produce y otras caracaterìsticas similares.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5036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b="1" dirty="0"/>
                        <a:t>Se consideran: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s-EC" dirty="0"/>
                        <a:t>Comunicación de un caso/serie de casos: siempre </a:t>
                      </a:r>
                      <a:r>
                        <a:rPr lang="es-EC" b="1" dirty="0">
                          <a:solidFill>
                            <a:srgbClr val="0070C0"/>
                          </a:solidFill>
                        </a:rPr>
                        <a:t>DESCRIPTIVOS.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C" dirty="0"/>
                        <a:t>Casos controles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C" dirty="0"/>
                        <a:t>Cohorte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8233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C" dirty="0"/>
                        <a:t>Estudio transversal y Estudio ecológico, pueden ser también </a:t>
                      </a:r>
                      <a:r>
                        <a:rPr lang="es-EC" b="1" i="1" dirty="0"/>
                        <a:t>analíticos</a:t>
                      </a:r>
                      <a:r>
                        <a:rPr lang="es-EC" dirty="0"/>
                        <a:t>, pero en dicho caso no pueden demostrar hipótesis.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C" dirty="0"/>
                        <a:t>Estudios experimentales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s-EC" dirty="0"/>
                        <a:t>Estudios cuasi-experimentales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91265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A97C719A-9D91-FB48-B168-BF936B5FB4C4}"/>
              </a:ext>
            </a:extLst>
          </p:cNvPr>
          <p:cNvSpPr/>
          <p:nvPr/>
        </p:nvSpPr>
        <p:spPr>
          <a:xfrm>
            <a:off x="2067339" y="538437"/>
            <a:ext cx="9515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/>
              <a:t>Tema 7:  TIPO DE ESTUDIOS EPIDEMIOLÓGICOS</a:t>
            </a:r>
          </a:p>
        </p:txBody>
      </p:sp>
    </p:spTree>
    <p:extLst>
      <p:ext uri="{BB962C8B-B14F-4D97-AF65-F5344CB8AC3E}">
        <p14:creationId xmlns:p14="http://schemas.microsoft.com/office/powerpoint/2010/main" val="30851159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Tipos de especialidades farmaceúticas</a:t>
            </a:r>
          </a:p>
          <a:p>
            <a:pPr lvl="1"/>
            <a:r>
              <a:rPr lang="es-EC" dirty="0"/>
              <a:t>Fármaco original o innovador</a:t>
            </a:r>
          </a:p>
          <a:p>
            <a:pPr lvl="1"/>
            <a:r>
              <a:rPr lang="es-EC" dirty="0"/>
              <a:t>Licencias o segundas marcas</a:t>
            </a:r>
          </a:p>
          <a:p>
            <a:pPr lvl="1"/>
            <a:r>
              <a:rPr lang="es-EC" dirty="0"/>
              <a:t>Especialidad farmaceútica genérica (EFG)</a:t>
            </a:r>
          </a:p>
          <a:p>
            <a:pPr lvl="1"/>
            <a:endParaRPr lang="es-EC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9ABE442-39B7-064E-9D1A-53F803FC994F}"/>
              </a:ext>
            </a:extLst>
          </p:cNvPr>
          <p:cNvSpPr/>
          <p:nvPr/>
        </p:nvSpPr>
        <p:spPr>
          <a:xfrm>
            <a:off x="6504110" y="731832"/>
            <a:ext cx="3185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7.9. Estudios de bioequivalencia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4B62F10-6B34-044C-9350-701018E2B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740" y="3863186"/>
            <a:ext cx="50800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9836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5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27A41E4-19AE-A14E-9AF0-00E04568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6192"/>
            <a:ext cx="5288280" cy="4567378"/>
          </a:xfrm>
        </p:spPr>
        <p:txBody>
          <a:bodyPr>
            <a:normAutofit/>
          </a:bodyPr>
          <a:lstStyle/>
          <a:p>
            <a:pPr lvl="1"/>
            <a:r>
              <a:rPr lang="es-EC" sz="2000" dirty="0"/>
              <a:t>Para poder registrar un fármaco genérico, debe demostrar su equivalencia terapéutica con la especialidad de referencia mediante los correspondientes </a:t>
            </a:r>
            <a:r>
              <a:rPr lang="es-EC" sz="2000" b="1" dirty="0">
                <a:solidFill>
                  <a:srgbClr val="0070C0"/>
                </a:solidFill>
              </a:rPr>
              <a:t>estudios de bioequivalencia.</a:t>
            </a:r>
          </a:p>
          <a:p>
            <a:pPr lvl="1"/>
            <a:endParaRPr lang="es-EC" sz="2000" b="1" dirty="0">
              <a:solidFill>
                <a:srgbClr val="0070C0"/>
              </a:solidFill>
            </a:endParaRPr>
          </a:p>
          <a:p>
            <a:pPr lvl="1"/>
            <a:r>
              <a:rPr lang="es-EC" sz="2000" dirty="0"/>
              <a:t>Es suficiente demostrar </a:t>
            </a:r>
            <a:r>
              <a:rPr lang="es-EC" sz="2000" b="1" dirty="0">
                <a:solidFill>
                  <a:srgbClr val="0070C0"/>
                </a:solidFill>
              </a:rPr>
              <a:t>las características farmacocinéticas del genérico.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9ABE442-39B7-064E-9D1A-53F803FC994F}"/>
              </a:ext>
            </a:extLst>
          </p:cNvPr>
          <p:cNvSpPr/>
          <p:nvPr/>
        </p:nvSpPr>
        <p:spPr>
          <a:xfrm>
            <a:off x="6504110" y="731832"/>
            <a:ext cx="4848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800" dirty="0"/>
              <a:t>7.9. Estudios de bioequivalencia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846DB5-C883-F342-A010-D58AC1271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635" y="1600205"/>
            <a:ext cx="6671310" cy="37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51C95CD-20B3-9B4D-9A9A-01384729B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48312"/>
            <a:ext cx="5185410" cy="245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800FACF8-E611-7242-923A-2FBF76964C17}"/>
              </a:ext>
            </a:extLst>
          </p:cNvPr>
          <p:cNvCxnSpPr>
            <a:cxnSpLocks/>
          </p:cNvCxnSpPr>
          <p:nvPr/>
        </p:nvCxnSpPr>
        <p:spPr>
          <a:xfrm>
            <a:off x="650558" y="4354830"/>
            <a:ext cx="743902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D68AD48-521B-474C-8BEA-D640F2FBCC28}"/>
              </a:ext>
            </a:extLst>
          </p:cNvPr>
          <p:cNvCxnSpPr/>
          <p:nvPr/>
        </p:nvCxnSpPr>
        <p:spPr>
          <a:xfrm>
            <a:off x="1394460" y="4354830"/>
            <a:ext cx="0" cy="134874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C5C9102D-BF9D-5F4B-99A3-3BF0E5714821}"/>
              </a:ext>
            </a:extLst>
          </p:cNvPr>
          <p:cNvSpPr txBox="1"/>
          <p:nvPr/>
        </p:nvSpPr>
        <p:spPr>
          <a:xfrm>
            <a:off x="1160145" y="5029200"/>
            <a:ext cx="594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ABC</a:t>
            </a:r>
            <a:endParaRPr lang="es-EC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3CA0DA-CE98-214D-AC38-281C61A3DF21}"/>
              </a:ext>
            </a:extLst>
          </p:cNvPr>
          <p:cNvSpPr txBox="1"/>
          <p:nvPr/>
        </p:nvSpPr>
        <p:spPr>
          <a:xfrm>
            <a:off x="1160145" y="5588924"/>
            <a:ext cx="784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b="1" dirty="0"/>
              <a:t>Tmax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B21EC42-3724-0F47-8243-8B9DE1A39012}"/>
              </a:ext>
            </a:extLst>
          </p:cNvPr>
          <p:cNvSpPr txBox="1"/>
          <p:nvPr/>
        </p:nvSpPr>
        <p:spPr>
          <a:xfrm>
            <a:off x="258128" y="4224025"/>
            <a:ext cx="784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100" b="1" dirty="0"/>
              <a:t>Cmax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43934C6-D24A-CC41-BBB0-F07B6F7D9945}"/>
              </a:ext>
            </a:extLst>
          </p:cNvPr>
          <p:cNvSpPr txBox="1"/>
          <p:nvPr/>
        </p:nvSpPr>
        <p:spPr>
          <a:xfrm>
            <a:off x="378143" y="3850845"/>
            <a:ext cx="1019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700" b="1" dirty="0"/>
              <a:t>CONCENTRACIÓN PLASMÁTICA</a:t>
            </a:r>
          </a:p>
        </p:txBody>
      </p:sp>
    </p:spTree>
    <p:extLst>
      <p:ext uri="{BB962C8B-B14F-4D97-AF65-F5344CB8AC3E}">
        <p14:creationId xmlns:p14="http://schemas.microsoft.com/office/powerpoint/2010/main" val="5140433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9183A-0EF9-9C4B-A6B1-139F1F6A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95C1F6-EBD0-DE4A-92DE-655F0BA40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Alguna inquietud??</a:t>
            </a:r>
          </a:p>
          <a:p>
            <a:r>
              <a:rPr lang="es-EC" dirty="0"/>
              <a:t>Gracias por su atención</a:t>
            </a:r>
          </a:p>
          <a:p>
            <a:endParaRPr lang="es-EC" dirty="0"/>
          </a:p>
          <a:p>
            <a:r>
              <a:rPr lang="es-EC" dirty="0"/>
              <a:t>Correo: </a:t>
            </a:r>
            <a:r>
              <a:rPr lang="es-EC" dirty="0">
                <a:hlinkClick r:id="rId2"/>
              </a:rPr>
              <a:t>lizgeovita@gmail.com</a:t>
            </a:r>
            <a:endParaRPr lang="es-EC" dirty="0"/>
          </a:p>
          <a:p>
            <a:r>
              <a:rPr lang="es-EC" dirty="0"/>
              <a:t>0992059356</a:t>
            </a:r>
          </a:p>
        </p:txBody>
      </p:sp>
    </p:spTree>
    <p:extLst>
      <p:ext uri="{BB962C8B-B14F-4D97-AF65-F5344CB8AC3E}">
        <p14:creationId xmlns:p14="http://schemas.microsoft.com/office/powerpoint/2010/main" val="399478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1451"/>
            <a:ext cx="109728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s-EC" dirty="0"/>
              <a:t>7.1. Estudios Observacionales</a:t>
            </a:r>
            <a:br>
              <a:rPr lang="es-EC" dirty="0"/>
            </a:br>
            <a:endParaRPr lang="es-EC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02EAB88-1727-3349-AE5E-91DD6CFF8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017" y="1346257"/>
            <a:ext cx="3180523" cy="4421948"/>
          </a:xfrm>
        </p:spPr>
        <p:txBody>
          <a:bodyPr>
            <a:normAutofit/>
          </a:bodyPr>
          <a:lstStyle/>
          <a:p>
            <a:pPr algn="ctr"/>
            <a:r>
              <a:rPr lang="es-EC" sz="2000" dirty="0">
                <a:solidFill>
                  <a:srgbClr val="0070C0"/>
                </a:solidFill>
              </a:rPr>
              <a:t>Ausencia de intervención por parte del investigador</a:t>
            </a:r>
          </a:p>
          <a:p>
            <a:pPr algn="ctr"/>
            <a:endParaRPr lang="es-EC" sz="2000" dirty="0">
              <a:solidFill>
                <a:srgbClr val="0070C0"/>
              </a:solidFill>
            </a:endParaRPr>
          </a:p>
          <a:p>
            <a:pPr algn="ctr"/>
            <a:endParaRPr lang="es-EC" sz="2000" dirty="0">
              <a:solidFill>
                <a:srgbClr val="0070C0"/>
              </a:solidFill>
            </a:endParaRPr>
          </a:p>
          <a:p>
            <a:pPr algn="ctr"/>
            <a:r>
              <a:rPr lang="es-EC" sz="2000" dirty="0">
                <a:solidFill>
                  <a:srgbClr val="0070C0"/>
                </a:solidFill>
              </a:rPr>
              <a:t>Se limita a observar lo que ocurre en la práctica habitual</a:t>
            </a:r>
          </a:p>
          <a:p>
            <a:pPr algn="ctr"/>
            <a:endParaRPr lang="es-EC" sz="2000" dirty="0">
              <a:solidFill>
                <a:srgbClr val="0070C0"/>
              </a:solidFill>
            </a:endParaRPr>
          </a:p>
          <a:p>
            <a:pPr algn="ctr"/>
            <a:r>
              <a:rPr lang="es-EC" sz="2000" dirty="0">
                <a:solidFill>
                  <a:srgbClr val="0070C0"/>
                </a:solidFill>
              </a:rPr>
              <a:t>Existen distintos estudios que se diferencian por el tipo de seguimiento realizado a los pacientes.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A95C2C38-BB31-734F-84F4-97E4C2F02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8657" y="2399684"/>
            <a:ext cx="5389033" cy="1420122"/>
          </a:xfrm>
        </p:spPr>
        <p:txBody>
          <a:bodyPr/>
          <a:lstStyle/>
          <a:p>
            <a:pPr lvl="1"/>
            <a:r>
              <a:rPr lang="es-EC" dirty="0"/>
              <a:t>Estudio transversal</a:t>
            </a:r>
          </a:p>
          <a:p>
            <a:pPr lvl="1"/>
            <a:r>
              <a:rPr lang="es-EC" dirty="0"/>
              <a:t>Estudio ecológico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5C834188-9763-D14D-9472-7699192A6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15823" y="4400015"/>
            <a:ext cx="5389033" cy="935397"/>
          </a:xfrm>
        </p:spPr>
        <p:txBody>
          <a:bodyPr>
            <a:normAutofit/>
          </a:bodyPr>
          <a:lstStyle/>
          <a:p>
            <a:r>
              <a:rPr lang="es-EC" sz="2000" dirty="0"/>
              <a:t>Con seguimiento </a:t>
            </a:r>
          </a:p>
          <a:p>
            <a:r>
              <a:rPr lang="es-EC" sz="2000" dirty="0"/>
              <a:t>(Estudios longitudinales)</a:t>
            </a:r>
          </a:p>
          <a:p>
            <a:endParaRPr lang="es-EC" dirty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C8B47DA1-8F33-834A-926A-29D98154B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8657" y="4095752"/>
            <a:ext cx="5389033" cy="3951288"/>
          </a:xfrm>
        </p:spPr>
        <p:txBody>
          <a:bodyPr/>
          <a:lstStyle/>
          <a:p>
            <a:pPr lvl="1"/>
            <a:r>
              <a:rPr lang="es-EC" dirty="0"/>
              <a:t>Retrospectivo: Estudio de casos y controles</a:t>
            </a:r>
          </a:p>
          <a:p>
            <a:pPr lvl="1"/>
            <a:r>
              <a:rPr lang="es-EC" dirty="0"/>
              <a:t>Prospectivo: </a:t>
            </a:r>
          </a:p>
          <a:p>
            <a:pPr lvl="2"/>
            <a:r>
              <a:rPr lang="es-EC" dirty="0"/>
              <a:t>Estudio de Cohortes</a:t>
            </a:r>
          </a:p>
          <a:p>
            <a:pPr lvl="2"/>
            <a:r>
              <a:rPr lang="es-EC" dirty="0"/>
              <a:t>Estudio de tendencias temporales</a:t>
            </a:r>
          </a:p>
          <a:p>
            <a:endParaRPr lang="es-EC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F11809C7-BD51-A243-9AB3-99808CC8CB9A}"/>
              </a:ext>
            </a:extLst>
          </p:cNvPr>
          <p:cNvSpPr txBox="1">
            <a:spLocks/>
          </p:cNvSpPr>
          <p:nvPr/>
        </p:nvSpPr>
        <p:spPr>
          <a:xfrm>
            <a:off x="3516429" y="2722359"/>
            <a:ext cx="5389033" cy="9353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/>
              <a:t>Sin seguimiento </a:t>
            </a:r>
          </a:p>
          <a:p>
            <a:r>
              <a:rPr lang="es-EC" sz="2000" dirty="0"/>
              <a:t>(Estudios transversales)</a:t>
            </a:r>
          </a:p>
          <a:p>
            <a:endParaRPr lang="es-EC" sz="2000" dirty="0"/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AC3555F7-6165-604A-AA86-C05B4F673025}"/>
              </a:ext>
            </a:extLst>
          </p:cNvPr>
          <p:cNvSpPr/>
          <p:nvPr/>
        </p:nvSpPr>
        <p:spPr>
          <a:xfrm>
            <a:off x="6418657" y="2226365"/>
            <a:ext cx="114665" cy="13119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C86BD34F-CC8D-AC47-8E41-C9314C20048C}"/>
              </a:ext>
            </a:extLst>
          </p:cNvPr>
          <p:cNvSpPr/>
          <p:nvPr/>
        </p:nvSpPr>
        <p:spPr>
          <a:xfrm>
            <a:off x="6418657" y="4034324"/>
            <a:ext cx="114665" cy="13119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Abrir llave 14">
            <a:extLst>
              <a:ext uri="{FF2B5EF4-FFF2-40B4-BE49-F238E27FC236}">
                <a16:creationId xmlns:a16="http://schemas.microsoft.com/office/drawing/2014/main" id="{69E26092-E579-F740-A638-31AF4D5846D8}"/>
              </a:ext>
            </a:extLst>
          </p:cNvPr>
          <p:cNvSpPr/>
          <p:nvPr/>
        </p:nvSpPr>
        <p:spPr>
          <a:xfrm>
            <a:off x="3286539" y="1945596"/>
            <a:ext cx="229889" cy="38226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7AA0B455-5C63-49A0-85BC-044E36E93FCA}"/>
              </a:ext>
            </a:extLst>
          </p:cNvPr>
          <p:cNvSpPr/>
          <p:nvPr/>
        </p:nvSpPr>
        <p:spPr>
          <a:xfrm>
            <a:off x="2809461" y="2170635"/>
            <a:ext cx="9104243" cy="2278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BE4324AC-846D-4FDE-9B33-2721786E1AD3}"/>
              </a:ext>
            </a:extLst>
          </p:cNvPr>
          <p:cNvSpPr/>
          <p:nvPr/>
        </p:nvSpPr>
        <p:spPr>
          <a:xfrm>
            <a:off x="3140765" y="4472562"/>
            <a:ext cx="8163339" cy="1272551"/>
          </a:xfrm>
          <a:prstGeom prst="ellipse">
            <a:avLst/>
          </a:prstGeom>
          <a:noFill/>
          <a:ln>
            <a:solidFill>
              <a:srgbClr val="BDD6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AB7B5D7-7EC3-48EF-9365-68C7A1C5E297}"/>
              </a:ext>
            </a:extLst>
          </p:cNvPr>
          <p:cNvSpPr txBox="1"/>
          <p:nvPr/>
        </p:nvSpPr>
        <p:spPr>
          <a:xfrm>
            <a:off x="9594574" y="2080591"/>
            <a:ext cx="192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PREVALENCIA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36CD50B-9AD9-4D62-B0F0-86B6686178F1}"/>
              </a:ext>
            </a:extLst>
          </p:cNvPr>
          <p:cNvSpPr txBox="1"/>
          <p:nvPr/>
        </p:nvSpPr>
        <p:spPr>
          <a:xfrm>
            <a:off x="9432236" y="5621875"/>
            <a:ext cx="192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INCIDENCIA</a:t>
            </a:r>
          </a:p>
        </p:txBody>
      </p:sp>
    </p:spTree>
    <p:extLst>
      <p:ext uri="{BB962C8B-B14F-4D97-AF65-F5344CB8AC3E}">
        <p14:creationId xmlns:p14="http://schemas.microsoft.com/office/powerpoint/2010/main" val="10374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83BC2-CBC7-F44E-8263-6C079CCE99B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36331" y="1518800"/>
            <a:ext cx="3352800" cy="4418416"/>
          </a:xfr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EC" sz="2000" dirty="0"/>
              <a:t>Comunicación de un caso/serie de casos</a:t>
            </a:r>
          </a:p>
          <a:p>
            <a:endParaRPr lang="es-EC" sz="2000" dirty="0"/>
          </a:p>
          <a:p>
            <a:pPr marL="457200" lvl="1" indent="0">
              <a:buNone/>
            </a:pPr>
            <a:r>
              <a:rPr lang="es-EC" sz="1600" dirty="0"/>
              <a:t>Describen: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dirty="0"/>
              <a:t> características ó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dirty="0"/>
              <a:t>el manejo clínico </a:t>
            </a:r>
          </a:p>
          <a:p>
            <a:pPr marL="457200" lvl="1" indent="0">
              <a:buNone/>
            </a:pPr>
            <a:r>
              <a:rPr lang="es-EC" sz="1600" dirty="0"/>
              <a:t>Realizado en :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dirty="0"/>
              <a:t>un paciente ó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dirty="0"/>
              <a:t>Grupo de pacientes con un diagnóstico similar</a:t>
            </a:r>
          </a:p>
          <a:p>
            <a:pPr marL="457200" lvl="1" indent="0">
              <a:buNone/>
            </a:pPr>
            <a:endParaRPr lang="es-EC" sz="1600" dirty="0"/>
          </a:p>
          <a:p>
            <a:pPr marL="457200" lvl="1" indent="0">
              <a:buNone/>
            </a:pPr>
            <a:r>
              <a:rPr lang="es-EC" sz="1600" dirty="0"/>
              <a:t>Generan: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b="1" dirty="0">
                <a:solidFill>
                  <a:srgbClr val="0070C0"/>
                </a:solidFill>
              </a:rPr>
              <a:t>Nuevas hipótesis de trabajo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dirty="0"/>
              <a:t>No permiten confirmar hipótesis</a:t>
            </a:r>
          </a:p>
          <a:p>
            <a:pPr lvl="1">
              <a:buFont typeface="Wingdings" pitchFamily="2" charset="2"/>
              <a:buChar char="ü"/>
            </a:pPr>
            <a:r>
              <a:rPr lang="es-EC" sz="1600" b="1" dirty="0">
                <a:solidFill>
                  <a:srgbClr val="0070C0"/>
                </a:solidFill>
              </a:rPr>
              <a:t>Carecen de Grupo CONTROL</a:t>
            </a:r>
          </a:p>
          <a:p>
            <a:pPr lvl="1">
              <a:buFont typeface="Wingdings" pitchFamily="2" charset="2"/>
              <a:buChar char="ü"/>
            </a:pPr>
            <a:endParaRPr lang="es-EC" sz="1600" dirty="0"/>
          </a:p>
          <a:p>
            <a:pPr lvl="1">
              <a:buFont typeface="Wingdings" pitchFamily="2" charset="2"/>
              <a:buChar char="ü"/>
            </a:pPr>
            <a:endParaRPr lang="es-EC" sz="1600" dirty="0"/>
          </a:p>
          <a:p>
            <a:pPr lvl="1">
              <a:buFont typeface="Wingdings" pitchFamily="2" charset="2"/>
              <a:buChar char="ü"/>
            </a:pPr>
            <a:endParaRPr lang="es-EC" sz="1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5CED2E-17AB-7841-B5D1-C83B5A0446F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825461" y="1518800"/>
            <a:ext cx="36068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EC" sz="2000" dirty="0"/>
              <a:t>Estudio transversal</a:t>
            </a:r>
          </a:p>
          <a:p>
            <a:endParaRPr lang="es-EC" sz="2000" dirty="0"/>
          </a:p>
          <a:p>
            <a:endParaRPr lang="es-EC" sz="2000" dirty="0"/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Estudio de prevalencia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Estudio de Corte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Base individual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No presenta seguimiento de pacientes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Sólo estudia en el presente las caracaterísticas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Trata de describir ó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Estudiar relaciones causales entre exposición y problemas de salud</a:t>
            </a:r>
          </a:p>
          <a:p>
            <a:pPr lvl="1">
              <a:buFont typeface="Wingdings" pitchFamily="2" charset="2"/>
              <a:buChar char="Ø"/>
            </a:pPr>
            <a:r>
              <a:rPr lang="es-EC" sz="1600" dirty="0"/>
              <a:t>Presentes en un</a:t>
            </a:r>
            <a:r>
              <a:rPr lang="es-EC" sz="1600" b="1" dirty="0">
                <a:solidFill>
                  <a:srgbClr val="0070C0"/>
                </a:solidFill>
              </a:rPr>
              <a:t> momento puntual.</a:t>
            </a:r>
          </a:p>
          <a:p>
            <a:pPr lvl="1">
              <a:buFont typeface="Wingdings" pitchFamily="2" charset="2"/>
              <a:buChar char="Ø"/>
            </a:pPr>
            <a:endParaRPr lang="es-EC" sz="16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BDC7F11-67E4-5B4F-834D-1ADF36839E7A}"/>
              </a:ext>
            </a:extLst>
          </p:cNvPr>
          <p:cNvSpPr/>
          <p:nvPr/>
        </p:nvSpPr>
        <p:spPr>
          <a:xfrm>
            <a:off x="1444488" y="714236"/>
            <a:ext cx="110655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000" dirty="0"/>
              <a:t>7.1.1. Estudios Observacionales Sin seguimiento</a:t>
            </a:r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id="{8396BD7A-3B70-6A40-9F74-989A1F13F778}"/>
              </a:ext>
            </a:extLst>
          </p:cNvPr>
          <p:cNvSpPr txBox="1">
            <a:spLocks/>
          </p:cNvSpPr>
          <p:nvPr/>
        </p:nvSpPr>
        <p:spPr>
          <a:xfrm>
            <a:off x="7668591" y="1518801"/>
            <a:ext cx="4287078" cy="4351337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/>
              <a:t>Estudio ecológico</a:t>
            </a:r>
          </a:p>
          <a:p>
            <a:endParaRPr lang="es-EC" sz="2000" dirty="0"/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Identico al transversal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b="1" dirty="0">
                <a:solidFill>
                  <a:srgbClr val="0070C0"/>
                </a:solidFill>
              </a:rPr>
              <a:t>Base comunitaria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Útil para generar hipótesis de trabajo pero no las demuestra.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Usa datos recogidos de grupos de personas (criterios geográficos,…)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Para recopilara datos: se apoya de registros.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Usan datos indirectos ó secundarios (recogidos de otra persona y se considera de peor calidad por mayor riesgo de sesgo) </a:t>
            </a:r>
          </a:p>
          <a:p>
            <a:pPr lvl="1">
              <a:buFont typeface="Wingdings" pitchFamily="2" charset="2"/>
              <a:buChar char="§"/>
            </a:pPr>
            <a:r>
              <a:rPr lang="es-EC" sz="1700" dirty="0"/>
              <a:t>Datos recolectados sonpromedios de las características estudiadas en cada uno de los grupos estudiados.</a:t>
            </a:r>
          </a:p>
        </p:txBody>
      </p:sp>
    </p:spTree>
    <p:extLst>
      <p:ext uri="{BB962C8B-B14F-4D97-AF65-F5344CB8AC3E}">
        <p14:creationId xmlns:p14="http://schemas.microsoft.com/office/powerpoint/2010/main" val="249035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81194EA-A6C3-8446-8022-CBDBFF4C0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942" y="1188197"/>
            <a:ext cx="5389033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s-EC" dirty="0">
                <a:solidFill>
                  <a:srgbClr val="0070C0"/>
                </a:solidFill>
              </a:rPr>
              <a:t>FACTOR DE RIESGO/PROTECTOR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0DA29BB-574E-F74C-B3B2-BFD88171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884" y="1339005"/>
            <a:ext cx="5386917" cy="639762"/>
          </a:xfrm>
        </p:spPr>
        <p:txBody>
          <a:bodyPr>
            <a:normAutofit fontScale="92500"/>
          </a:bodyPr>
          <a:lstStyle/>
          <a:p>
            <a:r>
              <a:rPr lang="es-EC" dirty="0"/>
              <a:t>Retrospectivo: Estudio de casos y controles</a:t>
            </a:r>
          </a:p>
          <a:p>
            <a:endParaRPr lang="es-EC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6BD24601-DCFD-A849-8A01-1A8692CBC54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09470" y="1689695"/>
          <a:ext cx="5386917" cy="4477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7C6B7CEC-61AA-B544-978F-A397C51B4477}"/>
              </a:ext>
            </a:extLst>
          </p:cNvPr>
          <p:cNvSpPr/>
          <p:nvPr/>
        </p:nvSpPr>
        <p:spPr>
          <a:xfrm>
            <a:off x="1028288" y="659682"/>
            <a:ext cx="11065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/>
              <a:t>7.1. 2. Estudios Observacionales Con seguimiento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A8BCB6-88FF-1448-86FE-AFC67E0061E3}"/>
              </a:ext>
            </a:extLst>
          </p:cNvPr>
          <p:cNvSpPr txBox="1"/>
          <p:nvPr/>
        </p:nvSpPr>
        <p:spPr>
          <a:xfrm>
            <a:off x="6193369" y="5894941"/>
            <a:ext cx="53869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050" dirty="0"/>
              <a:t>Imagen tomada de: </a:t>
            </a:r>
            <a:r>
              <a:rPr lang="es-EC" sz="1050" dirty="0">
                <a:hlinkClick r:id="rId7" tooltip="Persistent link using digital object identifier"/>
              </a:rPr>
              <a:t>https://doi.org/10.1016/j.rmclc.2018.11.005</a:t>
            </a:r>
            <a:endParaRPr lang="es-EC" sz="1050" dirty="0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B9849944-5829-6543-88A5-CFE966E556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9" y="1763694"/>
            <a:ext cx="5389033" cy="3951288"/>
          </a:xfrm>
        </p:spPr>
        <p:txBody>
          <a:bodyPr/>
          <a:lstStyle/>
          <a:p>
            <a:endParaRPr lang="es-EC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0FC84C0-12FC-364E-8C2C-2EC3AA023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065" y="1763694"/>
            <a:ext cx="6597465" cy="406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2B758F6-0C80-264C-BCDD-4F214C4C0737}"/>
              </a:ext>
            </a:extLst>
          </p:cNvPr>
          <p:cNvSpPr txBox="1"/>
          <p:nvPr/>
        </p:nvSpPr>
        <p:spPr>
          <a:xfrm>
            <a:off x="10871982" y="5300471"/>
            <a:ext cx="132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i="1" dirty="0">
                <a:solidFill>
                  <a:srgbClr val="0070C0"/>
                </a:solidFill>
              </a:rPr>
              <a:t>CASOS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CA71134-039C-864A-99BE-96EC91F919D4}"/>
              </a:ext>
            </a:extLst>
          </p:cNvPr>
          <p:cNvSpPr txBox="1"/>
          <p:nvPr/>
        </p:nvSpPr>
        <p:spPr>
          <a:xfrm>
            <a:off x="10768636" y="3642159"/>
            <a:ext cx="132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i="1" dirty="0">
                <a:solidFill>
                  <a:srgbClr val="0070C0"/>
                </a:solidFill>
              </a:rPr>
              <a:t>ENFERMOS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1913556-B95C-469D-8667-28940CC56093}"/>
              </a:ext>
            </a:extLst>
          </p:cNvPr>
          <p:cNvSpPr txBox="1"/>
          <p:nvPr/>
        </p:nvSpPr>
        <p:spPr>
          <a:xfrm>
            <a:off x="5557770" y="3559014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>
                <a:solidFill>
                  <a:srgbClr val="0070C0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32708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380665-7C37-BF44-AC53-4F8936911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369599"/>
            <a:ext cx="5386917" cy="591723"/>
          </a:xfrm>
        </p:spPr>
        <p:txBody>
          <a:bodyPr>
            <a:normAutofit fontScale="92500"/>
          </a:bodyPr>
          <a:lstStyle/>
          <a:p>
            <a:r>
              <a:rPr lang="es-EC" dirty="0"/>
              <a:t>Prospectivo: Estudio de Cohortes</a:t>
            </a:r>
          </a:p>
          <a:p>
            <a:endParaRPr lang="es-EC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C4DA0D6-D567-E041-9B22-1B2701F17D1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31304" y="1824364"/>
          <a:ext cx="5386917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A9457D-B3B7-854E-8AB9-84A222259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2967" y="1417637"/>
            <a:ext cx="3732511" cy="406727"/>
          </a:xfrm>
        </p:spPr>
        <p:txBody>
          <a:bodyPr>
            <a:normAutofit fontScale="92500"/>
          </a:bodyPr>
          <a:lstStyle/>
          <a:p>
            <a:r>
              <a:rPr lang="es-EC" i="1" dirty="0">
                <a:solidFill>
                  <a:srgbClr val="0070C0"/>
                </a:solidFill>
              </a:rPr>
              <a:t>INCIDENCIA DE ENFERMEDAD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D3BB0F-9661-B641-ADE2-5EC73E9E3186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448" y="1810924"/>
            <a:ext cx="6009953" cy="375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53A2F36-8BCF-E144-A35C-76A0F273D333}"/>
              </a:ext>
            </a:extLst>
          </p:cNvPr>
          <p:cNvSpPr/>
          <p:nvPr/>
        </p:nvSpPr>
        <p:spPr>
          <a:xfrm>
            <a:off x="5572448" y="5589855"/>
            <a:ext cx="6897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/>
              <a:t>Imagen tomada de: </a:t>
            </a:r>
            <a:r>
              <a:rPr lang="es-EC" dirty="0">
                <a:hlinkClick r:id="rId8" tooltip="Persistent link using digital object identifier"/>
              </a:rPr>
              <a:t>https://doi.org/10.1016/j.rmclc.2018.11.005</a:t>
            </a:r>
            <a:endParaRPr lang="es-EC" dirty="0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783C3EF7-2407-B341-A80F-4F7866CDF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274637"/>
            <a:ext cx="10972800" cy="114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/>
              <a:t>7.1. 2. Estudios Observacionales Con seguimiento</a:t>
            </a:r>
          </a:p>
        </p:txBody>
      </p:sp>
    </p:spTree>
    <p:extLst>
      <p:ext uri="{BB962C8B-B14F-4D97-AF65-F5344CB8AC3E}">
        <p14:creationId xmlns:p14="http://schemas.microsoft.com/office/powerpoint/2010/main" val="3051864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FB4C980-1DC9-A24A-A9A6-6564297A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br>
              <a:rPr lang="es-EC" dirty="0"/>
            </a:br>
            <a:endParaRPr lang="es-EC" dirty="0"/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0DA29BB-574E-F74C-B3B2-BFD88171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ln>
            <a:solidFill>
              <a:srgbClr val="BDD63F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s-EC" dirty="0"/>
              <a:t>Estudio de cohortes históricas</a:t>
            </a:r>
          </a:p>
          <a:p>
            <a:r>
              <a:rPr lang="es-EC" dirty="0"/>
              <a:t>(Cohortes Retrospectivo)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EF1517-0B8C-3F4B-AC00-1EA3CCC95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BDD63F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C" dirty="0"/>
              <a:t>Seguimiento de pacientes desde el pasado hacia el presente</a:t>
            </a:r>
          </a:p>
          <a:p>
            <a:r>
              <a:rPr lang="es-EC" dirty="0"/>
              <a:t>Se realiza de </a:t>
            </a:r>
            <a:r>
              <a:rPr lang="es-EC" b="1" dirty="0"/>
              <a:t>modo indirecto </a:t>
            </a:r>
            <a:r>
              <a:rPr lang="es-EC" dirty="0"/>
              <a:t>a través de historias clínicas iniciando en la primera página y acabando en la última.</a:t>
            </a:r>
          </a:p>
          <a:p>
            <a:r>
              <a:rPr lang="es-EC" dirty="0"/>
              <a:t>Ventaja: más barato, rápido y reproducible</a:t>
            </a:r>
          </a:p>
          <a:p>
            <a:r>
              <a:rPr lang="es-EC" dirty="0"/>
              <a:t>Incovenientes: usan </a:t>
            </a:r>
            <a:r>
              <a:rPr lang="es-EC" b="1" dirty="0"/>
              <a:t>datos indirectos (mayor sesgo)</a:t>
            </a:r>
          </a:p>
          <a:p>
            <a:endParaRPr lang="es-EC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81194EA-A6C3-8446-8022-CBDBFF4C0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70" y="1417637"/>
            <a:ext cx="5389033" cy="455195"/>
          </a:xfrm>
          <a:ln>
            <a:solidFill>
              <a:srgbClr val="BDD63F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s-EC" dirty="0"/>
              <a:t>Estudio de series o tendencias temporales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E6C1DBD-449C-0E42-BAB2-11B31CD34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BDD63F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EC" dirty="0"/>
              <a:t>Base comunitaria </a:t>
            </a:r>
          </a:p>
          <a:p>
            <a:r>
              <a:rPr lang="es-EC" dirty="0"/>
              <a:t>Son gandes registros con seguimiento prospectivos largos </a:t>
            </a:r>
          </a:p>
          <a:p>
            <a:r>
              <a:rPr lang="es-EC" dirty="0"/>
              <a:t>Trata de establecer cómo evoluciona un problema de salud en una o varias poblaciones a los largo del tiempo.</a:t>
            </a:r>
          </a:p>
          <a:p>
            <a:r>
              <a:rPr lang="es-EC" dirty="0"/>
              <a:t>Se realciona más con probleams medioambientales</a:t>
            </a:r>
          </a:p>
          <a:p>
            <a:r>
              <a:rPr lang="es-EC" dirty="0"/>
              <a:t>Ejemplo</a:t>
            </a:r>
            <a:r>
              <a:rPr lang="es-EC" sz="1700" i="1" dirty="0"/>
              <a:t>: evolución temporal de los niveles de contaminación de un río o de un mar.</a:t>
            </a:r>
            <a:endParaRPr lang="es-EC" i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C6B7CEC-61AA-B544-978F-A397C51B4477}"/>
              </a:ext>
            </a:extLst>
          </p:cNvPr>
          <p:cNvSpPr/>
          <p:nvPr/>
        </p:nvSpPr>
        <p:spPr>
          <a:xfrm>
            <a:off x="967410" y="709752"/>
            <a:ext cx="110655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4000" dirty="0"/>
              <a:t>7.1. 2. Estudios Observacionales Con seguimiento</a:t>
            </a:r>
          </a:p>
        </p:txBody>
      </p:sp>
    </p:spTree>
    <p:extLst>
      <p:ext uri="{BB962C8B-B14F-4D97-AF65-F5344CB8AC3E}">
        <p14:creationId xmlns:p14="http://schemas.microsoft.com/office/powerpoint/2010/main" val="3603777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3274</Words>
  <Application>Microsoft Macintosh PowerPoint</Application>
  <PresentationFormat>Panorámica</PresentationFormat>
  <Paragraphs>495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Wingdings</vt:lpstr>
      <vt:lpstr>Tema de Office</vt:lpstr>
      <vt:lpstr>EPIDEMIOLOGIA</vt:lpstr>
      <vt:lpstr> TIPO DE ESTUDIOS EPIDEMIOLÓGICOS </vt:lpstr>
      <vt:lpstr>Presentación de PowerPoint</vt:lpstr>
      <vt:lpstr>En función de sus objetivos existen dos grandes grupos.</vt:lpstr>
      <vt:lpstr>7.1. Estudios Observacionales </vt:lpstr>
      <vt:lpstr> </vt:lpstr>
      <vt:lpstr> </vt:lpstr>
      <vt:lpstr>7.1. 2. Estudios Observacionales Con seguimiento</vt:lpstr>
      <vt:lpstr> </vt:lpstr>
      <vt:lpstr>Diferencias entre los estudios de casos controles y los estudios de cohortes.</vt:lpstr>
      <vt:lpstr> </vt:lpstr>
      <vt:lpstr> </vt:lpstr>
      <vt:lpstr> </vt:lpstr>
      <vt:lpstr> </vt:lpstr>
      <vt:lpstr>Presentación de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Presentación de PowerPoint</vt:lpstr>
      <vt:lpstr>Presentación de PowerPoint</vt:lpstr>
      <vt:lpstr> </vt:lpstr>
      <vt:lpstr> </vt:lpstr>
      <vt:lpstr> </vt:lpstr>
      <vt:lpstr>Presentación de PowerPoint</vt:lpstr>
      <vt:lpstr> </vt:lpstr>
      <vt:lpstr> </vt:lpstr>
      <vt:lpstr>5. Difusión de los resultados </vt:lpstr>
      <vt:lpstr>7.6. Fases de desarrollo de un tratamiento (fases del ensayo clínico)</vt:lpstr>
      <vt:lpstr>7.6. Fases de desarrollo de un tratamiento  (fases del ensayo clínico)</vt:lpstr>
      <vt:lpstr> </vt:lpstr>
      <vt:lpstr> </vt:lpstr>
      <vt:lpstr> </vt:lpstr>
      <vt:lpstr>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EPIDEMIOLOGIA</dc:title>
  <dc:creator>Lizbeth Geovanna Silva Guayasamin</dc:creator>
  <cp:lastModifiedBy>Lizbeth Geovanna Silva Guayasamin</cp:lastModifiedBy>
  <cp:revision>1</cp:revision>
  <dcterms:created xsi:type="dcterms:W3CDTF">2021-08-20T02:15:12Z</dcterms:created>
  <dcterms:modified xsi:type="dcterms:W3CDTF">2021-08-28T02:23:38Z</dcterms:modified>
</cp:coreProperties>
</file>