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4" r:id="rId4"/>
    <p:sldId id="257" r:id="rId5"/>
    <p:sldId id="258" r:id="rId6"/>
    <p:sldId id="259" r:id="rId7"/>
    <p:sldId id="260" r:id="rId8"/>
    <p:sldId id="261" r:id="rId9"/>
    <p:sldId id="262" r:id="rId10"/>
    <p:sldId id="263" r:id="rId11"/>
    <p:sldId id="265" r:id="rId12"/>
    <p:sldId id="266" r:id="rId13"/>
    <p:sldId id="267" r:id="rId14"/>
    <p:sldId id="268" r:id="rId1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DBA4A1A3-6789-4537-86E1-B68DAC2963D4}"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2709406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BA4A1A3-6789-4537-86E1-B68DAC2963D4}"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303928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BA4A1A3-6789-4537-86E1-B68DAC2963D4}"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3931441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BA4A1A3-6789-4537-86E1-B68DAC2963D4}"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2423980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BA4A1A3-6789-4537-86E1-B68DAC2963D4}" type="datetimeFigureOut">
              <a:rPr lang="es-MX" smtClean="0"/>
              <a:t>31/10/2017</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517155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BA4A1A3-6789-4537-86E1-B68DAC2963D4}"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3658696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BA4A1A3-6789-4537-86E1-B68DAC2963D4}" type="datetimeFigureOut">
              <a:rPr lang="es-MX" smtClean="0"/>
              <a:t>31/10/2017</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207503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BA4A1A3-6789-4537-86E1-B68DAC2963D4}" type="datetimeFigureOut">
              <a:rPr lang="es-MX" smtClean="0"/>
              <a:t>31/10/2017</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272081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BA4A1A3-6789-4537-86E1-B68DAC2963D4}" type="datetimeFigureOut">
              <a:rPr lang="es-MX" smtClean="0"/>
              <a:t>31/10/2017</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118627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BA4A1A3-6789-4537-86E1-B68DAC2963D4}"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3566981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BA4A1A3-6789-4537-86E1-B68DAC2963D4}" type="datetimeFigureOut">
              <a:rPr lang="es-MX" smtClean="0"/>
              <a:t>31/10/2017</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CD0DAC6-D675-4447-A929-225504CDDC9E}" type="slidenum">
              <a:rPr lang="es-MX" smtClean="0"/>
              <a:t>‹Nº›</a:t>
            </a:fld>
            <a:endParaRPr lang="es-MX"/>
          </a:p>
        </p:txBody>
      </p:sp>
    </p:spTree>
    <p:extLst>
      <p:ext uri="{BB962C8B-B14F-4D97-AF65-F5344CB8AC3E}">
        <p14:creationId xmlns:p14="http://schemas.microsoft.com/office/powerpoint/2010/main" val="1320749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A4A1A3-6789-4537-86E1-B68DAC2963D4}" type="datetimeFigureOut">
              <a:rPr lang="es-MX" smtClean="0"/>
              <a:t>31/10/2017</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D0DAC6-D675-4447-A929-225504CDDC9E}" type="slidenum">
              <a:rPr lang="es-MX" smtClean="0"/>
              <a:t>‹Nº›</a:t>
            </a:fld>
            <a:endParaRPr lang="es-MX"/>
          </a:p>
        </p:txBody>
      </p:sp>
    </p:spTree>
    <p:extLst>
      <p:ext uri="{BB962C8B-B14F-4D97-AF65-F5344CB8AC3E}">
        <p14:creationId xmlns:p14="http://schemas.microsoft.com/office/powerpoint/2010/main" val="2514062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225;rmol%20y%20&#225;cido%20clorh&#237;drico.web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b="1" dirty="0" smtClean="0">
                <a:solidFill>
                  <a:srgbClr val="FF0000"/>
                </a:solidFill>
                <a:effectLst>
                  <a:outerShdw blurRad="38100" dist="38100" dir="2700000" algn="tl">
                    <a:srgbClr val="000000">
                      <a:alpha val="43137"/>
                    </a:srgbClr>
                  </a:outerShdw>
                </a:effectLst>
              </a:rPr>
              <a:t>ENSAYOS VÍA HUMEDA</a:t>
            </a:r>
            <a:endParaRPr lang="es-MX"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556311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solidFill>
                  <a:srgbClr val="FF0000"/>
                </a:solidFill>
              </a:rPr>
              <a:t>Fusión</a:t>
            </a:r>
            <a:endParaRPr lang="es-MX" b="1" dirty="0">
              <a:solidFill>
                <a:srgbClr val="FF0000"/>
              </a:solidFill>
            </a:endParaRPr>
          </a:p>
        </p:txBody>
      </p:sp>
      <p:sp>
        <p:nvSpPr>
          <p:cNvPr id="3" name="Marcador de contenido 2"/>
          <p:cNvSpPr>
            <a:spLocks noGrp="1"/>
          </p:cNvSpPr>
          <p:nvPr>
            <p:ph idx="1"/>
          </p:nvPr>
        </p:nvSpPr>
        <p:spPr>
          <a:xfrm>
            <a:off x="5329382" y="1825625"/>
            <a:ext cx="6024418" cy="4351338"/>
          </a:xfrm>
        </p:spPr>
        <p:txBody>
          <a:bodyPr>
            <a:normAutofit lnSpcReduction="10000"/>
          </a:bodyPr>
          <a:lstStyle/>
          <a:p>
            <a:r>
              <a:rPr lang="es-MX" dirty="0" smtClean="0"/>
              <a:t>Minerales prácticamente insolubles en los solventes citados requieren para su disociación ser fundidos previamente con determinados fundentes, después de 10 cual la masa resultante será soluble en agua, o en ácidos, según el caso.</a:t>
            </a:r>
          </a:p>
          <a:p>
            <a:r>
              <a:rPr lang="es-MX" dirty="0" smtClean="0"/>
              <a:t>La fusión se efectúa general mente sobre un bloque de carbón de </a:t>
            </a:r>
            <a:r>
              <a:rPr lang="es-MX" dirty="0" err="1" smtClean="0"/>
              <a:t>lena</a:t>
            </a:r>
            <a:r>
              <a:rPr lang="es-MX" dirty="0" smtClean="0"/>
              <a:t> yen casos especiales en crisol de porcelana y ocasionalmente en el ojo del alambre de platina</a:t>
            </a:r>
            <a:endParaRPr lang="es-MX" dirty="0"/>
          </a:p>
        </p:txBody>
      </p:sp>
      <p:pic>
        <p:nvPicPr>
          <p:cNvPr id="6146" name="Picture 2" descr="Resultado de imagen para fusion de minera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357" y="1825625"/>
            <a:ext cx="4832061" cy="3324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0276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969818" y="64920"/>
            <a:ext cx="10723417" cy="6688289"/>
          </a:xfrm>
          <a:prstGeom prst="rect">
            <a:avLst/>
          </a:prstGeom>
        </p:spPr>
      </p:pic>
    </p:spTree>
    <p:extLst>
      <p:ext uri="{BB962C8B-B14F-4D97-AF65-F5344CB8AC3E}">
        <p14:creationId xmlns:p14="http://schemas.microsoft.com/office/powerpoint/2010/main" val="3516462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MX" sz="3200" b="1" dirty="0" smtClean="0">
                <a:solidFill>
                  <a:srgbClr val="FF0000"/>
                </a:solidFill>
                <a:effectLst>
                  <a:outerShdw blurRad="38100" dist="38100" dir="2700000" algn="tl">
                    <a:srgbClr val="000000">
                      <a:alpha val="43137"/>
                    </a:srgbClr>
                  </a:outerShdw>
                </a:effectLst>
              </a:rPr>
              <a:t>REACCIONES DE PRECIPITACIÓN</a:t>
            </a:r>
            <a:endParaRPr lang="es-MX" sz="3200" b="1" dirty="0">
              <a:solidFill>
                <a:srgbClr val="FF0000"/>
              </a:solidFill>
              <a:effectLst>
                <a:outerShdw blurRad="38100" dist="38100" dir="2700000" algn="tl">
                  <a:srgbClr val="000000">
                    <a:alpha val="43137"/>
                  </a:srgbClr>
                </a:outerShdw>
              </a:effectLst>
            </a:endParaRPr>
          </a:p>
        </p:txBody>
      </p:sp>
      <p:pic>
        <p:nvPicPr>
          <p:cNvPr id="7170" name="Picture 2" descr="Resultado de imagen para reacciones de precipitacion"/>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28799" y="1397920"/>
            <a:ext cx="8469745" cy="5202390"/>
          </a:xfrm>
          <a:prstGeom prst="rect">
            <a:avLst/>
          </a:prstGeom>
          <a:ln w="3175"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4486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475384"/>
          </a:xfrm>
        </p:spPr>
        <p:txBody>
          <a:bodyPr>
            <a:normAutofit fontScale="90000"/>
          </a:bodyPr>
          <a:lstStyle/>
          <a:p>
            <a:pPr algn="ctr"/>
            <a:r>
              <a:rPr lang="es-MX" sz="2800" b="1" dirty="0" smtClean="0">
                <a:solidFill>
                  <a:srgbClr val="FF0000"/>
                </a:solidFill>
                <a:effectLst>
                  <a:outerShdw blurRad="38100" dist="38100" dir="2700000" algn="tl">
                    <a:srgbClr val="000000">
                      <a:alpha val="43137"/>
                    </a:srgbClr>
                  </a:outerShdw>
                </a:effectLst>
              </a:rPr>
              <a:t>REACCIONES DE COLORACIÓN</a:t>
            </a:r>
            <a:endParaRPr lang="es-MX" sz="2800" b="1" dirty="0">
              <a:solidFill>
                <a:srgbClr val="FF0000"/>
              </a:solidFill>
              <a:effectLst>
                <a:outerShdw blurRad="38100" dist="38100" dir="2700000" algn="tl">
                  <a:srgbClr val="000000">
                    <a:alpha val="43137"/>
                  </a:srgbClr>
                </a:outerShdw>
              </a:effectLst>
            </a:endParaRPr>
          </a:p>
        </p:txBody>
      </p:sp>
      <p:pic>
        <p:nvPicPr>
          <p:cNvPr id="4" name="Marcador de contenido 3"/>
          <p:cNvPicPr>
            <a:picLocks noGrp="1" noChangeAspect="1"/>
          </p:cNvPicPr>
          <p:nvPr>
            <p:ph idx="1"/>
          </p:nvPr>
        </p:nvPicPr>
        <p:blipFill>
          <a:blip r:embed="rId2"/>
          <a:stretch>
            <a:fillRect/>
          </a:stretch>
        </p:blipFill>
        <p:spPr>
          <a:xfrm>
            <a:off x="1789544" y="765332"/>
            <a:ext cx="7871692" cy="6005558"/>
          </a:xfrm>
          <a:prstGeom prst="rect">
            <a:avLst/>
          </a:prstGeom>
        </p:spPr>
      </p:pic>
    </p:spTree>
    <p:extLst>
      <p:ext uri="{BB962C8B-B14F-4D97-AF65-F5344CB8AC3E}">
        <p14:creationId xmlns:p14="http://schemas.microsoft.com/office/powerpoint/2010/main" val="11182728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77818" y="365126"/>
            <a:ext cx="9875982" cy="715530"/>
          </a:xfrm>
        </p:spPr>
        <p:txBody>
          <a:bodyPr>
            <a:normAutofit fontScale="90000"/>
          </a:bodyPr>
          <a:lstStyle/>
          <a:p>
            <a:r>
              <a:rPr lang="es-MX" sz="3200" b="1" dirty="0">
                <a:solidFill>
                  <a:srgbClr val="FF0000"/>
                </a:solidFill>
                <a:effectLst>
                  <a:outerShdw blurRad="38100" dist="38100" dir="2700000" algn="tl">
                    <a:srgbClr val="000000">
                      <a:alpha val="43137"/>
                    </a:srgbClr>
                  </a:outerShdw>
                </a:effectLst>
              </a:rPr>
              <a:t>REACCIONES DE </a:t>
            </a:r>
            <a:r>
              <a:rPr lang="es-MX" sz="3200" b="1" dirty="0" smtClean="0">
                <a:solidFill>
                  <a:srgbClr val="FF0000"/>
                </a:solidFill>
                <a:effectLst>
                  <a:outerShdw blurRad="38100" dist="38100" dir="2700000" algn="tl">
                    <a:srgbClr val="000000">
                      <a:alpha val="43137"/>
                    </a:srgbClr>
                  </a:outerShdw>
                </a:effectLst>
              </a:rPr>
              <a:t>EXTRACCIÓN Y DESPRENDIMIENTO DE GASES</a:t>
            </a:r>
            <a:endParaRPr lang="es-MX" sz="3200" b="1" dirty="0">
              <a:solidFill>
                <a:srgbClr val="FF0000"/>
              </a:solidFill>
              <a:effectLst>
                <a:outerShdw blurRad="38100" dist="38100" dir="2700000" algn="tl">
                  <a:srgbClr val="000000">
                    <a:alpha val="43137"/>
                  </a:srgbClr>
                </a:outerShdw>
              </a:effectLst>
            </a:endParaRPr>
          </a:p>
        </p:txBody>
      </p:sp>
      <p:pic>
        <p:nvPicPr>
          <p:cNvPr id="4" name="Marcador de contenido 3"/>
          <p:cNvPicPr>
            <a:picLocks noGrp="1" noChangeAspect="1"/>
          </p:cNvPicPr>
          <p:nvPr>
            <p:ph idx="1"/>
          </p:nvPr>
        </p:nvPicPr>
        <p:blipFill>
          <a:blip r:embed="rId2"/>
          <a:stretch>
            <a:fillRect/>
          </a:stretch>
        </p:blipFill>
        <p:spPr>
          <a:xfrm>
            <a:off x="1884218" y="943058"/>
            <a:ext cx="7629237" cy="5539700"/>
          </a:xfrm>
          <a:prstGeom prst="rect">
            <a:avLst/>
          </a:prstGeom>
        </p:spPr>
      </p:pic>
    </p:spTree>
    <p:extLst>
      <p:ext uri="{BB962C8B-B14F-4D97-AF65-F5344CB8AC3E}">
        <p14:creationId xmlns:p14="http://schemas.microsoft.com/office/powerpoint/2010/main" val="2891979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17238" y="1487055"/>
            <a:ext cx="11931762" cy="4165672"/>
          </a:xfrm>
          <a:prstGeom prst="rect">
            <a:avLst/>
          </a:prstGeom>
        </p:spPr>
      </p:pic>
    </p:spTree>
    <p:extLst>
      <p:ext uri="{BB962C8B-B14F-4D97-AF65-F5344CB8AC3E}">
        <p14:creationId xmlns:p14="http://schemas.microsoft.com/office/powerpoint/2010/main" val="248984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994401" y="1052946"/>
            <a:ext cx="5331690" cy="5805054"/>
          </a:xfrm>
        </p:spPr>
        <p:txBody>
          <a:bodyPr>
            <a:normAutofit/>
          </a:bodyPr>
          <a:lstStyle/>
          <a:p>
            <a:pPr marL="0" indent="0" algn="just">
              <a:buNone/>
            </a:pPr>
            <a:r>
              <a:rPr lang="es-MX" dirty="0"/>
              <a:t>Estos ensayos determinan cualitativa y cuantitativamente la composición mineral</a:t>
            </a:r>
            <a:r>
              <a:rPr lang="es-MX" dirty="0" smtClean="0"/>
              <a:t>, mediante </a:t>
            </a:r>
            <a:r>
              <a:rPr lang="es-MX" dirty="0"/>
              <a:t>el empleo de reactivos (normalmente ácidos), que disuelven los minerales </a:t>
            </a:r>
            <a:r>
              <a:rPr lang="es-MX" dirty="0" smtClean="0"/>
              <a:t>y rocas</a:t>
            </a:r>
            <a:r>
              <a:rPr lang="es-MX" dirty="0"/>
              <a:t>. </a:t>
            </a:r>
          </a:p>
          <a:p>
            <a:pPr marL="0" indent="0" algn="just">
              <a:buNone/>
            </a:pPr>
            <a:r>
              <a:rPr lang="es-MX" dirty="0" smtClean="0"/>
              <a:t>La </a:t>
            </a:r>
            <a:r>
              <a:rPr lang="es-MX" dirty="0"/>
              <a:t>determinación por vía húmeda da resultados bastante exactos, pero exige </a:t>
            </a:r>
            <a:r>
              <a:rPr lang="es-MX" dirty="0" smtClean="0"/>
              <a:t>un mayor </a:t>
            </a:r>
            <a:r>
              <a:rPr lang="es-MX" dirty="0"/>
              <a:t>trabajo y requiere un equipo de laboratorio más sofisticado.</a:t>
            </a:r>
          </a:p>
        </p:txBody>
      </p:sp>
      <p:pic>
        <p:nvPicPr>
          <p:cNvPr id="1026" name="Picture 2" descr="Resultado de imagen para solubilid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775" y="1439285"/>
            <a:ext cx="4527261" cy="5432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1093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16072" y="314036"/>
            <a:ext cx="5137727" cy="6077527"/>
          </a:xfrm>
        </p:spPr>
        <p:txBody>
          <a:bodyPr>
            <a:normAutofit lnSpcReduction="10000"/>
          </a:bodyPr>
          <a:lstStyle/>
          <a:p>
            <a:pPr algn="just"/>
            <a:r>
              <a:rPr lang="es-MX" dirty="0"/>
              <a:t>L</a:t>
            </a:r>
            <a:r>
              <a:rPr lang="es-MX" dirty="0" smtClean="0"/>
              <a:t>os ensayos por vía seca conducen principalmente a poner de manifiesto la existencia de cationes en los minerales, pero en muchos casos ellos no dan información alguna sobre el anión o grupo </a:t>
            </a:r>
            <a:r>
              <a:rPr lang="es-MX" dirty="0" err="1" smtClean="0"/>
              <a:t>aniónico</a:t>
            </a:r>
            <a:r>
              <a:rPr lang="es-MX" dirty="0" smtClean="0"/>
              <a:t> presente.</a:t>
            </a:r>
          </a:p>
          <a:p>
            <a:pPr algn="just"/>
            <a:r>
              <a:rPr lang="es-MX" dirty="0" smtClean="0"/>
              <a:t>Por tanto es importante someter el sistema a pruebas adecuadas que permiten no solamente la identificación de los aniones sino que muchas veces complementan las pruebas hechas por vía seca para numero­sos cationes. </a:t>
            </a:r>
            <a:endParaRPr lang="es-MX" dirty="0"/>
          </a:p>
        </p:txBody>
      </p:sp>
      <p:sp>
        <p:nvSpPr>
          <p:cNvPr id="4" name="AutoShape 2" descr="Resultado de imagen para ensayos a la llam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ensayos a la llama"/>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ensayos a la llama"/>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7" name="AutoShape 8" descr="Resultado de imagen para ensayos a la llama"/>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3082" name="Picture 10" descr="Resultado de imagen para ensayos a la llam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5175" y="1457180"/>
            <a:ext cx="4572000" cy="3429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4936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597236" y="1059006"/>
            <a:ext cx="5421746" cy="5240193"/>
          </a:xfrm>
        </p:spPr>
        <p:txBody>
          <a:bodyPr>
            <a:normAutofit fontScale="92500" lnSpcReduction="10000"/>
          </a:bodyPr>
          <a:lstStyle/>
          <a:p>
            <a:pPr marL="0" indent="0" algn="just">
              <a:buNone/>
            </a:pPr>
            <a:r>
              <a:rPr lang="es-MX" dirty="0" smtClean="0"/>
              <a:t>La disociación previa se hace mediante disolventes líquidos, a temperaturas inferiores a 1'OO</a:t>
            </a:r>
            <a:r>
              <a:rPr lang="es-MX" baseline="30000" dirty="0" smtClean="0"/>
              <a:t>o</a:t>
            </a:r>
            <a:r>
              <a:rPr lang="es-MX" dirty="0" smtClean="0"/>
              <a:t>C</a:t>
            </a:r>
          </a:p>
          <a:p>
            <a:pPr marL="0" indent="0" algn="just">
              <a:buNone/>
            </a:pPr>
            <a:r>
              <a:rPr lang="es-MX" dirty="0" smtClean="0"/>
              <a:t>En algunos casos la aplicación de disolventes líquidos debe ser precedida por la fusión previa, o al menos por el ca</a:t>
            </a:r>
            <a:r>
              <a:rPr lang="es-MX" dirty="0"/>
              <a:t>l</a:t>
            </a:r>
            <a:r>
              <a:rPr lang="es-MX" dirty="0" smtClean="0"/>
              <a:t>entamiento intenso de la muestra.</a:t>
            </a:r>
          </a:p>
          <a:p>
            <a:pPr marL="0" indent="0" algn="just">
              <a:buNone/>
            </a:pPr>
            <a:r>
              <a:rPr lang="es-MX" dirty="0" smtClean="0"/>
              <a:t>En todos los casos deberá observarse el grado de solubilidad, el color de la solución resu</a:t>
            </a:r>
            <a:r>
              <a:rPr lang="es-MX" dirty="0"/>
              <a:t>l</a:t>
            </a:r>
            <a:r>
              <a:rPr lang="es-MX" dirty="0" smtClean="0"/>
              <a:t>tante, si hay desprendimiento de gases, y si este es el caso, su color y, finamente, si se separa algún constituyente insoluble. </a:t>
            </a:r>
            <a:endParaRPr lang="es-MX" dirty="0"/>
          </a:p>
        </p:txBody>
      </p:sp>
      <p:sp>
        <p:nvSpPr>
          <p:cNvPr id="4" name="AutoShape 2" descr="Resultado de imagen para disolucion"/>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5" name="AutoShape 4" descr="Resultado de imagen para disolucion"/>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sp>
        <p:nvSpPr>
          <p:cNvPr id="6" name="AutoShape 6" descr="Resultado de imagen para disolucion"/>
          <p:cNvSpPr>
            <a:spLocks noChangeAspect="1" noChangeArrowheads="1"/>
          </p:cNvSpPr>
          <p:nvPr/>
        </p:nvSpPr>
        <p:spPr bwMode="auto">
          <a:xfrm>
            <a:off x="460375" y="160337"/>
            <a:ext cx="3672742" cy="367275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MX"/>
          </a:p>
        </p:txBody>
      </p:sp>
      <p:pic>
        <p:nvPicPr>
          <p:cNvPr id="2056" name="Picture 8" descr="Resultado de imagen para disoluc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979055"/>
            <a:ext cx="4516976" cy="4849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9419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75856" y="526473"/>
            <a:ext cx="6576290" cy="5650490"/>
          </a:xfrm>
        </p:spPr>
        <p:txBody>
          <a:bodyPr/>
          <a:lstStyle/>
          <a:p>
            <a:pPr algn="just"/>
            <a:r>
              <a:rPr lang="es-MX" dirty="0" smtClean="0"/>
              <a:t>Disolución.-La disolución de un mineral puede lograrse en primer termino sometiéndolo a la acción de un solvente adecuado, siendo los mas empleados los tres ácidos minerales:</a:t>
            </a:r>
          </a:p>
          <a:p>
            <a:pPr lvl="1" algn="just"/>
            <a:r>
              <a:rPr lang="es-MX" dirty="0" smtClean="0"/>
              <a:t>C</a:t>
            </a:r>
            <a:r>
              <a:rPr lang="es-MX" sz="2800" dirty="0" smtClean="0"/>
              <a:t>lorhídrico</a:t>
            </a:r>
          </a:p>
          <a:p>
            <a:pPr lvl="1" algn="just"/>
            <a:r>
              <a:rPr lang="es-MX" sz="2800" dirty="0" smtClean="0"/>
              <a:t>nítrico </a:t>
            </a:r>
          </a:p>
          <a:p>
            <a:pPr lvl="1" algn="just"/>
            <a:r>
              <a:rPr lang="es-MX" sz="2800" dirty="0" smtClean="0"/>
              <a:t>sulfúrico; </a:t>
            </a:r>
          </a:p>
          <a:p>
            <a:pPr lvl="1" algn="just"/>
            <a:r>
              <a:rPr lang="es-MX" sz="2800" dirty="0" smtClean="0"/>
              <a:t>de otro lado algunos minerales se disuelven con facilidad en agua</a:t>
            </a:r>
            <a:r>
              <a:rPr lang="es-MX" dirty="0" smtClean="0"/>
              <a:t>.</a:t>
            </a:r>
            <a:endParaRPr lang="es-MX" dirty="0"/>
          </a:p>
        </p:txBody>
      </p:sp>
      <p:pic>
        <p:nvPicPr>
          <p:cNvPr id="4098" name="Picture 2"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7393" y="355312"/>
            <a:ext cx="3104439" cy="59346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161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solidFill>
                  <a:srgbClr val="FF0000"/>
                </a:solidFill>
              </a:rPr>
              <a:t>CAMPO DE ACCIÓN DE CADA UNO DE LOS SOLVENTES </a:t>
            </a:r>
            <a:endParaRPr lang="es-MX" b="1" dirty="0">
              <a:solidFill>
                <a:srgbClr val="FF0000"/>
              </a:solidFill>
            </a:endParaRPr>
          </a:p>
        </p:txBody>
      </p:sp>
      <p:sp>
        <p:nvSpPr>
          <p:cNvPr id="3" name="Marcador de contenido 2"/>
          <p:cNvSpPr>
            <a:spLocks noGrp="1"/>
          </p:cNvSpPr>
          <p:nvPr>
            <p:ph idx="1"/>
          </p:nvPr>
        </p:nvSpPr>
        <p:spPr>
          <a:xfrm>
            <a:off x="3537526" y="1825625"/>
            <a:ext cx="7816273" cy="4351338"/>
          </a:xfrm>
        </p:spPr>
        <p:txBody>
          <a:bodyPr>
            <a:normAutofit fontScale="92500" lnSpcReduction="10000"/>
          </a:bodyPr>
          <a:lstStyle/>
          <a:p>
            <a:pPr algn="just"/>
            <a:r>
              <a:rPr lang="es-MX" dirty="0"/>
              <a:t>L</a:t>
            </a:r>
            <a:r>
              <a:rPr lang="es-MX" dirty="0" smtClean="0"/>
              <a:t>as pruebas de solubilidad es conveniente realizarlas en un tubo de ensayo en el que previamente se ha introducido la muestra pulverizada, siendo en muchos casos necesario calentar el tubo con la lámpara de alcohol o con un mechero Bunsen</a:t>
            </a:r>
          </a:p>
          <a:p>
            <a:pPr algn="just"/>
            <a:r>
              <a:rPr lang="es-MX" dirty="0" smtClean="0"/>
              <a:t>EI </a:t>
            </a:r>
            <a:r>
              <a:rPr lang="es-MX" b="1" dirty="0" smtClean="0">
                <a:solidFill>
                  <a:srgbClr val="FF0000"/>
                </a:solidFill>
              </a:rPr>
              <a:t>ÁCIDO CLORHÍDRICO </a:t>
            </a:r>
            <a:r>
              <a:rPr lang="es-MX" dirty="0" smtClean="0"/>
              <a:t>disuelve todos los carbonatos con desprendimiento de CO</a:t>
            </a:r>
            <a:r>
              <a:rPr lang="es-MX" baseline="-25000" dirty="0" smtClean="0"/>
              <a:t>2</a:t>
            </a:r>
            <a:r>
              <a:rPr lang="es-MX" dirty="0" smtClean="0"/>
              <a:t> </a:t>
            </a:r>
            <a:r>
              <a:rPr lang="es-MX" dirty="0" smtClean="0">
                <a:hlinkClick r:id="rId2" action="ppaction://hlinkfile"/>
              </a:rPr>
              <a:t>ejem</a:t>
            </a:r>
            <a:r>
              <a:rPr lang="es-MX" dirty="0" smtClean="0">
                <a:hlinkClick r:id="rId2" action="ppaction://hlinkfile"/>
              </a:rPr>
              <a:t>plo</a:t>
            </a:r>
            <a:r>
              <a:rPr lang="es-MX" dirty="0" smtClean="0"/>
              <a:t> </a:t>
            </a:r>
            <a:r>
              <a:rPr lang="es-MX" dirty="0" smtClean="0"/>
              <a:t>, </a:t>
            </a:r>
            <a:r>
              <a:rPr lang="es-MX" dirty="0" smtClean="0"/>
              <a:t>sin olor, y también algunos sulfuros y </a:t>
            </a:r>
            <a:r>
              <a:rPr lang="es-MX" dirty="0" err="1" smtClean="0"/>
              <a:t>sulfosales</a:t>
            </a:r>
            <a:r>
              <a:rPr lang="es-MX" dirty="0" smtClean="0"/>
              <a:t>, con generación de H</a:t>
            </a:r>
            <a:r>
              <a:rPr lang="es-MX" baseline="-25000" dirty="0" smtClean="0"/>
              <a:t>2</a:t>
            </a:r>
            <a:r>
              <a:rPr lang="es-MX" dirty="0" smtClean="0"/>
              <a:t>S que se reconoce por su olor desagradable</a:t>
            </a:r>
            <a:r>
              <a:rPr lang="es-MX" dirty="0" smtClean="0"/>
              <a:t>. </a:t>
            </a:r>
            <a:endParaRPr lang="es-MX" dirty="0" smtClean="0"/>
          </a:p>
          <a:p>
            <a:pPr algn="just"/>
            <a:r>
              <a:rPr lang="es-MX" dirty="0" smtClean="0"/>
              <a:t>Disuelve asimismo algunos sulfatos y ciertos silicatos, de los que se separa sílice, a veces gelatinosa y en otras </a:t>
            </a:r>
            <a:r>
              <a:rPr lang="es-MX" dirty="0" err="1" smtClean="0"/>
              <a:t>pulvurulenta</a:t>
            </a:r>
            <a:r>
              <a:rPr lang="es-MX" dirty="0" smtClean="0"/>
              <a:t>. </a:t>
            </a:r>
            <a:endParaRPr lang="es-MX" dirty="0"/>
          </a:p>
        </p:txBody>
      </p:sp>
      <p:pic>
        <p:nvPicPr>
          <p:cNvPr id="4" name="Imagen 3"/>
          <p:cNvPicPr>
            <a:picLocks noChangeAspect="1"/>
          </p:cNvPicPr>
          <p:nvPr/>
        </p:nvPicPr>
        <p:blipFill>
          <a:blip r:embed="rId3"/>
          <a:stretch>
            <a:fillRect/>
          </a:stretch>
        </p:blipFill>
        <p:spPr>
          <a:xfrm>
            <a:off x="693882" y="1825625"/>
            <a:ext cx="2243282" cy="4233430"/>
          </a:xfrm>
          <a:prstGeom prst="rect">
            <a:avLst/>
          </a:prstGeom>
        </p:spPr>
      </p:pic>
    </p:spTree>
    <p:extLst>
      <p:ext uri="{BB962C8B-B14F-4D97-AF65-F5344CB8AC3E}">
        <p14:creationId xmlns:p14="http://schemas.microsoft.com/office/powerpoint/2010/main" val="2951758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15344" y="1825625"/>
            <a:ext cx="6338455" cy="4351338"/>
          </a:xfrm>
        </p:spPr>
        <p:txBody>
          <a:bodyPr/>
          <a:lstStyle/>
          <a:p>
            <a:pPr algn="just"/>
            <a:r>
              <a:rPr lang="es-MX" dirty="0" smtClean="0"/>
              <a:t>EI </a:t>
            </a:r>
            <a:r>
              <a:rPr lang="es-MX" b="1" dirty="0" smtClean="0">
                <a:solidFill>
                  <a:srgbClr val="FF0000"/>
                </a:solidFill>
              </a:rPr>
              <a:t>acido nítrico </a:t>
            </a:r>
            <a:r>
              <a:rPr lang="es-MX" dirty="0" smtClean="0"/>
              <a:t>es el disolvente propio de la mayoría de los sulfuros y </a:t>
            </a:r>
            <a:r>
              <a:rPr lang="es-MX" dirty="0" err="1" smtClean="0"/>
              <a:t>sulfosales</a:t>
            </a:r>
            <a:r>
              <a:rPr lang="es-MX" dirty="0" smtClean="0"/>
              <a:t> y en el proceso se desprenden vapores amarillos de NO</a:t>
            </a:r>
            <a:r>
              <a:rPr lang="es-MX" baseline="-25000" dirty="0" smtClean="0"/>
              <a:t>2</a:t>
            </a:r>
            <a:r>
              <a:rPr lang="es-MX" dirty="0" smtClean="0"/>
              <a:t> y con frecuencia se separa azufre en la forma de esponja y de color amarillo claro.</a:t>
            </a:r>
          </a:p>
          <a:p>
            <a:pPr algn="just"/>
            <a:r>
              <a:rPr lang="es-MX" dirty="0" smtClean="0"/>
              <a:t>EI HN03 disuelve también todos los carbonatos. </a:t>
            </a:r>
            <a:endParaRPr lang="es-MX" dirty="0"/>
          </a:p>
        </p:txBody>
      </p:sp>
      <p:pic>
        <p:nvPicPr>
          <p:cNvPr id="5122" name="Picture 2" descr="Resultado de imagen para disolucion con ácido nitric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411" y="1825625"/>
            <a:ext cx="4333298" cy="2881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02742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78909" y="1142423"/>
            <a:ext cx="8047182" cy="4351338"/>
          </a:xfrm>
        </p:spPr>
        <p:txBody>
          <a:bodyPr>
            <a:normAutofit/>
          </a:bodyPr>
          <a:lstStyle/>
          <a:p>
            <a:pPr algn="just"/>
            <a:r>
              <a:rPr lang="es-MX" dirty="0" smtClean="0"/>
              <a:t>EI </a:t>
            </a:r>
            <a:r>
              <a:rPr lang="es-MX" b="1" dirty="0" smtClean="0">
                <a:solidFill>
                  <a:srgbClr val="FF0000"/>
                </a:solidFill>
              </a:rPr>
              <a:t>Ácido sulfúrico</a:t>
            </a:r>
            <a:r>
              <a:rPr lang="es-MX" dirty="0" smtClean="0"/>
              <a:t>, que se emplea principalmente en el reconocimiento de los fluoruros y en algunas especies del grupo BaS04 , solamente es soluble en este ácido, pero concentrado y en caliente y aun mas! con dificultad. </a:t>
            </a:r>
          </a:p>
          <a:p>
            <a:pPr algn="just"/>
            <a:r>
              <a:rPr lang="es-MX" dirty="0" smtClean="0"/>
              <a:t>En agua son francamente solubles los nitratos y algunos cloruros y sulfatos.</a:t>
            </a:r>
            <a:endParaRPr lang="es-MX" dirty="0"/>
          </a:p>
        </p:txBody>
      </p:sp>
      <p:pic>
        <p:nvPicPr>
          <p:cNvPr id="4" name="Imagen 3"/>
          <p:cNvPicPr>
            <a:picLocks noChangeAspect="1"/>
          </p:cNvPicPr>
          <p:nvPr/>
        </p:nvPicPr>
        <p:blipFill>
          <a:blip r:embed="rId2"/>
          <a:stretch>
            <a:fillRect/>
          </a:stretch>
        </p:blipFill>
        <p:spPr>
          <a:xfrm>
            <a:off x="329046" y="1142423"/>
            <a:ext cx="2667000" cy="2781300"/>
          </a:xfrm>
          <a:prstGeom prst="rect">
            <a:avLst/>
          </a:prstGeom>
        </p:spPr>
      </p:pic>
    </p:spTree>
    <p:extLst>
      <p:ext uri="{BB962C8B-B14F-4D97-AF65-F5344CB8AC3E}">
        <p14:creationId xmlns:p14="http://schemas.microsoft.com/office/powerpoint/2010/main" val="2927124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547</Words>
  <Application>Microsoft Office PowerPoint</Application>
  <PresentationFormat>Panorámica</PresentationFormat>
  <Paragraphs>27</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ENSAYOS VÍA HUMEDA</vt:lpstr>
      <vt:lpstr>Presentación de PowerPoint</vt:lpstr>
      <vt:lpstr>Presentación de PowerPoint</vt:lpstr>
      <vt:lpstr>Presentación de PowerPoint</vt:lpstr>
      <vt:lpstr>Presentación de PowerPoint</vt:lpstr>
      <vt:lpstr>Presentación de PowerPoint</vt:lpstr>
      <vt:lpstr>CAMPO DE ACCIÓN DE CADA UNO DE LOS SOLVENTES </vt:lpstr>
      <vt:lpstr>Presentación de PowerPoint</vt:lpstr>
      <vt:lpstr>Presentación de PowerPoint</vt:lpstr>
      <vt:lpstr>Fusión</vt:lpstr>
      <vt:lpstr>Presentación de PowerPoint</vt:lpstr>
      <vt:lpstr>REACCIONES DE PRECIPITACIÓN</vt:lpstr>
      <vt:lpstr>REACCIONES DE COLORACIÓN</vt:lpstr>
      <vt:lpstr>REACCIONES DE EXTRACCIÓN Y DESPRENDIMIENTO DE GASES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ENSAYOS VÍA HUMEDA</dc:title>
  <dc:creator>HP</dc:creator>
  <cp:lastModifiedBy>HP</cp:lastModifiedBy>
  <cp:revision>12</cp:revision>
  <dcterms:created xsi:type="dcterms:W3CDTF">2017-10-29T20:29:39Z</dcterms:created>
  <dcterms:modified xsi:type="dcterms:W3CDTF">2017-10-31T20:09:40Z</dcterms:modified>
</cp:coreProperties>
</file>