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7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5" d="100"/>
          <a:sy n="65" d="100"/>
        </p:scale>
        <p:origin x="153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C63893-7DDF-4A34-BD1F-8C4128A4ACC0}"/>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30B17D56-F862-403D-AD12-D9FBE81AD8E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66FF07C5-FF5E-489B-B605-26345C723CA2}"/>
              </a:ext>
            </a:extLst>
          </p:cNvPr>
          <p:cNvSpPr>
            <a:spLocks noGrp="1"/>
          </p:cNvSpPr>
          <p:nvPr>
            <p:ph type="dt" sz="half" idx="10"/>
          </p:nvPr>
        </p:nvSpPr>
        <p:spPr/>
        <p:txBody>
          <a:bodyPr/>
          <a:lstStyle/>
          <a:p>
            <a:fld id="{D74142E1-FA7A-41D5-B784-FAE7FA6B4197}" type="datetimeFigureOut">
              <a:rPr lang="es-MX" smtClean="0"/>
              <a:t>02/04/2025</a:t>
            </a:fld>
            <a:endParaRPr lang="es-MX"/>
          </a:p>
        </p:txBody>
      </p:sp>
      <p:sp>
        <p:nvSpPr>
          <p:cNvPr id="5" name="Marcador de pie de página 4">
            <a:extLst>
              <a:ext uri="{FF2B5EF4-FFF2-40B4-BE49-F238E27FC236}">
                <a16:creationId xmlns:a16="http://schemas.microsoft.com/office/drawing/2014/main" id="{C9F30384-9630-4765-B2F8-2EC3B382EBA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75990A2-A8F7-46F6-A4E0-9E3A77C94242}"/>
              </a:ext>
            </a:extLst>
          </p:cNvPr>
          <p:cNvSpPr>
            <a:spLocks noGrp="1"/>
          </p:cNvSpPr>
          <p:nvPr>
            <p:ph type="sldNum" sz="quarter" idx="12"/>
          </p:nvPr>
        </p:nvSpPr>
        <p:spPr/>
        <p:txBody>
          <a:bodyPr/>
          <a:lstStyle/>
          <a:p>
            <a:fld id="{8B8A709D-6328-423C-A6F8-0827DA2E9483}" type="slidenum">
              <a:rPr lang="es-MX" smtClean="0"/>
              <a:t>‹Nº›</a:t>
            </a:fld>
            <a:endParaRPr lang="es-MX"/>
          </a:p>
        </p:txBody>
      </p:sp>
    </p:spTree>
    <p:extLst>
      <p:ext uri="{BB962C8B-B14F-4D97-AF65-F5344CB8AC3E}">
        <p14:creationId xmlns:p14="http://schemas.microsoft.com/office/powerpoint/2010/main" val="20453193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E3097-727B-4698-A57E-6D86B2BECFA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2E950F88-0E6C-4214-8F6B-877A9503280D}"/>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E7F00DC-2F99-4685-88ED-27DB6EF4AFFF}"/>
              </a:ext>
            </a:extLst>
          </p:cNvPr>
          <p:cNvSpPr>
            <a:spLocks noGrp="1"/>
          </p:cNvSpPr>
          <p:nvPr>
            <p:ph type="dt" sz="half" idx="10"/>
          </p:nvPr>
        </p:nvSpPr>
        <p:spPr/>
        <p:txBody>
          <a:bodyPr/>
          <a:lstStyle/>
          <a:p>
            <a:fld id="{D74142E1-FA7A-41D5-B784-FAE7FA6B4197}" type="datetimeFigureOut">
              <a:rPr lang="es-MX" smtClean="0"/>
              <a:t>02/04/2025</a:t>
            </a:fld>
            <a:endParaRPr lang="es-MX"/>
          </a:p>
        </p:txBody>
      </p:sp>
      <p:sp>
        <p:nvSpPr>
          <p:cNvPr id="5" name="Marcador de pie de página 4">
            <a:extLst>
              <a:ext uri="{FF2B5EF4-FFF2-40B4-BE49-F238E27FC236}">
                <a16:creationId xmlns:a16="http://schemas.microsoft.com/office/drawing/2014/main" id="{E392428E-6A4D-453D-AB08-97C5E54FE6A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B3E5E1-A29E-4E08-BD75-E6781FEFC49F}"/>
              </a:ext>
            </a:extLst>
          </p:cNvPr>
          <p:cNvSpPr>
            <a:spLocks noGrp="1"/>
          </p:cNvSpPr>
          <p:nvPr>
            <p:ph type="sldNum" sz="quarter" idx="12"/>
          </p:nvPr>
        </p:nvSpPr>
        <p:spPr/>
        <p:txBody>
          <a:bodyPr/>
          <a:lstStyle/>
          <a:p>
            <a:fld id="{8B8A709D-6328-423C-A6F8-0827DA2E9483}" type="slidenum">
              <a:rPr lang="es-MX" smtClean="0"/>
              <a:t>‹Nº›</a:t>
            </a:fld>
            <a:endParaRPr lang="es-MX"/>
          </a:p>
        </p:txBody>
      </p:sp>
    </p:spTree>
    <p:extLst>
      <p:ext uri="{BB962C8B-B14F-4D97-AF65-F5344CB8AC3E}">
        <p14:creationId xmlns:p14="http://schemas.microsoft.com/office/powerpoint/2010/main" val="829213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CDAD0BD-AA6A-4676-8B6F-C8A6D2AFAD32}"/>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6D7C17FD-B7BF-4072-9C56-47914156F9F6}"/>
              </a:ext>
            </a:extLst>
          </p:cNvPr>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092D5D0-09DD-4240-87C0-FE2032B1BE10}"/>
              </a:ext>
            </a:extLst>
          </p:cNvPr>
          <p:cNvSpPr>
            <a:spLocks noGrp="1"/>
          </p:cNvSpPr>
          <p:nvPr>
            <p:ph type="dt" sz="half" idx="10"/>
          </p:nvPr>
        </p:nvSpPr>
        <p:spPr/>
        <p:txBody>
          <a:bodyPr/>
          <a:lstStyle/>
          <a:p>
            <a:fld id="{D74142E1-FA7A-41D5-B784-FAE7FA6B4197}" type="datetimeFigureOut">
              <a:rPr lang="es-MX" smtClean="0"/>
              <a:t>02/04/2025</a:t>
            </a:fld>
            <a:endParaRPr lang="es-MX"/>
          </a:p>
        </p:txBody>
      </p:sp>
      <p:sp>
        <p:nvSpPr>
          <p:cNvPr id="5" name="Marcador de pie de página 4">
            <a:extLst>
              <a:ext uri="{FF2B5EF4-FFF2-40B4-BE49-F238E27FC236}">
                <a16:creationId xmlns:a16="http://schemas.microsoft.com/office/drawing/2014/main" id="{D4722468-00A1-4D74-8D3E-F7AD278DD30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774F0B7-F59F-4DC4-90AA-66B82F5B23FA}"/>
              </a:ext>
            </a:extLst>
          </p:cNvPr>
          <p:cNvSpPr>
            <a:spLocks noGrp="1"/>
          </p:cNvSpPr>
          <p:nvPr>
            <p:ph type="sldNum" sz="quarter" idx="12"/>
          </p:nvPr>
        </p:nvSpPr>
        <p:spPr/>
        <p:txBody>
          <a:bodyPr/>
          <a:lstStyle/>
          <a:p>
            <a:fld id="{8B8A709D-6328-423C-A6F8-0827DA2E9483}" type="slidenum">
              <a:rPr lang="es-MX" smtClean="0"/>
              <a:t>‹Nº›</a:t>
            </a:fld>
            <a:endParaRPr lang="es-MX"/>
          </a:p>
        </p:txBody>
      </p:sp>
    </p:spTree>
    <p:extLst>
      <p:ext uri="{BB962C8B-B14F-4D97-AF65-F5344CB8AC3E}">
        <p14:creationId xmlns:p14="http://schemas.microsoft.com/office/powerpoint/2010/main" val="16886130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381907-6BA0-4941-8F90-94BE47C3893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E42E2D8-B451-451D-A6E4-92E435690A3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C8037E71-E898-4606-A333-9480AA80130F}"/>
              </a:ext>
            </a:extLst>
          </p:cNvPr>
          <p:cNvSpPr>
            <a:spLocks noGrp="1"/>
          </p:cNvSpPr>
          <p:nvPr>
            <p:ph type="dt" sz="half" idx="10"/>
          </p:nvPr>
        </p:nvSpPr>
        <p:spPr/>
        <p:txBody>
          <a:bodyPr/>
          <a:lstStyle/>
          <a:p>
            <a:fld id="{D74142E1-FA7A-41D5-B784-FAE7FA6B4197}" type="datetimeFigureOut">
              <a:rPr lang="es-MX" smtClean="0"/>
              <a:t>02/04/2025</a:t>
            </a:fld>
            <a:endParaRPr lang="es-MX"/>
          </a:p>
        </p:txBody>
      </p:sp>
      <p:sp>
        <p:nvSpPr>
          <p:cNvPr id="5" name="Marcador de pie de página 4">
            <a:extLst>
              <a:ext uri="{FF2B5EF4-FFF2-40B4-BE49-F238E27FC236}">
                <a16:creationId xmlns:a16="http://schemas.microsoft.com/office/drawing/2014/main" id="{B8849280-0323-4D5C-8A7B-1342A69DDEB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DF827C4-8CD4-4786-8109-8D4F215C0065}"/>
              </a:ext>
            </a:extLst>
          </p:cNvPr>
          <p:cNvSpPr>
            <a:spLocks noGrp="1"/>
          </p:cNvSpPr>
          <p:nvPr>
            <p:ph type="sldNum" sz="quarter" idx="12"/>
          </p:nvPr>
        </p:nvSpPr>
        <p:spPr/>
        <p:txBody>
          <a:bodyPr/>
          <a:lstStyle/>
          <a:p>
            <a:fld id="{8B8A709D-6328-423C-A6F8-0827DA2E9483}" type="slidenum">
              <a:rPr lang="es-MX" smtClean="0"/>
              <a:t>‹Nº›</a:t>
            </a:fld>
            <a:endParaRPr lang="es-MX"/>
          </a:p>
        </p:txBody>
      </p:sp>
    </p:spTree>
    <p:extLst>
      <p:ext uri="{BB962C8B-B14F-4D97-AF65-F5344CB8AC3E}">
        <p14:creationId xmlns:p14="http://schemas.microsoft.com/office/powerpoint/2010/main" val="2476676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4545B9-31D8-4283-844C-72878F37A05C}"/>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6A2BEA4B-1FD7-45A8-8FC3-7BC71BF9765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5393B118-A2E0-45B5-B66A-C4C1A6FCAFAE}"/>
              </a:ext>
            </a:extLst>
          </p:cNvPr>
          <p:cNvSpPr>
            <a:spLocks noGrp="1"/>
          </p:cNvSpPr>
          <p:nvPr>
            <p:ph type="dt" sz="half" idx="10"/>
          </p:nvPr>
        </p:nvSpPr>
        <p:spPr/>
        <p:txBody>
          <a:bodyPr/>
          <a:lstStyle/>
          <a:p>
            <a:fld id="{D74142E1-FA7A-41D5-B784-FAE7FA6B4197}" type="datetimeFigureOut">
              <a:rPr lang="es-MX" smtClean="0"/>
              <a:t>02/04/2025</a:t>
            </a:fld>
            <a:endParaRPr lang="es-MX"/>
          </a:p>
        </p:txBody>
      </p:sp>
      <p:sp>
        <p:nvSpPr>
          <p:cNvPr id="5" name="Marcador de pie de página 4">
            <a:extLst>
              <a:ext uri="{FF2B5EF4-FFF2-40B4-BE49-F238E27FC236}">
                <a16:creationId xmlns:a16="http://schemas.microsoft.com/office/drawing/2014/main" id="{012A6B76-953D-4C09-B094-C2220012813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07172EF-DDBC-4179-BFBB-44151C076959}"/>
              </a:ext>
            </a:extLst>
          </p:cNvPr>
          <p:cNvSpPr>
            <a:spLocks noGrp="1"/>
          </p:cNvSpPr>
          <p:nvPr>
            <p:ph type="sldNum" sz="quarter" idx="12"/>
          </p:nvPr>
        </p:nvSpPr>
        <p:spPr/>
        <p:txBody>
          <a:bodyPr/>
          <a:lstStyle/>
          <a:p>
            <a:fld id="{8B8A709D-6328-423C-A6F8-0827DA2E9483}" type="slidenum">
              <a:rPr lang="es-MX" smtClean="0"/>
              <a:t>‹Nº›</a:t>
            </a:fld>
            <a:endParaRPr lang="es-MX"/>
          </a:p>
        </p:txBody>
      </p:sp>
    </p:spTree>
    <p:extLst>
      <p:ext uri="{BB962C8B-B14F-4D97-AF65-F5344CB8AC3E}">
        <p14:creationId xmlns:p14="http://schemas.microsoft.com/office/powerpoint/2010/main" val="42382918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9FAF63-7B22-4623-91DC-C51C0DE9E84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BD2AD58-20FC-46F6-B264-FFA60CFB94E8}"/>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E7A798F5-3C25-4754-A45D-480E97F714A6}"/>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CEEB8773-7AA7-478A-A5ED-90E01DB58FF5}"/>
              </a:ext>
            </a:extLst>
          </p:cNvPr>
          <p:cNvSpPr>
            <a:spLocks noGrp="1"/>
          </p:cNvSpPr>
          <p:nvPr>
            <p:ph type="dt" sz="half" idx="10"/>
          </p:nvPr>
        </p:nvSpPr>
        <p:spPr/>
        <p:txBody>
          <a:bodyPr/>
          <a:lstStyle/>
          <a:p>
            <a:fld id="{D74142E1-FA7A-41D5-B784-FAE7FA6B4197}" type="datetimeFigureOut">
              <a:rPr lang="es-MX" smtClean="0"/>
              <a:t>02/04/2025</a:t>
            </a:fld>
            <a:endParaRPr lang="es-MX"/>
          </a:p>
        </p:txBody>
      </p:sp>
      <p:sp>
        <p:nvSpPr>
          <p:cNvPr id="6" name="Marcador de pie de página 5">
            <a:extLst>
              <a:ext uri="{FF2B5EF4-FFF2-40B4-BE49-F238E27FC236}">
                <a16:creationId xmlns:a16="http://schemas.microsoft.com/office/drawing/2014/main" id="{91245AE0-4FCB-4DA4-A8A1-C0E5D0D43DB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2A3B2C1-057B-4F2F-8ACC-4E90BAE58B94}"/>
              </a:ext>
            </a:extLst>
          </p:cNvPr>
          <p:cNvSpPr>
            <a:spLocks noGrp="1"/>
          </p:cNvSpPr>
          <p:nvPr>
            <p:ph type="sldNum" sz="quarter" idx="12"/>
          </p:nvPr>
        </p:nvSpPr>
        <p:spPr/>
        <p:txBody>
          <a:bodyPr/>
          <a:lstStyle/>
          <a:p>
            <a:fld id="{8B8A709D-6328-423C-A6F8-0827DA2E9483}" type="slidenum">
              <a:rPr lang="es-MX" smtClean="0"/>
              <a:t>‹Nº›</a:t>
            </a:fld>
            <a:endParaRPr lang="es-MX"/>
          </a:p>
        </p:txBody>
      </p:sp>
    </p:spTree>
    <p:extLst>
      <p:ext uri="{BB962C8B-B14F-4D97-AF65-F5344CB8AC3E}">
        <p14:creationId xmlns:p14="http://schemas.microsoft.com/office/powerpoint/2010/main" val="1822382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DC0B75-1C47-4490-9625-50401ADAFC58}"/>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3EC037E-06C8-4B31-8759-B96F82A59EA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EE92199-77CE-43D6-AF49-4CCA5491FCF8}"/>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2203E58F-2AFD-4A54-8484-87AA0AE456C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72FBDF51-7979-4925-A4F8-823F73BB745D}"/>
              </a:ext>
            </a:extLst>
          </p:cNvPr>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5D845FD7-A37C-4514-A49C-FBA9FB1A1D50}"/>
              </a:ext>
            </a:extLst>
          </p:cNvPr>
          <p:cNvSpPr>
            <a:spLocks noGrp="1"/>
          </p:cNvSpPr>
          <p:nvPr>
            <p:ph type="dt" sz="half" idx="10"/>
          </p:nvPr>
        </p:nvSpPr>
        <p:spPr/>
        <p:txBody>
          <a:bodyPr/>
          <a:lstStyle/>
          <a:p>
            <a:fld id="{D74142E1-FA7A-41D5-B784-FAE7FA6B4197}" type="datetimeFigureOut">
              <a:rPr lang="es-MX" smtClean="0"/>
              <a:t>02/04/2025</a:t>
            </a:fld>
            <a:endParaRPr lang="es-MX"/>
          </a:p>
        </p:txBody>
      </p:sp>
      <p:sp>
        <p:nvSpPr>
          <p:cNvPr id="8" name="Marcador de pie de página 7">
            <a:extLst>
              <a:ext uri="{FF2B5EF4-FFF2-40B4-BE49-F238E27FC236}">
                <a16:creationId xmlns:a16="http://schemas.microsoft.com/office/drawing/2014/main" id="{00088E45-17D0-45FE-B0E8-17C8F42946C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CA8B1EE6-D4FF-459D-BCAA-CFAD0B15EAC2}"/>
              </a:ext>
            </a:extLst>
          </p:cNvPr>
          <p:cNvSpPr>
            <a:spLocks noGrp="1"/>
          </p:cNvSpPr>
          <p:nvPr>
            <p:ph type="sldNum" sz="quarter" idx="12"/>
          </p:nvPr>
        </p:nvSpPr>
        <p:spPr/>
        <p:txBody>
          <a:bodyPr/>
          <a:lstStyle/>
          <a:p>
            <a:fld id="{8B8A709D-6328-423C-A6F8-0827DA2E9483}" type="slidenum">
              <a:rPr lang="es-MX" smtClean="0"/>
              <a:t>‹Nº›</a:t>
            </a:fld>
            <a:endParaRPr lang="es-MX"/>
          </a:p>
        </p:txBody>
      </p:sp>
    </p:spTree>
    <p:extLst>
      <p:ext uri="{BB962C8B-B14F-4D97-AF65-F5344CB8AC3E}">
        <p14:creationId xmlns:p14="http://schemas.microsoft.com/office/powerpoint/2010/main" val="1751416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BFF80D-6D5A-4599-8213-66E99036308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2D058672-56C7-40D4-884F-1423E80B2400}"/>
              </a:ext>
            </a:extLst>
          </p:cNvPr>
          <p:cNvSpPr>
            <a:spLocks noGrp="1"/>
          </p:cNvSpPr>
          <p:nvPr>
            <p:ph type="dt" sz="half" idx="10"/>
          </p:nvPr>
        </p:nvSpPr>
        <p:spPr/>
        <p:txBody>
          <a:bodyPr/>
          <a:lstStyle/>
          <a:p>
            <a:fld id="{D74142E1-FA7A-41D5-B784-FAE7FA6B4197}" type="datetimeFigureOut">
              <a:rPr lang="es-MX" smtClean="0"/>
              <a:t>02/04/2025</a:t>
            </a:fld>
            <a:endParaRPr lang="es-MX"/>
          </a:p>
        </p:txBody>
      </p:sp>
      <p:sp>
        <p:nvSpPr>
          <p:cNvPr id="4" name="Marcador de pie de página 3">
            <a:extLst>
              <a:ext uri="{FF2B5EF4-FFF2-40B4-BE49-F238E27FC236}">
                <a16:creationId xmlns:a16="http://schemas.microsoft.com/office/drawing/2014/main" id="{896AA573-9881-45AD-B695-21C6D496A3F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15CF837-2C67-4B83-83D9-EA10888BFF18}"/>
              </a:ext>
            </a:extLst>
          </p:cNvPr>
          <p:cNvSpPr>
            <a:spLocks noGrp="1"/>
          </p:cNvSpPr>
          <p:nvPr>
            <p:ph type="sldNum" sz="quarter" idx="12"/>
          </p:nvPr>
        </p:nvSpPr>
        <p:spPr/>
        <p:txBody>
          <a:bodyPr/>
          <a:lstStyle/>
          <a:p>
            <a:fld id="{8B8A709D-6328-423C-A6F8-0827DA2E9483}" type="slidenum">
              <a:rPr lang="es-MX" smtClean="0"/>
              <a:t>‹Nº›</a:t>
            </a:fld>
            <a:endParaRPr lang="es-MX"/>
          </a:p>
        </p:txBody>
      </p:sp>
    </p:spTree>
    <p:extLst>
      <p:ext uri="{BB962C8B-B14F-4D97-AF65-F5344CB8AC3E}">
        <p14:creationId xmlns:p14="http://schemas.microsoft.com/office/powerpoint/2010/main" val="121210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BD5C78-6519-430E-B334-75FCEEA505BE}"/>
              </a:ext>
            </a:extLst>
          </p:cNvPr>
          <p:cNvSpPr>
            <a:spLocks noGrp="1"/>
          </p:cNvSpPr>
          <p:nvPr>
            <p:ph type="dt" sz="half" idx="10"/>
          </p:nvPr>
        </p:nvSpPr>
        <p:spPr/>
        <p:txBody>
          <a:bodyPr/>
          <a:lstStyle/>
          <a:p>
            <a:fld id="{D74142E1-FA7A-41D5-B784-FAE7FA6B4197}" type="datetimeFigureOut">
              <a:rPr lang="es-MX" smtClean="0"/>
              <a:t>02/04/2025</a:t>
            </a:fld>
            <a:endParaRPr lang="es-MX"/>
          </a:p>
        </p:txBody>
      </p:sp>
      <p:sp>
        <p:nvSpPr>
          <p:cNvPr id="3" name="Marcador de pie de página 2">
            <a:extLst>
              <a:ext uri="{FF2B5EF4-FFF2-40B4-BE49-F238E27FC236}">
                <a16:creationId xmlns:a16="http://schemas.microsoft.com/office/drawing/2014/main" id="{03E62467-41B8-4A27-A510-B51D1760359F}"/>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EFF71EF-63F3-4CAA-83EB-DDA2FC144B27}"/>
              </a:ext>
            </a:extLst>
          </p:cNvPr>
          <p:cNvSpPr>
            <a:spLocks noGrp="1"/>
          </p:cNvSpPr>
          <p:nvPr>
            <p:ph type="sldNum" sz="quarter" idx="12"/>
          </p:nvPr>
        </p:nvSpPr>
        <p:spPr/>
        <p:txBody>
          <a:bodyPr/>
          <a:lstStyle/>
          <a:p>
            <a:fld id="{8B8A709D-6328-423C-A6F8-0827DA2E9483}" type="slidenum">
              <a:rPr lang="es-MX" smtClean="0"/>
              <a:t>‹Nº›</a:t>
            </a:fld>
            <a:endParaRPr lang="es-MX"/>
          </a:p>
        </p:txBody>
      </p:sp>
    </p:spTree>
    <p:extLst>
      <p:ext uri="{BB962C8B-B14F-4D97-AF65-F5344CB8AC3E}">
        <p14:creationId xmlns:p14="http://schemas.microsoft.com/office/powerpoint/2010/main" val="17625969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75A032-9218-48D7-BB0D-FA17EA76EEBE}"/>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001CA15F-8DF2-4630-9245-FF60F376AA0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5AF5434D-95F6-4D1C-99D8-A2C1AE987F9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Marcador de fecha 4">
            <a:extLst>
              <a:ext uri="{FF2B5EF4-FFF2-40B4-BE49-F238E27FC236}">
                <a16:creationId xmlns:a16="http://schemas.microsoft.com/office/drawing/2014/main" id="{2AEFB932-6B86-46B9-BF1A-8B688D077AB8}"/>
              </a:ext>
            </a:extLst>
          </p:cNvPr>
          <p:cNvSpPr>
            <a:spLocks noGrp="1"/>
          </p:cNvSpPr>
          <p:nvPr>
            <p:ph type="dt" sz="half" idx="10"/>
          </p:nvPr>
        </p:nvSpPr>
        <p:spPr/>
        <p:txBody>
          <a:bodyPr/>
          <a:lstStyle/>
          <a:p>
            <a:fld id="{D74142E1-FA7A-41D5-B784-FAE7FA6B4197}" type="datetimeFigureOut">
              <a:rPr lang="es-MX" smtClean="0"/>
              <a:t>02/04/2025</a:t>
            </a:fld>
            <a:endParaRPr lang="es-MX"/>
          </a:p>
        </p:txBody>
      </p:sp>
      <p:sp>
        <p:nvSpPr>
          <p:cNvPr id="6" name="Marcador de pie de página 5">
            <a:extLst>
              <a:ext uri="{FF2B5EF4-FFF2-40B4-BE49-F238E27FC236}">
                <a16:creationId xmlns:a16="http://schemas.microsoft.com/office/drawing/2014/main" id="{B94C9851-1979-499C-906E-EEA60C15881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F07C404-D5AE-4D86-ABD6-D809C1CB4543}"/>
              </a:ext>
            </a:extLst>
          </p:cNvPr>
          <p:cNvSpPr>
            <a:spLocks noGrp="1"/>
          </p:cNvSpPr>
          <p:nvPr>
            <p:ph type="sldNum" sz="quarter" idx="12"/>
          </p:nvPr>
        </p:nvSpPr>
        <p:spPr/>
        <p:txBody>
          <a:bodyPr/>
          <a:lstStyle/>
          <a:p>
            <a:fld id="{8B8A709D-6328-423C-A6F8-0827DA2E9483}" type="slidenum">
              <a:rPr lang="es-MX" smtClean="0"/>
              <a:t>‹Nº›</a:t>
            </a:fld>
            <a:endParaRPr lang="es-MX"/>
          </a:p>
        </p:txBody>
      </p:sp>
    </p:spTree>
    <p:extLst>
      <p:ext uri="{BB962C8B-B14F-4D97-AF65-F5344CB8AC3E}">
        <p14:creationId xmlns:p14="http://schemas.microsoft.com/office/powerpoint/2010/main" val="229317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8962E0-5FD5-43A5-B347-8ACA5248F523}"/>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548ACB9A-130E-4B7F-BF1F-8EC0D796244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C"/>
          </a:p>
        </p:txBody>
      </p:sp>
      <p:sp>
        <p:nvSpPr>
          <p:cNvPr id="4" name="Marcador de texto 3">
            <a:extLst>
              <a:ext uri="{FF2B5EF4-FFF2-40B4-BE49-F238E27FC236}">
                <a16:creationId xmlns:a16="http://schemas.microsoft.com/office/drawing/2014/main" id="{4E39A0AF-5A91-409F-9C68-2E3C89E05B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Marcador de fecha 4">
            <a:extLst>
              <a:ext uri="{FF2B5EF4-FFF2-40B4-BE49-F238E27FC236}">
                <a16:creationId xmlns:a16="http://schemas.microsoft.com/office/drawing/2014/main" id="{FADD3AD4-CDA3-405C-9682-383DE19E4E16}"/>
              </a:ext>
            </a:extLst>
          </p:cNvPr>
          <p:cNvSpPr>
            <a:spLocks noGrp="1"/>
          </p:cNvSpPr>
          <p:nvPr>
            <p:ph type="dt" sz="half" idx="10"/>
          </p:nvPr>
        </p:nvSpPr>
        <p:spPr/>
        <p:txBody>
          <a:bodyPr/>
          <a:lstStyle/>
          <a:p>
            <a:fld id="{D74142E1-FA7A-41D5-B784-FAE7FA6B4197}" type="datetimeFigureOut">
              <a:rPr lang="es-MX" smtClean="0"/>
              <a:t>02/04/2025</a:t>
            </a:fld>
            <a:endParaRPr lang="es-MX"/>
          </a:p>
        </p:txBody>
      </p:sp>
      <p:sp>
        <p:nvSpPr>
          <p:cNvPr id="6" name="Marcador de pie de página 5">
            <a:extLst>
              <a:ext uri="{FF2B5EF4-FFF2-40B4-BE49-F238E27FC236}">
                <a16:creationId xmlns:a16="http://schemas.microsoft.com/office/drawing/2014/main" id="{74811EC0-05F4-4E9E-A4A6-00054A39CC7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B0AD6B3-B183-4656-96E9-11A04482B51A}"/>
              </a:ext>
            </a:extLst>
          </p:cNvPr>
          <p:cNvSpPr>
            <a:spLocks noGrp="1"/>
          </p:cNvSpPr>
          <p:nvPr>
            <p:ph type="sldNum" sz="quarter" idx="12"/>
          </p:nvPr>
        </p:nvSpPr>
        <p:spPr/>
        <p:txBody>
          <a:bodyPr/>
          <a:lstStyle/>
          <a:p>
            <a:fld id="{8B8A709D-6328-423C-A6F8-0827DA2E9483}" type="slidenum">
              <a:rPr lang="es-MX" smtClean="0"/>
              <a:t>‹Nº›</a:t>
            </a:fld>
            <a:endParaRPr lang="es-MX"/>
          </a:p>
        </p:txBody>
      </p:sp>
    </p:spTree>
    <p:extLst>
      <p:ext uri="{BB962C8B-B14F-4D97-AF65-F5344CB8AC3E}">
        <p14:creationId xmlns:p14="http://schemas.microsoft.com/office/powerpoint/2010/main" val="3558108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224B26-DA00-4B46-9278-D7382FE0A2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69D73C3-4772-46ED-A8BA-67B4E7DB0E0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95E9D0B-24E0-4608-BDD8-529F9850FC8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74142E1-FA7A-41D5-B784-FAE7FA6B4197}" type="datetimeFigureOut">
              <a:rPr lang="es-MX" smtClean="0"/>
              <a:t>02/04/2025</a:t>
            </a:fld>
            <a:endParaRPr lang="es-MX"/>
          </a:p>
        </p:txBody>
      </p:sp>
      <p:sp>
        <p:nvSpPr>
          <p:cNvPr id="5" name="Marcador de pie de página 4">
            <a:extLst>
              <a:ext uri="{FF2B5EF4-FFF2-40B4-BE49-F238E27FC236}">
                <a16:creationId xmlns:a16="http://schemas.microsoft.com/office/drawing/2014/main" id="{A0F2E29A-1DE5-4F65-9839-12834F6B4D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ED0A1A59-C5A1-4368-8EE3-7050D3E00F3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8A709D-6328-423C-A6F8-0827DA2E9483}" type="slidenum">
              <a:rPr lang="es-MX" smtClean="0"/>
              <a:t>‹Nº›</a:t>
            </a:fld>
            <a:endParaRPr lang="es-MX"/>
          </a:p>
        </p:txBody>
      </p:sp>
    </p:spTree>
    <p:extLst>
      <p:ext uri="{BB962C8B-B14F-4D97-AF65-F5344CB8AC3E}">
        <p14:creationId xmlns:p14="http://schemas.microsoft.com/office/powerpoint/2010/main" val="47967041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AA84E0-584A-4D9F-A316-26F3C0E66A90}"/>
              </a:ext>
            </a:extLst>
          </p:cNvPr>
          <p:cNvSpPr>
            <a:spLocks noGrp="1"/>
          </p:cNvSpPr>
          <p:nvPr>
            <p:ph type="ctrTitle"/>
          </p:nvPr>
        </p:nvSpPr>
        <p:spPr>
          <a:xfrm>
            <a:off x="1247362" y="1699022"/>
            <a:ext cx="6626915" cy="1790700"/>
          </a:xfrm>
        </p:spPr>
        <p:txBody>
          <a:bodyPr/>
          <a:lstStyle/>
          <a:p>
            <a:endParaRPr lang="es-EC" dirty="0"/>
          </a:p>
        </p:txBody>
      </p:sp>
      <p:sp>
        <p:nvSpPr>
          <p:cNvPr id="3" name="Subtítulo 2">
            <a:extLst>
              <a:ext uri="{FF2B5EF4-FFF2-40B4-BE49-F238E27FC236}">
                <a16:creationId xmlns:a16="http://schemas.microsoft.com/office/drawing/2014/main" id="{42919894-99FF-4C67-9E38-0B0BD1DC78AB}"/>
              </a:ext>
            </a:extLst>
          </p:cNvPr>
          <p:cNvSpPr>
            <a:spLocks noGrp="1"/>
          </p:cNvSpPr>
          <p:nvPr>
            <p:ph type="subTitle" idx="1"/>
          </p:nvPr>
        </p:nvSpPr>
        <p:spPr/>
        <p:txBody>
          <a:bodyPr/>
          <a:lstStyle/>
          <a:p>
            <a:endParaRPr lang="es-EC"/>
          </a:p>
        </p:txBody>
      </p:sp>
      <p:pic>
        <p:nvPicPr>
          <p:cNvPr id="1026" name="Picture 2" descr="https://d3tzquc2mg6gjq.cloudfront.net/assets/courseware/v1/0145e68a33704de0d535a2b4aebc699c/asset-v1:ESPOL+CE1+2024-1S+type@asset+block/portada-com-efectiva-1_-_copia.png">
            <a:extLst>
              <a:ext uri="{FF2B5EF4-FFF2-40B4-BE49-F238E27FC236}">
                <a16:creationId xmlns:a16="http://schemas.microsoft.com/office/drawing/2014/main" id="{A6DCB0E8-51C5-43C2-97F7-E98FFC08A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303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831E58C-B54A-492B-B25F-B8568FEC39C6}"/>
              </a:ext>
            </a:extLst>
          </p:cNvPr>
          <p:cNvSpPr txBox="1"/>
          <p:nvPr/>
        </p:nvSpPr>
        <p:spPr>
          <a:xfrm>
            <a:off x="6444208" y="6381328"/>
            <a:ext cx="1944216" cy="369332"/>
          </a:xfrm>
          <a:prstGeom prst="rect">
            <a:avLst/>
          </a:prstGeom>
          <a:noFill/>
        </p:spPr>
        <p:txBody>
          <a:bodyPr wrap="square" rtlCol="0">
            <a:spAutoFit/>
          </a:bodyPr>
          <a:lstStyle/>
          <a:p>
            <a:r>
              <a:rPr lang="es-ES" dirty="0">
                <a:solidFill>
                  <a:schemeClr val="bg1"/>
                </a:solidFill>
              </a:rPr>
              <a:t>PhD Edith Liccioni</a:t>
            </a:r>
            <a:endParaRPr lang="es-EC" dirty="0">
              <a:solidFill>
                <a:schemeClr val="bg1"/>
              </a:solidFill>
            </a:endParaRPr>
          </a:p>
        </p:txBody>
      </p:sp>
      <p:sp>
        <p:nvSpPr>
          <p:cNvPr id="6" name="CuadroTexto 5">
            <a:extLst>
              <a:ext uri="{FF2B5EF4-FFF2-40B4-BE49-F238E27FC236}">
                <a16:creationId xmlns:a16="http://schemas.microsoft.com/office/drawing/2014/main" id="{B7A0F00E-1CD4-2116-98B2-EAED6C83920F}"/>
              </a:ext>
            </a:extLst>
          </p:cNvPr>
          <p:cNvSpPr txBox="1"/>
          <p:nvPr/>
        </p:nvSpPr>
        <p:spPr>
          <a:xfrm>
            <a:off x="4283968" y="332656"/>
            <a:ext cx="5040560" cy="2308324"/>
          </a:xfrm>
          <a:prstGeom prst="rect">
            <a:avLst/>
          </a:prstGeom>
          <a:noFill/>
        </p:spPr>
        <p:txBody>
          <a:bodyPr wrap="square">
            <a:spAutoFit/>
          </a:bodyPr>
          <a:lstStyle/>
          <a:p>
            <a:r>
              <a:rPr lang="es-EC" dirty="0"/>
              <a:t>https://www.google.com/search?q=Teorias+de+la+comuniacion+youtube&amp;oq=Teorias+de+la+comuniacion+youtube&amp;gs_lcrp=EgZjaHJvbWUyBggAEEUYOTIJCAEQIRgKGKABMgkIAhAhGAoYoAEyBwgDECEYnwXSAQozMjExMmowajE1qAIIsAIB8QUPKS3kIANvXw&amp;sourceid=chrome&amp;ie=UTF-8#fpstate=ive&amp;vld=cid:f4dfd1ff,vid:kYchdqR0ZZU,st:0</a:t>
            </a:r>
          </a:p>
        </p:txBody>
      </p:sp>
    </p:spTree>
    <p:extLst>
      <p:ext uri="{BB962C8B-B14F-4D97-AF65-F5344CB8AC3E}">
        <p14:creationId xmlns:p14="http://schemas.microsoft.com/office/powerpoint/2010/main" val="4218775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268760"/>
            <a:ext cx="4968552" cy="5509200"/>
          </a:xfrm>
          <a:prstGeom prst="rect">
            <a:avLst/>
          </a:prstGeom>
          <a:solidFill>
            <a:schemeClr val="accent5">
              <a:lumMod val="60000"/>
              <a:lumOff val="40000"/>
            </a:schemeClr>
          </a:solidFill>
        </p:spPr>
        <p:txBody>
          <a:bodyPr wrap="square">
            <a:spAutoFit/>
          </a:bodyPr>
          <a:lstStyle/>
          <a:p>
            <a:pPr algn="just"/>
            <a:r>
              <a:rPr lang="es-MX" sz="3200" b="1" dirty="0">
                <a:solidFill>
                  <a:srgbClr val="002060"/>
                </a:solidFill>
                <a:latin typeface="Agency FB" pitchFamily="34" charset="0"/>
              </a:rPr>
              <a:t>la comunicación privada la realizaremos al escribir un mensaje una carta o hablar con un numero determinado de personas. tiene por objetivo entablar una relación mas conveniente entre los hablantes este tipo de comunicación se caracteriza por ser mas cerrada, personalizada, restringida, concreta y discreta .</a:t>
            </a:r>
          </a:p>
        </p:txBody>
      </p:sp>
      <p:sp>
        <p:nvSpPr>
          <p:cNvPr id="3" name="2 Rectángulo"/>
          <p:cNvSpPr/>
          <p:nvPr/>
        </p:nvSpPr>
        <p:spPr>
          <a:xfrm>
            <a:off x="1259632" y="254868"/>
            <a:ext cx="2232248" cy="1015663"/>
          </a:xfrm>
          <a:prstGeom prst="rect">
            <a:avLst/>
          </a:prstGeom>
          <a:solidFill>
            <a:srgbClr val="002060"/>
          </a:solidFill>
        </p:spPr>
        <p:txBody>
          <a:bodyPr wrap="square">
            <a:spAutoFit/>
          </a:bodyPr>
          <a:lstStyle/>
          <a:p>
            <a:r>
              <a:rPr lang="es-MX" sz="6000" b="1" dirty="0">
                <a:solidFill>
                  <a:schemeClr val="bg1">
                    <a:lumMod val="95000"/>
                  </a:schemeClr>
                </a:solidFill>
                <a:latin typeface="Agency FB" pitchFamily="34" charset="0"/>
              </a:rPr>
              <a:t>privada </a:t>
            </a:r>
            <a:endParaRPr lang="es-MX" sz="6000" dirty="0">
              <a:solidFill>
                <a:schemeClr val="bg1">
                  <a:lumMod val="95000"/>
                </a:schemeClr>
              </a:solidFill>
            </a:endParaRPr>
          </a:p>
        </p:txBody>
      </p:sp>
      <p:pic>
        <p:nvPicPr>
          <p:cNvPr id="9218" name="Picture 2" descr="F:\GEO\shfldkjg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9" y="1412776"/>
            <a:ext cx="3528392" cy="51125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793625" y="620688"/>
            <a:ext cx="2669320" cy="923330"/>
          </a:xfrm>
          <a:prstGeom prst="rect">
            <a:avLst/>
          </a:prstGeom>
          <a:solidFill>
            <a:srgbClr val="00B0F0"/>
          </a:solidFill>
        </p:spPr>
        <p:txBody>
          <a:bodyPr wrap="none" rtlCol="0">
            <a:spAutoFit/>
          </a:bodyPr>
          <a:lstStyle/>
          <a:p>
            <a:r>
              <a:rPr lang="es-MX" sz="5400" b="1" dirty="0">
                <a:effectLst>
                  <a:outerShdw blurRad="38100" dist="38100" dir="2700000" algn="tl">
                    <a:srgbClr val="000000">
                      <a:alpha val="43137"/>
                    </a:srgbClr>
                  </a:outerShdw>
                </a:effectLst>
              </a:rPr>
              <a:t>Ejemplo:</a:t>
            </a:r>
          </a:p>
        </p:txBody>
      </p:sp>
    </p:spTree>
    <p:extLst>
      <p:ext uri="{BB962C8B-B14F-4D97-AF65-F5344CB8AC3E}">
        <p14:creationId xmlns:p14="http://schemas.microsoft.com/office/powerpoint/2010/main" val="1537433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6447" y="1628800"/>
            <a:ext cx="4857602" cy="5078313"/>
          </a:xfrm>
          <a:prstGeom prst="rect">
            <a:avLst/>
          </a:prstGeom>
          <a:solidFill>
            <a:schemeClr val="accent4">
              <a:lumMod val="60000"/>
              <a:lumOff val="40000"/>
            </a:schemeClr>
          </a:solidFill>
        </p:spPr>
        <p:txBody>
          <a:bodyPr wrap="square">
            <a:spAutoFit/>
          </a:bodyPr>
          <a:lstStyle/>
          <a:p>
            <a:pPr algn="just"/>
            <a:r>
              <a:rPr lang="es-MX" sz="3600" b="1" dirty="0">
                <a:latin typeface="Agency FB" pitchFamily="34" charset="0"/>
              </a:rPr>
              <a:t>la comunicación publica nos permite enviar información a una gran cantidad de personas. el mensaje que queremos comunicar se da en un ámbito abierto y de manera general es decir para las persona que quieran escucharlo.</a:t>
            </a:r>
          </a:p>
        </p:txBody>
      </p:sp>
      <p:sp>
        <p:nvSpPr>
          <p:cNvPr id="3" name="2 Rectángulo"/>
          <p:cNvSpPr/>
          <p:nvPr/>
        </p:nvSpPr>
        <p:spPr>
          <a:xfrm>
            <a:off x="1259632" y="428471"/>
            <a:ext cx="2416046" cy="1200329"/>
          </a:xfrm>
          <a:prstGeom prst="rect">
            <a:avLst/>
          </a:prstGeom>
          <a:solidFill>
            <a:srgbClr val="92D050"/>
          </a:solidFill>
        </p:spPr>
        <p:txBody>
          <a:bodyPr wrap="none">
            <a:spAutoFit/>
          </a:bodyPr>
          <a:lstStyle/>
          <a:p>
            <a:r>
              <a:rPr lang="es-MX" sz="7200" b="1" dirty="0">
                <a:latin typeface="Agency FB" pitchFamily="34" charset="0"/>
              </a:rPr>
              <a:t>publica</a:t>
            </a:r>
            <a:endParaRPr lang="es-MX" sz="7200" dirty="0"/>
          </a:p>
        </p:txBody>
      </p:sp>
      <p:pic>
        <p:nvPicPr>
          <p:cNvPr id="7170" name="Picture 2" descr="F:\GEO\vjhbj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654517"/>
            <a:ext cx="3432375" cy="479881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796136" y="705470"/>
            <a:ext cx="2669320" cy="923330"/>
          </a:xfrm>
          <a:prstGeom prst="rect">
            <a:avLst/>
          </a:prstGeom>
          <a:solidFill>
            <a:srgbClr val="00B0F0"/>
          </a:solidFill>
        </p:spPr>
        <p:txBody>
          <a:bodyPr wrap="none" rtlCol="0">
            <a:spAutoFit/>
          </a:bodyPr>
          <a:lstStyle/>
          <a:p>
            <a:r>
              <a:rPr lang="es-MX" sz="5400" b="1" dirty="0">
                <a:effectLst>
                  <a:outerShdw blurRad="38100" dist="38100" dir="2700000" algn="tl">
                    <a:srgbClr val="000000">
                      <a:alpha val="43137"/>
                    </a:srgbClr>
                  </a:outerShdw>
                </a:effectLst>
              </a:rPr>
              <a:t>Ejemplo:</a:t>
            </a:r>
          </a:p>
        </p:txBody>
      </p:sp>
    </p:spTree>
    <p:extLst>
      <p:ext uri="{BB962C8B-B14F-4D97-AF65-F5344CB8AC3E}">
        <p14:creationId xmlns:p14="http://schemas.microsoft.com/office/powerpoint/2010/main" val="1537433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GEO\lkfhjlkdf.jpg"/>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52966" y="116632"/>
            <a:ext cx="7911658" cy="67413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Rectángulo"/>
          <p:cNvSpPr/>
          <p:nvPr/>
        </p:nvSpPr>
        <p:spPr>
          <a:xfrm>
            <a:off x="352966" y="332656"/>
            <a:ext cx="8478603" cy="5616922"/>
          </a:xfrm>
          <a:prstGeom prst="rect">
            <a:avLst/>
          </a:prstGeom>
        </p:spPr>
        <p:txBody>
          <a:bodyPr wrap="none">
            <a:spAutoFit/>
          </a:bodyPr>
          <a:lstStyle/>
          <a:p>
            <a:pPr algn="ctr"/>
            <a:r>
              <a:rPr lang="es-MX" sz="8000" b="1" dirty="0">
                <a:latin typeface="Arial Black" pitchFamily="34" charset="0"/>
              </a:rPr>
              <a:t> </a:t>
            </a:r>
            <a:r>
              <a:rPr lang="es-MX" sz="8000" b="1" dirty="0">
                <a:ln w="19050">
                  <a:solidFill>
                    <a:schemeClr val="bg1"/>
                  </a:solidFill>
                </a:ln>
                <a:latin typeface="Broadway" pitchFamily="82" charset="0"/>
              </a:rPr>
              <a:t>comunicación</a:t>
            </a:r>
          </a:p>
          <a:p>
            <a:pPr algn="ctr"/>
            <a:endParaRPr lang="es-MX" sz="8000" b="1" dirty="0">
              <a:latin typeface="Broadway" pitchFamily="82" charset="0"/>
            </a:endParaRPr>
          </a:p>
          <a:p>
            <a:pPr algn="ctr"/>
            <a:r>
              <a:rPr lang="es-MX" sz="19900" b="1" dirty="0">
                <a:solidFill>
                  <a:srgbClr val="00B0F0"/>
                </a:solidFill>
                <a:effectLst>
                  <a:glow rad="228600">
                    <a:schemeClr val="accent1">
                      <a:satMod val="175000"/>
                      <a:alpha val="40000"/>
                    </a:schemeClr>
                  </a:glow>
                </a:effectLst>
                <a:latin typeface="Blackadder ITC" pitchFamily="82" charset="0"/>
              </a:rPr>
              <a:t>Masiva</a:t>
            </a:r>
          </a:p>
        </p:txBody>
      </p:sp>
    </p:spTree>
    <p:extLst>
      <p:ext uri="{BB962C8B-B14F-4D97-AF65-F5344CB8AC3E}">
        <p14:creationId xmlns:p14="http://schemas.microsoft.com/office/powerpoint/2010/main" val="1537433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mage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9" y="1544018"/>
            <a:ext cx="3685803" cy="5112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2 Rectángulo"/>
          <p:cNvSpPr/>
          <p:nvPr/>
        </p:nvSpPr>
        <p:spPr>
          <a:xfrm>
            <a:off x="146447" y="1628800"/>
            <a:ext cx="4857602" cy="5078313"/>
          </a:xfrm>
          <a:prstGeom prst="rect">
            <a:avLst/>
          </a:prstGeom>
          <a:solidFill>
            <a:schemeClr val="accent5"/>
          </a:solidFill>
        </p:spPr>
        <p:txBody>
          <a:bodyPr wrap="square">
            <a:spAutoFit/>
          </a:bodyPr>
          <a:lstStyle/>
          <a:p>
            <a:pPr algn="just"/>
            <a:r>
              <a:rPr lang="es-MX" sz="3600" b="1" dirty="0">
                <a:latin typeface="Agency FB" pitchFamily="34" charset="0"/>
              </a:rPr>
              <a:t>La comunicación masiva es toda aquella comunicación que llega a las masas. Los medios de comunicación, políticos, empresas y otros, estos se manifiestan mediante el internet, la televisión, etc., para extenderlo en todo el mundo. </a:t>
            </a:r>
          </a:p>
        </p:txBody>
      </p:sp>
      <p:sp>
        <p:nvSpPr>
          <p:cNvPr id="4" name="3 Rectángulo"/>
          <p:cNvSpPr/>
          <p:nvPr/>
        </p:nvSpPr>
        <p:spPr>
          <a:xfrm>
            <a:off x="1259632" y="428471"/>
            <a:ext cx="2329484" cy="1200329"/>
          </a:xfrm>
          <a:prstGeom prst="rect">
            <a:avLst/>
          </a:prstGeom>
          <a:solidFill>
            <a:schemeClr val="accent5">
              <a:lumMod val="75000"/>
            </a:schemeClr>
          </a:solidFill>
        </p:spPr>
        <p:txBody>
          <a:bodyPr wrap="none">
            <a:spAutoFit/>
          </a:bodyPr>
          <a:lstStyle/>
          <a:p>
            <a:r>
              <a:rPr lang="es-MX" sz="7200" b="1" dirty="0">
                <a:solidFill>
                  <a:schemeClr val="bg1"/>
                </a:solidFill>
                <a:latin typeface="Agency FB" pitchFamily="34" charset="0"/>
              </a:rPr>
              <a:t>Masiva</a:t>
            </a:r>
            <a:endParaRPr lang="es-MX" sz="7200" dirty="0">
              <a:solidFill>
                <a:schemeClr val="bg1"/>
              </a:solidFill>
            </a:endParaRPr>
          </a:p>
        </p:txBody>
      </p:sp>
      <p:sp>
        <p:nvSpPr>
          <p:cNvPr id="5" name="4 CuadroTexto"/>
          <p:cNvSpPr txBox="1"/>
          <p:nvPr/>
        </p:nvSpPr>
        <p:spPr>
          <a:xfrm>
            <a:off x="5793625" y="620688"/>
            <a:ext cx="2714205" cy="923330"/>
          </a:xfrm>
          <a:prstGeom prst="rect">
            <a:avLst/>
          </a:prstGeom>
          <a:solidFill>
            <a:srgbClr val="00B0F0"/>
          </a:solidFill>
        </p:spPr>
        <p:txBody>
          <a:bodyPr wrap="none" rtlCol="0">
            <a:spAutoFit/>
          </a:bodyPr>
          <a:lstStyle/>
          <a:p>
            <a:r>
              <a:rPr lang="es-MX" sz="5400" b="1" dirty="0">
                <a:solidFill>
                  <a:schemeClr val="bg1"/>
                </a:solidFill>
                <a:effectLst>
                  <a:outerShdw blurRad="38100" dist="38100" dir="2700000" algn="tl">
                    <a:srgbClr val="000000">
                      <a:alpha val="43137"/>
                    </a:srgbClr>
                  </a:outerShdw>
                </a:effectLst>
              </a:rPr>
              <a:t>Ejemplo:</a:t>
            </a:r>
          </a:p>
        </p:txBody>
      </p:sp>
    </p:spTree>
    <p:extLst>
      <p:ext uri="{BB962C8B-B14F-4D97-AF65-F5344CB8AC3E}">
        <p14:creationId xmlns:p14="http://schemas.microsoft.com/office/powerpoint/2010/main" val="1537433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GEO\para el blogger.jpg"/>
          <p:cNvPicPr>
            <a:picLocks noChangeAspect="1" noChangeArrowheads="1"/>
          </p:cNvPicPr>
          <p:nvPr/>
        </p:nvPicPr>
        <p:blipFill rotWithShape="1">
          <a:blip r:embed="rId2">
            <a:extLst>
              <a:ext uri="{28A0092B-C50C-407E-A947-70E740481C1C}">
                <a14:useLocalDpi xmlns:a14="http://schemas.microsoft.com/office/drawing/2010/main" val="0"/>
              </a:ext>
            </a:extLst>
          </a:blip>
          <a:srcRect l="30095" t="62672" r="35820"/>
          <a:stretch/>
        </p:blipFill>
        <p:spPr bwMode="auto">
          <a:xfrm>
            <a:off x="3059831" y="4528510"/>
            <a:ext cx="3389531" cy="20438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GEO\para el blogger.jpg"/>
          <p:cNvPicPr>
            <a:picLocks noChangeAspect="1" noChangeArrowheads="1"/>
          </p:cNvPicPr>
          <p:nvPr/>
        </p:nvPicPr>
        <p:blipFill rotWithShape="1">
          <a:blip r:embed="rId2">
            <a:extLst>
              <a:ext uri="{28A0092B-C50C-407E-A947-70E740481C1C}">
                <a14:useLocalDpi xmlns:a14="http://schemas.microsoft.com/office/drawing/2010/main" val="0"/>
              </a:ext>
            </a:extLst>
          </a:blip>
          <a:srcRect l="48597" t="36190" r="25044" b="37427"/>
          <a:stretch/>
        </p:blipFill>
        <p:spPr bwMode="auto">
          <a:xfrm>
            <a:off x="137654" y="2156944"/>
            <a:ext cx="2862239" cy="16384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GEO\para el blogger.jpg"/>
          <p:cNvPicPr>
            <a:picLocks noChangeAspect="1" noChangeArrowheads="1"/>
          </p:cNvPicPr>
          <p:nvPr/>
        </p:nvPicPr>
        <p:blipFill rotWithShape="1">
          <a:blip r:embed="rId2">
            <a:extLst>
              <a:ext uri="{28A0092B-C50C-407E-A947-70E740481C1C}">
                <a14:useLocalDpi xmlns:a14="http://schemas.microsoft.com/office/drawing/2010/main" val="0"/>
              </a:ext>
            </a:extLst>
          </a:blip>
          <a:srcRect l="74587" t="18937" r="-936" b="52453"/>
          <a:stretch/>
        </p:blipFill>
        <p:spPr bwMode="auto">
          <a:xfrm>
            <a:off x="6449363" y="4528510"/>
            <a:ext cx="2594542" cy="20844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GEO\para el blogger.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4067" t="37926" r="52708" b="35783"/>
          <a:stretch/>
        </p:blipFill>
        <p:spPr bwMode="auto">
          <a:xfrm>
            <a:off x="179512" y="4528510"/>
            <a:ext cx="2880317" cy="21250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GEO\para el blogger.jpg"/>
          <p:cNvPicPr>
            <a:picLocks noChangeAspect="1" noChangeArrowheads="1"/>
          </p:cNvPicPr>
          <p:nvPr/>
        </p:nvPicPr>
        <p:blipFill rotWithShape="1">
          <a:blip r:embed="rId2">
            <a:extLst>
              <a:ext uri="{28A0092B-C50C-407E-A947-70E740481C1C}">
                <a14:useLocalDpi xmlns:a14="http://schemas.microsoft.com/office/drawing/2010/main" val="0"/>
              </a:ext>
            </a:extLst>
          </a:blip>
          <a:srcRect l="27912" t="27866" r="57030" b="64094"/>
          <a:stretch/>
        </p:blipFill>
        <p:spPr bwMode="auto">
          <a:xfrm>
            <a:off x="899592" y="3863572"/>
            <a:ext cx="1785258" cy="6649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GEO\para el blogger.jpg"/>
          <p:cNvPicPr>
            <a:picLocks noChangeAspect="1" noChangeArrowheads="1"/>
          </p:cNvPicPr>
          <p:nvPr/>
        </p:nvPicPr>
        <p:blipFill rotWithShape="1">
          <a:blip r:embed="rId2">
            <a:extLst>
              <a:ext uri="{28A0092B-C50C-407E-A947-70E740481C1C}">
                <a14:useLocalDpi xmlns:a14="http://schemas.microsoft.com/office/drawing/2010/main" val="0"/>
              </a:ext>
            </a:extLst>
          </a:blip>
          <a:srcRect l="39881" t="65810" r="44917" b="24024"/>
          <a:stretch/>
        </p:blipFill>
        <p:spPr bwMode="auto">
          <a:xfrm>
            <a:off x="4070520" y="3837710"/>
            <a:ext cx="1368152" cy="8154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GEO\para el blogger.jpg"/>
          <p:cNvPicPr>
            <a:picLocks noChangeAspect="1" noChangeArrowheads="1"/>
          </p:cNvPicPr>
          <p:nvPr/>
        </p:nvPicPr>
        <p:blipFill rotWithShape="1">
          <a:blip r:embed="rId2">
            <a:extLst>
              <a:ext uri="{28A0092B-C50C-407E-A947-70E740481C1C}">
                <a14:useLocalDpi xmlns:a14="http://schemas.microsoft.com/office/drawing/2010/main" val="0"/>
              </a:ext>
            </a:extLst>
          </a:blip>
          <a:srcRect l="79300" t="11212" r="6131" b="80245"/>
          <a:stretch/>
        </p:blipFill>
        <p:spPr bwMode="auto">
          <a:xfrm>
            <a:off x="6804248" y="4021815"/>
            <a:ext cx="1582057" cy="5305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GEO\para el blogger.jpg"/>
          <p:cNvPicPr>
            <a:picLocks noChangeAspect="1" noChangeArrowheads="1"/>
          </p:cNvPicPr>
          <p:nvPr/>
        </p:nvPicPr>
        <p:blipFill rotWithShape="1">
          <a:blip r:embed="rId2">
            <a:extLst>
              <a:ext uri="{28A0092B-C50C-407E-A947-70E740481C1C}">
                <a14:useLocalDpi xmlns:a14="http://schemas.microsoft.com/office/drawing/2010/main" val="0"/>
              </a:ext>
            </a:extLst>
          </a:blip>
          <a:srcRect l="55547" t="26375" r="32958" b="65678"/>
          <a:stretch/>
        </p:blipFill>
        <p:spPr bwMode="auto">
          <a:xfrm>
            <a:off x="899592" y="1663458"/>
            <a:ext cx="1248228" cy="4934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GEO\para el blogger.jpg"/>
          <p:cNvPicPr>
            <a:picLocks noChangeAspect="1" noChangeArrowheads="1"/>
          </p:cNvPicPr>
          <p:nvPr/>
        </p:nvPicPr>
        <p:blipFill rotWithShape="1">
          <a:blip r:embed="rId5">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5644" l="35175" r="59386"/>
                    </a14:imgEffect>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35734" t="18" r="37907" b="93190"/>
          <a:stretch/>
        </p:blipFill>
        <p:spPr bwMode="auto">
          <a:xfrm>
            <a:off x="3244072" y="432718"/>
            <a:ext cx="6353277" cy="258757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12 Conector recto de flecha"/>
          <p:cNvCxnSpPr/>
          <p:nvPr/>
        </p:nvCxnSpPr>
        <p:spPr>
          <a:xfrm flipH="1">
            <a:off x="1792221" y="1484784"/>
            <a:ext cx="1699659" cy="23005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14 Conector recto de flecha"/>
          <p:cNvCxnSpPr/>
          <p:nvPr/>
        </p:nvCxnSpPr>
        <p:spPr>
          <a:xfrm flipH="1">
            <a:off x="5076056" y="2562885"/>
            <a:ext cx="94471" cy="13006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15 Conector recto de flecha"/>
          <p:cNvCxnSpPr/>
          <p:nvPr/>
        </p:nvCxnSpPr>
        <p:spPr>
          <a:xfrm flipH="1">
            <a:off x="2642051" y="2562885"/>
            <a:ext cx="1428469" cy="14157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16 Conector recto de flecha"/>
          <p:cNvCxnSpPr/>
          <p:nvPr/>
        </p:nvCxnSpPr>
        <p:spPr>
          <a:xfrm flipH="1">
            <a:off x="7927843" y="2564904"/>
            <a:ext cx="1" cy="145691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357142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anim calcmode="lin" valueType="num">
                                      <p:cBhvr>
                                        <p:cTn id="17" dur="2000" fill="hold"/>
                                        <p:tgtEl>
                                          <p:spTgt spid="11"/>
                                        </p:tgtEl>
                                        <p:attrNameLst>
                                          <p:attrName>ppt_w</p:attrName>
                                        </p:attrNameLst>
                                      </p:cBhvr>
                                      <p:tavLst>
                                        <p:tav tm="0" fmla="#ppt_w*sin(2.5*pi*$)">
                                          <p:val>
                                            <p:fltVal val="0"/>
                                          </p:val>
                                        </p:tav>
                                        <p:tav tm="100000">
                                          <p:val>
                                            <p:fltVal val="1"/>
                                          </p:val>
                                        </p:tav>
                                      </p:tavLst>
                                    </p:anim>
                                    <p:anim calcmode="lin" valueType="num">
                                      <p:cBhvr>
                                        <p:cTn id="18" dur="2000" fill="hold"/>
                                        <p:tgtEl>
                                          <p:spTgt spid="11"/>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anim calcmode="lin" valueType="num">
                                      <p:cBhvr>
                                        <p:cTn id="22" dur="2000" fill="hold"/>
                                        <p:tgtEl>
                                          <p:spTgt spid="3"/>
                                        </p:tgtEl>
                                        <p:attrNameLst>
                                          <p:attrName>ppt_w</p:attrName>
                                        </p:attrNameLst>
                                      </p:cBhvr>
                                      <p:tavLst>
                                        <p:tav tm="0" fmla="#ppt_w*sin(2.5*pi*$)">
                                          <p:val>
                                            <p:fltVal val="0"/>
                                          </p:val>
                                        </p:tav>
                                        <p:tav tm="100000">
                                          <p:val>
                                            <p:fltVal val="1"/>
                                          </p:val>
                                        </p:tav>
                                      </p:tavLst>
                                    </p:anim>
                                    <p:anim calcmode="lin" valueType="num">
                                      <p:cBhvr>
                                        <p:cTn id="23"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anim calcmode="lin" valueType="num">
                                      <p:cBhvr>
                                        <p:cTn id="29" dur="2000" fill="hold"/>
                                        <p:tgtEl>
                                          <p:spTgt spid="16"/>
                                        </p:tgtEl>
                                        <p:attrNameLst>
                                          <p:attrName>ppt_w</p:attrName>
                                        </p:attrNameLst>
                                      </p:cBhvr>
                                      <p:tavLst>
                                        <p:tav tm="0" fmla="#ppt_w*sin(2.5*pi*$)">
                                          <p:val>
                                            <p:fltVal val="0"/>
                                          </p:val>
                                        </p:tav>
                                        <p:tav tm="100000">
                                          <p:val>
                                            <p:fltVal val="1"/>
                                          </p:val>
                                        </p:tav>
                                      </p:tavLst>
                                    </p:anim>
                                    <p:anim calcmode="lin" valueType="num">
                                      <p:cBhvr>
                                        <p:cTn id="30" dur="2000" fill="hold"/>
                                        <p:tgtEl>
                                          <p:spTgt spid="16"/>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anim calcmode="lin" valueType="num">
                                      <p:cBhvr>
                                        <p:cTn id="34" dur="2000" fill="hold"/>
                                        <p:tgtEl>
                                          <p:spTgt spid="15"/>
                                        </p:tgtEl>
                                        <p:attrNameLst>
                                          <p:attrName>ppt_w</p:attrName>
                                        </p:attrNameLst>
                                      </p:cBhvr>
                                      <p:tavLst>
                                        <p:tav tm="0" fmla="#ppt_w*sin(2.5*pi*$)">
                                          <p:val>
                                            <p:fltVal val="0"/>
                                          </p:val>
                                        </p:tav>
                                        <p:tav tm="100000">
                                          <p:val>
                                            <p:fltVal val="1"/>
                                          </p:val>
                                        </p:tav>
                                      </p:tavLst>
                                    </p:anim>
                                    <p:anim calcmode="lin" valueType="num">
                                      <p:cBhvr>
                                        <p:cTn id="35" dur="2000" fill="hold"/>
                                        <p:tgtEl>
                                          <p:spTgt spid="15"/>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000"/>
                                        <p:tgtEl>
                                          <p:spTgt spid="17"/>
                                        </p:tgtEl>
                                      </p:cBhvr>
                                    </p:animEffect>
                                    <p:anim calcmode="lin" valueType="num">
                                      <p:cBhvr>
                                        <p:cTn id="39" dur="2000" fill="hold"/>
                                        <p:tgtEl>
                                          <p:spTgt spid="17"/>
                                        </p:tgtEl>
                                        <p:attrNameLst>
                                          <p:attrName>ppt_w</p:attrName>
                                        </p:attrNameLst>
                                      </p:cBhvr>
                                      <p:tavLst>
                                        <p:tav tm="0" fmla="#ppt_w*sin(2.5*pi*$)">
                                          <p:val>
                                            <p:fltVal val="0"/>
                                          </p:val>
                                        </p:tav>
                                        <p:tav tm="100000">
                                          <p:val>
                                            <p:fltVal val="1"/>
                                          </p:val>
                                        </p:tav>
                                      </p:tavLst>
                                    </p:anim>
                                    <p:anim calcmode="lin" valueType="num">
                                      <p:cBhvr>
                                        <p:cTn id="40"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heel(1)">
                                      <p:cBhvr>
                                        <p:cTn id="45" dur="2000"/>
                                        <p:tgtEl>
                                          <p:spTgt spid="7"/>
                                        </p:tgtEl>
                                      </p:cBhvr>
                                    </p:animEffect>
                                  </p:childTnLst>
                                </p:cTn>
                              </p:par>
                              <p:par>
                                <p:cTn id="46" presetID="21" presetClass="entr" presetSubtype="1"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heel(1)">
                                      <p:cBhvr>
                                        <p:cTn id="48" dur="2000"/>
                                        <p:tgtEl>
                                          <p:spTgt spid="8"/>
                                        </p:tgtEl>
                                      </p:cBhvr>
                                    </p:animEffect>
                                  </p:childTnLst>
                                </p:cTn>
                              </p:par>
                              <p:par>
                                <p:cTn id="49" presetID="21" presetClass="entr" presetSubtype="1" fill="hold" nodeType="with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wheel(1)">
                                      <p:cBhvr>
                                        <p:cTn id="51" dur="2000"/>
                                        <p:tgtEl>
                                          <p:spTgt spid="1026"/>
                                        </p:tgtEl>
                                      </p:cBhvr>
                                    </p:animEffect>
                                  </p:childTnLst>
                                </p:cTn>
                              </p:par>
                              <p:par>
                                <p:cTn id="52" presetID="21" presetClass="entr" presetSubtype="1"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heel(1)">
                                      <p:cBhvr>
                                        <p:cTn id="54" dur="2000"/>
                                        <p:tgtEl>
                                          <p:spTgt spid="9"/>
                                        </p:tgtEl>
                                      </p:cBhvr>
                                    </p:animEffect>
                                  </p:childTnLst>
                                </p:cTn>
                              </p:par>
                              <p:par>
                                <p:cTn id="55" presetID="21" presetClass="entr" presetSubtype="1"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heel(1)">
                                      <p:cBhvr>
                                        <p:cTn id="57" dur="2000"/>
                                        <p:tgtEl>
                                          <p:spTgt spid="4"/>
                                        </p:tgtEl>
                                      </p:cBhvr>
                                    </p:animEffect>
                                  </p:childTnLst>
                                </p:cTn>
                              </p:par>
                              <p:par>
                                <p:cTn id="58" presetID="21" presetClass="entr" presetSubtype="1"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heel(1)">
                                      <p:cBhvr>
                                        <p:cTn id="60" dur="20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nodeType="clickEffect">
                                  <p:stCondLst>
                                    <p:cond delay="0"/>
                                  </p:stCondLst>
                                  <p:childTnLst>
                                    <p:anim calcmode="lin" valueType="num">
                                      <p:cBhvr additive="base">
                                        <p:cTn id="64" dur="500"/>
                                        <p:tgtEl>
                                          <p:spTgt spid="13"/>
                                        </p:tgtEl>
                                        <p:attrNameLst>
                                          <p:attrName>ppt_x</p:attrName>
                                        </p:attrNameLst>
                                      </p:cBhvr>
                                      <p:tavLst>
                                        <p:tav tm="0">
                                          <p:val>
                                            <p:strVal val="ppt_x"/>
                                          </p:val>
                                        </p:tav>
                                        <p:tav tm="100000">
                                          <p:val>
                                            <p:strVal val="ppt_x"/>
                                          </p:val>
                                        </p:tav>
                                      </p:tavLst>
                                    </p:anim>
                                    <p:anim calcmode="lin" valueType="num">
                                      <p:cBhvr additive="base">
                                        <p:cTn id="65" dur="500"/>
                                        <p:tgtEl>
                                          <p:spTgt spid="13"/>
                                        </p:tgtEl>
                                        <p:attrNameLst>
                                          <p:attrName>ppt_y</p:attrName>
                                        </p:attrNameLst>
                                      </p:cBhvr>
                                      <p:tavLst>
                                        <p:tav tm="0">
                                          <p:val>
                                            <p:strVal val="ppt_y"/>
                                          </p:val>
                                        </p:tav>
                                        <p:tav tm="100000">
                                          <p:val>
                                            <p:strVal val="1+ppt_h/2"/>
                                          </p:val>
                                        </p:tav>
                                      </p:tavLst>
                                    </p:anim>
                                    <p:set>
                                      <p:cBhvr>
                                        <p:cTn id="66" dur="1" fill="hold">
                                          <p:stCondLst>
                                            <p:cond delay="499"/>
                                          </p:stCondLst>
                                        </p:cTn>
                                        <p:tgtEl>
                                          <p:spTgt spid="13"/>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11"/>
                                        </p:tgtEl>
                                        <p:attrNameLst>
                                          <p:attrName>ppt_x</p:attrName>
                                        </p:attrNameLst>
                                      </p:cBhvr>
                                      <p:tavLst>
                                        <p:tav tm="0">
                                          <p:val>
                                            <p:strVal val="ppt_x"/>
                                          </p:val>
                                        </p:tav>
                                        <p:tav tm="100000">
                                          <p:val>
                                            <p:strVal val="ppt_x"/>
                                          </p:val>
                                        </p:tav>
                                      </p:tavLst>
                                    </p:anim>
                                    <p:anim calcmode="lin" valueType="num">
                                      <p:cBhvr additive="base">
                                        <p:cTn id="69" dur="500"/>
                                        <p:tgtEl>
                                          <p:spTgt spid="11"/>
                                        </p:tgtEl>
                                        <p:attrNameLst>
                                          <p:attrName>ppt_y</p:attrName>
                                        </p:attrNameLst>
                                      </p:cBhvr>
                                      <p:tavLst>
                                        <p:tav tm="0">
                                          <p:val>
                                            <p:strVal val="ppt_y"/>
                                          </p:val>
                                        </p:tav>
                                        <p:tav tm="100000">
                                          <p:val>
                                            <p:strVal val="1+ppt_h/2"/>
                                          </p:val>
                                        </p:tav>
                                      </p:tavLst>
                                    </p:anim>
                                    <p:set>
                                      <p:cBhvr>
                                        <p:cTn id="70" dur="1" fill="hold">
                                          <p:stCondLst>
                                            <p:cond delay="499"/>
                                          </p:stCondLst>
                                        </p:cTn>
                                        <p:tgtEl>
                                          <p:spTgt spid="11"/>
                                        </p:tgtEl>
                                        <p:attrNameLst>
                                          <p:attrName>style.visibility</p:attrName>
                                        </p:attrNameLst>
                                      </p:cBhvr>
                                      <p:to>
                                        <p:strVal val="hidden"/>
                                      </p:to>
                                    </p:set>
                                  </p:childTnLst>
                                </p:cTn>
                              </p:par>
                              <p:par>
                                <p:cTn id="71" presetID="2" presetClass="exit" presetSubtype="4" fill="hold" nodeType="withEffect">
                                  <p:stCondLst>
                                    <p:cond delay="0"/>
                                  </p:stCondLst>
                                  <p:childTnLst>
                                    <p:anim calcmode="lin" valueType="num">
                                      <p:cBhvr additive="base">
                                        <p:cTn id="72" dur="500"/>
                                        <p:tgtEl>
                                          <p:spTgt spid="3"/>
                                        </p:tgtEl>
                                        <p:attrNameLst>
                                          <p:attrName>ppt_x</p:attrName>
                                        </p:attrNameLst>
                                      </p:cBhvr>
                                      <p:tavLst>
                                        <p:tav tm="0">
                                          <p:val>
                                            <p:strVal val="ppt_x"/>
                                          </p:val>
                                        </p:tav>
                                        <p:tav tm="100000">
                                          <p:val>
                                            <p:strVal val="ppt_x"/>
                                          </p:val>
                                        </p:tav>
                                      </p:tavLst>
                                    </p:anim>
                                    <p:anim calcmode="lin" valueType="num">
                                      <p:cBhvr additive="base">
                                        <p:cTn id="73" dur="500"/>
                                        <p:tgtEl>
                                          <p:spTgt spid="3"/>
                                        </p:tgtEl>
                                        <p:attrNameLst>
                                          <p:attrName>ppt_y</p:attrName>
                                        </p:attrNameLst>
                                      </p:cBhvr>
                                      <p:tavLst>
                                        <p:tav tm="0">
                                          <p:val>
                                            <p:strVal val="ppt_y"/>
                                          </p:val>
                                        </p:tav>
                                        <p:tav tm="100000">
                                          <p:val>
                                            <p:strVal val="1+ppt_h/2"/>
                                          </p:val>
                                        </p:tav>
                                      </p:tavLst>
                                    </p:anim>
                                    <p:set>
                                      <p:cBhvr>
                                        <p:cTn id="74" dur="1" fill="hold">
                                          <p:stCondLst>
                                            <p:cond delay="499"/>
                                          </p:stCondLst>
                                        </p:cTn>
                                        <p:tgtEl>
                                          <p:spTgt spid="3"/>
                                        </p:tgtEl>
                                        <p:attrNameLst>
                                          <p:attrName>style.visibility</p:attrName>
                                        </p:attrNameLst>
                                      </p:cBhvr>
                                      <p:to>
                                        <p:strVal val="hidden"/>
                                      </p:to>
                                    </p:set>
                                  </p:childTnLst>
                                </p:cTn>
                              </p:par>
                              <p:par>
                                <p:cTn id="75" presetID="2" presetClass="exit" presetSubtype="4" fill="hold" nodeType="withEffect">
                                  <p:stCondLst>
                                    <p:cond delay="0"/>
                                  </p:stCondLst>
                                  <p:childTnLst>
                                    <p:anim calcmode="lin" valueType="num">
                                      <p:cBhvr additive="base">
                                        <p:cTn id="76" dur="500"/>
                                        <p:tgtEl>
                                          <p:spTgt spid="16"/>
                                        </p:tgtEl>
                                        <p:attrNameLst>
                                          <p:attrName>ppt_x</p:attrName>
                                        </p:attrNameLst>
                                      </p:cBhvr>
                                      <p:tavLst>
                                        <p:tav tm="0">
                                          <p:val>
                                            <p:strVal val="ppt_x"/>
                                          </p:val>
                                        </p:tav>
                                        <p:tav tm="100000">
                                          <p:val>
                                            <p:strVal val="ppt_x"/>
                                          </p:val>
                                        </p:tav>
                                      </p:tavLst>
                                    </p:anim>
                                    <p:anim calcmode="lin" valueType="num">
                                      <p:cBhvr additive="base">
                                        <p:cTn id="77" dur="500"/>
                                        <p:tgtEl>
                                          <p:spTgt spid="16"/>
                                        </p:tgtEl>
                                        <p:attrNameLst>
                                          <p:attrName>ppt_y</p:attrName>
                                        </p:attrNameLst>
                                      </p:cBhvr>
                                      <p:tavLst>
                                        <p:tav tm="0">
                                          <p:val>
                                            <p:strVal val="ppt_y"/>
                                          </p:val>
                                        </p:tav>
                                        <p:tav tm="100000">
                                          <p:val>
                                            <p:strVal val="1+ppt_h/2"/>
                                          </p:val>
                                        </p:tav>
                                      </p:tavLst>
                                    </p:anim>
                                    <p:set>
                                      <p:cBhvr>
                                        <p:cTn id="78" dur="1" fill="hold">
                                          <p:stCondLst>
                                            <p:cond delay="499"/>
                                          </p:stCondLst>
                                        </p:cTn>
                                        <p:tgtEl>
                                          <p:spTgt spid="16"/>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15"/>
                                        </p:tgtEl>
                                        <p:attrNameLst>
                                          <p:attrName>ppt_x</p:attrName>
                                        </p:attrNameLst>
                                      </p:cBhvr>
                                      <p:tavLst>
                                        <p:tav tm="0">
                                          <p:val>
                                            <p:strVal val="ppt_x"/>
                                          </p:val>
                                        </p:tav>
                                        <p:tav tm="100000">
                                          <p:val>
                                            <p:strVal val="ppt_x"/>
                                          </p:val>
                                        </p:tav>
                                      </p:tavLst>
                                    </p:anim>
                                    <p:anim calcmode="lin" valueType="num">
                                      <p:cBhvr additive="base">
                                        <p:cTn id="81" dur="500"/>
                                        <p:tgtEl>
                                          <p:spTgt spid="15"/>
                                        </p:tgtEl>
                                        <p:attrNameLst>
                                          <p:attrName>ppt_y</p:attrName>
                                        </p:attrNameLst>
                                      </p:cBhvr>
                                      <p:tavLst>
                                        <p:tav tm="0">
                                          <p:val>
                                            <p:strVal val="ppt_y"/>
                                          </p:val>
                                        </p:tav>
                                        <p:tav tm="100000">
                                          <p:val>
                                            <p:strVal val="1+ppt_h/2"/>
                                          </p:val>
                                        </p:tav>
                                      </p:tavLst>
                                    </p:anim>
                                    <p:set>
                                      <p:cBhvr>
                                        <p:cTn id="82" dur="1" fill="hold">
                                          <p:stCondLst>
                                            <p:cond delay="499"/>
                                          </p:stCondLst>
                                        </p:cTn>
                                        <p:tgtEl>
                                          <p:spTgt spid="15"/>
                                        </p:tgtEl>
                                        <p:attrNameLst>
                                          <p:attrName>style.visibility</p:attrName>
                                        </p:attrNameLst>
                                      </p:cBhvr>
                                      <p:to>
                                        <p:strVal val="hidden"/>
                                      </p:to>
                                    </p:set>
                                  </p:childTnLst>
                                </p:cTn>
                              </p:par>
                              <p:par>
                                <p:cTn id="83" presetID="2" presetClass="exit" presetSubtype="4" fill="hold" nodeType="withEffect">
                                  <p:stCondLst>
                                    <p:cond delay="0"/>
                                  </p:stCondLst>
                                  <p:childTnLst>
                                    <p:anim calcmode="lin" valueType="num">
                                      <p:cBhvr additive="base">
                                        <p:cTn id="84" dur="500"/>
                                        <p:tgtEl>
                                          <p:spTgt spid="17"/>
                                        </p:tgtEl>
                                        <p:attrNameLst>
                                          <p:attrName>ppt_x</p:attrName>
                                        </p:attrNameLst>
                                      </p:cBhvr>
                                      <p:tavLst>
                                        <p:tav tm="0">
                                          <p:val>
                                            <p:strVal val="ppt_x"/>
                                          </p:val>
                                        </p:tav>
                                        <p:tav tm="100000">
                                          <p:val>
                                            <p:strVal val="ppt_x"/>
                                          </p:val>
                                        </p:tav>
                                      </p:tavLst>
                                    </p:anim>
                                    <p:anim calcmode="lin" valueType="num">
                                      <p:cBhvr additive="base">
                                        <p:cTn id="85" dur="500"/>
                                        <p:tgtEl>
                                          <p:spTgt spid="17"/>
                                        </p:tgtEl>
                                        <p:attrNameLst>
                                          <p:attrName>ppt_y</p:attrName>
                                        </p:attrNameLst>
                                      </p:cBhvr>
                                      <p:tavLst>
                                        <p:tav tm="0">
                                          <p:val>
                                            <p:strVal val="ppt_y"/>
                                          </p:val>
                                        </p:tav>
                                        <p:tav tm="100000">
                                          <p:val>
                                            <p:strVal val="1+ppt_h/2"/>
                                          </p:val>
                                        </p:tav>
                                      </p:tavLst>
                                    </p:anim>
                                    <p:set>
                                      <p:cBhvr>
                                        <p:cTn id="86" dur="1" fill="hold">
                                          <p:stCondLst>
                                            <p:cond delay="499"/>
                                          </p:stCondLst>
                                        </p:cTn>
                                        <p:tgtEl>
                                          <p:spTgt spid="17"/>
                                        </p:tgtEl>
                                        <p:attrNameLst>
                                          <p:attrName>style.visibility</p:attrName>
                                        </p:attrNameLst>
                                      </p:cBhvr>
                                      <p:to>
                                        <p:strVal val="hidden"/>
                                      </p:to>
                                    </p:set>
                                  </p:childTnLst>
                                </p:cTn>
                              </p:par>
                              <p:par>
                                <p:cTn id="87" presetID="2" presetClass="exit" presetSubtype="4" fill="hold" nodeType="withEffect">
                                  <p:stCondLst>
                                    <p:cond delay="0"/>
                                  </p:stCondLst>
                                  <p:childTnLst>
                                    <p:anim calcmode="lin" valueType="num">
                                      <p:cBhvr additive="base">
                                        <p:cTn id="88" dur="500"/>
                                        <p:tgtEl>
                                          <p:spTgt spid="7"/>
                                        </p:tgtEl>
                                        <p:attrNameLst>
                                          <p:attrName>ppt_x</p:attrName>
                                        </p:attrNameLst>
                                      </p:cBhvr>
                                      <p:tavLst>
                                        <p:tav tm="0">
                                          <p:val>
                                            <p:strVal val="ppt_x"/>
                                          </p:val>
                                        </p:tav>
                                        <p:tav tm="100000">
                                          <p:val>
                                            <p:strVal val="ppt_x"/>
                                          </p:val>
                                        </p:tav>
                                      </p:tavLst>
                                    </p:anim>
                                    <p:anim calcmode="lin" valueType="num">
                                      <p:cBhvr additive="base">
                                        <p:cTn id="89" dur="500"/>
                                        <p:tgtEl>
                                          <p:spTgt spid="7"/>
                                        </p:tgtEl>
                                        <p:attrNameLst>
                                          <p:attrName>ppt_y</p:attrName>
                                        </p:attrNameLst>
                                      </p:cBhvr>
                                      <p:tavLst>
                                        <p:tav tm="0">
                                          <p:val>
                                            <p:strVal val="ppt_y"/>
                                          </p:val>
                                        </p:tav>
                                        <p:tav tm="100000">
                                          <p:val>
                                            <p:strVal val="1+ppt_h/2"/>
                                          </p:val>
                                        </p:tav>
                                      </p:tavLst>
                                    </p:anim>
                                    <p:set>
                                      <p:cBhvr>
                                        <p:cTn id="90" dur="1" fill="hold">
                                          <p:stCondLst>
                                            <p:cond delay="499"/>
                                          </p:stCondLst>
                                        </p:cTn>
                                        <p:tgtEl>
                                          <p:spTgt spid="7"/>
                                        </p:tgtEl>
                                        <p:attrNameLst>
                                          <p:attrName>style.visibility</p:attrName>
                                        </p:attrNameLst>
                                      </p:cBhvr>
                                      <p:to>
                                        <p:strVal val="hidden"/>
                                      </p:to>
                                    </p:set>
                                  </p:childTnLst>
                                </p:cTn>
                              </p:par>
                              <p:par>
                                <p:cTn id="91" presetID="2" presetClass="exit" presetSubtype="4" fill="hold" nodeType="withEffect">
                                  <p:stCondLst>
                                    <p:cond delay="0"/>
                                  </p:stCondLst>
                                  <p:childTnLst>
                                    <p:anim calcmode="lin" valueType="num">
                                      <p:cBhvr additive="base">
                                        <p:cTn id="92" dur="500"/>
                                        <p:tgtEl>
                                          <p:spTgt spid="8"/>
                                        </p:tgtEl>
                                        <p:attrNameLst>
                                          <p:attrName>ppt_x</p:attrName>
                                        </p:attrNameLst>
                                      </p:cBhvr>
                                      <p:tavLst>
                                        <p:tav tm="0">
                                          <p:val>
                                            <p:strVal val="ppt_x"/>
                                          </p:val>
                                        </p:tav>
                                        <p:tav tm="100000">
                                          <p:val>
                                            <p:strVal val="ppt_x"/>
                                          </p:val>
                                        </p:tav>
                                      </p:tavLst>
                                    </p:anim>
                                    <p:anim calcmode="lin" valueType="num">
                                      <p:cBhvr additive="base">
                                        <p:cTn id="93" dur="500"/>
                                        <p:tgtEl>
                                          <p:spTgt spid="8"/>
                                        </p:tgtEl>
                                        <p:attrNameLst>
                                          <p:attrName>ppt_y</p:attrName>
                                        </p:attrNameLst>
                                      </p:cBhvr>
                                      <p:tavLst>
                                        <p:tav tm="0">
                                          <p:val>
                                            <p:strVal val="ppt_y"/>
                                          </p:val>
                                        </p:tav>
                                        <p:tav tm="100000">
                                          <p:val>
                                            <p:strVal val="1+ppt_h/2"/>
                                          </p:val>
                                        </p:tav>
                                      </p:tavLst>
                                    </p:anim>
                                    <p:set>
                                      <p:cBhvr>
                                        <p:cTn id="94" dur="1" fill="hold">
                                          <p:stCondLst>
                                            <p:cond delay="499"/>
                                          </p:stCondLst>
                                        </p:cTn>
                                        <p:tgtEl>
                                          <p:spTgt spid="8"/>
                                        </p:tgtEl>
                                        <p:attrNameLst>
                                          <p:attrName>style.visibility</p:attrName>
                                        </p:attrNameLst>
                                      </p:cBhvr>
                                      <p:to>
                                        <p:strVal val="hidden"/>
                                      </p:to>
                                    </p:set>
                                  </p:childTnLst>
                                </p:cTn>
                              </p:par>
                              <p:par>
                                <p:cTn id="95" presetID="2" presetClass="exit" presetSubtype="4" fill="hold" nodeType="withEffect">
                                  <p:stCondLst>
                                    <p:cond delay="0"/>
                                  </p:stCondLst>
                                  <p:childTnLst>
                                    <p:anim calcmode="lin" valueType="num">
                                      <p:cBhvr additive="base">
                                        <p:cTn id="96" dur="500"/>
                                        <p:tgtEl>
                                          <p:spTgt spid="1026"/>
                                        </p:tgtEl>
                                        <p:attrNameLst>
                                          <p:attrName>ppt_x</p:attrName>
                                        </p:attrNameLst>
                                      </p:cBhvr>
                                      <p:tavLst>
                                        <p:tav tm="0">
                                          <p:val>
                                            <p:strVal val="ppt_x"/>
                                          </p:val>
                                        </p:tav>
                                        <p:tav tm="100000">
                                          <p:val>
                                            <p:strVal val="ppt_x"/>
                                          </p:val>
                                        </p:tav>
                                      </p:tavLst>
                                    </p:anim>
                                    <p:anim calcmode="lin" valueType="num">
                                      <p:cBhvr additive="base">
                                        <p:cTn id="97" dur="500"/>
                                        <p:tgtEl>
                                          <p:spTgt spid="1026"/>
                                        </p:tgtEl>
                                        <p:attrNameLst>
                                          <p:attrName>ppt_y</p:attrName>
                                        </p:attrNameLst>
                                      </p:cBhvr>
                                      <p:tavLst>
                                        <p:tav tm="0">
                                          <p:val>
                                            <p:strVal val="ppt_y"/>
                                          </p:val>
                                        </p:tav>
                                        <p:tav tm="100000">
                                          <p:val>
                                            <p:strVal val="1+ppt_h/2"/>
                                          </p:val>
                                        </p:tav>
                                      </p:tavLst>
                                    </p:anim>
                                    <p:set>
                                      <p:cBhvr>
                                        <p:cTn id="98" dur="1" fill="hold">
                                          <p:stCondLst>
                                            <p:cond delay="499"/>
                                          </p:stCondLst>
                                        </p:cTn>
                                        <p:tgtEl>
                                          <p:spTgt spid="1026"/>
                                        </p:tgtEl>
                                        <p:attrNameLst>
                                          <p:attrName>style.visibility</p:attrName>
                                        </p:attrNameLst>
                                      </p:cBhvr>
                                      <p:to>
                                        <p:strVal val="hidden"/>
                                      </p:to>
                                    </p:set>
                                  </p:childTnLst>
                                </p:cTn>
                              </p:par>
                              <p:par>
                                <p:cTn id="99" presetID="2" presetClass="exit" presetSubtype="4" fill="hold" nodeType="withEffect">
                                  <p:stCondLst>
                                    <p:cond delay="0"/>
                                  </p:stCondLst>
                                  <p:childTnLst>
                                    <p:anim calcmode="lin" valueType="num">
                                      <p:cBhvr additive="base">
                                        <p:cTn id="100" dur="500"/>
                                        <p:tgtEl>
                                          <p:spTgt spid="9"/>
                                        </p:tgtEl>
                                        <p:attrNameLst>
                                          <p:attrName>ppt_x</p:attrName>
                                        </p:attrNameLst>
                                      </p:cBhvr>
                                      <p:tavLst>
                                        <p:tav tm="0">
                                          <p:val>
                                            <p:strVal val="ppt_x"/>
                                          </p:val>
                                        </p:tav>
                                        <p:tav tm="100000">
                                          <p:val>
                                            <p:strVal val="ppt_x"/>
                                          </p:val>
                                        </p:tav>
                                      </p:tavLst>
                                    </p:anim>
                                    <p:anim calcmode="lin" valueType="num">
                                      <p:cBhvr additive="base">
                                        <p:cTn id="101" dur="500"/>
                                        <p:tgtEl>
                                          <p:spTgt spid="9"/>
                                        </p:tgtEl>
                                        <p:attrNameLst>
                                          <p:attrName>ppt_y</p:attrName>
                                        </p:attrNameLst>
                                      </p:cBhvr>
                                      <p:tavLst>
                                        <p:tav tm="0">
                                          <p:val>
                                            <p:strVal val="ppt_y"/>
                                          </p:val>
                                        </p:tav>
                                        <p:tav tm="100000">
                                          <p:val>
                                            <p:strVal val="1+ppt_h/2"/>
                                          </p:val>
                                        </p:tav>
                                      </p:tavLst>
                                    </p:anim>
                                    <p:set>
                                      <p:cBhvr>
                                        <p:cTn id="102" dur="1" fill="hold">
                                          <p:stCondLst>
                                            <p:cond delay="499"/>
                                          </p:stCondLst>
                                        </p:cTn>
                                        <p:tgtEl>
                                          <p:spTgt spid="9"/>
                                        </p:tgtEl>
                                        <p:attrNameLst>
                                          <p:attrName>style.visibility</p:attrName>
                                        </p:attrNameLst>
                                      </p:cBhvr>
                                      <p:to>
                                        <p:strVal val="hidden"/>
                                      </p:to>
                                    </p:set>
                                  </p:childTnLst>
                                </p:cTn>
                              </p:par>
                              <p:par>
                                <p:cTn id="103" presetID="2" presetClass="exit" presetSubtype="4" fill="hold" nodeType="withEffect">
                                  <p:stCondLst>
                                    <p:cond delay="0"/>
                                  </p:stCondLst>
                                  <p:childTnLst>
                                    <p:anim calcmode="lin" valueType="num">
                                      <p:cBhvr additive="base">
                                        <p:cTn id="104" dur="500"/>
                                        <p:tgtEl>
                                          <p:spTgt spid="4"/>
                                        </p:tgtEl>
                                        <p:attrNameLst>
                                          <p:attrName>ppt_x</p:attrName>
                                        </p:attrNameLst>
                                      </p:cBhvr>
                                      <p:tavLst>
                                        <p:tav tm="0">
                                          <p:val>
                                            <p:strVal val="ppt_x"/>
                                          </p:val>
                                        </p:tav>
                                        <p:tav tm="100000">
                                          <p:val>
                                            <p:strVal val="ppt_x"/>
                                          </p:val>
                                        </p:tav>
                                      </p:tavLst>
                                    </p:anim>
                                    <p:anim calcmode="lin" valueType="num">
                                      <p:cBhvr additive="base">
                                        <p:cTn id="105" dur="500"/>
                                        <p:tgtEl>
                                          <p:spTgt spid="4"/>
                                        </p:tgtEl>
                                        <p:attrNameLst>
                                          <p:attrName>ppt_y</p:attrName>
                                        </p:attrNameLst>
                                      </p:cBhvr>
                                      <p:tavLst>
                                        <p:tav tm="0">
                                          <p:val>
                                            <p:strVal val="ppt_y"/>
                                          </p:val>
                                        </p:tav>
                                        <p:tav tm="100000">
                                          <p:val>
                                            <p:strVal val="1+ppt_h/2"/>
                                          </p:val>
                                        </p:tav>
                                      </p:tavLst>
                                    </p:anim>
                                    <p:set>
                                      <p:cBhvr>
                                        <p:cTn id="106" dur="1" fill="hold">
                                          <p:stCondLst>
                                            <p:cond delay="499"/>
                                          </p:stCondLst>
                                        </p:cTn>
                                        <p:tgtEl>
                                          <p:spTgt spid="4"/>
                                        </p:tgtEl>
                                        <p:attrNameLst>
                                          <p:attrName>style.visibility</p:attrName>
                                        </p:attrNameLst>
                                      </p:cBhvr>
                                      <p:to>
                                        <p:strVal val="hidden"/>
                                      </p:to>
                                    </p:set>
                                  </p:childTnLst>
                                </p:cTn>
                              </p:par>
                              <p:par>
                                <p:cTn id="107" presetID="2" presetClass="exit" presetSubtype="4" fill="hold" nodeType="withEffect">
                                  <p:stCondLst>
                                    <p:cond delay="0"/>
                                  </p:stCondLst>
                                  <p:childTnLst>
                                    <p:anim calcmode="lin" valueType="num">
                                      <p:cBhvr additive="base">
                                        <p:cTn id="108" dur="500"/>
                                        <p:tgtEl>
                                          <p:spTgt spid="10"/>
                                        </p:tgtEl>
                                        <p:attrNameLst>
                                          <p:attrName>ppt_x</p:attrName>
                                        </p:attrNameLst>
                                      </p:cBhvr>
                                      <p:tavLst>
                                        <p:tav tm="0">
                                          <p:val>
                                            <p:strVal val="ppt_x"/>
                                          </p:val>
                                        </p:tav>
                                        <p:tav tm="100000">
                                          <p:val>
                                            <p:strVal val="ppt_x"/>
                                          </p:val>
                                        </p:tav>
                                      </p:tavLst>
                                    </p:anim>
                                    <p:anim calcmode="lin" valueType="num">
                                      <p:cBhvr additive="base">
                                        <p:cTn id="109" dur="500"/>
                                        <p:tgtEl>
                                          <p:spTgt spid="10"/>
                                        </p:tgtEl>
                                        <p:attrNameLst>
                                          <p:attrName>ppt_y</p:attrName>
                                        </p:attrNameLst>
                                      </p:cBhvr>
                                      <p:tavLst>
                                        <p:tav tm="0">
                                          <p:val>
                                            <p:strVal val="ppt_y"/>
                                          </p:val>
                                        </p:tav>
                                        <p:tav tm="100000">
                                          <p:val>
                                            <p:strVal val="1+ppt_h/2"/>
                                          </p:val>
                                        </p:tav>
                                      </p:tavLst>
                                    </p:anim>
                                    <p:set>
                                      <p:cBhvr>
                                        <p:cTn id="110" dur="1" fill="hold">
                                          <p:stCondLst>
                                            <p:cond delay="499"/>
                                          </p:stCondLst>
                                        </p:cTn>
                                        <p:tgtEl>
                                          <p:spTgt spid="10"/>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6" presetClass="exit" presetSubtype="21" fill="hold" nodeType="clickEffect">
                                  <p:stCondLst>
                                    <p:cond delay="0"/>
                                  </p:stCondLst>
                                  <p:childTnLst>
                                    <p:animEffect transition="out" filter="barn(inVertical)">
                                      <p:cBhvr>
                                        <p:cTn id="114" dur="500"/>
                                        <p:tgtEl>
                                          <p:spTgt spid="12"/>
                                        </p:tgtEl>
                                      </p:cBhvr>
                                    </p:animEffect>
                                    <p:set>
                                      <p:cBhvr>
                                        <p:cTn id="1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laid">
          <a:fgClr>
            <a:schemeClr val="accent1"/>
          </a:fgClr>
          <a:bgClr>
            <a:schemeClr val="bg1"/>
          </a:bgClr>
        </a:pattFill>
        <a:effectLst/>
      </p:bgPr>
    </p:bg>
    <p:spTree>
      <p:nvGrpSpPr>
        <p:cNvPr id="1" name=""/>
        <p:cNvGrpSpPr/>
        <p:nvPr/>
      </p:nvGrpSpPr>
      <p:grpSpPr>
        <a:xfrm>
          <a:off x="0" y="0"/>
          <a:ext cx="0" cy="0"/>
          <a:chOff x="0" y="0"/>
          <a:chExt cx="0" cy="0"/>
        </a:xfrm>
      </p:grpSpPr>
      <p:pic>
        <p:nvPicPr>
          <p:cNvPr id="8" name="Picture 3" descr="F:\GEO\slide_3.jpg"/>
          <p:cNvPicPr>
            <a:picLocks noChangeAspect="1" noChangeArrowheads="1"/>
          </p:cNvPicPr>
          <p:nvPr/>
        </p:nvPicPr>
        <p:blipFill rotWithShape="1">
          <a:blip r:embed="rId2">
            <a:extLst>
              <a:ext uri="{28A0092B-C50C-407E-A947-70E740481C1C}">
                <a14:useLocalDpi xmlns:a14="http://schemas.microsoft.com/office/drawing/2010/main" val="0"/>
              </a:ext>
            </a:extLst>
          </a:blip>
          <a:srcRect l="54287" t="55614" r="8303" b="4525"/>
          <a:stretch/>
        </p:blipFill>
        <p:spPr bwMode="auto">
          <a:xfrm>
            <a:off x="3340085" y="4743472"/>
            <a:ext cx="3656414" cy="23086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3" descr="F:\GEO\slide_3.jpg"/>
          <p:cNvPicPr>
            <a:picLocks noChangeAspect="1" noChangeArrowheads="1"/>
          </p:cNvPicPr>
          <p:nvPr/>
        </p:nvPicPr>
        <p:blipFill rotWithShape="1">
          <a:blip r:embed="rId2">
            <a:extLst>
              <a:ext uri="{28A0092B-C50C-407E-A947-70E740481C1C}">
                <a14:useLocalDpi xmlns:a14="http://schemas.microsoft.com/office/drawing/2010/main" val="0"/>
              </a:ext>
            </a:extLst>
          </a:blip>
          <a:srcRect l="55427" t="17235" r="16876" b="47711"/>
          <a:stretch/>
        </p:blipFill>
        <p:spPr bwMode="auto">
          <a:xfrm>
            <a:off x="6588224" y="4743472"/>
            <a:ext cx="2432202" cy="23086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0" y="1556792"/>
            <a:ext cx="6444208" cy="3026767"/>
          </a:xfrm>
          <a:ln>
            <a:solidFill>
              <a:srgbClr val="0000CC"/>
            </a:solidFill>
          </a:ln>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s-MX" sz="7200" cap="all" spc="0" dirty="0">
                <a:ln/>
                <a:solidFill>
                  <a:srgbClr val="00B0F0"/>
                </a:solidFill>
                <a:effectLst>
                  <a:glow rad="228600">
                    <a:schemeClr val="tx1">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Agency FB" pitchFamily="34" charset="0"/>
              </a:rPr>
              <a:t>Tipos de comunicación</a:t>
            </a:r>
          </a:p>
        </p:txBody>
      </p:sp>
      <p:pic>
        <p:nvPicPr>
          <p:cNvPr id="1026" name="Picture 2" descr="F:\GEO\hdgury}.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01079" y="188640"/>
            <a:ext cx="4283968" cy="6237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GEO\hjh.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659" b="100000" l="0" r="100000"/>
                    </a14:imgEffect>
                  </a14:imgLayer>
                </a14:imgProps>
              </a:ext>
              <a:ext uri="{28A0092B-C50C-407E-A947-70E740481C1C}">
                <a14:useLocalDpi xmlns:a14="http://schemas.microsoft.com/office/drawing/2010/main" val="0"/>
              </a:ext>
            </a:extLst>
          </a:blip>
          <a:srcRect/>
          <a:stretch>
            <a:fillRect/>
          </a:stretch>
        </p:blipFill>
        <p:spPr bwMode="auto">
          <a:xfrm>
            <a:off x="323527" y="0"/>
            <a:ext cx="4577095" cy="239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311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GEO\bfkjdf.jp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9992" y="1196752"/>
            <a:ext cx="4176464" cy="49091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F:\GEO\nalkfm.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51520" y="476672"/>
            <a:ext cx="4504895" cy="58326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Rectángulo"/>
          <p:cNvSpPr/>
          <p:nvPr/>
        </p:nvSpPr>
        <p:spPr>
          <a:xfrm>
            <a:off x="-396552" y="919794"/>
            <a:ext cx="9793088" cy="5463034"/>
          </a:xfrm>
          <a:prstGeom prst="rect">
            <a:avLst/>
          </a:prstGeom>
        </p:spPr>
        <p:txBody>
          <a:bodyPr wrap="square">
            <a:spAutoFit/>
          </a:bodyPr>
          <a:lstStyle/>
          <a:p>
            <a:pPr algn="ctr"/>
            <a:r>
              <a:rPr lang="es-MX" sz="9600" dirty="0">
                <a:latin typeface="Bernard MT Condensed" pitchFamily="18" charset="0"/>
              </a:rPr>
              <a:t>   </a:t>
            </a:r>
            <a:endParaRPr lang="es-MX" sz="4000" dirty="0">
              <a:effectLst>
                <a:outerShdw blurRad="38100" dist="38100" dir="2700000" algn="tl">
                  <a:srgbClr val="000000">
                    <a:alpha val="43137"/>
                  </a:srgbClr>
                </a:outerShdw>
              </a:effectLst>
            </a:endParaRPr>
          </a:p>
          <a:p>
            <a:pPr algn="ctr"/>
            <a:r>
              <a:rPr lang="es-MX" sz="4000" dirty="0">
                <a:effectLst>
                  <a:outerShdw blurRad="38100" dist="38100" dir="2700000" algn="tl">
                    <a:srgbClr val="000000">
                      <a:alpha val="43137"/>
                    </a:srgbClr>
                  </a:outerShdw>
                </a:effectLst>
              </a:rPr>
              <a:t> </a:t>
            </a:r>
            <a:r>
              <a:rPr lang="es-MX" sz="13800" b="1" dirty="0">
                <a:solidFill>
                  <a:srgbClr val="00B0F0"/>
                </a:solidFill>
                <a:effectLst>
                  <a:glow rad="101600">
                    <a:srgbClr val="FFFF00">
                      <a:alpha val="60000"/>
                    </a:srgbClr>
                  </a:glow>
                  <a:outerShdw blurRad="38100" dist="38100" dir="2700000" algn="tl">
                    <a:srgbClr val="000000">
                      <a:alpha val="43137"/>
                    </a:srgbClr>
                  </a:outerShdw>
                </a:effectLst>
                <a:latin typeface="Edwardian Script ITC" pitchFamily="66" charset="0"/>
              </a:rPr>
              <a:t>Directa </a:t>
            </a:r>
            <a:endParaRPr lang="es-MX" sz="11500" dirty="0">
              <a:effectLst>
                <a:outerShdw blurRad="38100" dist="38100" dir="2700000" algn="tl">
                  <a:srgbClr val="000000">
                    <a:alpha val="43137"/>
                  </a:srgbClr>
                </a:outerShdw>
              </a:effectLst>
              <a:latin typeface="Edwardian Script ITC" pitchFamily="66" charset="0"/>
            </a:endParaRPr>
          </a:p>
          <a:p>
            <a:pPr algn="ctr"/>
            <a:r>
              <a:rPr lang="es-MX" sz="11500" b="1" dirty="0">
                <a:solidFill>
                  <a:srgbClr val="FF0000"/>
                </a:solidFill>
                <a:effectLst>
                  <a:glow rad="228600">
                    <a:schemeClr val="accent2">
                      <a:satMod val="175000"/>
                      <a:alpha val="40000"/>
                    </a:schemeClr>
                  </a:glow>
                  <a:outerShdw blurRad="38100" dist="38100" dir="2700000" algn="tl">
                    <a:srgbClr val="000000">
                      <a:alpha val="43137"/>
                    </a:srgbClr>
                  </a:outerShdw>
                </a:effectLst>
                <a:latin typeface="Edwardian Script ITC" pitchFamily="66" charset="0"/>
              </a:rPr>
              <a:t>Indirecta</a:t>
            </a:r>
          </a:p>
        </p:txBody>
      </p:sp>
      <p:sp>
        <p:nvSpPr>
          <p:cNvPr id="3" name="2 Rectángulo"/>
          <p:cNvSpPr/>
          <p:nvPr/>
        </p:nvSpPr>
        <p:spPr>
          <a:xfrm>
            <a:off x="1137533" y="116632"/>
            <a:ext cx="6724918" cy="1569660"/>
          </a:xfrm>
          <a:prstGeom prst="rect">
            <a:avLst/>
          </a:prstGeom>
          <a:ln>
            <a:solidFill>
              <a:srgbClr val="0000CC"/>
            </a:solidFill>
          </a:ln>
        </p:spPr>
        <p:txBody>
          <a:bodyPr wrap="none">
            <a:spAutoFit/>
          </a:bodyPr>
          <a:lstStyle/>
          <a:p>
            <a:pPr algn="ctr"/>
            <a:r>
              <a:rPr lang="es-MX" sz="9600" dirty="0">
                <a:effectLst>
                  <a:outerShdw blurRad="38100" dist="38100" dir="2700000" algn="tl">
                    <a:srgbClr val="000000">
                      <a:alpha val="43137"/>
                    </a:srgbClr>
                  </a:outerShdw>
                </a:effectLst>
                <a:latin typeface="Bernard MT Condensed" pitchFamily="18" charset="0"/>
              </a:rPr>
              <a:t>comunicación</a:t>
            </a:r>
          </a:p>
        </p:txBody>
      </p:sp>
    </p:spTree>
    <p:extLst>
      <p:ext uri="{BB962C8B-B14F-4D97-AF65-F5344CB8AC3E}">
        <p14:creationId xmlns:p14="http://schemas.microsoft.com/office/powerpoint/2010/main" val="12948100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5123" y="1103761"/>
            <a:ext cx="5458946" cy="5016758"/>
          </a:xfrm>
          <a:prstGeom prst="rect">
            <a:avLst/>
          </a:prstGeom>
          <a:solidFill>
            <a:schemeClr val="accent6"/>
          </a:solidFill>
        </p:spPr>
        <p:txBody>
          <a:bodyPr wrap="square">
            <a:spAutoFit/>
          </a:bodyPr>
          <a:lstStyle/>
          <a:p>
            <a:pPr algn="just"/>
            <a:r>
              <a:rPr lang="es-MX" sz="3200" dirty="0">
                <a:latin typeface="Agency FB" pitchFamily="34" charset="0"/>
              </a:rPr>
              <a:t>La comunicación directa  es aquella que realizamos frente a frente sin intermediarios con inmediatez temporal y espacial nos permite expresar emociones por medio del lenguaje corporal pues el receptor tiene la facilidad de observarnos.</a:t>
            </a:r>
          </a:p>
          <a:p>
            <a:pPr algn="just"/>
            <a:r>
              <a:rPr lang="es-MX" sz="3200" dirty="0">
                <a:latin typeface="Agency FB" pitchFamily="34" charset="0"/>
              </a:rPr>
              <a:t>En la comunicación directa el emisor genera un mensaje y le receptor lo decodifica de manera instantánea</a:t>
            </a:r>
            <a:r>
              <a:rPr lang="es-MX" sz="3200" b="1" dirty="0">
                <a:solidFill>
                  <a:schemeClr val="bg1"/>
                </a:solidFill>
                <a:latin typeface="Agency FB" pitchFamily="34" charset="0"/>
              </a:rPr>
              <a:t>.</a:t>
            </a:r>
          </a:p>
        </p:txBody>
      </p:sp>
      <p:pic>
        <p:nvPicPr>
          <p:cNvPr id="2050" name="Picture 2" descr="F:\GEO\nalkf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628256"/>
            <a:ext cx="2952328" cy="599002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5649608" y="183138"/>
            <a:ext cx="2669320" cy="923330"/>
          </a:xfrm>
          <a:prstGeom prst="rect">
            <a:avLst/>
          </a:prstGeom>
          <a:solidFill>
            <a:srgbClr val="00B0F0"/>
          </a:solidFill>
        </p:spPr>
        <p:txBody>
          <a:bodyPr wrap="none" rtlCol="0">
            <a:spAutoFit/>
          </a:bodyPr>
          <a:lstStyle/>
          <a:p>
            <a:r>
              <a:rPr lang="es-MX" sz="5400" b="1" dirty="0">
                <a:effectLst>
                  <a:outerShdw blurRad="38100" dist="38100" dir="2700000" algn="tl">
                    <a:srgbClr val="000000">
                      <a:alpha val="43137"/>
                    </a:srgbClr>
                  </a:outerShdw>
                </a:effectLst>
              </a:rPr>
              <a:t>Ejemplo:</a:t>
            </a:r>
          </a:p>
        </p:txBody>
      </p:sp>
      <p:sp>
        <p:nvSpPr>
          <p:cNvPr id="4" name="3 Rectángulo"/>
          <p:cNvSpPr/>
          <p:nvPr/>
        </p:nvSpPr>
        <p:spPr>
          <a:xfrm>
            <a:off x="1403648" y="136971"/>
            <a:ext cx="2116285" cy="1015663"/>
          </a:xfrm>
          <a:prstGeom prst="rect">
            <a:avLst/>
          </a:prstGeom>
          <a:solidFill>
            <a:srgbClr val="7030A0"/>
          </a:solidFill>
          <a:ln w="57150">
            <a:solidFill>
              <a:schemeClr val="accent1"/>
            </a:solidFill>
          </a:ln>
        </p:spPr>
        <p:txBody>
          <a:bodyPr wrap="none">
            <a:spAutoFit/>
          </a:bodyPr>
          <a:lstStyle/>
          <a:p>
            <a:r>
              <a:rPr lang="es-MX" sz="6000" b="1" dirty="0">
                <a:latin typeface="Agency FB" pitchFamily="34" charset="0"/>
              </a:rPr>
              <a:t>Directa</a:t>
            </a:r>
            <a:endParaRPr lang="es-MX" sz="6000" dirty="0"/>
          </a:p>
        </p:txBody>
      </p:sp>
    </p:spTree>
    <p:extLst>
      <p:ext uri="{BB962C8B-B14F-4D97-AF65-F5344CB8AC3E}">
        <p14:creationId xmlns:p14="http://schemas.microsoft.com/office/powerpoint/2010/main" val="1610133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043711"/>
            <a:ext cx="4697938" cy="5632311"/>
          </a:xfrm>
          <a:prstGeom prst="rect">
            <a:avLst/>
          </a:prstGeom>
          <a:solidFill>
            <a:schemeClr val="accent2"/>
          </a:solidFill>
        </p:spPr>
        <p:txBody>
          <a:bodyPr wrap="square">
            <a:spAutoFit/>
          </a:bodyPr>
          <a:lstStyle/>
          <a:p>
            <a:pPr algn="just"/>
            <a:r>
              <a:rPr lang="es-MX" sz="3600" b="1" dirty="0">
                <a:latin typeface="Agency FB" pitchFamily="34" charset="0"/>
              </a:rPr>
              <a:t>la comunicación indirecta se da cuando el emisor y el receptor no se encuentran físicamente juntos por lo que necesitan una herramienta para transmitirse el mensaje deseado, ya sea una carta, una computadora conectada a internet o un celular</a:t>
            </a:r>
            <a:r>
              <a:rPr lang="es-MX" sz="3600" b="1" dirty="0">
                <a:solidFill>
                  <a:srgbClr val="FFFF00"/>
                </a:solidFill>
                <a:latin typeface="Agency FB" pitchFamily="34" charset="0"/>
              </a:rPr>
              <a:t>.</a:t>
            </a:r>
          </a:p>
        </p:txBody>
      </p:sp>
      <p:pic>
        <p:nvPicPr>
          <p:cNvPr id="3074" name="Picture 2" descr="F:\GEO\kkjbhk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413" y="4246863"/>
            <a:ext cx="3975226" cy="23911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5" name="Picture 3" descr="F:\GEO\bfkj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254" y="1566237"/>
            <a:ext cx="3975226" cy="26827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827584" y="188640"/>
            <a:ext cx="2736304" cy="923330"/>
          </a:xfrm>
          <a:prstGeom prst="rect">
            <a:avLst/>
          </a:prstGeom>
          <a:solidFill>
            <a:srgbClr val="7030A0"/>
          </a:solidFill>
          <a:ln w="38100">
            <a:solidFill>
              <a:schemeClr val="accent1"/>
            </a:solidFill>
          </a:ln>
        </p:spPr>
        <p:txBody>
          <a:bodyPr wrap="square">
            <a:spAutoFit/>
          </a:bodyPr>
          <a:lstStyle/>
          <a:p>
            <a:pPr algn="ctr"/>
            <a:r>
              <a:rPr lang="es-MX" sz="5400" b="1" dirty="0">
                <a:latin typeface="Agency FB" pitchFamily="34" charset="0"/>
              </a:rPr>
              <a:t>Indirecta</a:t>
            </a:r>
            <a:endParaRPr lang="es-MX" sz="5400" dirty="0"/>
          </a:p>
        </p:txBody>
      </p:sp>
      <p:sp>
        <p:nvSpPr>
          <p:cNvPr id="6" name="5 CuadroTexto"/>
          <p:cNvSpPr txBox="1"/>
          <p:nvPr/>
        </p:nvSpPr>
        <p:spPr>
          <a:xfrm>
            <a:off x="5570207" y="642907"/>
            <a:ext cx="2669320" cy="923330"/>
          </a:xfrm>
          <a:prstGeom prst="rect">
            <a:avLst/>
          </a:prstGeom>
          <a:solidFill>
            <a:srgbClr val="00B0F0"/>
          </a:solidFill>
        </p:spPr>
        <p:txBody>
          <a:bodyPr wrap="none" rtlCol="0">
            <a:spAutoFit/>
          </a:bodyPr>
          <a:lstStyle/>
          <a:p>
            <a:r>
              <a:rPr lang="es-MX" sz="5400" b="1" dirty="0">
                <a:effectLst>
                  <a:outerShdw blurRad="38100" dist="38100" dir="2700000" algn="tl">
                    <a:srgbClr val="000000">
                      <a:alpha val="43137"/>
                    </a:srgbClr>
                  </a:outerShdw>
                </a:effectLst>
              </a:rPr>
              <a:t>Ejemplo:</a:t>
            </a:r>
          </a:p>
        </p:txBody>
      </p:sp>
    </p:spTree>
    <p:extLst>
      <p:ext uri="{BB962C8B-B14F-4D97-AF65-F5344CB8AC3E}">
        <p14:creationId xmlns:p14="http://schemas.microsoft.com/office/powerpoint/2010/main" val="1537433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88876" y="197346"/>
            <a:ext cx="8664551" cy="6647974"/>
          </a:xfrm>
          <a:prstGeom prst="rect">
            <a:avLst/>
          </a:prstGeom>
        </p:spPr>
        <p:txBody>
          <a:bodyPr wrap="none">
            <a:spAutoFit/>
          </a:bodyPr>
          <a:lstStyle/>
          <a:p>
            <a:pPr algn="ctr"/>
            <a:r>
              <a:rPr lang="es-MX" sz="13800" b="1" dirty="0">
                <a:latin typeface="Agency FB" pitchFamily="34" charset="0"/>
              </a:rPr>
              <a:t>comunicación</a:t>
            </a:r>
            <a:r>
              <a:rPr lang="es-MX" sz="9600" b="1" dirty="0">
                <a:latin typeface="Agency FB" pitchFamily="34" charset="0"/>
              </a:rPr>
              <a:t> </a:t>
            </a:r>
          </a:p>
          <a:p>
            <a:pPr algn="ctr"/>
            <a:r>
              <a:rPr lang="es-MX" sz="9600" b="1" dirty="0">
                <a:effectLst>
                  <a:glow rad="228600">
                    <a:schemeClr val="accent2">
                      <a:satMod val="175000"/>
                      <a:alpha val="40000"/>
                    </a:schemeClr>
                  </a:glow>
                </a:effectLst>
                <a:latin typeface="Blackadder ITC" pitchFamily="82" charset="0"/>
              </a:rPr>
              <a:t>Unilateral </a:t>
            </a:r>
          </a:p>
          <a:p>
            <a:pPr algn="ctr"/>
            <a:r>
              <a:rPr lang="es-MX" sz="9600" b="1" dirty="0">
                <a:latin typeface="Agency FB" pitchFamily="34" charset="0"/>
              </a:rPr>
              <a:t>y </a:t>
            </a:r>
          </a:p>
          <a:p>
            <a:pPr algn="ctr"/>
            <a:r>
              <a:rPr lang="es-MX" sz="9600" b="1" dirty="0">
                <a:effectLst>
                  <a:glow rad="228600">
                    <a:schemeClr val="accent1">
                      <a:satMod val="175000"/>
                      <a:alpha val="40000"/>
                    </a:schemeClr>
                  </a:glow>
                </a:effectLst>
                <a:latin typeface="Blackadder ITC" pitchFamily="82" charset="0"/>
              </a:rPr>
              <a:t>Bilateral</a:t>
            </a:r>
          </a:p>
        </p:txBody>
      </p:sp>
      <p:pic>
        <p:nvPicPr>
          <p:cNvPr id="4098" name="Picture 2" descr="F:\GEO\hjh.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55149" y="3789040"/>
            <a:ext cx="2864834" cy="266429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4100" name="Picture 4" descr="F:\GEO\dsg.jpg"/>
          <p:cNvPicPr>
            <a:picLocks noChangeAspect="1" noChangeArrowheads="1"/>
          </p:cNvPicPr>
          <p:nvPr/>
        </p:nvPicPr>
        <p:blipFill rotWithShape="1">
          <a:blip r:embed="rId4">
            <a:extLst>
              <a:ext uri="{28A0092B-C50C-407E-A947-70E740481C1C}">
                <a14:useLocalDpi xmlns:a14="http://schemas.microsoft.com/office/drawing/2010/main" val="0"/>
              </a:ext>
            </a:extLst>
          </a:blip>
          <a:srcRect r="58277" b="54839"/>
          <a:stretch/>
        </p:blipFill>
        <p:spPr bwMode="auto">
          <a:xfrm>
            <a:off x="7380312" y="4647376"/>
            <a:ext cx="1296144" cy="14029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4" descr="F:\GEO\dsg.jpg"/>
          <p:cNvPicPr>
            <a:picLocks noChangeAspect="1" noChangeArrowheads="1"/>
          </p:cNvPicPr>
          <p:nvPr/>
        </p:nvPicPr>
        <p:blipFill rotWithShape="1">
          <a:blip r:embed="rId4">
            <a:extLst>
              <a:ext uri="{28A0092B-C50C-407E-A947-70E740481C1C}">
                <a14:useLocalDpi xmlns:a14="http://schemas.microsoft.com/office/drawing/2010/main" val="0"/>
              </a:ext>
            </a:extLst>
          </a:blip>
          <a:srcRect l="57408" t="50000" r="869" b="4839"/>
          <a:stretch/>
        </p:blipFill>
        <p:spPr bwMode="auto">
          <a:xfrm>
            <a:off x="7950685" y="3521332"/>
            <a:ext cx="858405" cy="9291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4" descr="F:\GEO\dsg.jpg"/>
          <p:cNvPicPr>
            <a:picLocks noChangeAspect="1" noChangeArrowheads="1"/>
          </p:cNvPicPr>
          <p:nvPr/>
        </p:nvPicPr>
        <p:blipFill rotWithShape="1">
          <a:blip r:embed="rId4">
            <a:extLst>
              <a:ext uri="{28A0092B-C50C-407E-A947-70E740481C1C}">
                <a14:useLocalDpi xmlns:a14="http://schemas.microsoft.com/office/drawing/2010/main" val="0"/>
              </a:ext>
            </a:extLst>
          </a:blip>
          <a:srcRect l="58277" t="7407" b="47432"/>
          <a:stretch/>
        </p:blipFill>
        <p:spPr bwMode="auto">
          <a:xfrm>
            <a:off x="7092280" y="3635393"/>
            <a:ext cx="858405" cy="9291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433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088152"/>
            <a:ext cx="4536504" cy="5509200"/>
          </a:xfrm>
          <a:prstGeom prst="rect">
            <a:avLst/>
          </a:prstGeom>
          <a:solidFill>
            <a:schemeClr val="accent2">
              <a:lumMod val="60000"/>
              <a:lumOff val="40000"/>
            </a:schemeClr>
          </a:solidFill>
        </p:spPr>
        <p:txBody>
          <a:bodyPr wrap="square">
            <a:spAutoFit/>
          </a:bodyPr>
          <a:lstStyle/>
          <a:p>
            <a:pPr algn="just"/>
            <a:r>
              <a:rPr lang="es-MX" sz="3200" b="1" dirty="0">
                <a:latin typeface="Agency FB" pitchFamily="34" charset="0"/>
              </a:rPr>
              <a:t>la comunicación unilateral es el acto comunicativo en donde el emisor emite un mensaje y el receptor solo lo recibe por ejemplo: al observar la televisión escuchar radio etcétera recibimos información del emisor y nosotros no conseguimos entablar un conversación con el así que solo podemos escucharlo</a:t>
            </a:r>
          </a:p>
        </p:txBody>
      </p:sp>
      <p:sp>
        <p:nvSpPr>
          <p:cNvPr id="3" name="2 Rectángulo"/>
          <p:cNvSpPr/>
          <p:nvPr/>
        </p:nvSpPr>
        <p:spPr>
          <a:xfrm>
            <a:off x="971257" y="116632"/>
            <a:ext cx="2736647" cy="1015663"/>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es-MX" sz="6000" b="1" dirty="0">
                <a:solidFill>
                  <a:schemeClr val="tx1"/>
                </a:solidFill>
                <a:latin typeface="Agency FB" pitchFamily="34" charset="0"/>
              </a:rPr>
              <a:t>Unilateral</a:t>
            </a:r>
            <a:endParaRPr lang="es-MX" sz="6000" dirty="0">
              <a:solidFill>
                <a:schemeClr val="tx1"/>
              </a:solidFill>
            </a:endParaRPr>
          </a:p>
        </p:txBody>
      </p:sp>
      <p:pic>
        <p:nvPicPr>
          <p:cNvPr id="5122" name="Picture 2" descr="F:\GEO\ds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061" y="1132295"/>
            <a:ext cx="4296339" cy="55204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648539" y="393692"/>
            <a:ext cx="2669320" cy="923330"/>
          </a:xfrm>
          <a:prstGeom prst="rect">
            <a:avLst/>
          </a:prstGeom>
          <a:solidFill>
            <a:srgbClr val="00B0F0"/>
          </a:solidFill>
        </p:spPr>
        <p:txBody>
          <a:bodyPr wrap="none" rtlCol="0">
            <a:spAutoFit/>
          </a:bodyPr>
          <a:lstStyle/>
          <a:p>
            <a:r>
              <a:rPr lang="es-MX" sz="5400" b="1" dirty="0">
                <a:effectLst>
                  <a:outerShdw blurRad="38100" dist="38100" dir="2700000" algn="tl">
                    <a:srgbClr val="000000">
                      <a:alpha val="43137"/>
                    </a:srgbClr>
                  </a:outerShdw>
                </a:effectLst>
              </a:rPr>
              <a:t>Ejemplo:</a:t>
            </a:r>
          </a:p>
        </p:txBody>
      </p:sp>
    </p:spTree>
    <p:extLst>
      <p:ext uri="{BB962C8B-B14F-4D97-AF65-F5344CB8AC3E}">
        <p14:creationId xmlns:p14="http://schemas.microsoft.com/office/powerpoint/2010/main" val="1537433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5780" y="1412776"/>
            <a:ext cx="3474132" cy="4524315"/>
          </a:xfrm>
          <a:prstGeom prst="rect">
            <a:avLst/>
          </a:prstGeom>
          <a:solidFill>
            <a:schemeClr val="accent5">
              <a:lumMod val="60000"/>
              <a:lumOff val="40000"/>
            </a:schemeClr>
          </a:solidFill>
        </p:spPr>
        <p:txBody>
          <a:bodyPr wrap="square">
            <a:spAutoFit/>
          </a:bodyPr>
          <a:lstStyle/>
          <a:p>
            <a:pPr algn="just"/>
            <a:r>
              <a:rPr lang="es-MX" sz="3200" b="1" dirty="0">
                <a:latin typeface="Agency FB" pitchFamily="34" charset="0"/>
              </a:rPr>
              <a:t>la comunicación bilateral es el acto comunicativo en donde el emisor emite un mensaje, el receptor lo decodifica, y responde ahora convirtiéndose  en emisor y hay una retroalimentación.</a:t>
            </a:r>
          </a:p>
        </p:txBody>
      </p:sp>
      <p:sp>
        <p:nvSpPr>
          <p:cNvPr id="3" name="2 Rectángulo"/>
          <p:cNvSpPr/>
          <p:nvPr/>
        </p:nvSpPr>
        <p:spPr>
          <a:xfrm>
            <a:off x="701049" y="191458"/>
            <a:ext cx="2414444" cy="1015663"/>
          </a:xfrm>
          <a:prstGeom prst="rect">
            <a:avLst/>
          </a:prstGeom>
          <a:solidFill>
            <a:schemeClr val="tx1"/>
          </a:solidFill>
          <a:ln>
            <a:solidFill>
              <a:srgbClr val="0000CC"/>
            </a:solidFill>
          </a:ln>
        </p:spPr>
        <p:txBody>
          <a:bodyPr wrap="none">
            <a:spAutoFit/>
          </a:bodyPr>
          <a:lstStyle/>
          <a:p>
            <a:r>
              <a:rPr lang="es-MX" sz="6000" b="1" dirty="0">
                <a:solidFill>
                  <a:schemeClr val="bg1"/>
                </a:solidFill>
                <a:latin typeface="Agency FB" pitchFamily="34" charset="0"/>
              </a:rPr>
              <a:t>Bilateral</a:t>
            </a:r>
          </a:p>
        </p:txBody>
      </p:sp>
      <p:pic>
        <p:nvPicPr>
          <p:cNvPr id="6146" name="Picture 2" descr="F:\GEO\hj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929" y="810597"/>
            <a:ext cx="2857500" cy="60829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7" name="Picture 3" descr="F:\GEO\kzdh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199" y="810597"/>
            <a:ext cx="2736304" cy="59716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5180843" y="393692"/>
            <a:ext cx="2669320" cy="923330"/>
          </a:xfrm>
          <a:prstGeom prst="rect">
            <a:avLst/>
          </a:prstGeom>
          <a:solidFill>
            <a:srgbClr val="00B0F0"/>
          </a:solidFill>
        </p:spPr>
        <p:txBody>
          <a:bodyPr wrap="none" rtlCol="0">
            <a:spAutoFit/>
          </a:bodyPr>
          <a:lstStyle/>
          <a:p>
            <a:r>
              <a:rPr lang="es-MX" sz="5400" b="1" dirty="0">
                <a:effectLst>
                  <a:outerShdw blurRad="38100" dist="38100" dir="2700000" algn="tl">
                    <a:srgbClr val="000000">
                      <a:alpha val="43137"/>
                    </a:srgbClr>
                  </a:outerShdw>
                </a:effectLst>
              </a:rPr>
              <a:t>Ejemplo:</a:t>
            </a:r>
          </a:p>
        </p:txBody>
      </p:sp>
    </p:spTree>
    <p:extLst>
      <p:ext uri="{BB962C8B-B14F-4D97-AF65-F5344CB8AC3E}">
        <p14:creationId xmlns:p14="http://schemas.microsoft.com/office/powerpoint/2010/main" val="1537433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F:\GEO\slide_3.jpg"/>
          <p:cNvPicPr>
            <a:picLocks noChangeAspect="1" noChangeArrowheads="1"/>
          </p:cNvPicPr>
          <p:nvPr/>
        </p:nvPicPr>
        <p:blipFill rotWithShape="1">
          <a:blip r:embed="rId2">
            <a:extLst>
              <a:ext uri="{28A0092B-C50C-407E-A947-70E740481C1C}">
                <a14:useLocalDpi xmlns:a14="http://schemas.microsoft.com/office/drawing/2010/main" val="0"/>
              </a:ext>
            </a:extLst>
          </a:blip>
          <a:srcRect l="54163" t="18706" r="17726" b="52010"/>
          <a:stretch/>
        </p:blipFill>
        <p:spPr bwMode="auto">
          <a:xfrm>
            <a:off x="6827711" y="1459961"/>
            <a:ext cx="2003858" cy="268911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8194" name="Picture 2" descr="F:\GEO\vjhbj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2080223" cy="290836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352966" y="332656"/>
            <a:ext cx="8478603" cy="6678751"/>
          </a:xfrm>
          <a:prstGeom prst="rect">
            <a:avLst/>
          </a:prstGeom>
        </p:spPr>
        <p:txBody>
          <a:bodyPr wrap="none">
            <a:spAutoFit/>
          </a:bodyPr>
          <a:lstStyle/>
          <a:p>
            <a:pPr algn="ctr"/>
            <a:r>
              <a:rPr lang="es-MX" sz="8000" b="1" dirty="0">
                <a:latin typeface="Arial Black" pitchFamily="34" charset="0"/>
              </a:rPr>
              <a:t> </a:t>
            </a:r>
            <a:r>
              <a:rPr lang="es-MX" sz="8000" b="1" dirty="0">
                <a:latin typeface="Broadway" pitchFamily="82" charset="0"/>
              </a:rPr>
              <a:t>comunicación</a:t>
            </a:r>
          </a:p>
          <a:p>
            <a:pPr algn="ctr"/>
            <a:r>
              <a:rPr lang="es-MX" sz="1600" dirty="0"/>
              <a:t> </a:t>
            </a:r>
          </a:p>
          <a:p>
            <a:pPr algn="ctr"/>
            <a:r>
              <a:rPr lang="es-MX" sz="16600" b="1" dirty="0">
                <a:solidFill>
                  <a:srgbClr val="FF0000"/>
                </a:solidFill>
                <a:effectLst>
                  <a:glow rad="228600">
                    <a:schemeClr val="accent2">
                      <a:satMod val="175000"/>
                      <a:alpha val="40000"/>
                    </a:schemeClr>
                  </a:glow>
                </a:effectLst>
                <a:latin typeface="Blackadder ITC" pitchFamily="82" charset="0"/>
              </a:rPr>
              <a:t>privada </a:t>
            </a:r>
          </a:p>
          <a:p>
            <a:pPr algn="ctr"/>
            <a:r>
              <a:rPr lang="es-MX" sz="16600" b="1" dirty="0">
                <a:solidFill>
                  <a:srgbClr val="00B0F0"/>
                </a:solidFill>
                <a:effectLst>
                  <a:glow rad="228600">
                    <a:schemeClr val="accent1">
                      <a:satMod val="175000"/>
                      <a:alpha val="40000"/>
                    </a:schemeClr>
                  </a:glow>
                </a:effectLst>
                <a:latin typeface="Blackadder ITC" pitchFamily="82" charset="0"/>
              </a:rPr>
              <a:t> publica</a:t>
            </a:r>
          </a:p>
        </p:txBody>
      </p:sp>
    </p:spTree>
    <p:extLst>
      <p:ext uri="{BB962C8B-B14F-4D97-AF65-F5344CB8AC3E}">
        <p14:creationId xmlns:p14="http://schemas.microsoft.com/office/powerpoint/2010/main" val="1537433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505</TotalTime>
  <Words>415</Words>
  <Application>Microsoft Office PowerPoint</Application>
  <PresentationFormat>Presentación en pantalla (4:3)</PresentationFormat>
  <Paragraphs>40</Paragraphs>
  <Slides>14</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14</vt:i4>
      </vt:variant>
    </vt:vector>
  </HeadingPairs>
  <TitlesOfParts>
    <vt:vector size="24" baseType="lpstr">
      <vt:lpstr>Agency FB</vt:lpstr>
      <vt:lpstr>Arial</vt:lpstr>
      <vt:lpstr>Arial Black</vt:lpstr>
      <vt:lpstr>Bernard MT Condensed</vt:lpstr>
      <vt:lpstr>Blackadder ITC</vt:lpstr>
      <vt:lpstr>Broadway</vt:lpstr>
      <vt:lpstr>Calibri</vt:lpstr>
      <vt:lpstr>Calibri Light</vt:lpstr>
      <vt:lpstr>Edwardian Script ITC</vt:lpstr>
      <vt:lpstr>Tema de Office</vt:lpstr>
      <vt:lpstr>Presentación de PowerPoint</vt:lpstr>
      <vt:lpstr>Tipos de comunicación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Tipos de comunicación</dc:title>
  <dc:creator>ÁLVARO CARRILLO</dc:creator>
  <cp:lastModifiedBy>Edith Josefina Liccioni De Rodriguez</cp:lastModifiedBy>
  <cp:revision>19</cp:revision>
  <dcterms:created xsi:type="dcterms:W3CDTF">2015-12-01T19:49:33Z</dcterms:created>
  <dcterms:modified xsi:type="dcterms:W3CDTF">2025-04-02T21:16:19Z</dcterms:modified>
</cp:coreProperties>
</file>