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2" d="100"/>
          <a:sy n="102"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2/12/2025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8205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2/12/2025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1554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2/12/2025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99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2/12/2025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2089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2/12/2025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10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2/12/2025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8442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2/12/2025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9653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2/12/2025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3024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2/12/2025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3715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2/12/2025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0311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2/12/2025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3136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2/12/2025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6813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flection.ai/"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www.ft.com/content/08b40743-16d8-4113-8258-147bf9dbce9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WsJtUeyvBgk?si=ZEopXEJiDzhTYJo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coded on electronic circuit board">
            <a:extLst>
              <a:ext uri="{FF2B5EF4-FFF2-40B4-BE49-F238E27FC236}">
                <a16:creationId xmlns:a16="http://schemas.microsoft.com/office/drawing/2014/main" id="{C9E5FCA7-134B-6AB5-EF2E-646989126606}"/>
              </a:ext>
            </a:extLst>
          </p:cNvPr>
          <p:cNvPicPr>
            <a:picLocks noChangeAspect="1"/>
          </p:cNvPicPr>
          <p:nvPr/>
        </p:nvPicPr>
        <p:blipFill>
          <a:blip r:embed="rId2"/>
          <a:srcRect t="6058" b="9037"/>
          <a:stretch/>
        </p:blipFill>
        <p:spPr>
          <a:xfrm>
            <a:off x="1" y="10"/>
            <a:ext cx="12192000" cy="6857990"/>
          </a:xfrm>
          <a:prstGeom prst="rect">
            <a:avLst/>
          </a:prstGeom>
        </p:spPr>
      </p:pic>
      <p:sp useBgFill="1">
        <p:nvSpPr>
          <p:cNvPr id="11" name="Rectangle 10">
            <a:extLst>
              <a:ext uri="{FF2B5EF4-FFF2-40B4-BE49-F238E27FC236}">
                <a16:creationId xmlns:a16="http://schemas.microsoft.com/office/drawing/2014/main" id="{D30DD7D3-2712-4491-B2C2-5FC23330C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569" y="1066800"/>
            <a:ext cx="5128322"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C91B1-F396-3F0B-1216-B84FC5215F8E}"/>
              </a:ext>
            </a:extLst>
          </p:cNvPr>
          <p:cNvSpPr>
            <a:spLocks noGrp="1"/>
          </p:cNvSpPr>
          <p:nvPr>
            <p:ph type="ctrTitle"/>
          </p:nvPr>
        </p:nvSpPr>
        <p:spPr>
          <a:xfrm>
            <a:off x="898737" y="1562101"/>
            <a:ext cx="4359744" cy="2738530"/>
          </a:xfrm>
        </p:spPr>
        <p:txBody>
          <a:bodyPr anchor="t">
            <a:normAutofit/>
          </a:bodyPr>
          <a:lstStyle/>
          <a:p>
            <a:r>
              <a:rPr lang="en-US" dirty="0" err="1"/>
              <a:t>Inteligencia</a:t>
            </a:r>
            <a:r>
              <a:rPr lang="en-US" dirty="0"/>
              <a:t> Artificial (IA)</a:t>
            </a:r>
          </a:p>
        </p:txBody>
      </p:sp>
      <p:sp>
        <p:nvSpPr>
          <p:cNvPr id="3" name="Subtitle 2">
            <a:extLst>
              <a:ext uri="{FF2B5EF4-FFF2-40B4-BE49-F238E27FC236}">
                <a16:creationId xmlns:a16="http://schemas.microsoft.com/office/drawing/2014/main" id="{531FFF1E-20FF-E872-E5E3-9CF17D937501}"/>
              </a:ext>
            </a:extLst>
          </p:cNvPr>
          <p:cNvSpPr>
            <a:spLocks noGrp="1"/>
          </p:cNvSpPr>
          <p:nvPr>
            <p:ph type="subTitle" idx="1"/>
          </p:nvPr>
        </p:nvSpPr>
        <p:spPr>
          <a:xfrm>
            <a:off x="900273" y="4300631"/>
            <a:ext cx="4358208" cy="933760"/>
          </a:xfrm>
        </p:spPr>
        <p:txBody>
          <a:bodyPr>
            <a:normAutofit/>
          </a:bodyPr>
          <a:lstStyle/>
          <a:p>
            <a:r>
              <a:rPr lang="en-US" dirty="0"/>
              <a:t>Paola Vinueza</a:t>
            </a:r>
          </a:p>
        </p:txBody>
      </p:sp>
      <p:cxnSp>
        <p:nvCxnSpPr>
          <p:cNvPr id="13" name="Straight Connector 12">
            <a:extLst>
              <a:ext uri="{FF2B5EF4-FFF2-40B4-BE49-F238E27FC236}">
                <a16:creationId xmlns:a16="http://schemas.microsoft.com/office/drawing/2014/main" id="{FFD0734C-004D-4938-8EA0-2C3867A11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37" y="5780876"/>
            <a:ext cx="513116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19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 es un chatbot que no escribe código ni te hace los deberes. Está pensado  para una sola cosa: conversar">
            <a:extLst>
              <a:ext uri="{FF2B5EF4-FFF2-40B4-BE49-F238E27FC236}">
                <a16:creationId xmlns:a16="http://schemas.microsoft.com/office/drawing/2014/main" id="{545B56FC-6344-E21E-ADEE-A63674ADF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16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B8974-04B0-679E-63A0-A8D6238A3D23}"/>
              </a:ext>
            </a:extLst>
          </p:cNvPr>
          <p:cNvSpPr>
            <a:spLocks noGrp="1"/>
          </p:cNvSpPr>
          <p:nvPr>
            <p:ph type="title"/>
          </p:nvPr>
        </p:nvSpPr>
        <p:spPr>
          <a:xfrm>
            <a:off x="1049451" y="1352492"/>
            <a:ext cx="4665540" cy="1143000"/>
          </a:xfrm>
        </p:spPr>
        <p:txBody>
          <a:bodyPr anchor="t">
            <a:normAutofit/>
          </a:bodyPr>
          <a:lstStyle/>
          <a:p>
            <a:pPr>
              <a:lnSpc>
                <a:spcPct val="90000"/>
              </a:lnSpc>
            </a:pPr>
            <a:r>
              <a:rPr lang="de-DE" sz="3700" i="0" u="none" strike="noStrike" baseline="0">
                <a:latin typeface="Times New Roman" panose="02020603050405020304" pitchFamily="18" charset="0"/>
                <a:cs typeface="Times New Roman" panose="02020603050405020304" pitchFamily="18" charset="0"/>
              </a:rPr>
              <a:t>Chat bot (Pi, Bot Writer)</a:t>
            </a:r>
            <a:endParaRPr lang="en-US" sz="37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97C1B0-6FAB-26E8-2134-1CC323CC1616}"/>
              </a:ext>
            </a:extLst>
          </p:cNvPr>
          <p:cNvSpPr>
            <a:spLocks noGrp="1"/>
          </p:cNvSpPr>
          <p:nvPr>
            <p:ph idx="1"/>
          </p:nvPr>
        </p:nvSpPr>
        <p:spPr>
          <a:xfrm>
            <a:off x="321723" y="2682234"/>
            <a:ext cx="5774278" cy="4026679"/>
          </a:xfrm>
        </p:spPr>
        <p:txBody>
          <a:bodyPr>
            <a:normAutofit/>
          </a:bodyPr>
          <a:lstStyle/>
          <a:p>
            <a:pPr>
              <a:lnSpc>
                <a:spcPct val="110000"/>
              </a:lnSpc>
            </a:pPr>
            <a:r>
              <a:rPr lang="es-ES" sz="1200" b="0" i="0" dirty="0">
                <a:effectLst/>
                <a:latin typeface="Times New Roman" panose="02020603050405020304" pitchFamily="18" charset="0"/>
                <a:cs typeface="Times New Roman" panose="02020603050405020304" pitchFamily="18" charset="0"/>
              </a:rPr>
              <a:t>Un </a:t>
            </a:r>
            <a:r>
              <a:rPr lang="es-ES" sz="1200" b="0" i="0" dirty="0" err="1">
                <a:effectLst/>
                <a:latin typeface="Times New Roman" panose="02020603050405020304" pitchFamily="18" charset="0"/>
                <a:cs typeface="Times New Roman" panose="02020603050405020304" pitchFamily="18" charset="0"/>
              </a:rPr>
              <a:t>chatbot</a:t>
            </a:r>
            <a:r>
              <a:rPr lang="es-ES" sz="1200" b="0" i="0" dirty="0">
                <a:effectLst/>
                <a:latin typeface="Times New Roman" panose="02020603050405020304" pitchFamily="18" charset="0"/>
                <a:cs typeface="Times New Roman" panose="02020603050405020304" pitchFamily="18" charset="0"/>
              </a:rPr>
              <a:t> es un software basado en Inteligencia Artificial capaz de mantener una conversación en tiempo real por texto o por voz. En el primer caso, nos encontramos con los </a:t>
            </a:r>
            <a:r>
              <a:rPr lang="es-ES" sz="1200" b="0" i="0" dirty="0" err="1">
                <a:effectLst/>
                <a:latin typeface="Times New Roman" panose="02020603050405020304" pitchFamily="18" charset="0"/>
                <a:cs typeface="Times New Roman" panose="02020603050405020304" pitchFamily="18" charset="0"/>
              </a:rPr>
              <a:t>chatbots</a:t>
            </a:r>
            <a:r>
              <a:rPr lang="es-ES" sz="1200" b="0" i="0" dirty="0">
                <a:effectLst/>
                <a:latin typeface="Times New Roman" panose="02020603050405020304" pitchFamily="18" charset="0"/>
                <a:cs typeface="Times New Roman" panose="02020603050405020304" pitchFamily="18" charset="0"/>
              </a:rPr>
              <a:t> de atención al cliente que podemos</a:t>
            </a:r>
          </a:p>
          <a:p>
            <a:pPr>
              <a:lnSpc>
                <a:spcPct val="110000"/>
              </a:lnSpc>
            </a:pPr>
            <a:r>
              <a:rPr lang="es-ES" sz="1200" dirty="0">
                <a:latin typeface="Times New Roman" panose="02020603050405020304" pitchFamily="18" charset="0"/>
                <a:cs typeface="Times New Roman" panose="02020603050405020304" pitchFamily="18" charset="0"/>
              </a:rPr>
              <a:t>Pi es un innovador compañero de IA diseñado para brindar soporte personalizado, conversaciones amigables y orientación útil en un formato conversacional . encontrar en webs de bancos, seguros, viajes, restauración, etc.</a:t>
            </a:r>
          </a:p>
          <a:p>
            <a:pPr>
              <a:lnSpc>
                <a:spcPct val="110000"/>
              </a:lnSpc>
            </a:pPr>
            <a:r>
              <a:rPr lang="es-ES" sz="1200" b="1" dirty="0">
                <a:latin typeface="Times New Roman" panose="02020603050405020304" pitchFamily="18" charset="0"/>
                <a:cs typeface="Times New Roman" panose="02020603050405020304" pitchFamily="18" charset="0"/>
              </a:rPr>
              <a:t>Conversar. </a:t>
            </a:r>
            <a:r>
              <a:rPr lang="es-ES" sz="1200" dirty="0">
                <a:latin typeface="Times New Roman" panose="02020603050405020304" pitchFamily="18" charset="0"/>
                <a:cs typeface="Times New Roman" panose="02020603050405020304" pitchFamily="18" charset="0"/>
              </a:rPr>
              <a:t>Ese es el único y último objetivo de Pi, el </a:t>
            </a:r>
            <a:r>
              <a:rPr lang="es-ES" sz="1200" dirty="0" err="1">
                <a:latin typeface="Times New Roman" panose="02020603050405020304" pitchFamily="18" charset="0"/>
                <a:cs typeface="Times New Roman" panose="02020603050405020304" pitchFamily="18" charset="0"/>
              </a:rPr>
              <a:t>chatbot</a:t>
            </a:r>
            <a:r>
              <a:rPr lang="es-ES" sz="1200" dirty="0">
                <a:latin typeface="Times New Roman" panose="02020603050405020304" pitchFamily="18" charset="0"/>
                <a:cs typeface="Times New Roman" panose="02020603050405020304" pitchFamily="18" charset="0"/>
              </a:rPr>
              <a:t> creado por </a:t>
            </a:r>
            <a:r>
              <a:rPr lang="es-ES" sz="12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Inflection</a:t>
            </a:r>
            <a:r>
              <a:rPr lang="es-ES" sz="12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AI</a:t>
            </a:r>
            <a:r>
              <a:rPr lang="es-ES" sz="1200" dirty="0">
                <a:latin typeface="Times New Roman" panose="02020603050405020304" pitchFamily="18" charset="0"/>
                <a:cs typeface="Times New Roman" panose="02020603050405020304" pitchFamily="18" charset="0"/>
              </a:rPr>
              <a:t>. Este desarrollo lleva un año fraguándose y la idea es distinta a la que plantean otros competidores como </a:t>
            </a:r>
            <a:r>
              <a:rPr lang="es-ES" sz="1200" dirty="0" err="1">
                <a:latin typeface="Times New Roman" panose="02020603050405020304" pitchFamily="18" charset="0"/>
                <a:cs typeface="Times New Roman" panose="02020603050405020304" pitchFamily="18" charset="0"/>
              </a:rPr>
              <a:t>ChatGPT</a:t>
            </a:r>
            <a:r>
              <a:rPr lang="es-ES" sz="1200" dirty="0">
                <a:latin typeface="Times New Roman" panose="02020603050405020304" pitchFamily="18" charset="0"/>
                <a:cs typeface="Times New Roman" panose="02020603050405020304" pitchFamily="18" charset="0"/>
              </a:rPr>
              <a:t>. Uno de sus creadores, </a:t>
            </a:r>
            <a:r>
              <a:rPr lang="es-ES" sz="1200" dirty="0" err="1">
                <a:latin typeface="Times New Roman" panose="02020603050405020304" pitchFamily="18" charset="0"/>
                <a:cs typeface="Times New Roman" panose="02020603050405020304" pitchFamily="18" charset="0"/>
              </a:rPr>
              <a:t>Mustafa</a:t>
            </a:r>
            <a:r>
              <a:rPr lang="es-ES" sz="1200" dirty="0">
                <a:latin typeface="Times New Roman" panose="02020603050405020304" pitchFamily="18" charset="0"/>
                <a:cs typeface="Times New Roman" panose="02020603050405020304" pitchFamily="18" charset="0"/>
              </a:rPr>
              <a:t> </a:t>
            </a:r>
            <a:r>
              <a:rPr lang="es-ES" sz="1200" dirty="0" err="1">
                <a:latin typeface="Times New Roman" panose="02020603050405020304" pitchFamily="18" charset="0"/>
                <a:cs typeface="Times New Roman" panose="02020603050405020304" pitchFamily="18" charset="0"/>
              </a:rPr>
              <a:t>Suleyman</a:t>
            </a:r>
            <a:r>
              <a:rPr lang="es-ES" sz="1200" dirty="0">
                <a:latin typeface="Times New Roman" panose="02020603050405020304" pitchFamily="18" charset="0"/>
                <a:cs typeface="Times New Roman" panose="02020603050405020304" pitchFamily="18" charset="0"/>
              </a:rPr>
              <a:t> (que fue uno de los tres fundadores de </a:t>
            </a:r>
            <a:r>
              <a:rPr lang="es-ES" sz="1200" dirty="0" err="1">
                <a:latin typeface="Times New Roman" panose="02020603050405020304" pitchFamily="18" charset="0"/>
                <a:cs typeface="Times New Roman" panose="02020603050405020304" pitchFamily="18" charset="0"/>
              </a:rPr>
              <a:t>DeepMind</a:t>
            </a:r>
            <a:r>
              <a:rPr lang="es-ES" sz="1200" dirty="0">
                <a:latin typeface="Times New Roman" panose="02020603050405020304" pitchFamily="18" charset="0"/>
                <a:cs typeface="Times New Roman" panose="02020603050405020304" pitchFamily="18" charset="0"/>
              </a:rPr>
              <a:t> antes de ser adquirida por Google) lo explicaba </a:t>
            </a:r>
            <a:r>
              <a:rPr lang="es-ES" sz="12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en </a:t>
            </a:r>
            <a:r>
              <a:rPr lang="es-ES" sz="1200" dirty="0" err="1">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Financial</a:t>
            </a:r>
            <a:r>
              <a:rPr lang="es-ES" sz="12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Times</a:t>
            </a:r>
            <a:r>
              <a:rPr lang="es-ES" sz="1200" dirty="0">
                <a:latin typeface="Times New Roman" panose="02020603050405020304" pitchFamily="18" charset="0"/>
                <a:cs typeface="Times New Roman" panose="02020603050405020304" pitchFamily="18" charset="0"/>
              </a:rPr>
              <a:t>: "Hay muchas cosas que Pi no puede hacer. No hace listas, ni codifica, no hace planes de viaje, no escribirá tu estrategia de marketing, ni tu redacción para la escuela. Está diseñado exclusivamente para una conversación relajada, informativa y de apoyo".</a:t>
            </a:r>
            <a:endParaRPr lang="en-US" sz="1200" dirty="0">
              <a:latin typeface="Times New Roman" panose="02020603050405020304" pitchFamily="18" charset="0"/>
              <a:cs typeface="Times New Roman" panose="02020603050405020304" pitchFamily="18" charset="0"/>
            </a:endParaRPr>
          </a:p>
        </p:txBody>
      </p:sp>
      <p:cxnSp>
        <p:nvCxnSpPr>
          <p:cNvPr id="1035" name="Straight Connector 1034">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1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Elicit vs. SciSpace: Las mejores herramientas de IA para la revisión  bibliográfica">
            <a:extLst>
              <a:ext uri="{FF2B5EF4-FFF2-40B4-BE49-F238E27FC236}">
                <a16:creationId xmlns:a16="http://schemas.microsoft.com/office/drawing/2014/main" id="{01D2893F-D3B5-6AF2-2E79-053AD1C57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39" b="10076"/>
          <a:stretch/>
        </p:blipFill>
        <p:spPr bwMode="auto">
          <a:xfrm>
            <a:off x="660991" y="10"/>
            <a:ext cx="10870017" cy="4651558"/>
          </a:xfrm>
          <a:prstGeom prst="rect">
            <a:avLst/>
          </a:prstGeom>
          <a:noFill/>
          <a:extLst>
            <a:ext uri="{909E8E84-426E-40DD-AFC4-6F175D3DCCD1}">
              <a14:hiddenFill xmlns:a14="http://schemas.microsoft.com/office/drawing/2010/main">
                <a:solidFill>
                  <a:srgbClr val="FFFFFF"/>
                </a:solidFill>
              </a14:hiddenFill>
            </a:ext>
          </a:extLst>
        </p:spPr>
      </p:pic>
      <p:cxnSp>
        <p:nvCxnSpPr>
          <p:cNvPr id="2066" name="Straight Connector 2065">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0992" y="4651571"/>
            <a:ext cx="10869326"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BEA426-F54A-91A2-306E-FA3423161312}"/>
              </a:ext>
            </a:extLst>
          </p:cNvPr>
          <p:cNvSpPr>
            <a:spLocks noGrp="1"/>
          </p:cNvSpPr>
          <p:nvPr>
            <p:ph type="title"/>
          </p:nvPr>
        </p:nvSpPr>
        <p:spPr>
          <a:xfrm>
            <a:off x="660993" y="4895273"/>
            <a:ext cx="3550790" cy="1476533"/>
          </a:xfrm>
        </p:spPr>
        <p:txBody>
          <a:bodyPr anchor="ctr">
            <a:normAutofit/>
          </a:bodyPr>
          <a:lstStyle/>
          <a:p>
            <a:r>
              <a:rPr lang="en-US" sz="3600" dirty="0">
                <a:latin typeface="Times New Roman" panose="02020603050405020304" pitchFamily="18" charset="0"/>
                <a:cs typeface="Times New Roman" panose="02020603050405020304" pitchFamily="18" charset="0"/>
              </a:rPr>
              <a:t>IA </a:t>
            </a:r>
            <a:r>
              <a:rPr lang="en-US" sz="3600">
                <a:latin typeface="Times New Roman" panose="02020603050405020304" pitchFamily="18" charset="0"/>
                <a:cs typeface="Times New Roman" panose="02020603050405020304" pitchFamily="18" charset="0"/>
              </a:rPr>
              <a:t>Investigación</a:t>
            </a:r>
            <a:r>
              <a:rPr lang="en-US" sz="3600" dirty="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Scispace</a:t>
            </a:r>
            <a:r>
              <a:rPr lang="en-US" sz="3600" dirty="0">
                <a:latin typeface="Times New Roman" panose="02020603050405020304" pitchFamily="18" charset="0"/>
                <a:cs typeface="Times New Roman" panose="02020603050405020304" pitchFamily="18" charset="0"/>
              </a:rPr>
              <a:t> / Elicit)</a:t>
            </a:r>
          </a:p>
        </p:txBody>
      </p:sp>
      <p:sp>
        <p:nvSpPr>
          <p:cNvPr id="3" name="Content Placeholder 2">
            <a:extLst>
              <a:ext uri="{FF2B5EF4-FFF2-40B4-BE49-F238E27FC236}">
                <a16:creationId xmlns:a16="http://schemas.microsoft.com/office/drawing/2014/main" id="{DEC87D2D-686B-C214-D856-2FCF46BA2C30}"/>
              </a:ext>
            </a:extLst>
          </p:cNvPr>
          <p:cNvSpPr>
            <a:spLocks noGrp="1"/>
          </p:cNvSpPr>
          <p:nvPr>
            <p:ph idx="1"/>
          </p:nvPr>
        </p:nvSpPr>
        <p:spPr>
          <a:xfrm>
            <a:off x="4211784" y="4895270"/>
            <a:ext cx="7980216" cy="1476541"/>
          </a:xfrm>
        </p:spPr>
        <p:txBody>
          <a:bodyPr anchor="ctr">
            <a:noAutofit/>
          </a:bodyPr>
          <a:lstStyle/>
          <a:p>
            <a:pPr algn="just">
              <a:lnSpc>
                <a:spcPct val="110000"/>
              </a:lnSpc>
            </a:pPr>
            <a:r>
              <a:rPr lang="es-ES" sz="1600" dirty="0" err="1">
                <a:latin typeface="Times New Roman" panose="02020603050405020304" pitchFamily="18" charset="0"/>
                <a:cs typeface="Times New Roman" panose="02020603050405020304" pitchFamily="18" charset="0"/>
              </a:rPr>
              <a:t>Scispace</a:t>
            </a:r>
            <a:r>
              <a:rPr lang="es-ES" sz="1600" dirty="0">
                <a:latin typeface="Times New Roman" panose="02020603050405020304" pitchFamily="18" charset="0"/>
                <a:cs typeface="Times New Roman" panose="02020603050405020304" pitchFamily="18" charset="0"/>
              </a:rPr>
              <a:t> y </a:t>
            </a:r>
            <a:r>
              <a:rPr lang="es-ES" sz="1600" dirty="0" err="1">
                <a:latin typeface="Times New Roman" panose="02020603050405020304" pitchFamily="18" charset="0"/>
                <a:cs typeface="Times New Roman" panose="02020603050405020304" pitchFamily="18" charset="0"/>
              </a:rPr>
              <a:t>Elicit</a:t>
            </a:r>
            <a:r>
              <a:rPr lang="es-ES" sz="1600" dirty="0">
                <a:latin typeface="Times New Roman" panose="02020603050405020304" pitchFamily="18" charset="0"/>
                <a:cs typeface="Times New Roman" panose="02020603050405020304" pitchFamily="18" charset="0"/>
              </a:rPr>
              <a:t> son asistentes de investigación potenciados por IA que mejoran la eficiencia de los procesos de revisión de literatura. Permiten a los usuarios analizar artículos de investigación rápidamente, automatizar tareas como resumir y extraer datos, y ayudar a comprender artículos complejos en términos más simples. Estas herramientas están diseñadas para agilizar el proceso de investigación conectando a los usuarios con una amplia base de datos de artículos académicos y temas relacionados.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00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7528-862F-A6A8-9A1E-E164C060FEC7}"/>
              </a:ext>
            </a:extLst>
          </p:cNvPr>
          <p:cNvSpPr>
            <a:spLocks noGrp="1"/>
          </p:cNvSpPr>
          <p:nvPr>
            <p:ph type="title"/>
          </p:nvPr>
        </p:nvSpPr>
        <p:spPr/>
        <p:txBody>
          <a:bodyPr>
            <a:normAutofit/>
          </a:bodyPr>
          <a:lstStyle/>
          <a:p>
            <a:r>
              <a:rPr lang="en-US" sz="3000" i="0" u="none" strike="noStrike" baseline="0" dirty="0">
                <a:latin typeface="Times New Roman" panose="02020603050405020304" pitchFamily="18" charset="0"/>
                <a:cs typeface="Times New Roman" panose="02020603050405020304" pitchFamily="18" charset="0"/>
              </a:rPr>
              <a:t>Copilot, Bing chat, Gemini</a:t>
            </a:r>
            <a:endParaRPr lang="en-US" sz="3000" dirty="0">
              <a:latin typeface="Times New Roman" panose="02020603050405020304" pitchFamily="18" charset="0"/>
              <a:cs typeface="Times New Roman" panose="02020603050405020304" pitchFamily="18" charset="0"/>
            </a:endParaRPr>
          </a:p>
        </p:txBody>
      </p:sp>
      <p:pic>
        <p:nvPicPr>
          <p:cNvPr id="3074" name="Picture 2" descr="ChatGPT vs. Microsoft Copilot vs. Gemini: The Battle of AI Chatbots | by  Rakesh Sahani | Predict | Medium">
            <a:extLst>
              <a:ext uri="{FF2B5EF4-FFF2-40B4-BE49-F238E27FC236}">
                <a16:creationId xmlns:a16="http://schemas.microsoft.com/office/drawing/2014/main" id="{6534F2C1-364B-CF4F-3DB2-EB010B987D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1547" y="2606357"/>
            <a:ext cx="6338711"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2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3E33-7959-AA12-904B-8BDC5D575920}"/>
              </a:ext>
            </a:extLst>
          </p:cNvPr>
          <p:cNvSpPr>
            <a:spLocks noGrp="1"/>
          </p:cNvSpPr>
          <p:nvPr>
            <p:ph type="title"/>
          </p:nvPr>
        </p:nvSpPr>
        <p:spPr/>
        <p:txBody>
          <a:bodyPr/>
          <a:lstStyle/>
          <a:p>
            <a:r>
              <a:rPr lang="en-US" sz="4000" i="0" u="none" strike="noStrike" baseline="0" dirty="0">
                <a:latin typeface="Times New Roman" panose="02020603050405020304" pitchFamily="18" charset="0"/>
                <a:cs typeface="Times New Roman" panose="02020603050405020304" pitchFamily="18" charset="0"/>
              </a:rPr>
              <a:t>Copilot, Bing chat, Gemini</a:t>
            </a:r>
            <a:endParaRPr lang="en-US" dirty="0"/>
          </a:p>
        </p:txBody>
      </p:sp>
      <p:sp>
        <p:nvSpPr>
          <p:cNvPr id="3" name="Content Placeholder 2">
            <a:extLst>
              <a:ext uri="{FF2B5EF4-FFF2-40B4-BE49-F238E27FC236}">
                <a16:creationId xmlns:a16="http://schemas.microsoft.com/office/drawing/2014/main" id="{E958427F-FFC3-D333-6084-293FF1D9EF74}"/>
              </a:ext>
            </a:extLst>
          </p:cNvPr>
          <p:cNvSpPr>
            <a:spLocks noGrp="1"/>
          </p:cNvSpPr>
          <p:nvPr>
            <p:ph idx="1"/>
          </p:nvPr>
        </p:nvSpPr>
        <p:spPr/>
        <p:txBody>
          <a:bodyPr/>
          <a:lstStyle/>
          <a:p>
            <a:pPr algn="just"/>
            <a:r>
              <a:rPr lang="es-ES" dirty="0">
                <a:latin typeface="Times New Roman" panose="02020603050405020304" pitchFamily="18" charset="0"/>
                <a:cs typeface="Times New Roman" panose="02020603050405020304" pitchFamily="18" charset="0"/>
              </a:rPr>
              <a:t>Este es un asistente de IA de uso general, tiene una amplia gama de tareas. Los usos para tareas que involucran múltiples tipos de datos (texto, imagen, audio), Gemini podría ser más adecuado. Mientras, si su enfoque está en la codificación y la productividad dentro del ecosistema de Microsoft, </a:t>
            </a:r>
            <a:r>
              <a:rPr lang="es-ES" dirty="0" err="1">
                <a:latin typeface="Times New Roman" panose="02020603050405020304" pitchFamily="18" charset="0"/>
                <a:cs typeface="Times New Roman" panose="02020603050405020304" pitchFamily="18" charset="0"/>
              </a:rPr>
              <a:t>Copilot</a:t>
            </a:r>
            <a:r>
              <a:rPr lang="es-ES" dirty="0">
                <a:latin typeface="Times New Roman" panose="02020603050405020304" pitchFamily="18" charset="0"/>
                <a:cs typeface="Times New Roman" panose="02020603050405020304" pitchFamily="18" charset="0"/>
              </a:rPr>
              <a:t> sería la mejor opción.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88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1235-4CCA-49EB-2F4A-F3981694BED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Videos </a:t>
            </a:r>
            <a:r>
              <a:rPr lang="en-US" dirty="0" err="1">
                <a:latin typeface="Times New Roman" panose="02020603050405020304" pitchFamily="18" charset="0"/>
                <a:cs typeface="Times New Roman" panose="02020603050405020304" pitchFamily="18" charset="0"/>
              </a:rPr>
              <a:t>reflexivos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62BFEE-6342-EFCD-CF0E-85C17708DB9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hlinkClick r:id="rId2"/>
              </a:rPr>
              <a:t>https://youtu.be/WsJtUeyvBgk?si=ZEopXEJiDzhTYJo0</a:t>
            </a:r>
            <a:endParaRPr lang="en-US" dirty="0">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https://youtu.be/p0WE2gjnoXo?si=IyYeD2udd9gMEnWS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72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descr="Complex math formulas on a blackboard">
            <a:extLst>
              <a:ext uri="{FF2B5EF4-FFF2-40B4-BE49-F238E27FC236}">
                <a16:creationId xmlns:a16="http://schemas.microsoft.com/office/drawing/2014/main" id="{EBD88A7E-6700-ABE7-925B-DCC2A89AC457}"/>
              </a:ext>
            </a:extLst>
          </p:cNvPr>
          <p:cNvPicPr>
            <a:picLocks noChangeAspect="1"/>
          </p:cNvPicPr>
          <p:nvPr/>
        </p:nvPicPr>
        <p:blipFill>
          <a:blip r:embed="rId2"/>
          <a:srcRect l="31168" r="17244"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640BEC87-23E6-0846-052C-164FA129252F}"/>
              </a:ext>
            </a:extLst>
          </p:cNvPr>
          <p:cNvSpPr>
            <a:spLocks noGrp="1"/>
          </p:cNvSpPr>
          <p:nvPr>
            <p:ph type="title"/>
          </p:nvPr>
        </p:nvSpPr>
        <p:spPr>
          <a:xfrm>
            <a:off x="640080" y="1371600"/>
            <a:ext cx="5852160" cy="1097280"/>
          </a:xfrm>
        </p:spPr>
        <p:txBody>
          <a:bodyPr anchor="t">
            <a:normAutofit/>
          </a:bodyPr>
          <a:lstStyle/>
          <a:p>
            <a:pPr>
              <a:lnSpc>
                <a:spcPct val="90000"/>
              </a:lnSpc>
            </a:pPr>
            <a:r>
              <a:rPr lang="es-ES" sz="3400" i="0" u="none" strike="noStrike" baseline="0" dirty="0">
                <a:latin typeface="Times New Roman" panose="02020603050405020304" pitchFamily="18" charset="0"/>
                <a:cs typeface="Times New Roman" panose="02020603050405020304" pitchFamily="18" charset="0"/>
              </a:rPr>
              <a:t>IA Generación de Textos (Chat </a:t>
            </a:r>
            <a:r>
              <a:rPr lang="en-US" sz="3400" i="0" u="none" strike="noStrike" baseline="0" dirty="0">
                <a:latin typeface="Times New Roman" panose="02020603050405020304" pitchFamily="18" charset="0"/>
                <a:cs typeface="Times New Roman" panose="02020603050405020304" pitchFamily="18" charset="0"/>
              </a:rPr>
              <a:t>GPT / Claude)</a:t>
            </a:r>
            <a:endParaRPr lang="en-US" sz="3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E906E1-8062-F884-A0F5-FC59571946E7}"/>
              </a:ext>
            </a:extLst>
          </p:cNvPr>
          <p:cNvSpPr>
            <a:spLocks noGrp="1"/>
          </p:cNvSpPr>
          <p:nvPr>
            <p:ph idx="1"/>
          </p:nvPr>
        </p:nvSpPr>
        <p:spPr>
          <a:xfrm>
            <a:off x="640079" y="2633236"/>
            <a:ext cx="6575729" cy="3664685"/>
          </a:xfrm>
        </p:spPr>
        <p:txBody>
          <a:bodyPr>
            <a:normAutofit/>
          </a:bodyPr>
          <a:lstStyle/>
          <a:p>
            <a:pPr algn="just">
              <a:lnSpc>
                <a:spcPct val="110000"/>
              </a:lnSpc>
            </a:pPr>
            <a:r>
              <a:rPr lang="es-ES" sz="1600" dirty="0">
                <a:latin typeface="Times New Roman" panose="02020603050405020304" pitchFamily="18" charset="0"/>
                <a:cs typeface="Times New Roman" panose="02020603050405020304" pitchFamily="18" charset="0"/>
              </a:rPr>
              <a:t>Las tecnologías de generación de texto con IA, como </a:t>
            </a:r>
            <a:r>
              <a:rPr lang="es-ES" sz="1600" b="1" dirty="0" err="1">
                <a:latin typeface="Times New Roman" panose="02020603050405020304" pitchFamily="18" charset="0"/>
                <a:cs typeface="Times New Roman" panose="02020603050405020304" pitchFamily="18" charset="0"/>
              </a:rPr>
              <a:t>ChatGPT</a:t>
            </a:r>
            <a:r>
              <a:rPr lang="es-ES" sz="1600" dirty="0">
                <a:latin typeface="Times New Roman" panose="02020603050405020304" pitchFamily="18" charset="0"/>
                <a:cs typeface="Times New Roman" panose="02020603050405020304" pitchFamily="18" charset="0"/>
              </a:rPr>
              <a:t>, desarrollada por </a:t>
            </a:r>
            <a:r>
              <a:rPr lang="es-ES" sz="1600" dirty="0" err="1">
                <a:latin typeface="Times New Roman" panose="02020603050405020304" pitchFamily="18" charset="0"/>
                <a:cs typeface="Times New Roman" panose="02020603050405020304" pitchFamily="18" charset="0"/>
              </a:rPr>
              <a:t>OpenAI</a:t>
            </a:r>
            <a:r>
              <a:rPr lang="es-ES" sz="1600" dirty="0">
                <a:latin typeface="Times New Roman" panose="02020603050405020304" pitchFamily="18" charset="0"/>
                <a:cs typeface="Times New Roman" panose="02020603050405020304" pitchFamily="18" charset="0"/>
              </a:rPr>
              <a:t> y Claude de </a:t>
            </a:r>
            <a:r>
              <a:rPr lang="es-ES" sz="1600" dirty="0" err="1">
                <a:latin typeface="Times New Roman" panose="02020603050405020304" pitchFamily="18" charset="0"/>
                <a:cs typeface="Times New Roman" panose="02020603050405020304" pitchFamily="18" charset="0"/>
              </a:rPr>
              <a:t>Anthropic</a:t>
            </a:r>
            <a:r>
              <a:rPr lang="es-ES" sz="1600" dirty="0">
                <a:latin typeface="Times New Roman" panose="02020603050405020304" pitchFamily="18" charset="0"/>
                <a:cs typeface="Times New Roman" panose="02020603050405020304" pitchFamily="18" charset="0"/>
              </a:rPr>
              <a:t>, están diseñadas para comprender y generar textos similares a los de los humanos. Claude, que se lanzó en marzo de 2023, puede manejar textos más largos mejor que </a:t>
            </a:r>
            <a:r>
              <a:rPr lang="es-ES" sz="1600" dirty="0" err="1">
                <a:latin typeface="Times New Roman" panose="02020603050405020304" pitchFamily="18" charset="0"/>
                <a:cs typeface="Times New Roman" panose="02020603050405020304" pitchFamily="18" charset="0"/>
              </a:rPr>
              <a:t>ChatGPT</a:t>
            </a:r>
            <a:r>
              <a:rPr lang="es-ES" sz="1600" dirty="0">
                <a:latin typeface="Times New Roman" panose="02020603050405020304" pitchFamily="18" charset="0"/>
                <a:cs typeface="Times New Roman" panose="02020603050405020304" pitchFamily="18" charset="0"/>
              </a:rPr>
              <a:t>, lo que permite una mejor comprensión de documentos y conversaciones complejos. Ambos sistemas utilizan técnicas avanzadas de aprendizaje automático para la comprensión del lenguaje natural.</a:t>
            </a:r>
          </a:p>
          <a:p>
            <a:pPr>
              <a:lnSpc>
                <a:spcPct val="110000"/>
              </a:lnSpc>
            </a:pPr>
            <a:endParaRPr lang="es-ES" sz="1600" dirty="0">
              <a:latin typeface="Times New Roman" panose="02020603050405020304" pitchFamily="18" charset="0"/>
              <a:cs typeface="Times New Roman" panose="02020603050405020304" pitchFamily="18" charset="0"/>
            </a:endParaRPr>
          </a:p>
          <a:p>
            <a:pPr>
              <a:lnSpc>
                <a:spcPct val="110000"/>
              </a:lnSpc>
            </a:pPr>
            <a:r>
              <a:rPr lang="es-ES" sz="1600" b="1" dirty="0">
                <a:latin typeface="Times New Roman" panose="02020603050405020304" pitchFamily="18" charset="0"/>
                <a:cs typeface="Times New Roman" panose="02020603050405020304" pitchFamily="18" charset="0"/>
              </a:rPr>
              <a:t>Video Reflexivo</a:t>
            </a:r>
          </a:p>
          <a:p>
            <a:pPr>
              <a:lnSpc>
                <a:spcPct val="110000"/>
              </a:lnSpc>
            </a:pPr>
            <a:r>
              <a:rPr lang="es-ES" sz="1600" dirty="0">
                <a:latin typeface="Times New Roman" panose="02020603050405020304" pitchFamily="18" charset="0"/>
                <a:cs typeface="Times New Roman" panose="02020603050405020304" pitchFamily="18" charset="0"/>
              </a:rPr>
              <a:t>https://youtu.be/znq3ql6wqnE?si=PPa0eGlDvjqckWza</a:t>
            </a:r>
          </a:p>
        </p:txBody>
      </p:sp>
    </p:spTree>
    <p:extLst>
      <p:ext uri="{BB962C8B-B14F-4D97-AF65-F5344CB8AC3E}">
        <p14:creationId xmlns:p14="http://schemas.microsoft.com/office/powerpoint/2010/main" val="110420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1F9B463-9797-D6FD-E6ED-03C8DCBC4700}"/>
              </a:ext>
            </a:extLst>
          </p:cNvPr>
          <p:cNvPicPr>
            <a:picLocks noGrp="1" noChangeAspect="1"/>
          </p:cNvPicPr>
          <p:nvPr>
            <p:ph idx="1"/>
          </p:nvPr>
        </p:nvPicPr>
        <p:blipFill>
          <a:blip r:embed="rId2"/>
          <a:srcRect r="17333"/>
          <a:stretch/>
        </p:blipFill>
        <p:spPr>
          <a:xfrm>
            <a:off x="1" y="1"/>
            <a:ext cx="12192000" cy="6857988"/>
          </a:xfrm>
          <a:prstGeom prst="rect">
            <a:avLst/>
          </a:prstGeom>
        </p:spPr>
      </p:pic>
    </p:spTree>
    <p:extLst>
      <p:ext uri="{BB962C8B-B14F-4D97-AF65-F5344CB8AC3E}">
        <p14:creationId xmlns:p14="http://schemas.microsoft.com/office/powerpoint/2010/main" val="27078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7AFDD2B-EE5D-5071-B0F9-63A9CF22DD9A}"/>
              </a:ext>
            </a:extLst>
          </p:cNvPr>
          <p:cNvPicPr>
            <a:picLocks noGrp="1" noChangeAspect="1"/>
          </p:cNvPicPr>
          <p:nvPr>
            <p:ph idx="1"/>
          </p:nvPr>
        </p:nvPicPr>
        <p:blipFill>
          <a:blip r:embed="rId2"/>
          <a:srcRect r="14667" b="1"/>
          <a:stretch/>
        </p:blipFill>
        <p:spPr>
          <a:xfrm>
            <a:off x="1" y="1"/>
            <a:ext cx="12192000" cy="6857988"/>
          </a:xfrm>
          <a:prstGeom prst="rect">
            <a:avLst/>
          </a:prstGeom>
        </p:spPr>
      </p:pic>
    </p:spTree>
    <p:extLst>
      <p:ext uri="{BB962C8B-B14F-4D97-AF65-F5344CB8AC3E}">
        <p14:creationId xmlns:p14="http://schemas.microsoft.com/office/powerpoint/2010/main" val="61094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76CFC-9D04-60F3-DCE9-598BE880ADE7}"/>
              </a:ext>
            </a:extLst>
          </p:cNvPr>
          <p:cNvSpPr>
            <a:spLocks noGrp="1"/>
          </p:cNvSpPr>
          <p:nvPr>
            <p:ph type="title"/>
          </p:nvPr>
        </p:nvSpPr>
        <p:spPr>
          <a:xfrm>
            <a:off x="660992" y="1138845"/>
            <a:ext cx="10890929" cy="1097280"/>
          </a:xfrm>
        </p:spPr>
        <p:txBody>
          <a:bodyPr>
            <a:normAutofit fontScale="90000"/>
          </a:bodyPr>
          <a:lstStyle/>
          <a:p>
            <a:r>
              <a:rPr lang="es-ES" i="0" strike="noStrike" dirty="0">
                <a:solidFill>
                  <a:srgbClr val="5A6AC8"/>
                </a:solidFill>
                <a:effectLst/>
                <a:latin typeface="Times New Roman" panose="02020603050405020304" pitchFamily="18" charset="0"/>
                <a:cs typeface="Times New Roman" panose="02020603050405020304" pitchFamily="18" charset="0"/>
              </a:rPr>
              <a:t>Claude vs. </a:t>
            </a:r>
            <a:r>
              <a:rPr lang="es-ES" i="0" strike="noStrike" dirty="0" err="1">
                <a:solidFill>
                  <a:srgbClr val="5A6AC8"/>
                </a:solidFill>
                <a:effectLst/>
                <a:latin typeface="Times New Roman" panose="02020603050405020304" pitchFamily="18" charset="0"/>
                <a:cs typeface="Times New Roman" panose="02020603050405020304" pitchFamily="18" charset="0"/>
              </a:rPr>
              <a:t>ChatGPT</a:t>
            </a:r>
            <a:r>
              <a:rPr lang="es-ES" i="0"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 ¿cuáles son sus diferencias?</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2C7CBA-4DE9-DA97-D875-AED4976F03A1}"/>
              </a:ext>
            </a:extLst>
          </p:cNvPr>
          <p:cNvSpPr>
            <a:spLocks noGrp="1"/>
          </p:cNvSpPr>
          <p:nvPr>
            <p:ph idx="1"/>
          </p:nvPr>
        </p:nvSpPr>
        <p:spPr>
          <a:xfrm>
            <a:off x="640080" y="2086495"/>
            <a:ext cx="10890928" cy="4680065"/>
          </a:xfrm>
        </p:spPr>
        <p:txBody>
          <a:bodyPr>
            <a:normAutofit fontScale="77500" lnSpcReduction="20000"/>
          </a:bodyPr>
          <a:lstStyle/>
          <a:p>
            <a:pPr marL="0" indent="0" algn="just">
              <a:buNone/>
            </a:pPr>
            <a:r>
              <a:rPr lang="es-ES" b="1" i="0" dirty="0" err="1">
                <a:solidFill>
                  <a:srgbClr val="161616"/>
                </a:solidFill>
                <a:effectLst/>
                <a:latin typeface="Times New Roman" panose="02020603050405020304" pitchFamily="18" charset="0"/>
                <a:cs typeface="Times New Roman" panose="02020603050405020304" pitchFamily="18" charset="0"/>
              </a:rPr>
              <a:t>ChatGPT</a:t>
            </a:r>
            <a:r>
              <a:rPr lang="es-ES" b="1" i="0" dirty="0">
                <a:solidFill>
                  <a:srgbClr val="161616"/>
                </a:solidFill>
                <a:effectLst/>
                <a:latin typeface="Times New Roman" panose="02020603050405020304" pitchFamily="18" charset="0"/>
                <a:cs typeface="Times New Roman" panose="02020603050405020304" pitchFamily="18" charset="0"/>
              </a:rPr>
              <a:t>: la revolución de la conversación con modelos de lenguaje</a:t>
            </a:r>
            <a:endParaRPr lang="es-ES" b="0" i="0" dirty="0">
              <a:solidFill>
                <a:srgbClr val="161616"/>
              </a:solidFill>
              <a:effectLst/>
              <a:latin typeface="Times New Roman" panose="02020603050405020304" pitchFamily="18" charset="0"/>
              <a:cs typeface="Times New Roman" panose="02020603050405020304" pitchFamily="18" charset="0"/>
            </a:endParaRPr>
          </a:p>
          <a:p>
            <a:pPr marL="0" indent="0" algn="just">
              <a:buNone/>
            </a:pPr>
            <a:r>
              <a:rPr lang="es-ES" b="1" i="0" dirty="0">
                <a:solidFill>
                  <a:srgbClr val="161616"/>
                </a:solidFill>
                <a:effectLst/>
                <a:latin typeface="Times New Roman" panose="02020603050405020304" pitchFamily="18" charset="0"/>
                <a:cs typeface="Times New Roman" panose="02020603050405020304" pitchFamily="18" charset="0"/>
              </a:rPr>
              <a:t>Claude: el nuevo protagonista en la escena de modelos de lenguaje</a:t>
            </a:r>
            <a:endParaRPr lang="es-ES" b="0" i="0" dirty="0">
              <a:solidFill>
                <a:srgbClr val="161616"/>
              </a:solidFill>
              <a:effectLst/>
              <a:latin typeface="Times New Roman" panose="02020603050405020304" pitchFamily="18" charset="0"/>
              <a:cs typeface="Times New Roman" panose="02020603050405020304" pitchFamily="18" charset="0"/>
            </a:endParaRPr>
          </a:p>
          <a:p>
            <a:pPr algn="just"/>
            <a:r>
              <a:rPr lang="es-ES" b="1" i="0" dirty="0">
                <a:solidFill>
                  <a:srgbClr val="161616"/>
                </a:solidFill>
                <a:effectLst/>
                <a:latin typeface="Times New Roman" panose="02020603050405020304" pitchFamily="18" charset="0"/>
                <a:cs typeface="Times New Roman" panose="02020603050405020304" pitchFamily="18" charset="0"/>
              </a:rPr>
              <a:t>Disponibilidad en países:</a:t>
            </a:r>
            <a:r>
              <a:rPr lang="es-ES" b="0" i="0" dirty="0">
                <a:solidFill>
                  <a:srgbClr val="161616"/>
                </a:solidFill>
                <a:effectLst/>
                <a:latin typeface="Times New Roman" panose="02020603050405020304" pitchFamily="18" charset="0"/>
                <a:cs typeface="Times New Roman" panose="02020603050405020304" pitchFamily="18" charset="0"/>
              </a:rPr>
              <a:t> </a:t>
            </a:r>
            <a:r>
              <a:rPr lang="es-ES" b="0" i="0" dirty="0" err="1">
                <a:solidFill>
                  <a:srgbClr val="161616"/>
                </a:solidFill>
                <a:effectLst/>
                <a:latin typeface="Times New Roman" panose="02020603050405020304" pitchFamily="18" charset="0"/>
                <a:cs typeface="Times New Roman" panose="02020603050405020304" pitchFamily="18" charset="0"/>
              </a:rPr>
              <a:t>ChatGPT</a:t>
            </a:r>
            <a:r>
              <a:rPr lang="es-ES" b="0" i="0" dirty="0">
                <a:solidFill>
                  <a:srgbClr val="161616"/>
                </a:solidFill>
                <a:effectLst/>
                <a:latin typeface="Times New Roman" panose="02020603050405020304" pitchFamily="18" charset="0"/>
                <a:cs typeface="Times New Roman" panose="02020603050405020304" pitchFamily="18" charset="0"/>
              </a:rPr>
              <a:t> está disponible en más países que Claude. De hecho, a la hora de intentar registrarte desde España, el mensaje que te manda la herramienta (en inglés) es: «Desafortunadamente, Claude.ai solo está disponible en ciertas regiones ahora mismo. Estamos trabajando para poder llegar a más naciones pronto».</a:t>
            </a:r>
          </a:p>
          <a:p>
            <a:pPr algn="just"/>
            <a:r>
              <a:rPr lang="es-ES" b="1" i="0" dirty="0">
                <a:solidFill>
                  <a:srgbClr val="161616"/>
                </a:solidFill>
                <a:effectLst/>
                <a:latin typeface="Times New Roman" panose="02020603050405020304" pitchFamily="18" charset="0"/>
                <a:cs typeface="Times New Roman" panose="02020603050405020304" pitchFamily="18" charset="0"/>
              </a:rPr>
              <a:t>Velocidad en la respuesta:</a:t>
            </a:r>
            <a:r>
              <a:rPr lang="es-ES" b="0" i="0" dirty="0">
                <a:solidFill>
                  <a:srgbClr val="161616"/>
                </a:solidFill>
                <a:effectLst/>
                <a:latin typeface="Times New Roman" panose="02020603050405020304" pitchFamily="18" charset="0"/>
                <a:cs typeface="Times New Roman" panose="02020603050405020304" pitchFamily="18" charset="0"/>
              </a:rPr>
              <a:t> el tiempo de respuesta es muy similar entre los dos simuladores de texto, quizá un poco más lento en Claude, pero nada reseñable.</a:t>
            </a:r>
          </a:p>
          <a:p>
            <a:pPr algn="just"/>
            <a:r>
              <a:rPr lang="es-ES" b="1" i="0" dirty="0">
                <a:solidFill>
                  <a:srgbClr val="161616"/>
                </a:solidFill>
                <a:effectLst/>
                <a:latin typeface="Times New Roman" panose="02020603050405020304" pitchFamily="18" charset="0"/>
                <a:cs typeface="Times New Roman" panose="02020603050405020304" pitchFamily="18" charset="0"/>
              </a:rPr>
              <a:t>Comprensión de textos largos:</a:t>
            </a:r>
            <a:r>
              <a:rPr lang="es-ES" b="0" i="0" dirty="0">
                <a:solidFill>
                  <a:srgbClr val="161616"/>
                </a:solidFill>
                <a:effectLst/>
                <a:latin typeface="Times New Roman" panose="02020603050405020304" pitchFamily="18" charset="0"/>
                <a:cs typeface="Times New Roman" panose="02020603050405020304" pitchFamily="18" charset="0"/>
              </a:rPr>
              <a:t> Claude admite textos más largos que </a:t>
            </a:r>
            <a:r>
              <a:rPr lang="es-ES" b="0" i="0" dirty="0" err="1">
                <a:solidFill>
                  <a:srgbClr val="161616"/>
                </a:solidFill>
                <a:effectLst/>
                <a:latin typeface="Times New Roman" panose="02020603050405020304" pitchFamily="18" charset="0"/>
                <a:cs typeface="Times New Roman" panose="02020603050405020304" pitchFamily="18" charset="0"/>
              </a:rPr>
              <a:t>ChatGPT</a:t>
            </a:r>
            <a:r>
              <a:rPr lang="es-ES" b="0" i="0" dirty="0">
                <a:solidFill>
                  <a:srgbClr val="161616"/>
                </a:solidFill>
                <a:effectLst/>
                <a:latin typeface="Times New Roman" panose="02020603050405020304" pitchFamily="18" charset="0"/>
                <a:cs typeface="Times New Roman" panose="02020603050405020304" pitchFamily="18" charset="0"/>
              </a:rPr>
              <a:t>, por lo que es capaz de conseguir una mejor comprensión de archivos y conversaciones extensas.</a:t>
            </a:r>
          </a:p>
          <a:p>
            <a:pPr algn="just"/>
            <a:r>
              <a:rPr lang="es-ES" b="1" i="0" dirty="0">
                <a:solidFill>
                  <a:srgbClr val="161616"/>
                </a:solidFill>
                <a:effectLst/>
                <a:latin typeface="Times New Roman" panose="02020603050405020304" pitchFamily="18" charset="0"/>
                <a:cs typeface="Times New Roman" panose="02020603050405020304" pitchFamily="18" charset="0"/>
              </a:rPr>
              <a:t>Enfoque ético:</a:t>
            </a:r>
            <a:r>
              <a:rPr lang="es-ES" b="0" i="0" dirty="0">
                <a:solidFill>
                  <a:srgbClr val="161616"/>
                </a:solidFill>
                <a:effectLst/>
                <a:latin typeface="Times New Roman" panose="02020603050405020304" pitchFamily="18" charset="0"/>
                <a:cs typeface="Times New Roman" panose="02020603050405020304" pitchFamily="18" charset="0"/>
              </a:rPr>
              <a:t> uno de los puntos que destacan los analistas de estas herramientas de inteligencia artificial es que Claude tiene un enfoque más ético que </a:t>
            </a:r>
            <a:r>
              <a:rPr lang="es-ES" b="0" i="0" dirty="0" err="1">
                <a:solidFill>
                  <a:srgbClr val="161616"/>
                </a:solidFill>
                <a:effectLst/>
                <a:latin typeface="Times New Roman" panose="02020603050405020304" pitchFamily="18" charset="0"/>
                <a:cs typeface="Times New Roman" panose="02020603050405020304" pitchFamily="18" charset="0"/>
              </a:rPr>
              <a:t>ChatGPT</a:t>
            </a:r>
            <a:r>
              <a:rPr lang="es-ES" b="0" i="0" dirty="0">
                <a:solidFill>
                  <a:srgbClr val="161616"/>
                </a:solidFill>
                <a:effectLst/>
                <a:latin typeface="Times New Roman" panose="02020603050405020304" pitchFamily="18" charset="0"/>
                <a:cs typeface="Times New Roman" panose="02020603050405020304" pitchFamily="18" charset="0"/>
              </a:rPr>
              <a:t>.</a:t>
            </a:r>
          </a:p>
          <a:p>
            <a:pPr algn="just"/>
            <a:r>
              <a:rPr lang="es-ES" b="1" i="0" dirty="0">
                <a:solidFill>
                  <a:srgbClr val="161616"/>
                </a:solidFill>
                <a:effectLst/>
                <a:latin typeface="Times New Roman" panose="02020603050405020304" pitchFamily="18" charset="0"/>
                <a:cs typeface="Times New Roman" panose="02020603050405020304" pitchFamily="18" charset="0"/>
              </a:rPr>
              <a:t>Información actualizada:</a:t>
            </a:r>
            <a:r>
              <a:rPr lang="es-ES" b="0" i="0" dirty="0">
                <a:solidFill>
                  <a:srgbClr val="161616"/>
                </a:solidFill>
                <a:effectLst/>
                <a:latin typeface="Times New Roman" panose="02020603050405020304" pitchFamily="18" charset="0"/>
                <a:cs typeface="Times New Roman" panose="02020603050405020304" pitchFamily="18" charset="0"/>
              </a:rPr>
              <a:t> de </a:t>
            </a:r>
            <a:r>
              <a:rPr lang="es-ES" b="0" i="0" dirty="0" err="1">
                <a:solidFill>
                  <a:srgbClr val="161616"/>
                </a:solidFill>
                <a:effectLst/>
                <a:latin typeface="Times New Roman" panose="02020603050405020304" pitchFamily="18" charset="0"/>
                <a:cs typeface="Times New Roman" panose="02020603050405020304" pitchFamily="18" charset="0"/>
              </a:rPr>
              <a:t>ChatGPT</a:t>
            </a:r>
            <a:r>
              <a:rPr lang="es-ES" b="0" i="0" dirty="0">
                <a:solidFill>
                  <a:srgbClr val="161616"/>
                </a:solidFill>
                <a:effectLst/>
                <a:latin typeface="Times New Roman" panose="02020603050405020304" pitchFamily="18" charset="0"/>
                <a:cs typeface="Times New Roman" panose="02020603050405020304" pitchFamily="18" charset="0"/>
              </a:rPr>
              <a:t>, por su parte, destacan que cuenta con una información más actualizada que la de su rival.</a:t>
            </a:r>
          </a:p>
          <a:p>
            <a:pPr algn="just"/>
            <a:r>
              <a:rPr lang="es-ES" b="1" i="0" dirty="0">
                <a:solidFill>
                  <a:srgbClr val="161616"/>
                </a:solidFill>
                <a:effectLst/>
                <a:latin typeface="Times New Roman" panose="02020603050405020304" pitchFamily="18" charset="0"/>
                <a:cs typeface="Times New Roman" panose="02020603050405020304" pitchFamily="18" charset="0"/>
              </a:rPr>
              <a:t>Suscripción </a:t>
            </a:r>
            <a:r>
              <a:rPr lang="es-ES" b="1" i="0" dirty="0" err="1">
                <a:solidFill>
                  <a:srgbClr val="161616"/>
                </a:solidFill>
                <a:effectLst/>
                <a:latin typeface="Times New Roman" panose="02020603050405020304" pitchFamily="18" charset="0"/>
                <a:cs typeface="Times New Roman" panose="02020603050405020304" pitchFamily="18" charset="0"/>
              </a:rPr>
              <a:t>prémium</a:t>
            </a:r>
            <a:r>
              <a:rPr lang="es-ES" b="1" i="0" dirty="0">
                <a:solidFill>
                  <a:srgbClr val="161616"/>
                </a:solidFill>
                <a:effectLst/>
                <a:latin typeface="Times New Roman" panose="02020603050405020304" pitchFamily="18" charset="0"/>
                <a:cs typeface="Times New Roman" panose="02020603050405020304" pitchFamily="18" charset="0"/>
              </a:rPr>
              <a:t>:</a:t>
            </a:r>
            <a:r>
              <a:rPr lang="es-ES" b="0" i="0" dirty="0">
                <a:solidFill>
                  <a:srgbClr val="161616"/>
                </a:solidFill>
                <a:effectLst/>
                <a:latin typeface="Times New Roman" panose="02020603050405020304" pitchFamily="18" charset="0"/>
                <a:cs typeface="Times New Roman" panose="02020603050405020304" pitchFamily="18" charset="0"/>
              </a:rPr>
              <a:t> muchas personas usan estas herramientas en su modelo gratuito, pero ambas cuentan con una suscripción </a:t>
            </a:r>
            <a:r>
              <a:rPr lang="es-ES" b="0" i="0" dirty="0" err="1">
                <a:solidFill>
                  <a:srgbClr val="161616"/>
                </a:solidFill>
                <a:effectLst/>
                <a:latin typeface="Times New Roman" panose="02020603050405020304" pitchFamily="18" charset="0"/>
                <a:cs typeface="Times New Roman" panose="02020603050405020304" pitchFamily="18" charset="0"/>
              </a:rPr>
              <a:t>prémium</a:t>
            </a:r>
            <a:r>
              <a:rPr lang="es-ES" b="0" i="0" dirty="0">
                <a:solidFill>
                  <a:srgbClr val="161616"/>
                </a:solidFill>
                <a:effectLst/>
                <a:latin typeface="Times New Roman" panose="02020603050405020304" pitchFamily="18" charset="0"/>
                <a:cs typeface="Times New Roman" panose="02020603050405020304" pitchFamily="18" charset="0"/>
              </a:rPr>
              <a:t> del mismo precio, 20 dólares al mes.</a:t>
            </a:r>
          </a:p>
          <a:p>
            <a:endParaRPr lang="en-US" dirty="0"/>
          </a:p>
        </p:txBody>
      </p:sp>
      <p:pic>
        <p:nvPicPr>
          <p:cNvPr id="5" name="Picture 4">
            <a:extLst>
              <a:ext uri="{FF2B5EF4-FFF2-40B4-BE49-F238E27FC236}">
                <a16:creationId xmlns:a16="http://schemas.microsoft.com/office/drawing/2014/main" id="{8A7F6645-2CC8-F08B-2EF3-E77804ABA1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64" b="96259" l="9456" r="99427">
                        <a14:foregroundMark x1="58166" y1="61224" x2="94842" y2="68027"/>
                        <a14:foregroundMark x1="94842" y1="68027" x2="43266" y2="72109"/>
                        <a14:foregroundMark x1="43266" y1="72109" x2="62751" y2="90136"/>
                        <a14:foregroundMark x1="90258" y1="51701" x2="76791" y2="95578"/>
                        <a14:foregroundMark x1="76791" y1="95578" x2="71920" y2="96259"/>
                        <a14:foregroundMark x1="97708" y1="85034" x2="93983" y2="26531"/>
                        <a14:foregroundMark x1="93983" y1="26531" x2="93983" y2="26531"/>
                        <a14:foregroundMark x1="99427" y1="48639" x2="99427" y2="60544"/>
                      </a14:backgroundRemoval>
                    </a14:imgEffect>
                  </a14:imgLayer>
                </a14:imgProps>
              </a:ext>
            </a:extLst>
          </a:blip>
          <a:stretch>
            <a:fillRect/>
          </a:stretch>
        </p:blipFill>
        <p:spPr>
          <a:xfrm>
            <a:off x="10525540" y="255665"/>
            <a:ext cx="1510748" cy="1272665"/>
          </a:xfrm>
          <a:prstGeom prst="rect">
            <a:avLst/>
          </a:prstGeom>
        </p:spPr>
      </p:pic>
    </p:spTree>
    <p:extLst>
      <p:ext uri="{BB962C8B-B14F-4D97-AF65-F5344CB8AC3E}">
        <p14:creationId xmlns:p14="http://schemas.microsoft.com/office/powerpoint/2010/main" val="49736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E729-9E03-29D5-72AD-DF47FD3C2F86}"/>
              </a:ext>
            </a:extLst>
          </p:cNvPr>
          <p:cNvSpPr>
            <a:spLocks noGrp="1"/>
          </p:cNvSpPr>
          <p:nvPr>
            <p:ph type="title"/>
          </p:nvPr>
        </p:nvSpPr>
        <p:spPr/>
        <p:txBody>
          <a:bodyPr>
            <a:normAutofit/>
          </a:bodyPr>
          <a:lstStyle/>
          <a:p>
            <a:r>
              <a:rPr lang="en-US" sz="3000" i="0" u="none" strike="noStrike" baseline="0" dirty="0">
                <a:latin typeface="Times New Roman" panose="02020603050405020304" pitchFamily="18" charset="0"/>
                <a:cs typeface="Times New Roman" panose="02020603050405020304" pitchFamily="18" charset="0"/>
              </a:rPr>
              <a:t>IA </a:t>
            </a:r>
            <a:r>
              <a:rPr lang="en-US" sz="3000" i="0" u="none" strike="noStrike" baseline="0" dirty="0" err="1">
                <a:latin typeface="Times New Roman" panose="02020603050405020304" pitchFamily="18" charset="0"/>
                <a:cs typeface="Times New Roman" panose="02020603050405020304" pitchFamily="18" charset="0"/>
              </a:rPr>
              <a:t>Presentaciones</a:t>
            </a:r>
            <a:r>
              <a:rPr lang="en-US" sz="3000" i="0" u="none" strike="noStrike" baseline="0" dirty="0">
                <a:latin typeface="Times New Roman" panose="02020603050405020304" pitchFamily="18" charset="0"/>
                <a:cs typeface="Times New Roman" panose="02020603050405020304" pitchFamily="18" charset="0"/>
              </a:rPr>
              <a:t> (Gamma/ </a:t>
            </a:r>
            <a:r>
              <a:rPr lang="en-US" sz="3000" i="0" u="none" strike="noStrike" baseline="0" dirty="0" err="1">
                <a:latin typeface="Times New Roman" panose="02020603050405020304" pitchFamily="18" charset="0"/>
                <a:cs typeface="Times New Roman" panose="02020603050405020304" pitchFamily="18" charset="0"/>
              </a:rPr>
              <a:t>Beatiful</a:t>
            </a:r>
            <a:r>
              <a:rPr lang="en-US" sz="3000" i="0" u="none" strike="noStrike" baseline="0" dirty="0">
                <a:latin typeface="Times New Roman" panose="02020603050405020304" pitchFamily="18" charset="0"/>
                <a:cs typeface="Times New Roman" panose="02020603050405020304" pitchFamily="18" charset="0"/>
              </a:rPr>
              <a:t> IA/ Tome)</a:t>
            </a:r>
            <a:endParaRPr lang="en-US"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0B86B1-51A1-31BE-7FE4-87659AA97396}"/>
              </a:ext>
            </a:extLst>
          </p:cNvPr>
          <p:cNvSpPr>
            <a:spLocks noGrp="1"/>
          </p:cNvSpPr>
          <p:nvPr>
            <p:ph idx="1"/>
          </p:nvPr>
        </p:nvSpPr>
        <p:spPr>
          <a:xfrm>
            <a:off x="640080" y="2215299"/>
            <a:ext cx="10890928" cy="3984333"/>
          </a:xfrm>
        </p:spPr>
        <p:txBody>
          <a:bodyPr/>
          <a:lstStyle/>
          <a:p>
            <a:pPr algn="just"/>
            <a:r>
              <a:rPr lang="es-ES" dirty="0">
                <a:latin typeface="Times New Roman" panose="02020603050405020304" pitchFamily="18" charset="0"/>
                <a:cs typeface="Times New Roman" panose="02020603050405020304" pitchFamily="18" charset="0"/>
              </a:rPr>
              <a:t>Gamma, </a:t>
            </a:r>
            <a:r>
              <a:rPr lang="es-ES" dirty="0" err="1">
                <a:latin typeface="Times New Roman" panose="02020603050405020304" pitchFamily="18" charset="0"/>
                <a:cs typeface="Times New Roman" panose="02020603050405020304" pitchFamily="18" charset="0"/>
              </a:rPr>
              <a:t>Beautiful</a:t>
            </a:r>
            <a:r>
              <a:rPr lang="es-ES" dirty="0">
                <a:latin typeface="Times New Roman" panose="02020603050405020304" pitchFamily="18" charset="0"/>
                <a:cs typeface="Times New Roman" panose="02020603050405020304" pitchFamily="18" charset="0"/>
              </a:rPr>
              <a:t> AI y Tome son plataformas basadas en IA diseñadas para ayudar a los usuarios a crear presentaciones, documentos y sitios web de forma rápida y eficiente. Gamma se centra en permitir la generación rápida de contenido, mientras que </a:t>
            </a:r>
            <a:r>
              <a:rPr lang="es-ES" dirty="0" err="1">
                <a:latin typeface="Times New Roman" panose="02020603050405020304" pitchFamily="18" charset="0"/>
                <a:cs typeface="Times New Roman" panose="02020603050405020304" pitchFamily="18" charset="0"/>
              </a:rPr>
              <a:t>Beautiful</a:t>
            </a:r>
            <a:r>
              <a:rPr lang="es-ES" dirty="0">
                <a:latin typeface="Times New Roman" panose="02020603050405020304" pitchFamily="18" charset="0"/>
                <a:cs typeface="Times New Roman" panose="02020603050405020304" pitchFamily="18" charset="0"/>
              </a:rPr>
              <a:t> AI se especializa en crear presentaciones visualmente atractivas. Tome transforma el contenido educativo en presentaciones mediante IA. Estas herramientas agilizan significativamente el proceso de creación de contenido, ya que requieren un tiempo y un esfuerzo mínimos.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16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9B7C6-2097-1863-7F6B-CC046577F160}"/>
              </a:ext>
            </a:extLst>
          </p:cNvPr>
          <p:cNvSpPr>
            <a:spLocks noGrp="1"/>
          </p:cNvSpPr>
          <p:nvPr>
            <p:ph type="title"/>
          </p:nvPr>
        </p:nvSpPr>
        <p:spPr>
          <a:xfrm>
            <a:off x="992570" y="1171145"/>
            <a:ext cx="10168106" cy="2049131"/>
          </a:xfrm>
        </p:spPr>
        <p:txBody>
          <a:bodyPr vert="horz" lIns="91440" tIns="45720" rIns="91440" bIns="45720" rtlCol="0" anchor="t">
            <a:normAutofit/>
          </a:bodyPr>
          <a:lstStyle/>
          <a:p>
            <a:pPr algn="ctr">
              <a:lnSpc>
                <a:spcPct val="90000"/>
              </a:lnSpc>
            </a:pPr>
            <a:r>
              <a:rPr lang="en-US" sz="1200" dirty="0">
                <a:latin typeface="Times New Roman" panose="02020603050405020304" pitchFamily="18" charset="0"/>
                <a:cs typeface="Times New Roman" panose="02020603050405020304" pitchFamily="18" charset="0"/>
              </a:rPr>
              <a:t>GAMMA IA and TOME </a:t>
            </a:r>
            <a:br>
              <a:rPr lang="en-US" sz="1200" dirty="0"/>
            </a:br>
            <a:br>
              <a:rPr lang="en-US" sz="1200" dirty="0"/>
            </a:br>
            <a:br>
              <a:rPr lang="en-US" sz="1200" dirty="0"/>
            </a:br>
            <a:r>
              <a:rPr lang="en-US" sz="2000" b="0" i="0" dirty="0">
                <a:effectLst/>
                <a:latin typeface="Times New Roman" panose="02020603050405020304" pitchFamily="18" charset="0"/>
                <a:cs typeface="Times New Roman" panose="02020603050405020304" pitchFamily="18" charset="0"/>
              </a:rPr>
              <a:t>Gamma and Tome are both AI-powered platforms designed for creating and presenting content. Gamma focuses on providing users with greater control and customization over their presentations, while Tome emphasizes efficiency and simplicity in content creation. They have different user experiences based on these priorities, which may influence users' choices.</a:t>
            </a:r>
            <a:endParaRPr lang="en-US" sz="2000" b="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B54CFE3-214E-5467-EE84-6BFA40827AF3}"/>
              </a:ext>
            </a:extLst>
          </p:cNvPr>
          <p:cNvPicPr>
            <a:picLocks noChangeAspect="1"/>
          </p:cNvPicPr>
          <p:nvPr/>
        </p:nvPicPr>
        <p:blipFill>
          <a:blip r:embed="rId2"/>
          <a:stretch>
            <a:fillRect/>
          </a:stretch>
        </p:blipFill>
        <p:spPr>
          <a:xfrm>
            <a:off x="6182500" y="3423637"/>
            <a:ext cx="4978176" cy="2762887"/>
          </a:xfrm>
          <a:prstGeom prst="rect">
            <a:avLst/>
          </a:prstGeom>
        </p:spPr>
      </p:pic>
      <p:pic>
        <p:nvPicPr>
          <p:cNvPr id="5" name="Content Placeholder 4">
            <a:extLst>
              <a:ext uri="{FF2B5EF4-FFF2-40B4-BE49-F238E27FC236}">
                <a16:creationId xmlns:a16="http://schemas.microsoft.com/office/drawing/2014/main" id="{A5A6C8A9-A53A-4B2E-BFBA-572A1C0FE405}"/>
              </a:ext>
            </a:extLst>
          </p:cNvPr>
          <p:cNvPicPr>
            <a:picLocks noGrp="1" noChangeAspect="1"/>
          </p:cNvPicPr>
          <p:nvPr>
            <p:ph idx="1"/>
          </p:nvPr>
        </p:nvPicPr>
        <p:blipFill>
          <a:blip r:embed="rId3"/>
          <a:stretch>
            <a:fillRect/>
          </a:stretch>
        </p:blipFill>
        <p:spPr>
          <a:xfrm>
            <a:off x="992570" y="3821891"/>
            <a:ext cx="4978176" cy="2364633"/>
          </a:xfrm>
          <a:prstGeom prst="rect">
            <a:avLst/>
          </a:prstGeom>
        </p:spPr>
      </p:pic>
      <p:cxnSp>
        <p:nvCxnSpPr>
          <p:cNvPr id="23" name="Straight Connector 22">
            <a:extLst>
              <a:ext uri="{FF2B5EF4-FFF2-40B4-BE49-F238E27FC236}">
                <a16:creationId xmlns:a16="http://schemas.microsoft.com/office/drawing/2014/main" id="{6CE0D2A5-C167-FB61-F32A-674B344F2D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914400"/>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91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D6F3CB-004B-5F1D-E300-6FD4F426E952}"/>
              </a:ext>
            </a:extLst>
          </p:cNvPr>
          <p:cNvSpPr>
            <a:spLocks noGrp="1"/>
          </p:cNvSpPr>
          <p:nvPr>
            <p:ph type="title"/>
          </p:nvPr>
        </p:nvSpPr>
        <p:spPr>
          <a:xfrm>
            <a:off x="361635" y="786384"/>
            <a:ext cx="4243006" cy="2642616"/>
          </a:xfrm>
        </p:spPr>
        <p:txBody>
          <a:bodyPr vert="horz" lIns="91440" tIns="45720" rIns="91440" bIns="45720" rtlCol="0" anchor="b">
            <a:normAutofit/>
          </a:bodyPr>
          <a:lstStyle/>
          <a:p>
            <a:pPr algn="just"/>
            <a:r>
              <a:rPr lang="en-US" sz="4400" dirty="0">
                <a:latin typeface="Times New Roman" panose="02020603050405020304" pitchFamily="18" charset="0"/>
                <a:cs typeface="Times New Roman" panose="02020603050405020304" pitchFamily="18" charset="0"/>
              </a:rPr>
              <a:t>Beautiful IA</a:t>
            </a:r>
            <a:br>
              <a:rPr lang="en-US" sz="4400" dirty="0"/>
            </a:br>
            <a:r>
              <a:rPr lang="es-ES" sz="1300" b="0" dirty="0">
                <a:latin typeface="Times New Roman" panose="02020603050405020304" pitchFamily="18" charset="0"/>
                <a:cs typeface="Times New Roman" panose="02020603050405020304" pitchFamily="18" charset="0"/>
              </a:rPr>
              <a:t>Beautiful.ai es un software de presentación basado en inteligencia artificial diseñado para ayudar a los usuarios a crear documentos visualmente atractivos. Automatiza el proceso de diseño, lo que facilita la colaboración entre equipos y el mantenimiento de la coherencia de la marca.</a:t>
            </a:r>
            <a:endParaRPr lang="en-US" sz="1300" b="0" dirty="0">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750527CE-FCD0-40C8-B37A-39331C2A4F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011930"/>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CCA11C63-5A98-6F95-3B95-0C0CDDFDB63E}"/>
              </a:ext>
            </a:extLst>
          </p:cNvPr>
          <p:cNvPicPr>
            <a:picLocks noGrp="1" noChangeAspect="1"/>
          </p:cNvPicPr>
          <p:nvPr>
            <p:ph idx="1"/>
          </p:nvPr>
        </p:nvPicPr>
        <p:blipFill>
          <a:blip r:embed="rId2"/>
          <a:stretch>
            <a:fillRect/>
          </a:stretch>
        </p:blipFill>
        <p:spPr>
          <a:xfrm>
            <a:off x="4604641" y="2492846"/>
            <a:ext cx="6876288" cy="3334999"/>
          </a:xfrm>
          <a:prstGeom prst="rect">
            <a:avLst/>
          </a:prstGeom>
        </p:spPr>
      </p:pic>
    </p:spTree>
    <p:extLst>
      <p:ext uri="{BB962C8B-B14F-4D97-AF65-F5344CB8AC3E}">
        <p14:creationId xmlns:p14="http://schemas.microsoft.com/office/powerpoint/2010/main" val="321748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FEBB0A-870D-35B9-9E0F-C822B3CF7AFF}"/>
              </a:ext>
            </a:extLst>
          </p:cNvPr>
          <p:cNvSpPr>
            <a:spLocks noGrp="1"/>
          </p:cNvSpPr>
          <p:nvPr>
            <p:ph type="title"/>
          </p:nvPr>
        </p:nvSpPr>
        <p:spPr>
          <a:xfrm>
            <a:off x="640080" y="914399"/>
            <a:ext cx="10847494" cy="1171069"/>
          </a:xfrm>
        </p:spPr>
        <p:txBody>
          <a:bodyPr anchor="t">
            <a:normAutofit/>
          </a:bodyPr>
          <a:lstStyle/>
          <a:p>
            <a:r>
              <a:rPr lang="es-ES" i="0" u="none" strike="noStrike" baseline="0">
                <a:latin typeface="Times New Roman" panose="02020603050405020304" pitchFamily="18" charset="0"/>
                <a:cs typeface="Times New Roman" panose="02020603050405020304" pitchFamily="18" charset="0"/>
              </a:rPr>
              <a:t>IA Audio y Video (Colosian / Pin </a:t>
            </a:r>
            <a:r>
              <a:rPr lang="en-US" i="0" u="none" strike="noStrike" baseline="0">
                <a:latin typeface="Times New Roman" panose="02020603050405020304" pitchFamily="18" charset="0"/>
                <a:cs typeface="Times New Roman" panose="02020603050405020304" pitchFamily="18" charset="0"/>
              </a:rPr>
              <a:t>point)</a:t>
            </a:r>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A08F20-CC53-6F12-5EC3-87E52D85F7FD}"/>
              </a:ext>
            </a:extLst>
          </p:cNvPr>
          <p:cNvSpPr>
            <a:spLocks noGrp="1"/>
          </p:cNvSpPr>
          <p:nvPr>
            <p:ph idx="1"/>
          </p:nvPr>
        </p:nvSpPr>
        <p:spPr>
          <a:xfrm>
            <a:off x="6617616" y="2240715"/>
            <a:ext cx="5379627" cy="3760459"/>
          </a:xfrm>
        </p:spPr>
        <p:txBody>
          <a:bodyPr anchor="t">
            <a:normAutofit fontScale="92500" lnSpcReduction="20000"/>
          </a:bodyPr>
          <a:lstStyle/>
          <a:p>
            <a:pPr algn="just"/>
            <a:r>
              <a:rPr lang="es-ES" b="0" i="0" dirty="0" err="1">
                <a:effectLst/>
                <a:latin typeface="Times New Roman" panose="02020603050405020304" pitchFamily="18" charset="0"/>
                <a:cs typeface="Times New Roman" panose="02020603050405020304" pitchFamily="18" charset="0"/>
              </a:rPr>
              <a:t>Pinpoint</a:t>
            </a:r>
            <a:r>
              <a:rPr lang="es-ES" b="0" i="0" dirty="0">
                <a:effectLst/>
                <a:latin typeface="Times New Roman" panose="02020603050405020304" pitchFamily="18" charset="0"/>
                <a:cs typeface="Times New Roman" panose="02020603050405020304" pitchFamily="18" charset="0"/>
              </a:rPr>
              <a:t> es una herramienta de investigación que ayuda a periodistas y académicos a explorar y analizar grandes colecciones de documentos . Con </a:t>
            </a:r>
            <a:r>
              <a:rPr lang="es-ES" b="0" i="0" dirty="0" err="1">
                <a:effectLst/>
                <a:latin typeface="Times New Roman" panose="02020603050405020304" pitchFamily="18" charset="0"/>
                <a:cs typeface="Times New Roman" panose="02020603050405020304" pitchFamily="18" charset="0"/>
              </a:rPr>
              <a:t>Pinpoint</a:t>
            </a:r>
            <a:r>
              <a:rPr lang="es-ES" b="0" i="0" dirty="0">
                <a:effectLst/>
                <a:latin typeface="Times New Roman" panose="02020603050405020304" pitchFamily="18" charset="0"/>
                <a:cs typeface="Times New Roman" panose="02020603050405020304" pitchFamily="18" charset="0"/>
              </a:rPr>
              <a:t>, puede cargar y buscar palabras o frases específicas, ubicaciones, organizaciones y personas en cientos de miles de documentos, imágenes, correos electrónicos, notas escritas a mano y archivos de audio.</a:t>
            </a:r>
          </a:p>
          <a:p>
            <a:pPr algn="just"/>
            <a:r>
              <a:rPr lang="es-ES" dirty="0" err="1">
                <a:latin typeface="Times New Roman" panose="02020603050405020304" pitchFamily="18" charset="0"/>
                <a:cs typeface="Times New Roman" panose="02020603050405020304" pitchFamily="18" charset="0"/>
              </a:rPr>
              <a:t>Pinpoint</a:t>
            </a:r>
            <a:r>
              <a:rPr lang="es-ES" dirty="0">
                <a:latin typeface="Times New Roman" panose="02020603050405020304" pitchFamily="18" charset="0"/>
                <a:cs typeface="Times New Roman" panose="02020603050405020304" pitchFamily="18" charset="0"/>
              </a:rPr>
              <a:t> permite procesar cientos de miles de documentos con inteligencia artificial, para subir a la plataforma esa cantidad de información sin tropiezos es necesario conocer sus características. </a:t>
            </a:r>
            <a:endParaRPr lang="en-US" dirty="0">
              <a:latin typeface="Times New Roman" panose="02020603050405020304" pitchFamily="18" charset="0"/>
              <a:cs typeface="Times New Roman" panose="02020603050405020304" pitchFamily="18" charset="0"/>
            </a:endParaRPr>
          </a:p>
        </p:txBody>
      </p:sp>
      <p:pic>
        <p:nvPicPr>
          <p:cNvPr id="5" name="Picture 4" descr="A screenshot of a computer&#10;&#10;AI-generated content may be incorrect.">
            <a:extLst>
              <a:ext uri="{FF2B5EF4-FFF2-40B4-BE49-F238E27FC236}">
                <a16:creationId xmlns:a16="http://schemas.microsoft.com/office/drawing/2014/main" id="{8A75D7B4-4487-BA6E-768E-E367A600F83F}"/>
              </a:ext>
            </a:extLst>
          </p:cNvPr>
          <p:cNvPicPr>
            <a:picLocks noChangeAspect="1"/>
          </p:cNvPicPr>
          <p:nvPr/>
        </p:nvPicPr>
        <p:blipFill>
          <a:blip r:embed="rId2"/>
          <a:stretch>
            <a:fillRect/>
          </a:stretch>
        </p:blipFill>
        <p:spPr>
          <a:xfrm>
            <a:off x="346766" y="2580060"/>
            <a:ext cx="6270850" cy="3198132"/>
          </a:xfrm>
          <a:prstGeom prst="rect">
            <a:avLst/>
          </a:prstGeom>
        </p:spPr>
      </p:pic>
      <p:cxnSp>
        <p:nvCxnSpPr>
          <p:cNvPr id="12" name="Straight Connector 11">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26998"/>
      </p:ext>
    </p:extLst>
  </p:cSld>
  <p:clrMapOvr>
    <a:masterClrMapping/>
  </p:clrMapOvr>
</p:sld>
</file>

<file path=ppt/theme/theme1.xml><?xml version="1.0" encoding="utf-8"?>
<a:theme xmlns:a="http://schemas.openxmlformats.org/drawingml/2006/main" name="DashVTI">
  <a:themeElements>
    <a:clrScheme name="AnalogousFromRegularSeedLeftStep">
      <a:dk1>
        <a:srgbClr val="000000"/>
      </a:dk1>
      <a:lt1>
        <a:srgbClr val="FFFFFF"/>
      </a:lt1>
      <a:dk2>
        <a:srgbClr val="30271B"/>
      </a:dk2>
      <a:lt2>
        <a:srgbClr val="F0F1F3"/>
      </a:lt2>
      <a:accent1>
        <a:srgbClr val="B0A145"/>
      </a:accent1>
      <a:accent2>
        <a:srgbClr val="B1703B"/>
      </a:accent2>
      <a:accent3>
        <a:srgbClr val="C3504D"/>
      </a:accent3>
      <a:accent4>
        <a:srgbClr val="B13B69"/>
      </a:accent4>
      <a:accent5>
        <a:srgbClr val="C34DAC"/>
      </a:accent5>
      <a:accent6>
        <a:srgbClr val="973BB1"/>
      </a:accent6>
      <a:hlink>
        <a:srgbClr val="5A6AC8"/>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41</TotalTime>
  <Words>1041</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Grandview Display</vt:lpstr>
      <vt:lpstr>Times New Roman</vt:lpstr>
      <vt:lpstr>DashVTI</vt:lpstr>
      <vt:lpstr>Inteligencia Artificial (IA)</vt:lpstr>
      <vt:lpstr>IA Generación de Textos (Chat GPT / Claude)</vt:lpstr>
      <vt:lpstr>PowerPoint Presentation</vt:lpstr>
      <vt:lpstr>PowerPoint Presentation</vt:lpstr>
      <vt:lpstr>Claude vs. ChatGPT: ¿cuáles son sus diferencias?</vt:lpstr>
      <vt:lpstr>IA Presentaciones (Gamma/ Beatiful IA/ Tome)</vt:lpstr>
      <vt:lpstr>GAMMA IA and TOME    Gamma and Tome are both AI-powered platforms designed for creating and presenting content. Gamma focuses on providing users with greater control and customization over their presentations, while Tome emphasizes efficiency and simplicity in content creation. They have different user experiences based on these priorities, which may influence users' choices.</vt:lpstr>
      <vt:lpstr>Beautiful IA Beautiful.ai es un software de presentación basado en inteligencia artificial diseñado para ayudar a los usuarios a crear documentos visualmente atractivos. Automatiza el proceso de diseño, lo que facilita la colaboración entre equipos y el mantenimiento de la coherencia de la marca.</vt:lpstr>
      <vt:lpstr>IA Audio y Video (Colosian / Pin point)</vt:lpstr>
      <vt:lpstr>Chat bot (Pi, Bot Writer)</vt:lpstr>
      <vt:lpstr>IA Investigación (Scispace / Elicit)</vt:lpstr>
      <vt:lpstr>Copilot, Bing chat, Gemini</vt:lpstr>
      <vt:lpstr>Copilot, Bing chat, Gemini</vt:lpstr>
      <vt:lpstr>Videos reflexivos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Paola G. Vinueza-Naranjo</dc:creator>
  <cp:lastModifiedBy>Paola G. Vinueza-Naranjo</cp:lastModifiedBy>
  <cp:revision>6</cp:revision>
  <dcterms:created xsi:type="dcterms:W3CDTF">2025-02-12T05:08:54Z</dcterms:created>
  <dcterms:modified xsi:type="dcterms:W3CDTF">2025-02-12T05:50:08Z</dcterms:modified>
</cp:coreProperties>
</file>