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6" r:id="rId1"/>
  </p:sldMasterIdLst>
  <p:sldIdLst>
    <p:sldId id="258" r:id="rId2"/>
    <p:sldId id="264" r:id="rId3"/>
    <p:sldId id="263" r:id="rId4"/>
    <p:sldId id="261" r:id="rId5"/>
    <p:sldId id="268" r:id="rId6"/>
    <p:sldId id="269" r:id="rId7"/>
    <p:sldId id="270" r:id="rId8"/>
    <p:sldId id="271" r:id="rId9"/>
    <p:sldId id="272" r:id="rId10"/>
    <p:sldId id="274" r:id="rId11"/>
    <p:sldId id="260" r:id="rId12"/>
    <p:sldId id="273" r:id="rId13"/>
    <p:sldId id="275" r:id="rId14"/>
    <p:sldId id="276" r:id="rId1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78" d="100"/>
          <a:sy n="78" d="100"/>
        </p:scale>
        <p:origin x="2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>
                <a:solidFill>
                  <a:srgbClr val="4A4A4A"/>
                </a:solidFill>
              </a:rPr>
              <a:pPr/>
              <a:t>4/22/2025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3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>
                <a:solidFill>
                  <a:srgbClr val="4A4A4A"/>
                </a:solidFill>
              </a:rPr>
              <a:pPr/>
              <a:t>4/22/2025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srgbClr val="4A4A4A"/>
                </a:solidFill>
              </a:rPr>
              <a:pPr/>
              <a:t>4/22/2025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45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>
                <a:solidFill>
                  <a:srgbClr val="4A4A4A"/>
                </a:solidFill>
              </a:rPr>
              <a:pPr/>
              <a:t>4/22/2025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97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>
                <a:solidFill>
                  <a:srgbClr val="4A4A4A"/>
                </a:solidFill>
              </a:rPr>
              <a:pPr/>
              <a:t>4/22/2025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42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>
                <a:solidFill>
                  <a:srgbClr val="4A4A4A"/>
                </a:solidFill>
              </a:rPr>
              <a:pPr/>
              <a:t>4/22/2025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>
                <a:solidFill>
                  <a:srgbClr val="4A4A4A"/>
                </a:solidFill>
              </a:rPr>
              <a:pPr/>
              <a:t>4/22/2025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1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srgbClr val="4A4A4A"/>
                </a:solidFill>
              </a:rPr>
              <a:pPr/>
              <a:t>4/22/2025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1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>
                <a:solidFill>
                  <a:srgbClr val="4A4A4A"/>
                </a:solidFill>
              </a:rPr>
              <a:pPr/>
              <a:t>4/22/2025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1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>
                <a:solidFill>
                  <a:srgbClr val="4A4A4A"/>
                </a:solidFill>
              </a:rPr>
              <a:pPr/>
              <a:t>4/22/2025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2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>
                <a:solidFill>
                  <a:srgbClr val="4A4A4A"/>
                </a:solidFill>
              </a:rPr>
              <a:pPr/>
              <a:t>4/22/2025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>
                <a:solidFill>
                  <a:srgbClr val="4A4A4A"/>
                </a:solidFill>
              </a:rPr>
              <a:pPr/>
              <a:t>4/22/2025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7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>
                <a:solidFill>
                  <a:srgbClr val="4A4A4A"/>
                </a:solidFill>
              </a:rPr>
              <a:pPr/>
              <a:t>4/22/2025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8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>
                <a:solidFill>
                  <a:srgbClr val="4A4A4A"/>
                </a:solidFill>
              </a:rPr>
              <a:pPr/>
              <a:t>4/22/2025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09B482E8-6E0E-1B4F-B1FD-C69DB9E858D9}" type="datetimeFigureOut">
              <a:rPr lang="en-US" dirty="0">
                <a:solidFill>
                  <a:srgbClr val="4A4A4A"/>
                </a:solidFill>
              </a:rPr>
              <a:pPr defTabSz="457200"/>
              <a:t>4/22/2025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2DAEEF"/>
                </a:solidFill>
              </a:rPr>
              <a:pPr defTabSz="457200"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61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390917"/>
            <a:ext cx="10571998" cy="970450"/>
          </a:xfrm>
        </p:spPr>
        <p:txBody>
          <a:bodyPr/>
          <a:lstStyle/>
          <a:p>
            <a:br>
              <a:rPr lang="es-EC" sz="2800" dirty="0"/>
            </a:br>
            <a:br>
              <a:rPr lang="es-EC" sz="2800" dirty="0"/>
            </a:br>
            <a:br>
              <a:rPr lang="es-EC" sz="2800" dirty="0"/>
            </a:br>
            <a:br>
              <a:rPr lang="es-EC" sz="2800" dirty="0"/>
            </a:br>
            <a:r>
              <a:rPr lang="es-EC" sz="2800" dirty="0"/>
              <a:t>MÉTODOS DE INVESTIGACIÓN Y TÉCNICAS DE ESTUDIO</a:t>
            </a:r>
            <a:br>
              <a:rPr lang="es-EC" sz="2800" dirty="0"/>
            </a:br>
            <a:r>
              <a:rPr lang="es-EC" sz="2800" dirty="0"/>
              <a:t>Semana 4 (22 al 25-  de abril  2025 )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09999" y="5768788"/>
            <a:ext cx="3089647" cy="26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/>
              <a:t>Dra. Myriam Murillo Naranjo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76CDA93-F9DC-4A70-8D08-1AE08417A84F}"/>
              </a:ext>
            </a:extLst>
          </p:cNvPr>
          <p:cNvSpPr/>
          <p:nvPr/>
        </p:nvSpPr>
        <p:spPr>
          <a:xfrm>
            <a:off x="2637114" y="1417638"/>
            <a:ext cx="6555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</a:rPr>
              <a:t>1.4</a:t>
            </a:r>
            <a:r>
              <a:rPr lang="es-EC" sz="1600" b="1" dirty="0">
                <a:latin typeface="Arial" panose="020B0604020202020204" pitchFamily="34" charset="0"/>
              </a:rPr>
              <a:t>. LA INVESTIGACIÓN Y   TIPOS</a:t>
            </a:r>
            <a:endParaRPr lang="es-EC" sz="4400" b="1" dirty="0"/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AED25812-72B4-4C6C-B5BB-13582C287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999" y="1812463"/>
            <a:ext cx="8382660" cy="422141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5AFC182-20F4-4B49-AED1-B12502E64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660" y="1944303"/>
            <a:ext cx="2425034" cy="408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73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/>
              <a:t>MÉTODOS DE INVESTIGACIÓN Y TÉCNICAS DE ESTUDIO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10000" y="6033873"/>
            <a:ext cx="3089647" cy="26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rgbClr val="4A4A4A"/>
                </a:solidFill>
              </a:rPr>
              <a:t>Dra. Myriam Murillo Naranjo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DA66801-5C8B-4485-A8A7-F05599ACB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811586"/>
          </a:xfrm>
        </p:spPr>
        <p:txBody>
          <a:bodyPr>
            <a:normAutofit fontScale="25000" lnSpcReduction="20000"/>
          </a:bodyPr>
          <a:lstStyle/>
          <a:p>
            <a:endParaRPr lang="es-EC" b="1" dirty="0"/>
          </a:p>
          <a:p>
            <a:endParaRPr lang="es-EC" b="1" dirty="0"/>
          </a:p>
          <a:p>
            <a:endParaRPr lang="es-EC" b="1" dirty="0"/>
          </a:p>
          <a:p>
            <a:endParaRPr lang="es-EC" b="1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r>
              <a:rPr lang="es-EC" sz="4400" dirty="0"/>
              <a:t>TALLER PEDAGÓGICO EN BINAS </a:t>
            </a:r>
          </a:p>
          <a:p>
            <a:r>
              <a:rPr lang="es-EC" sz="4400" dirty="0"/>
              <a:t>Tema: Artículo científico: </a:t>
            </a:r>
            <a:r>
              <a:rPr lang="es-419" sz="4400" dirty="0"/>
              <a:t>Los docentes de la Generación Z y sus competencias digitales</a:t>
            </a:r>
          </a:p>
          <a:p>
            <a:endParaRPr lang="es-EC" sz="4400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sz="5600" dirty="0"/>
          </a:p>
          <a:p>
            <a:pPr marL="0" indent="0">
              <a:buNone/>
            </a:pPr>
            <a:r>
              <a:rPr lang="es-EC" sz="5600" dirty="0"/>
              <a:t>Leer el artículo y en binas presentar el resumen en un mapa conceptual .</a:t>
            </a:r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EF8563-24D3-400C-9CA2-34112FE19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69" y="2741397"/>
            <a:ext cx="4531357" cy="20673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F20BFC-C29D-4F14-9C22-FF8D76F4D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816" y="2637183"/>
            <a:ext cx="6929739" cy="29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6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859098"/>
          </a:xfrm>
        </p:spPr>
        <p:txBody>
          <a:bodyPr/>
          <a:lstStyle/>
          <a:p>
            <a:r>
              <a:rPr lang="es-EC" dirty="0"/>
              <a:t>ETIQUETA:TAREAS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1306286"/>
            <a:ext cx="10747854" cy="5104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1200" dirty="0"/>
              <a:t>TAREAS </a:t>
            </a:r>
          </a:p>
          <a:p>
            <a:endParaRPr lang="es-EC" sz="1200" dirty="0"/>
          </a:p>
          <a:p>
            <a:pPr marL="228600" indent="-228600">
              <a:buAutoNum type="arabicPeriod"/>
            </a:pPr>
            <a:r>
              <a:rPr lang="es-EC" sz="1200" dirty="0"/>
              <a:t>Resumir la materia. No subir al aula, llevar para la clases hasta la semana 4</a:t>
            </a:r>
          </a:p>
          <a:p>
            <a:pPr marL="228600" indent="-228600">
              <a:buAutoNum type="arabicPeriod"/>
            </a:pPr>
            <a:r>
              <a:rPr lang="es-EC" sz="1200" dirty="0"/>
              <a:t>2. Resumir cuatro  notas informativas:  Título: Tarea N </a:t>
            </a:r>
            <a:r>
              <a:rPr lang="es-EC" sz="1200" dirty="0" err="1"/>
              <a:t>N</a:t>
            </a:r>
            <a:r>
              <a:rPr lang="es-EC" sz="1200" dirty="0"/>
              <a:t>. En el siguiente orden: Encabezado sellos de la </a:t>
            </a:r>
            <a:r>
              <a:rPr lang="es-EC" sz="1200" dirty="0" err="1"/>
              <a:t>Unach</a:t>
            </a:r>
            <a:r>
              <a:rPr lang="es-EC" sz="1200" dirty="0"/>
              <a:t> y Carrera,  fecha: lunes</a:t>
            </a:r>
          </a:p>
          <a:p>
            <a:pPr marL="0" indent="0">
              <a:buNone/>
            </a:pPr>
            <a:r>
              <a:rPr lang="es-EC" sz="1200" dirty="0"/>
              <a:t>      1. Nota informativa de ciencia</a:t>
            </a:r>
          </a:p>
          <a:p>
            <a:pPr marL="0" indent="0">
              <a:buNone/>
            </a:pPr>
            <a:r>
              <a:rPr lang="es-EC" sz="1200" dirty="0"/>
              <a:t>         Título de la noticia y el resumen en dos párrafos. </a:t>
            </a:r>
          </a:p>
          <a:p>
            <a:pPr marL="0" indent="0">
              <a:buNone/>
            </a:pPr>
            <a:r>
              <a:rPr lang="es-EC" sz="1200" dirty="0"/>
              <a:t>       2. Noticia de tecnología</a:t>
            </a:r>
          </a:p>
          <a:p>
            <a:pPr marL="0" indent="0">
              <a:buNone/>
            </a:pPr>
            <a:r>
              <a:rPr lang="es-EC" sz="1200" dirty="0"/>
              <a:t>        Título de la noticia y el resumen en dos párrafos. </a:t>
            </a:r>
          </a:p>
          <a:p>
            <a:pPr marL="0" indent="0">
              <a:buNone/>
            </a:pPr>
            <a:r>
              <a:rPr lang="es-EC" sz="1200" dirty="0"/>
              <a:t>       3. Noticia de ambiente. Título y 2 párrafos</a:t>
            </a:r>
          </a:p>
          <a:p>
            <a:pPr marL="0" indent="0">
              <a:buNone/>
            </a:pPr>
            <a:r>
              <a:rPr lang="es-EC" sz="1200" dirty="0"/>
              <a:t>       4. Nota tema libre Título y 2 párrafos</a:t>
            </a:r>
          </a:p>
          <a:p>
            <a:pPr marL="0" indent="0">
              <a:buNone/>
            </a:pPr>
            <a:r>
              <a:rPr lang="es-EC" sz="1200" dirty="0"/>
              <a:t>Nota: esta tarea es a mano, en hojas perforadas,  escanear  en </a:t>
            </a:r>
            <a:r>
              <a:rPr lang="es-EC" sz="1200" dirty="0" err="1"/>
              <a:t>pdf</a:t>
            </a:r>
            <a:r>
              <a:rPr lang="es-EC" sz="1200" dirty="0"/>
              <a:t>  y traer para cada lunes </a:t>
            </a:r>
          </a:p>
          <a:p>
            <a:pPr marL="0" indent="0">
              <a:buNone/>
            </a:pPr>
            <a:r>
              <a:rPr lang="es-EC" sz="1200" dirty="0"/>
              <a:t>3.Subir el Trabajo en BINAS . Cada estudiante su mapa de resumen – artículo generación z .</a:t>
            </a:r>
            <a:r>
              <a:rPr lang="es-ES" sz="1200" dirty="0"/>
              <a:t> </a:t>
            </a:r>
            <a:endParaRPr lang="es-EC" sz="1200" dirty="0"/>
          </a:p>
          <a:p>
            <a:pPr marL="0" indent="0">
              <a:buNone/>
            </a:pPr>
            <a:endParaRPr lang="es-EC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12" y="348100"/>
            <a:ext cx="39909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1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859098"/>
          </a:xfrm>
        </p:spPr>
        <p:txBody>
          <a:bodyPr/>
          <a:lstStyle/>
          <a:p>
            <a:br>
              <a:rPr lang="es-EC" dirty="0"/>
            </a:br>
            <a:r>
              <a:rPr lang="es-EC" dirty="0"/>
              <a:t>ETIQUETA: 2 TAREAS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1306286"/>
            <a:ext cx="10747854" cy="510452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r>
              <a:rPr lang="es-EC" sz="1200" dirty="0"/>
              <a:t>7 Bitácoras temas de exposición . Asignación de temáticas de exposición GRUPO 1 y  2    . Se evaluará con base a la rúbrica de exposición. Presentación semi formal </a:t>
            </a:r>
          </a:p>
          <a:p>
            <a:pPr marL="0" indent="0">
              <a:buNone/>
            </a:pPr>
            <a:r>
              <a:rPr lang="es-EC" sz="1200" dirty="0"/>
              <a:t>Lunes : 28-04-2025       Grupo 1 y 2 </a:t>
            </a:r>
          </a:p>
          <a:p>
            <a:pPr marL="0" indent="0">
              <a:buNone/>
            </a:pPr>
            <a:r>
              <a:rPr lang="es-EC" sz="1200" dirty="0"/>
              <a:t>MARTES; 29 -04-2025      Grupo 3 y 4 </a:t>
            </a:r>
          </a:p>
          <a:p>
            <a:pPr marL="0" indent="0">
              <a:buNone/>
            </a:pPr>
            <a:r>
              <a:rPr lang="es-EC" sz="1200" dirty="0"/>
              <a:t>MIÉRCOLES  30-04-2025 – Grupo 5 y  6</a:t>
            </a:r>
          </a:p>
          <a:p>
            <a:pPr marL="0" indent="0">
              <a:buNone/>
            </a:pPr>
            <a:r>
              <a:rPr lang="es-EC" sz="1200" dirty="0"/>
              <a:t>Bitácoras son las diapositivas con la información desarrollada en base al tema asignado, con la siguiente estructura:  carátula  con el sello de la </a:t>
            </a:r>
            <a:r>
              <a:rPr lang="es-EC" sz="1200" dirty="0" err="1"/>
              <a:t>Unach</a:t>
            </a:r>
            <a:r>
              <a:rPr lang="es-EC" sz="1200" dirty="0"/>
              <a:t> y la carrera. Temas…. Integrantes. Gráficos si lo consideran.</a:t>
            </a:r>
          </a:p>
          <a:p>
            <a:pPr marL="0" indent="0">
              <a:buNone/>
            </a:pPr>
            <a:r>
              <a:rPr lang="es-EC" sz="1200" dirty="0"/>
              <a:t>Desarrollo de los contenidos en  mínimo 6 diapositivas máximo 8 con mapas,  o párrafos cortos y gráficos. </a:t>
            </a:r>
          </a:p>
          <a:p>
            <a:pPr marL="0" indent="0">
              <a:buNone/>
            </a:pPr>
            <a:r>
              <a:rPr lang="es-EC" sz="1200" dirty="0"/>
              <a:t>Última diapositivas las referencias bibliográficas utilizadas.  Normas APA  7</a:t>
            </a:r>
          </a:p>
          <a:p>
            <a:pPr marL="0" indent="0">
              <a:buNone/>
            </a:pPr>
            <a:r>
              <a:rPr lang="es-EC" sz="1200" b="1" dirty="0"/>
              <a:t>Grupo 1. </a:t>
            </a:r>
            <a:endParaRPr lang="es-EC" sz="1200" b="1" u="sng" dirty="0"/>
          </a:p>
          <a:p>
            <a:pPr marL="0" indent="0">
              <a:buNone/>
            </a:pPr>
            <a:r>
              <a:rPr lang="es-EC" sz="1200" dirty="0"/>
              <a:t>TIPOS DE INVESTIGACIÓN </a:t>
            </a:r>
          </a:p>
          <a:p>
            <a:pPr marL="0" indent="0">
              <a:buNone/>
            </a:pPr>
            <a:r>
              <a:rPr lang="es-ES" sz="1200" dirty="0"/>
              <a:t>1.4.5. investigación Básica y Aplicada (</a:t>
            </a:r>
            <a:r>
              <a:rPr lang="es-419" sz="1200" dirty="0"/>
              <a:t>Definiciones – procesos y ejemplo en el área comunicacional)</a:t>
            </a:r>
            <a:endParaRPr lang="es-ES" sz="1200" dirty="0"/>
          </a:p>
          <a:p>
            <a:pPr marL="0" indent="0">
              <a:buNone/>
            </a:pPr>
            <a:r>
              <a:rPr lang="es-ES" sz="1200" dirty="0"/>
              <a:t>• 1.4.6. Investigación Cualitativa y Cuantitativa (</a:t>
            </a:r>
            <a:r>
              <a:rPr lang="es-419" sz="1200" dirty="0"/>
              <a:t>Definiciones – procesos y ejemplo en el área comunicacional)</a:t>
            </a:r>
            <a:endParaRPr lang="es-ES" sz="1200" dirty="0"/>
          </a:p>
          <a:p>
            <a:pPr marL="0" indent="0">
              <a:buNone/>
            </a:pPr>
            <a:r>
              <a:rPr lang="es-ES" sz="1200" dirty="0"/>
              <a:t>• 1.4.7. Investigación Descriptiva y Explicativa (</a:t>
            </a:r>
            <a:r>
              <a:rPr lang="es-419" sz="1200" dirty="0"/>
              <a:t>Definiciones – procesos y ejemplo en el área comunicacional)</a:t>
            </a:r>
          </a:p>
          <a:p>
            <a:pPr marL="0" indent="0">
              <a:buNone/>
            </a:pPr>
            <a:r>
              <a:rPr lang="es-419" sz="1200" dirty="0"/>
              <a:t>-Artículo científico con uno de estos tipos de investigación (análisis)</a:t>
            </a: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228600" indent="-228600">
              <a:buAutoNum type="arabicPeriod"/>
            </a:pPr>
            <a:r>
              <a:rPr lang="es-EC" sz="1200" dirty="0"/>
              <a:t>Nota: esta tarea es a mano, en hojas perforadas,  escanear  en </a:t>
            </a:r>
            <a:r>
              <a:rPr lang="es-EC" sz="1200" dirty="0" err="1"/>
              <a:t>pdf</a:t>
            </a:r>
            <a:r>
              <a:rPr lang="es-EC" sz="1200" dirty="0"/>
              <a:t>  y subir al aula  virtual desde el viernes 12 de junio hasta el lunes 15 de junio hasta   12 de la mañana.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70974"/>
            <a:ext cx="39909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02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859098"/>
          </a:xfrm>
        </p:spPr>
        <p:txBody>
          <a:bodyPr/>
          <a:lstStyle/>
          <a:p>
            <a:br>
              <a:rPr lang="es-EC" dirty="0"/>
            </a:br>
            <a:r>
              <a:rPr lang="es-EC" dirty="0"/>
              <a:t>ETIQUETA: 2 TAREAS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040556"/>
            <a:ext cx="10747854" cy="437025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2000" dirty="0"/>
          </a:p>
          <a:p>
            <a:pPr marL="0" indent="0">
              <a:buNone/>
            </a:pPr>
            <a:endParaRPr lang="es-EC" sz="2000" dirty="0"/>
          </a:p>
          <a:p>
            <a:pPr marL="0" indent="0">
              <a:buNone/>
            </a:pPr>
            <a:r>
              <a:rPr lang="es-EC" sz="2000" dirty="0"/>
              <a:t>Grupo 2.</a:t>
            </a:r>
          </a:p>
          <a:p>
            <a:pPr algn="l"/>
            <a:r>
              <a:rPr lang="es-ES" sz="1800" i="0" u="none" strike="noStrike" baseline="0" dirty="0">
                <a:latin typeface="ArialNormal"/>
              </a:rPr>
              <a:t>Investigación longitudinal y transversal (Definiciones – procesos y ejemplo en el área comunicacional)</a:t>
            </a:r>
          </a:p>
          <a:p>
            <a:pPr algn="l"/>
            <a:r>
              <a:rPr lang="es-ES" sz="1800" i="0" u="none" strike="noStrike" baseline="0" dirty="0">
                <a:latin typeface="ArialNormal"/>
              </a:rPr>
              <a:t> Investigación correlacional y experimental(Definiciones – procesos y ejemplo en el área comunicacional u otro)</a:t>
            </a:r>
          </a:p>
          <a:p>
            <a:pPr algn="l"/>
            <a:r>
              <a:rPr lang="es-ES" sz="1800" i="0" u="none" strike="noStrike" baseline="0" dirty="0">
                <a:latin typeface="ArialNormal"/>
              </a:rPr>
              <a:t>Investigación documental y de campo (Definiciones – procesos y ejemplo en el área comunicacional u otro).</a:t>
            </a:r>
          </a:p>
          <a:p>
            <a:r>
              <a:rPr lang="es-419" sz="1800" dirty="0"/>
              <a:t>Artículo científico con uno de estos tipos de investigación (análisis)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228600" indent="-228600">
              <a:buAutoNum type="arabicPeriod"/>
            </a:pPr>
            <a:r>
              <a:rPr lang="es-EC" sz="1200" dirty="0"/>
              <a:t>Nota: esta tarea es a mano, en hojas perforadas,  escanear  en </a:t>
            </a:r>
            <a:r>
              <a:rPr lang="es-EC" sz="1200" dirty="0" err="1"/>
              <a:t>pdf</a:t>
            </a:r>
            <a:r>
              <a:rPr lang="es-EC" sz="1200" dirty="0"/>
              <a:t>  y subir al aula  virtual desde el viernes 12 de junio hasta el lunes 15 de junio hasta   12 de la mañana.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70974"/>
            <a:ext cx="39909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36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859098"/>
          </a:xfrm>
        </p:spPr>
        <p:txBody>
          <a:bodyPr/>
          <a:lstStyle/>
          <a:p>
            <a:br>
              <a:rPr lang="es-EC" dirty="0"/>
            </a:br>
            <a:r>
              <a:rPr lang="es-EC" dirty="0"/>
              <a:t>ETIQUETA: 2 TAREAS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040556"/>
            <a:ext cx="10747854" cy="437025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2000" dirty="0"/>
          </a:p>
          <a:p>
            <a:pPr marL="0" indent="0">
              <a:buNone/>
            </a:pPr>
            <a:endParaRPr lang="es-EC" sz="2000" dirty="0"/>
          </a:p>
          <a:p>
            <a:pPr marL="0" indent="0">
              <a:buNone/>
            </a:pPr>
            <a:r>
              <a:rPr lang="es-EC" sz="2000" dirty="0"/>
              <a:t>Grupo 3.</a:t>
            </a:r>
          </a:p>
          <a:p>
            <a:pPr algn="l"/>
            <a:r>
              <a:rPr lang="es-ES" sz="1800" i="0" u="none" strike="noStrike" baseline="0" dirty="0">
                <a:latin typeface="ArialNormal"/>
              </a:rPr>
              <a:t>Redacción literaria y científica (definiciones, semejanzas  y diferencias, ejemplos)</a:t>
            </a:r>
          </a:p>
          <a:p>
            <a:pPr algn="l"/>
            <a:r>
              <a:rPr lang="es-EC" sz="1800" b="0" i="0" u="none" strike="noStrike" baseline="0" dirty="0">
                <a:latin typeface="ArialNormal"/>
              </a:rPr>
              <a:t>Materiales de referencia</a:t>
            </a:r>
            <a:r>
              <a:rPr lang="es-ES" b="0" dirty="0">
                <a:latin typeface="ArialNormal"/>
              </a:rPr>
              <a:t> (Definición y ejemplo </a:t>
            </a:r>
            <a:r>
              <a:rPr lang="es-ES" dirty="0">
                <a:latin typeface="ArialNormal"/>
              </a:rPr>
              <a:t>en el área de salud)</a:t>
            </a:r>
          </a:p>
          <a:p>
            <a:pPr algn="l"/>
            <a:r>
              <a:rPr lang="es-EC" sz="1800" b="0" i="0" u="none" strike="noStrike" baseline="0" dirty="0">
                <a:latin typeface="ArialNormal"/>
              </a:rPr>
              <a:t>El ensayo definición  y estructura</a:t>
            </a:r>
            <a:r>
              <a:rPr lang="es-ES" sz="1800" b="0" i="0" u="none" strike="noStrike" baseline="0" dirty="0">
                <a:latin typeface="ArialNormal"/>
              </a:rPr>
              <a:t> (definición, estructura, ejemplo en el área comunicacional)</a:t>
            </a:r>
          </a:p>
          <a:p>
            <a:pPr algn="l"/>
            <a:r>
              <a:rPr lang="es-ES" sz="1800" b="0" i="0" u="none" strike="noStrike" baseline="0" dirty="0">
                <a:latin typeface="ArialNormal"/>
              </a:rPr>
              <a:t>Normas de escritura del ensayo</a:t>
            </a:r>
            <a:r>
              <a:rPr lang="es-ES" dirty="0">
                <a:latin typeface="ArialNormal"/>
              </a:rPr>
              <a:t> (normas de redacción, argumentación, conclusiones)</a:t>
            </a:r>
          </a:p>
          <a:p>
            <a:pPr algn="l"/>
            <a:r>
              <a:rPr lang="es-ES" dirty="0">
                <a:latin typeface="ArialNormal"/>
              </a:rPr>
              <a:t>Ejemplo de un ensayo en el área de Comunicación (Análisis de su estructura)</a:t>
            </a:r>
          </a:p>
          <a:p>
            <a:pPr algn="l"/>
            <a:endParaRPr lang="es-ES" sz="1800" i="0" u="none" strike="noStrike" baseline="0" dirty="0">
              <a:latin typeface="ArialNormal"/>
            </a:endParaRPr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0" indent="0">
              <a:buNone/>
            </a:pPr>
            <a:endParaRPr lang="es-EC" sz="1200" dirty="0"/>
          </a:p>
          <a:p>
            <a:pPr marL="228600" indent="-228600">
              <a:buAutoNum type="arabicPeriod"/>
            </a:pPr>
            <a:r>
              <a:rPr lang="es-EC" sz="1200" dirty="0"/>
              <a:t>Nota: esta tarea es a mano, en hojas perforadas,  escanear  en </a:t>
            </a:r>
            <a:r>
              <a:rPr lang="es-EC" sz="1200" dirty="0" err="1"/>
              <a:t>pdf</a:t>
            </a:r>
            <a:r>
              <a:rPr lang="es-EC" sz="1200" dirty="0"/>
              <a:t>  y subir al aula  virtual desde el viernes 12 de junio hasta el lunes 15 de junio hasta   12 de la mañana.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70974"/>
            <a:ext cx="39909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2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/>
              <a:t>MÉTODOS DE INVESTIGACIÓN Y TÉCNICAS DE ESTUDIO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9999" y="2222285"/>
            <a:ext cx="9600093" cy="4239983"/>
          </a:xfrm>
          <a:effectLst/>
        </p:spPr>
        <p:txBody>
          <a:bodyPr>
            <a:normAutofit fontScale="70000" lnSpcReduction="20000"/>
          </a:bodyPr>
          <a:lstStyle/>
          <a:p>
            <a:pPr algn="just"/>
            <a:r>
              <a:rPr lang="es-ES" dirty="0"/>
              <a:t>AGENDA</a:t>
            </a:r>
          </a:p>
          <a:p>
            <a:pPr algn="just"/>
            <a:r>
              <a:rPr lang="es-ES" dirty="0"/>
              <a:t>Saludo y motivación</a:t>
            </a:r>
          </a:p>
          <a:p>
            <a:pPr algn="just"/>
            <a:r>
              <a:rPr lang="es-ES" dirty="0"/>
              <a:t>Registro de asistencia </a:t>
            </a:r>
          </a:p>
          <a:p>
            <a:pPr algn="just"/>
            <a:r>
              <a:rPr lang="es-EC" b="1" dirty="0"/>
              <a:t>1.4. LA INVESTIGACIÓN Y TIPOS</a:t>
            </a:r>
          </a:p>
          <a:p>
            <a:pPr algn="just"/>
            <a:r>
              <a:rPr lang="es-EC" dirty="0"/>
              <a:t>La investigación definición  </a:t>
            </a:r>
          </a:p>
          <a:p>
            <a:pPr algn="l"/>
            <a:r>
              <a:rPr lang="es-EC" sz="1800" b="0" i="0" u="none" strike="noStrike" baseline="0" dirty="0">
                <a:latin typeface="ArialNormal"/>
              </a:rPr>
              <a:t>Investigación social y características</a:t>
            </a:r>
            <a:endParaRPr lang="es-EC" dirty="0"/>
          </a:p>
          <a:p>
            <a:pPr algn="just"/>
            <a:r>
              <a:rPr lang="es-EC" dirty="0"/>
              <a:t>Elementos de la investigación</a:t>
            </a:r>
          </a:p>
          <a:p>
            <a:pPr algn="just"/>
            <a:r>
              <a:rPr lang="es-EC" dirty="0"/>
              <a:t>Estructura de los protocolos de investigación</a:t>
            </a:r>
          </a:p>
          <a:p>
            <a:pPr algn="just"/>
            <a:r>
              <a:rPr lang="es-ES" dirty="0"/>
              <a:t>investigación básica y aplicada</a:t>
            </a:r>
          </a:p>
          <a:p>
            <a:pPr algn="just"/>
            <a:r>
              <a:rPr lang="es-ES" dirty="0"/>
              <a:t>Investigación Cualitativa y cuantitativa</a:t>
            </a:r>
          </a:p>
          <a:p>
            <a:pPr algn="just"/>
            <a:r>
              <a:rPr lang="es-ES" dirty="0"/>
              <a:t>Investigación Descriptiva y explicativa</a:t>
            </a:r>
          </a:p>
          <a:p>
            <a:pPr algn="just"/>
            <a:r>
              <a:rPr lang="es-EC" dirty="0"/>
              <a:t>TALLER PEDAGÓGICO EN BINAS </a:t>
            </a:r>
          </a:p>
          <a:p>
            <a:pPr algn="just"/>
            <a:r>
              <a:rPr lang="es-ES" dirty="0"/>
              <a:t>Investigación longitudinal y transversal</a:t>
            </a:r>
          </a:p>
          <a:p>
            <a:pPr algn="just"/>
            <a:r>
              <a:rPr lang="es-ES" dirty="0"/>
              <a:t>Investigación Correlacional y experimental</a:t>
            </a:r>
          </a:p>
          <a:p>
            <a:pPr algn="l"/>
            <a:r>
              <a:rPr lang="es-EC" sz="1800" b="0" i="0" u="none" strike="noStrike" baseline="0" dirty="0">
                <a:latin typeface="ArialNormal"/>
              </a:rPr>
              <a:t>Investigación documental y de campo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82" y="6329727"/>
            <a:ext cx="2351119" cy="37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5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0668"/>
            <a:ext cx="10571998" cy="970450"/>
          </a:xfrm>
        </p:spPr>
        <p:txBody>
          <a:bodyPr/>
          <a:lstStyle/>
          <a:p>
            <a:r>
              <a:rPr lang="es-EC" sz="2800" dirty="0"/>
              <a:t>MÉTODOS DE INVESTIGACIÓN Y TÉCNICAS DE ESTUDIO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10000" y="6064642"/>
            <a:ext cx="3089647" cy="26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rgbClr val="4A4A4A"/>
                </a:solidFill>
              </a:rPr>
              <a:t>Dra. Myriam Murillo Naranjo </a:t>
            </a:r>
          </a:p>
        </p:txBody>
      </p:sp>
      <p:pic>
        <p:nvPicPr>
          <p:cNvPr id="1026" name="Picture 2" descr="Imagen">
            <a:extLst>
              <a:ext uri="{FF2B5EF4-FFF2-40B4-BE49-F238E27FC236}">
                <a16:creationId xmlns:a16="http://schemas.microsoft.com/office/drawing/2014/main" id="{1AFDCFC4-27FB-4DDE-9186-40CCB0EA66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14" y="2222500"/>
            <a:ext cx="5600700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9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/>
              <a:t>MÉTODOS DE INVESTIGACIÓN Y TÉCNICAS DE ESTUDIO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28849" y="2222286"/>
            <a:ext cx="7731077" cy="3006939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b="1" dirty="0"/>
              <a:t>1.4.LA INVESTIGACIÓN Y TIPOS</a:t>
            </a:r>
          </a:p>
          <a:p>
            <a:pPr marL="0" indent="0" algn="just">
              <a:buNone/>
            </a:pPr>
            <a:endParaRPr lang="es-EC" b="1" dirty="0"/>
          </a:p>
          <a:p>
            <a:pPr marL="0" indent="0" algn="just">
              <a:buNone/>
            </a:pPr>
            <a:endParaRPr lang="es-EC" b="1" dirty="0"/>
          </a:p>
          <a:p>
            <a:pPr marL="0" indent="0" algn="just">
              <a:buNone/>
            </a:pPr>
            <a:endParaRPr lang="es-EC" b="1" dirty="0"/>
          </a:p>
          <a:p>
            <a:pPr marL="0" indent="0" algn="just">
              <a:buNone/>
            </a:pPr>
            <a:endParaRPr lang="es-EC" b="1" dirty="0"/>
          </a:p>
          <a:p>
            <a:pPr marL="0" indent="0" algn="just">
              <a:buNone/>
            </a:pPr>
            <a:endParaRPr lang="es-EC" dirty="0"/>
          </a:p>
          <a:p>
            <a:pPr marL="0" indent="0" algn="just">
              <a:buNone/>
            </a:pP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82" y="6329727"/>
            <a:ext cx="2351119" cy="37887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09999" y="5768788"/>
            <a:ext cx="3089647" cy="26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rgbClr val="4A4A4A"/>
                </a:solidFill>
              </a:rPr>
              <a:t>Dra. Myriam Murillo Naranjo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63833F-315B-457A-B884-2DAA37A28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98" y="2703298"/>
            <a:ext cx="8516881" cy="362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1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/>
              <a:t>MÉTODOS DE INVESTIGACIÓN Y TÉCNICAS DE ESTUDIO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66E759F7-203A-4CFE-92B0-C5D18F028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4004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sz="4900" b="1" dirty="0"/>
          </a:p>
          <a:p>
            <a:pPr marL="0" indent="0">
              <a:buNone/>
            </a:pPr>
            <a:endParaRPr lang="es-EC" sz="4900" b="1" dirty="0"/>
          </a:p>
          <a:p>
            <a:pPr lvl="7"/>
            <a:endParaRPr lang="es-EC" dirty="0"/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2125F31-B781-4C4A-9461-FF650A0E8011}"/>
              </a:ext>
            </a:extLst>
          </p:cNvPr>
          <p:cNvSpPr/>
          <p:nvPr/>
        </p:nvSpPr>
        <p:spPr>
          <a:xfrm>
            <a:off x="2475914" y="1417638"/>
            <a:ext cx="6668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/>
              <a:t>Elementos</a:t>
            </a:r>
            <a:r>
              <a:rPr lang="es-EC" sz="2400" b="1" dirty="0"/>
              <a:t> de la investigación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A9D1402-7BDB-4532-80E0-98877256A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597" y="1940858"/>
            <a:ext cx="8482818" cy="438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7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/>
              <a:t>MÉTODOS DE INVESTIGACIÓN Y TÉCNICAS DE ESTUDIO </a:t>
            </a: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0000" y="1758462"/>
            <a:ext cx="9033247" cy="4093698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b="1" dirty="0"/>
              <a:t>. Estructura de los protocolos de investigación</a:t>
            </a:r>
          </a:p>
          <a:p>
            <a:pPr marL="0" indent="0" algn="just">
              <a:buNone/>
            </a:pPr>
            <a:endParaRPr lang="es-EC" b="1" dirty="0"/>
          </a:p>
          <a:p>
            <a:pPr marL="0" indent="0" algn="just">
              <a:buNone/>
            </a:pPr>
            <a:endParaRPr lang="es-EC" b="1" dirty="0"/>
          </a:p>
          <a:p>
            <a:pPr marL="0" indent="0" algn="just">
              <a:buNone/>
            </a:pPr>
            <a:endParaRPr lang="es-EC" b="1" dirty="0"/>
          </a:p>
          <a:p>
            <a:pPr marL="0" indent="0" algn="just">
              <a:buNone/>
            </a:pPr>
            <a:endParaRPr lang="es-EC" b="1" dirty="0"/>
          </a:p>
          <a:p>
            <a:pPr marL="0" indent="0" algn="just">
              <a:buNone/>
            </a:pPr>
            <a:endParaRPr lang="es-EC" b="1" dirty="0"/>
          </a:p>
          <a:p>
            <a:pPr marL="0" indent="0" algn="just">
              <a:buNone/>
            </a:pPr>
            <a:endParaRPr lang="es-EC" b="1" dirty="0"/>
          </a:p>
          <a:p>
            <a:pPr marL="0" indent="0" algn="just">
              <a:buNone/>
            </a:pPr>
            <a:endParaRPr lang="es-EC" b="1" dirty="0"/>
          </a:p>
          <a:p>
            <a:pPr marL="0" indent="0" algn="just">
              <a:buNone/>
            </a:pPr>
            <a:endParaRPr lang="es-EC" b="1" dirty="0"/>
          </a:p>
          <a:p>
            <a:pPr marL="0" indent="0" algn="just">
              <a:buNone/>
            </a:pPr>
            <a:endParaRPr lang="es-EC" b="1" dirty="0"/>
          </a:p>
          <a:p>
            <a:pPr marL="0" indent="0" algn="just">
              <a:buNone/>
            </a:pPr>
            <a:endParaRPr lang="es-EC" b="1" dirty="0"/>
          </a:p>
          <a:p>
            <a:pPr marL="0" indent="0" algn="just">
              <a:buNone/>
            </a:pP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7A643A-33D3-4FCF-81B9-CDF720661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862" y="2224087"/>
            <a:ext cx="5248275" cy="34029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6E9024C-5760-4F03-9B2D-5877F852F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626" y="1895205"/>
            <a:ext cx="2944641" cy="199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55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/>
              <a:t>MÉTODOS DE INVESTIGACIÓN Y TÉCNICAS DE ESTUDIO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23889" y="2371563"/>
            <a:ext cx="8806376" cy="4226185"/>
          </a:xfrm>
          <a:effectLst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C" b="1" dirty="0"/>
          </a:p>
          <a:p>
            <a:pPr marL="0" indent="0" algn="just">
              <a:buNone/>
            </a:pPr>
            <a:endParaRPr lang="es-EC" b="1" dirty="0"/>
          </a:p>
          <a:p>
            <a:pPr marL="0" indent="0" algn="just">
              <a:buNone/>
            </a:pPr>
            <a:endParaRPr lang="es-EC" b="1" dirty="0"/>
          </a:p>
          <a:p>
            <a:pPr marL="0" indent="0" algn="just">
              <a:buNone/>
            </a:pPr>
            <a:endParaRPr lang="es-EC" b="1" dirty="0"/>
          </a:p>
          <a:p>
            <a:pPr marL="0" indent="0" algn="just">
              <a:buNone/>
            </a:pPr>
            <a:endParaRPr lang="es-EC" dirty="0"/>
          </a:p>
          <a:p>
            <a:pPr marL="0" indent="0" algn="just">
              <a:buNone/>
            </a:pPr>
            <a:endParaRPr lang="es-EC" b="1" dirty="0"/>
          </a:p>
          <a:p>
            <a:pPr algn="just"/>
            <a:endParaRPr lang="es-EC" b="1" dirty="0"/>
          </a:p>
          <a:p>
            <a:pPr algn="just"/>
            <a:endParaRPr lang="es-EC" b="1" dirty="0"/>
          </a:p>
          <a:p>
            <a:pPr algn="just"/>
            <a:endParaRPr lang="es-EC" b="1" dirty="0"/>
          </a:p>
          <a:p>
            <a:pPr algn="just"/>
            <a:endParaRPr lang="es-EC" b="1" dirty="0"/>
          </a:p>
        </p:txBody>
      </p:sp>
      <p:sp>
        <p:nvSpPr>
          <p:cNvPr id="4" name="Rectángulo 3"/>
          <p:cNvSpPr/>
          <p:nvPr/>
        </p:nvSpPr>
        <p:spPr>
          <a:xfrm>
            <a:off x="810000" y="6033873"/>
            <a:ext cx="3089647" cy="26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rgbClr val="4A4A4A"/>
                </a:solidFill>
              </a:rPr>
              <a:t>Dra. Myriam Murillo Naranjo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30C6C5-71FE-4333-BDA4-D36307FFC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735" y="2016509"/>
            <a:ext cx="7868530" cy="39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1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/>
              <a:t>MÉTODOS DE INVESTIGACIÓN Y TÉCNICAS DE ESTUDIO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10000" y="6033873"/>
            <a:ext cx="3089647" cy="26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rgbClr val="4A4A4A"/>
                </a:solidFill>
              </a:rPr>
              <a:t>Dra. Myriam Murillo Naranjo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CB0F51B-BDF9-4E52-AB3F-3C590E6CA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C" dirty="0"/>
          </a:p>
          <a:p>
            <a:endParaRPr lang="es-EC" dirty="0"/>
          </a:p>
          <a:p>
            <a:pPr marL="0" indent="0">
              <a:buNone/>
            </a:pPr>
            <a:r>
              <a:rPr lang="es-EC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5E8C7D-5DF4-484B-B831-DB506702B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161" y="1903751"/>
            <a:ext cx="7330190" cy="3636511"/>
          </a:xfrm>
          <a:prstGeom prst="rect">
            <a:avLst/>
          </a:prstGeom>
        </p:spPr>
      </p:pic>
      <p:sp>
        <p:nvSpPr>
          <p:cNvPr id="7" name="Cerrar llave 6">
            <a:extLst>
              <a:ext uri="{FF2B5EF4-FFF2-40B4-BE49-F238E27FC236}">
                <a16:creationId xmlns:a16="http://schemas.microsoft.com/office/drawing/2014/main" id="{7653665B-3153-4469-95AC-7220D8A8B0FA}"/>
              </a:ext>
            </a:extLst>
          </p:cNvPr>
          <p:cNvSpPr/>
          <p:nvPr/>
        </p:nvSpPr>
        <p:spPr>
          <a:xfrm>
            <a:off x="6493565" y="149403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23971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/>
              <a:t>MÉTODOS DE INVESTIGACIÓN Y TÉCNICAS DE ESTUDIO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10000" y="6033873"/>
            <a:ext cx="3089647" cy="26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rgbClr val="4A4A4A"/>
                </a:solidFill>
              </a:rPr>
              <a:t>Dra. Myriam Murillo Naranjo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DA66801-5C8B-4485-A8A7-F05599ACB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C" b="1" dirty="0"/>
          </a:p>
          <a:p>
            <a:endParaRPr lang="es-EC" b="1" dirty="0"/>
          </a:p>
          <a:p>
            <a:endParaRPr lang="es-EC" b="1" dirty="0"/>
          </a:p>
          <a:p>
            <a:endParaRPr lang="es-EC" b="1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14B441-CCE9-4831-B762-B758C7D5C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161" y="1933731"/>
            <a:ext cx="7420131" cy="392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61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Personalizado 21">
      <a:dk1>
        <a:srgbClr val="4A4A4A"/>
      </a:dk1>
      <a:lt1>
        <a:srgbClr val="4A4A4A"/>
      </a:lt1>
      <a:dk2>
        <a:srgbClr val="FFFFFF"/>
      </a:dk2>
      <a:lt2>
        <a:srgbClr val="FFFFFF"/>
      </a:lt2>
      <a:accent1>
        <a:srgbClr val="2DAEEF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3943</TotalTime>
  <Words>844</Words>
  <Application>Microsoft Office PowerPoint</Application>
  <PresentationFormat>Panorámica</PresentationFormat>
  <Paragraphs>270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ArialNormal</vt:lpstr>
      <vt:lpstr>Century Gothic</vt:lpstr>
      <vt:lpstr>Wingdings 2</vt:lpstr>
      <vt:lpstr>Citable</vt:lpstr>
      <vt:lpstr>    MÉTODOS DE INVESTIGACIÓN Y TÉCNICAS DE ESTUDIO Semana 4 (22 al 25-  de abril  2025 )</vt:lpstr>
      <vt:lpstr>MÉTODOS DE INVESTIGACIÓN Y TÉCNICAS DE ESTUDIO </vt:lpstr>
      <vt:lpstr>MÉTODOS DE INVESTIGACIÓN Y TÉCNICAS DE ESTUDIO </vt:lpstr>
      <vt:lpstr>MÉTODOS DE INVESTIGACIÓN Y TÉCNICAS DE ESTUDIO </vt:lpstr>
      <vt:lpstr>MÉTODOS DE INVESTIGACIÓN Y TÉCNICAS DE ESTUDIO </vt:lpstr>
      <vt:lpstr>MÉTODOS DE INVESTIGACIÓN Y TÉCNICAS DE ESTUDIO </vt:lpstr>
      <vt:lpstr>MÉTODOS DE INVESTIGACIÓN Y TÉCNICAS DE ESTUDIO </vt:lpstr>
      <vt:lpstr>MÉTODOS DE INVESTIGACIÓN Y TÉCNICAS DE ESTUDIO </vt:lpstr>
      <vt:lpstr>MÉTODOS DE INVESTIGACIÓN Y TÉCNICAS DE ESTUDIO </vt:lpstr>
      <vt:lpstr>MÉTODOS DE INVESTIGACIÓN Y TÉCNICAS DE ESTUDIO </vt:lpstr>
      <vt:lpstr>ETIQUETA:TAREAS </vt:lpstr>
      <vt:lpstr> ETIQUETA: 2 TAREAS </vt:lpstr>
      <vt:lpstr> ETIQUETA: 2 TAREAS </vt:lpstr>
      <vt:lpstr> ETIQUETA: 2 TAREAS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DE INVESTIGACIÓN Y TÉCNICAS DE ESTUDIO</dc:title>
  <dc:creator>Cuenta Microsoft</dc:creator>
  <cp:lastModifiedBy>Myriam Elizabeth Murillo Naranjo</cp:lastModifiedBy>
  <cp:revision>88</cp:revision>
  <dcterms:created xsi:type="dcterms:W3CDTF">2020-05-19T04:42:22Z</dcterms:created>
  <dcterms:modified xsi:type="dcterms:W3CDTF">2025-04-22T11:58:34Z</dcterms:modified>
</cp:coreProperties>
</file>