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4630400" cy="8229600"/>
  <p:notesSz cx="8229600" cy="14630400"/>
  <p:embeddedFontLst>
    <p:embeddedFont>
      <p:font typeface="Nobile" panose="020B0604020202020204" charset="0"/>
      <p:regular r:id="rId19"/>
    </p:embeddedFont>
    <p:embeddedFont>
      <p:font typeface="Corben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83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5656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Origen del Universo y de la Tierra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1428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Exploraremos las principales teorías científicas y culturales sobre el origen del universo y nuestro planeta.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79524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Descubriremos conceptos fascinantes con ejemplos específicos, fechas clave y representaciones visuales que facilitan la comprensión.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79310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800725"/>
            <a:ext cx="347663" cy="3476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56440" y="5776198"/>
            <a:ext cx="242947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Karen Macías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34628"/>
            <a:ext cx="811375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Resumen: Origen del Universo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1997035"/>
            <a:ext cx="1614011" cy="1306949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892" y="2613065"/>
            <a:ext cx="318968" cy="39862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088255" y="22238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Big Bang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5088255" y="2714268"/>
            <a:ext cx="560820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Teoría predominante con mayor evidencia científica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4918115" y="3317081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0424" y="3360658"/>
            <a:ext cx="3228022" cy="1306949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4892" y="3814762"/>
            <a:ext cx="318968" cy="39862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895261" y="3587472"/>
            <a:ext cx="33807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Teorías Complementarias</a:t>
            </a:r>
            <a:endParaRPr lang="en-US" sz="2200" dirty="0"/>
          </a:p>
        </p:txBody>
      </p:sp>
      <p:sp>
        <p:nvSpPr>
          <p:cNvPr id="11" name="Text 5"/>
          <p:cNvSpPr/>
          <p:nvPr/>
        </p:nvSpPr>
        <p:spPr>
          <a:xfrm>
            <a:off x="5895261" y="4077891"/>
            <a:ext cx="33807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Inflación, Multiverso, Cuerdas</a:t>
            </a:r>
            <a:endParaRPr lang="en-US" sz="1750" dirty="0"/>
          </a:p>
        </p:txBody>
      </p:sp>
      <p:sp>
        <p:nvSpPr>
          <p:cNvPr id="12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3418" y="4724281"/>
            <a:ext cx="4842034" cy="130694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4892" y="5178385"/>
            <a:ext cx="318968" cy="39862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702266" y="49510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Enfoques Filosóficos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6702266" y="5441513"/>
            <a:ext cx="48133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Creacionismo, Primer Motor, Eterno Retorno</a:t>
            </a:r>
            <a:endParaRPr lang="en-US" sz="1750" dirty="0"/>
          </a:p>
        </p:txBody>
      </p:sp>
      <p:sp>
        <p:nvSpPr>
          <p:cNvPr id="17" name="Shape 9"/>
          <p:cNvSpPr/>
          <p:nvPr/>
        </p:nvSpPr>
        <p:spPr>
          <a:xfrm>
            <a:off x="6532126" y="6044327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6294" y="6087904"/>
            <a:ext cx="6456164" cy="1306949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94773" y="6542008"/>
            <a:ext cx="318968" cy="39862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7509272" y="631471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Preguntas Abiertas</a:t>
            </a:r>
            <a:endParaRPr lang="en-US" sz="2200" dirty="0"/>
          </a:p>
        </p:txBody>
      </p:sp>
      <p:sp>
        <p:nvSpPr>
          <p:cNvPr id="21" name="Text 11"/>
          <p:cNvSpPr/>
          <p:nvPr/>
        </p:nvSpPr>
        <p:spPr>
          <a:xfrm>
            <a:off x="7509272" y="6805136"/>
            <a:ext cx="607992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¿Qué había antes? ¿Por qué existe algo en vez de nada?</a:t>
            </a:r>
            <a:endParaRPr lang="en-US" sz="17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4005" y="482441"/>
            <a:ext cx="7945636" cy="5482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300"/>
              </a:lnSpc>
              <a:buNone/>
            </a:pPr>
            <a:r>
              <a:rPr lang="en-US" sz="3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Origen del Planeta Tierra: Introducción</a:t>
            </a:r>
            <a:endParaRPr lang="en-US" sz="3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0827" y="1278775"/>
            <a:ext cx="11143281" cy="63215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2955" y="616625"/>
            <a:ext cx="7802523" cy="6991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Nebular (Kant-Laplace)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782955" y="1763197"/>
            <a:ext cx="1633061" cy="1289090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204" y="2211110"/>
            <a:ext cx="314563" cy="393144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39735" y="1986915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Nube molecular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2639735" y="2470666"/>
            <a:ext cx="6076236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Gas y polvo interestelar formaron una nebulosa primitiva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2527816" y="3037046"/>
            <a:ext cx="11207829" cy="15240"/>
          </a:xfrm>
          <a:prstGeom prst="roundRect">
            <a:avLst>
              <a:gd name="adj" fmla="val 616554"/>
            </a:avLst>
          </a:prstGeom>
          <a:solidFill>
            <a:srgbClr val="B8BFDF"/>
          </a:solidFill>
          <a:ln/>
        </p:spPr>
      </p:sp>
      <p:sp>
        <p:nvSpPr>
          <p:cNvPr id="8" name="Shape 5"/>
          <p:cNvSpPr/>
          <p:nvPr/>
        </p:nvSpPr>
        <p:spPr>
          <a:xfrm>
            <a:off x="782955" y="3164086"/>
            <a:ext cx="3266123" cy="1289090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735" y="3611999"/>
            <a:ext cx="314563" cy="393144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272796" y="3387804"/>
            <a:ext cx="2995493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Rotación y contracción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4272796" y="3871555"/>
            <a:ext cx="6785491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gravedad comprimió la nube que giraba cada vez más rápido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4160877" y="4437936"/>
            <a:ext cx="9574768" cy="15240"/>
          </a:xfrm>
          <a:prstGeom prst="roundRect">
            <a:avLst>
              <a:gd name="adj" fmla="val 616554"/>
            </a:avLst>
          </a:prstGeom>
          <a:solidFill>
            <a:srgbClr val="B8BFDF"/>
          </a:solidFill>
          <a:ln/>
        </p:spPr>
      </p:sp>
      <p:sp>
        <p:nvSpPr>
          <p:cNvPr id="13" name="Shape 9"/>
          <p:cNvSpPr/>
          <p:nvPr/>
        </p:nvSpPr>
        <p:spPr>
          <a:xfrm>
            <a:off x="782955" y="4564975"/>
            <a:ext cx="4899184" cy="1289090"/>
          </a:xfrm>
          <a:prstGeom prst="roundRect">
            <a:avLst>
              <a:gd name="adj" fmla="val 728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265" y="5012888"/>
            <a:ext cx="314563" cy="393144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5905857" y="4788694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Formación del Sol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5905857" y="5272445"/>
            <a:ext cx="5210651" cy="3579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centro alcanzó temperaturas de fusión nuclear</a:t>
            </a:r>
            <a:endParaRPr lang="en-US" sz="1750" dirty="0"/>
          </a:p>
        </p:txBody>
      </p:sp>
      <p:sp>
        <p:nvSpPr>
          <p:cNvPr id="17" name="Shape 12"/>
          <p:cNvSpPr/>
          <p:nvPr/>
        </p:nvSpPr>
        <p:spPr>
          <a:xfrm>
            <a:off x="5793938" y="5838825"/>
            <a:ext cx="7941707" cy="15240"/>
          </a:xfrm>
          <a:prstGeom prst="roundRect">
            <a:avLst>
              <a:gd name="adj" fmla="val 616554"/>
            </a:avLst>
          </a:prstGeom>
          <a:solidFill>
            <a:srgbClr val="B8BFDF"/>
          </a:solidFill>
          <a:ln/>
        </p:spPr>
      </p:sp>
      <p:sp>
        <p:nvSpPr>
          <p:cNvPr id="18" name="Shape 13"/>
          <p:cNvSpPr/>
          <p:nvPr/>
        </p:nvSpPr>
        <p:spPr>
          <a:xfrm>
            <a:off x="782955" y="5965865"/>
            <a:ext cx="6532245" cy="1646992"/>
          </a:xfrm>
          <a:prstGeom prst="roundRect">
            <a:avLst>
              <a:gd name="adj" fmla="val 5705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1796" y="6592729"/>
            <a:ext cx="314563" cy="393144"/>
          </a:xfrm>
          <a:prstGeom prst="rect">
            <a:avLst/>
          </a:prstGeom>
        </p:spPr>
      </p:pic>
      <p:sp>
        <p:nvSpPr>
          <p:cNvPr id="20" name="Text 14"/>
          <p:cNvSpPr/>
          <p:nvPr/>
        </p:nvSpPr>
        <p:spPr>
          <a:xfrm>
            <a:off x="7538918" y="6189583"/>
            <a:ext cx="279642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Acreción planetaria</a:t>
            </a:r>
            <a:endParaRPr lang="en-US" sz="2200" dirty="0"/>
          </a:p>
        </p:txBody>
      </p:sp>
      <p:sp>
        <p:nvSpPr>
          <p:cNvPr id="21" name="Text 15"/>
          <p:cNvSpPr/>
          <p:nvPr/>
        </p:nvSpPr>
        <p:spPr>
          <a:xfrm>
            <a:off x="7538918" y="6673334"/>
            <a:ext cx="6084808" cy="7158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Material del disco formó planetesimales que crecieron hasta formar planetas</a:t>
            </a:r>
            <a:endParaRPr lang="en-US" sz="17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64701" y="365165"/>
            <a:ext cx="3319820" cy="414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6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de la Acreción</a:t>
            </a:r>
            <a:endParaRPr lang="en-US" sz="26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01" y="1045607"/>
            <a:ext cx="3319820" cy="205180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917275" y="1045607"/>
            <a:ext cx="1659850" cy="207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Colisiones Iniciales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3917275" y="1332667"/>
            <a:ext cx="10248424" cy="212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Pequeños cuerpos rocosos y helados colisionaron repetidamente. </a:t>
            </a:r>
            <a:endParaRPr lang="en-US" sz="160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1650"/>
              </a:lnSpc>
              <a:buNone/>
            </a:pP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Cada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impacto aumentaba el tamaño de los cuerpos principales.</a:t>
            </a:r>
            <a:endParaRPr lang="en-US" sz="16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701" y="3429357"/>
            <a:ext cx="3319820" cy="2051804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3917275" y="3429357"/>
            <a:ext cx="2059900" cy="207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Crecimiento Gravitacional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3917275" y="3716417"/>
            <a:ext cx="10248424" cy="212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cuerpos más grandes atrajeron más material. Su gravedad creció proporcionalmente a su masa.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701" y="5813108"/>
            <a:ext cx="3319820" cy="2051804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917275" y="5813108"/>
            <a:ext cx="2002274" cy="2074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Diferenciación Planetaria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3917275" y="6100167"/>
            <a:ext cx="10248424" cy="2124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Los materiales se separaron según su densidad. </a:t>
            </a:r>
            <a:endParaRPr lang="en-US" sz="1600" dirty="0" smtClean="0">
              <a:solidFill>
                <a:srgbClr val="404155"/>
              </a:solidFill>
              <a:latin typeface="Nobile" pitchFamily="34" charset="0"/>
              <a:ea typeface="Nobile" pitchFamily="34" charset="-122"/>
              <a:cs typeface="Nobile" pitchFamily="34" charset="-120"/>
            </a:endParaRPr>
          </a:p>
          <a:p>
            <a:pPr marL="0" indent="0" algn="l">
              <a:lnSpc>
                <a:spcPts val="1650"/>
              </a:lnSpc>
              <a:buNone/>
            </a:pPr>
            <a:r>
              <a:rPr lang="en-US" sz="1600" dirty="0" err="1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Metales</a:t>
            </a:r>
            <a:r>
              <a:rPr lang="en-US" sz="1600" dirty="0" smtClean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</a:t>
            </a: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pesados formaron el núcleo, rocas más ligeras la corteza.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490" y="674370"/>
            <a:ext cx="6165771" cy="642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de Impacto Gigante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437948" y="1625918"/>
            <a:ext cx="22860" cy="5929313"/>
          </a:xfrm>
          <a:prstGeom prst="roundRect">
            <a:avLst>
              <a:gd name="adj" fmla="val 378003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6646545" y="1845945"/>
            <a:ext cx="617220" cy="22860"/>
          </a:xfrm>
          <a:prstGeom prst="roundRect">
            <a:avLst>
              <a:gd name="adj" fmla="val 378003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6206490" y="1625918"/>
            <a:ext cx="462915" cy="462915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3643" y="1664494"/>
            <a:ext cx="308610" cy="38576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466648" y="1696641"/>
            <a:ext cx="2571750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Proto-Tierra</a:t>
            </a:r>
            <a:endParaRPr lang="en-US" sz="2000" dirty="0"/>
          </a:p>
        </p:txBody>
      </p:sp>
      <p:sp>
        <p:nvSpPr>
          <p:cNvPr id="9" name="Text 5"/>
          <p:cNvSpPr/>
          <p:nvPr/>
        </p:nvSpPr>
        <p:spPr>
          <a:xfrm>
            <a:off x="7466648" y="2141458"/>
            <a:ext cx="6443663" cy="6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Planeta joven formado hace aproximadamente 4,540 millones de años. Aún sin Luna y parcialmente fundido.</a:t>
            </a:r>
            <a:endParaRPr lang="en-US" sz="1600" dirty="0"/>
          </a:p>
        </p:txBody>
      </p:sp>
      <p:sp>
        <p:nvSpPr>
          <p:cNvPr id="10" name="Shape 6"/>
          <p:cNvSpPr/>
          <p:nvPr/>
        </p:nvSpPr>
        <p:spPr>
          <a:xfrm>
            <a:off x="6646545" y="3431143"/>
            <a:ext cx="617220" cy="22860"/>
          </a:xfrm>
          <a:prstGeom prst="roundRect">
            <a:avLst>
              <a:gd name="adj" fmla="val 378003"/>
            </a:avLst>
          </a:prstGeom>
          <a:solidFill>
            <a:srgbClr val="B8BFDF"/>
          </a:solidFill>
          <a:ln/>
        </p:spPr>
      </p:sp>
      <p:sp>
        <p:nvSpPr>
          <p:cNvPr id="11" name="Shape 7"/>
          <p:cNvSpPr/>
          <p:nvPr/>
        </p:nvSpPr>
        <p:spPr>
          <a:xfrm>
            <a:off x="6206490" y="3211116"/>
            <a:ext cx="462915" cy="462915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3643" y="3249692"/>
            <a:ext cx="308610" cy="385763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466648" y="3281839"/>
            <a:ext cx="2571750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Theia</a:t>
            </a:r>
            <a:endParaRPr lang="en-US" sz="2000" dirty="0"/>
          </a:p>
        </p:txBody>
      </p:sp>
      <p:sp>
        <p:nvSpPr>
          <p:cNvPr id="14" name="Text 9"/>
          <p:cNvSpPr/>
          <p:nvPr/>
        </p:nvSpPr>
        <p:spPr>
          <a:xfrm>
            <a:off x="7466648" y="3726656"/>
            <a:ext cx="6443663" cy="6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Protoplaneta del tamaño aproximado de Marte. Orbitaba el Sol en una trayectoria inestable cercana a la Tierra.</a:t>
            </a:r>
            <a:endParaRPr lang="en-US" sz="1600" dirty="0"/>
          </a:p>
        </p:txBody>
      </p:sp>
      <p:sp>
        <p:nvSpPr>
          <p:cNvPr id="15" name="Shape 10"/>
          <p:cNvSpPr/>
          <p:nvPr/>
        </p:nvSpPr>
        <p:spPr>
          <a:xfrm>
            <a:off x="6646545" y="5016341"/>
            <a:ext cx="617220" cy="22860"/>
          </a:xfrm>
          <a:prstGeom prst="roundRect">
            <a:avLst>
              <a:gd name="adj" fmla="val 378003"/>
            </a:avLst>
          </a:prstGeom>
          <a:solidFill>
            <a:srgbClr val="B8BFDF"/>
          </a:solidFill>
          <a:ln/>
        </p:spPr>
      </p:sp>
      <p:sp>
        <p:nvSpPr>
          <p:cNvPr id="16" name="Shape 11"/>
          <p:cNvSpPr/>
          <p:nvPr/>
        </p:nvSpPr>
        <p:spPr>
          <a:xfrm>
            <a:off x="6206490" y="4796314"/>
            <a:ext cx="462915" cy="462915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3643" y="4834890"/>
            <a:ext cx="308610" cy="385763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466648" y="4867037"/>
            <a:ext cx="2571750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Colisión</a:t>
            </a:r>
            <a:endParaRPr lang="en-US" sz="2000" dirty="0"/>
          </a:p>
        </p:txBody>
      </p:sp>
      <p:sp>
        <p:nvSpPr>
          <p:cNvPr id="19" name="Text 13"/>
          <p:cNvSpPr/>
          <p:nvPr/>
        </p:nvSpPr>
        <p:spPr>
          <a:xfrm>
            <a:off x="7466648" y="5311854"/>
            <a:ext cx="6443663" cy="6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Impacto oblicuo a alta velocidad. Gran parte del manto de ambos cuerpos fue expulsado al espacio.</a:t>
            </a:r>
            <a:endParaRPr lang="en-US" sz="1600" dirty="0"/>
          </a:p>
        </p:txBody>
      </p:sp>
      <p:sp>
        <p:nvSpPr>
          <p:cNvPr id="20" name="Shape 14"/>
          <p:cNvSpPr/>
          <p:nvPr/>
        </p:nvSpPr>
        <p:spPr>
          <a:xfrm>
            <a:off x="6646545" y="6601539"/>
            <a:ext cx="617220" cy="22860"/>
          </a:xfrm>
          <a:prstGeom prst="roundRect">
            <a:avLst>
              <a:gd name="adj" fmla="val 378003"/>
            </a:avLst>
          </a:prstGeom>
          <a:solidFill>
            <a:srgbClr val="B8BFDF"/>
          </a:solidFill>
          <a:ln/>
        </p:spPr>
      </p:sp>
      <p:sp>
        <p:nvSpPr>
          <p:cNvPr id="21" name="Shape 15"/>
          <p:cNvSpPr/>
          <p:nvPr/>
        </p:nvSpPr>
        <p:spPr>
          <a:xfrm>
            <a:off x="6206490" y="6381512"/>
            <a:ext cx="462915" cy="462915"/>
          </a:xfrm>
          <a:prstGeom prst="roundRect">
            <a:avLst>
              <a:gd name="adj" fmla="val 1866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3643" y="6420088"/>
            <a:ext cx="308610" cy="385763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7466648" y="6452235"/>
            <a:ext cx="2571750" cy="321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Formación Lunar</a:t>
            </a:r>
            <a:endParaRPr lang="en-US" sz="2000" dirty="0"/>
          </a:p>
        </p:txBody>
      </p:sp>
      <p:sp>
        <p:nvSpPr>
          <p:cNvPr id="24" name="Text 17"/>
          <p:cNvSpPr/>
          <p:nvPr/>
        </p:nvSpPr>
        <p:spPr>
          <a:xfrm>
            <a:off x="7466648" y="6897052"/>
            <a:ext cx="6443663" cy="6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material eyectado formó un anillo que se aglutinó para crear la Luna. Proceso completado en apenas un año.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4737" y="764858"/>
            <a:ext cx="7634526" cy="13477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30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Gráfico: Formación de la Tierra</a:t>
            </a:r>
            <a:endParaRPr lang="en-US" sz="4200" dirty="0"/>
          </a:p>
        </p:txBody>
      </p:sp>
      <p:sp>
        <p:nvSpPr>
          <p:cNvPr id="4" name="Text 1"/>
          <p:cNvSpPr/>
          <p:nvPr/>
        </p:nvSpPr>
        <p:spPr>
          <a:xfrm>
            <a:off x="754737" y="2543770"/>
            <a:ext cx="2365058" cy="711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4600M</a:t>
            </a:r>
            <a:endParaRPr lang="en-US" sz="4800" dirty="0"/>
          </a:p>
        </p:txBody>
      </p:sp>
      <p:sp>
        <p:nvSpPr>
          <p:cNvPr id="5" name="Text 2"/>
          <p:cNvSpPr/>
          <p:nvPr/>
        </p:nvSpPr>
        <p:spPr>
          <a:xfrm>
            <a:off x="754737" y="3524726"/>
            <a:ext cx="236505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Años Atrás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754737" y="3990975"/>
            <a:ext cx="2365058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Inicio de la formación del Sistema Solar</a:t>
            </a:r>
            <a:endParaRPr lang="en-US" sz="1650" dirty="0"/>
          </a:p>
        </p:txBody>
      </p:sp>
      <p:sp>
        <p:nvSpPr>
          <p:cNvPr id="7" name="Text 4"/>
          <p:cNvSpPr/>
          <p:nvPr/>
        </p:nvSpPr>
        <p:spPr>
          <a:xfrm>
            <a:off x="3389352" y="2543770"/>
            <a:ext cx="2365177" cy="711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4540M</a:t>
            </a:r>
            <a:endParaRPr lang="en-US" sz="5600" dirty="0"/>
          </a:p>
        </p:txBody>
      </p:sp>
      <p:sp>
        <p:nvSpPr>
          <p:cNvPr id="8" name="Text 5"/>
          <p:cNvSpPr/>
          <p:nvPr/>
        </p:nvSpPr>
        <p:spPr>
          <a:xfrm>
            <a:off x="3389352" y="3524726"/>
            <a:ext cx="2365177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Años Atrás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3389352" y="3990975"/>
            <a:ext cx="2365177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Formación del planeta Tierra</a:t>
            </a:r>
            <a:endParaRPr lang="en-US" sz="1650" dirty="0"/>
          </a:p>
        </p:txBody>
      </p:sp>
      <p:sp>
        <p:nvSpPr>
          <p:cNvPr id="10" name="Text 7"/>
          <p:cNvSpPr/>
          <p:nvPr/>
        </p:nvSpPr>
        <p:spPr>
          <a:xfrm>
            <a:off x="6024086" y="2543770"/>
            <a:ext cx="2365058" cy="711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4500M</a:t>
            </a:r>
            <a:endParaRPr lang="en-US" sz="4800" dirty="0"/>
          </a:p>
        </p:txBody>
      </p:sp>
      <p:sp>
        <p:nvSpPr>
          <p:cNvPr id="11" name="Text 8"/>
          <p:cNvSpPr/>
          <p:nvPr/>
        </p:nvSpPr>
        <p:spPr>
          <a:xfrm>
            <a:off x="6024086" y="3524726"/>
            <a:ext cx="2365058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Años Atrás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6024086" y="3990975"/>
            <a:ext cx="2365058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Impacto gigante que formó la Luna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3389352" y="5327690"/>
            <a:ext cx="2365177" cy="7115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600"/>
              </a:lnSpc>
              <a:buNone/>
            </a:pPr>
            <a:r>
              <a:rPr lang="en-US" sz="4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3800M</a:t>
            </a:r>
            <a:endParaRPr lang="en-US" sz="4800" dirty="0"/>
          </a:p>
        </p:txBody>
      </p:sp>
      <p:sp>
        <p:nvSpPr>
          <p:cNvPr id="14" name="Text 11"/>
          <p:cNvSpPr/>
          <p:nvPr/>
        </p:nvSpPr>
        <p:spPr>
          <a:xfrm>
            <a:off x="3389352" y="6308646"/>
            <a:ext cx="2365177" cy="3369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Años Atrás</a:t>
            </a:r>
            <a:endParaRPr lang="en-US" sz="2100" dirty="0"/>
          </a:p>
        </p:txBody>
      </p:sp>
      <p:sp>
        <p:nvSpPr>
          <p:cNvPr id="15" name="Text 12"/>
          <p:cNvSpPr/>
          <p:nvPr/>
        </p:nvSpPr>
        <p:spPr>
          <a:xfrm>
            <a:off x="3389352" y="6774894"/>
            <a:ext cx="2365177" cy="6898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70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Primeras evidencias de vida microscópica</a:t>
            </a:r>
            <a:endParaRPr lang="en-US" sz="16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0342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8901" y="3319343"/>
            <a:ext cx="6146602" cy="6507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Conclusiones y Reflexión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901" y="4282440"/>
            <a:ext cx="520660" cy="5206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09832" y="4406027"/>
            <a:ext cx="2316956" cy="650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Búsqueda Continua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509832" y="5181719"/>
            <a:ext cx="2316956" cy="2331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ciencia sigue investigando con nuevas tecnologías. El telescopio James Webb ofrece miradas sin precedentes al pasado cósmico.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058" y="4282440"/>
            <a:ext cx="520660" cy="5206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867989" y="4406027"/>
            <a:ext cx="2317075" cy="650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Piezas del Rompecabezas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867989" y="5181719"/>
            <a:ext cx="2317075" cy="1998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Cada teoría aporta elementos valiosos. La imagen completa requiere integrar conocimientos de múltiples disciplinas.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5335" y="4282440"/>
            <a:ext cx="520660" cy="5206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26266" y="4406027"/>
            <a:ext cx="2316956" cy="650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Inspiración y Curiosidad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8226266" y="5181719"/>
            <a:ext cx="2316956" cy="19988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estudio de nuestros orígenes nutre la imaginación. Inspira avances científicos y reflexiones filosóficas profundas.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03493" y="4282440"/>
            <a:ext cx="520660" cy="520660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584424" y="4406027"/>
            <a:ext cx="2317075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Esfuerzo Colectivo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1584424" y="4856321"/>
            <a:ext cx="2317075" cy="2331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conocimiento actual es fruto de generaciones de científicos. Continuamos una tradición milenaria de observación y análisis.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06596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Introducción General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114907"/>
            <a:ext cx="3664744" cy="3136702"/>
          </a:xfrm>
          <a:prstGeom prst="roundRect">
            <a:avLst>
              <a:gd name="adj" fmla="val 303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2349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Enfoques Históricos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14624" y="2839760"/>
            <a:ext cx="319587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explicaciones sobre nuestros orígenes han evolucionado durante milenios. Cada civilización desarrolló sus propias narrativas cosmogónicas.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748" y="2114907"/>
            <a:ext cx="3664863" cy="3136702"/>
          </a:xfrm>
          <a:prstGeom prst="roundRect">
            <a:avLst>
              <a:gd name="adj" fmla="val 303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182" y="2349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Avance Científico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406182" y="2839760"/>
            <a:ext cx="3195995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astronomía y geología modernas utilizan tecnología avanzada. Los telescopios espaciales y datación radiométrica revolucionaron nuestro entendimiento.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478423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7128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Interdisciplinariedad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14624" y="6203275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estudio del origen requiere física, química y biología. También implica filosofía y antropología para su contexto cultural.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34470" y="928926"/>
            <a:ext cx="6651546" cy="667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¿Por qué estudiar el origen?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6234470" y="1917502"/>
            <a:ext cx="213717" cy="1573530"/>
          </a:xfrm>
          <a:prstGeom prst="roundRect">
            <a:avLst>
              <a:gd name="adj" fmla="val 4200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661904" y="2131219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Curiosidad Innata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661904" y="2593419"/>
            <a:ext cx="7220426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ser humano siempre ha buscado respuestas sobre su existencia. Las preguntas sobre el origen aparecen en todas las culturas.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6555105" y="3651290"/>
            <a:ext cx="213717" cy="1915478"/>
          </a:xfrm>
          <a:prstGeom prst="roundRect">
            <a:avLst>
              <a:gd name="adj" fmla="val 4200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982539" y="3865007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Avance Científico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6982539" y="4327208"/>
            <a:ext cx="6899791" cy="1025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Comprender nuestro origen impulsa descubrimientos tecnológicos. Los aceleradores de partículas buscan recrear condiciones primigenias.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6875740" y="5727025"/>
            <a:ext cx="213717" cy="1573530"/>
          </a:xfrm>
          <a:prstGeom prst="roundRect">
            <a:avLst>
              <a:gd name="adj" fmla="val 42009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7303175" y="5940743"/>
            <a:ext cx="2672001" cy="333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Perspectiva Cósmica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7303175" y="6402943"/>
            <a:ext cx="6579156" cy="68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Conocer nuestro lugar en el universo modifica nuestra visión. Apreciamos mejor la singularidad de nuestro planeta.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30897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6509" y="2817971"/>
            <a:ext cx="4618077" cy="5772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del Big Bang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46509" y="5696426"/>
            <a:ext cx="13337381" cy="22860"/>
          </a:xfrm>
          <a:prstGeom prst="roundRect">
            <a:avLst>
              <a:gd name="adj" fmla="val 339388"/>
            </a:avLst>
          </a:prstGeom>
          <a:solidFill>
            <a:srgbClr val="B8BFDF"/>
          </a:solidFill>
          <a:ln/>
        </p:spPr>
      </p:sp>
      <p:sp>
        <p:nvSpPr>
          <p:cNvPr id="5" name="Shape 2"/>
          <p:cNvSpPr/>
          <p:nvPr/>
        </p:nvSpPr>
        <p:spPr>
          <a:xfrm>
            <a:off x="3233261" y="5142309"/>
            <a:ext cx="22860" cy="554117"/>
          </a:xfrm>
          <a:prstGeom prst="roundRect">
            <a:avLst>
              <a:gd name="adj" fmla="val 339388"/>
            </a:avLst>
          </a:prstGeom>
          <a:solidFill>
            <a:srgbClr val="B8BFDF"/>
          </a:solidFill>
          <a:ln/>
        </p:spPr>
      </p:sp>
      <p:sp>
        <p:nvSpPr>
          <p:cNvPr id="6" name="Shape 3"/>
          <p:cNvSpPr/>
          <p:nvPr/>
        </p:nvSpPr>
        <p:spPr>
          <a:xfrm>
            <a:off x="3036927" y="5488662"/>
            <a:ext cx="415528" cy="4155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106162" y="5523250"/>
            <a:ext cx="277058" cy="346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2090142" y="3672245"/>
            <a:ext cx="2308979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Singularidad Inicial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31175" y="4071461"/>
            <a:ext cx="4827032" cy="886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13,800 millones de años atrás, toda la materia estaba concentrada. Un punto infinitamente denso y caliente contenía todo.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5946815" y="5696426"/>
            <a:ext cx="22860" cy="554117"/>
          </a:xfrm>
          <a:prstGeom prst="roundRect">
            <a:avLst>
              <a:gd name="adj" fmla="val 339388"/>
            </a:avLst>
          </a:prstGeom>
          <a:solidFill>
            <a:srgbClr val="B8BFDF"/>
          </a:solidFill>
          <a:ln/>
        </p:spPr>
      </p:sp>
      <p:sp>
        <p:nvSpPr>
          <p:cNvPr id="11" name="Shape 8"/>
          <p:cNvSpPr/>
          <p:nvPr/>
        </p:nvSpPr>
        <p:spPr>
          <a:xfrm>
            <a:off x="5750481" y="5488662"/>
            <a:ext cx="415528" cy="4155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819715" y="5523250"/>
            <a:ext cx="277058" cy="346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4803815" y="6435209"/>
            <a:ext cx="2308979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Expansión Rápida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3544729" y="6834426"/>
            <a:ext cx="4827151" cy="886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 fracciones de segundo, el universo se expandió exponencialmente. La temperatura descendió permitiendo formar partículas elementales.</a:t>
            </a:r>
            <a:endParaRPr lang="en-US" sz="1450" dirty="0"/>
          </a:p>
        </p:txBody>
      </p:sp>
      <p:sp>
        <p:nvSpPr>
          <p:cNvPr id="15" name="Shape 12"/>
          <p:cNvSpPr/>
          <p:nvPr/>
        </p:nvSpPr>
        <p:spPr>
          <a:xfrm>
            <a:off x="8660487" y="5142309"/>
            <a:ext cx="22860" cy="554117"/>
          </a:xfrm>
          <a:prstGeom prst="roundRect">
            <a:avLst>
              <a:gd name="adj" fmla="val 339388"/>
            </a:avLst>
          </a:prstGeom>
          <a:solidFill>
            <a:srgbClr val="B8BFDF"/>
          </a:solidFill>
          <a:ln/>
        </p:spPr>
      </p:sp>
      <p:sp>
        <p:nvSpPr>
          <p:cNvPr id="16" name="Shape 13"/>
          <p:cNvSpPr/>
          <p:nvPr/>
        </p:nvSpPr>
        <p:spPr>
          <a:xfrm>
            <a:off x="8464153" y="5488662"/>
            <a:ext cx="415528" cy="4155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8533388" y="5523250"/>
            <a:ext cx="277058" cy="346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7490579" y="3672245"/>
            <a:ext cx="2362676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Formación de Átomos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6258401" y="4071461"/>
            <a:ext cx="4827151" cy="886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Tras 380,000 años, electrones y núcleos formaron átomos. La luz pudo viajar libremente creando la radiación cósmica de fondo.</a:t>
            </a:r>
            <a:endParaRPr lang="en-US" sz="1450" dirty="0"/>
          </a:p>
        </p:txBody>
      </p:sp>
      <p:sp>
        <p:nvSpPr>
          <p:cNvPr id="20" name="Shape 17"/>
          <p:cNvSpPr/>
          <p:nvPr/>
        </p:nvSpPr>
        <p:spPr>
          <a:xfrm>
            <a:off x="11374160" y="5696426"/>
            <a:ext cx="22860" cy="554117"/>
          </a:xfrm>
          <a:prstGeom prst="roundRect">
            <a:avLst>
              <a:gd name="adj" fmla="val 339388"/>
            </a:avLst>
          </a:prstGeom>
          <a:solidFill>
            <a:srgbClr val="B8BFDF"/>
          </a:solidFill>
          <a:ln/>
        </p:spPr>
      </p:sp>
      <p:sp>
        <p:nvSpPr>
          <p:cNvPr id="21" name="Shape 18"/>
          <p:cNvSpPr/>
          <p:nvPr/>
        </p:nvSpPr>
        <p:spPr>
          <a:xfrm>
            <a:off x="11177826" y="5488662"/>
            <a:ext cx="415528" cy="415528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11247060" y="5523250"/>
            <a:ext cx="277058" cy="3463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150" dirty="0"/>
          </a:p>
        </p:txBody>
      </p:sp>
      <p:sp>
        <p:nvSpPr>
          <p:cNvPr id="23" name="Text 20"/>
          <p:cNvSpPr/>
          <p:nvPr/>
        </p:nvSpPr>
        <p:spPr>
          <a:xfrm>
            <a:off x="10231160" y="6435209"/>
            <a:ext cx="2308979" cy="288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Galaxias y Estrellas</a:t>
            </a:r>
            <a:endParaRPr lang="en-US" sz="1800" dirty="0"/>
          </a:p>
        </p:txBody>
      </p:sp>
      <p:sp>
        <p:nvSpPr>
          <p:cNvPr id="24" name="Text 21"/>
          <p:cNvSpPr/>
          <p:nvPr/>
        </p:nvSpPr>
        <p:spPr>
          <a:xfrm>
            <a:off x="8972074" y="6834426"/>
            <a:ext cx="4827151" cy="8861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4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Las primeras estrellas aparecieron 200 millones de años después. Gradualmente se formaron galaxias que continúan alejándose entre sí.</a:t>
            </a:r>
            <a:endParaRPr lang="en-US" sz="14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656" y="638175"/>
            <a:ext cx="7665482" cy="637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Gráfico: Expansión del Big Bang</a:t>
            </a:r>
            <a:endParaRPr lang="en-US" sz="40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656" y="1582103"/>
            <a:ext cx="1020485" cy="150233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425214" y="1786176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Singularidad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425214" y="2227421"/>
            <a:ext cx="6490930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Punto infinitamente pequeño y denso. Contiene toda la energía del universo futuro.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656" y="3084433"/>
            <a:ext cx="1020485" cy="150233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425214" y="3288506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Inflación Cósmica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425214" y="3729752"/>
            <a:ext cx="6490930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Expansión ultrarrápida en los primeros instantes. El espacio se estira exponencialmente.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0656" y="4586764"/>
            <a:ext cx="1020485" cy="150233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425214" y="4790837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Era Estelar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425214" y="5232083"/>
            <a:ext cx="6490930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Formación de las primeras estrellas. Comienza la nucleosíntesis de elementos pesados.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0656" y="6089094"/>
            <a:ext cx="1020485" cy="150233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425214" y="6293167"/>
            <a:ext cx="255127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Actualidad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425214" y="6734413"/>
            <a:ext cx="6490930" cy="6529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Universo en expansión acelerada. Dominado por energía oscura y materia oscura.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Inflacionaria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857256" y="26800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Tiempo Inflacionario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170515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10^-36 a 10^-32 segundos después del Big Bang. Período ultrabreve pero crucial.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731" y="3176588"/>
            <a:ext cx="339328" cy="424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7790" y="2680097"/>
            <a:ext cx="31703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Expansión Exponencial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9937790" y="3170515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universo aumentó su tamaño al menos 10^26 veces. Mucho más rápido que la velocidad de la luz.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2604" y="3565088"/>
            <a:ext cx="339328" cy="42422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7790" y="51326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Homogeneidad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937790" y="5623084"/>
            <a:ext cx="38988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Explica por qué el universo parece uniforme. Resuelve el problema del horizonte cósmico.</a:t>
            </a:r>
            <a:endParaRPr lang="en-US" sz="17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4103" y="5790962"/>
            <a:ext cx="339328" cy="424220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416248" y="5132665"/>
            <a:ext cx="327624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Fluctuaciones Cuánticas</a:t>
            </a:r>
            <a:endParaRPr lang="en-US" sz="2200" dirty="0"/>
          </a:p>
        </p:txBody>
      </p:sp>
      <p:sp>
        <p:nvSpPr>
          <p:cNvPr id="16" name="Text 8"/>
          <p:cNvSpPr/>
          <p:nvPr/>
        </p:nvSpPr>
        <p:spPr>
          <a:xfrm>
            <a:off x="793790" y="5623084"/>
            <a:ext cx="389870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Pequeñas variaciones se amplifican. Originan las semillas para formar galaxias.</a:t>
            </a:r>
            <a:endParaRPr lang="en-US" sz="17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8230" y="5402461"/>
            <a:ext cx="339328" cy="4242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1162" y="834033"/>
            <a:ext cx="7041952" cy="6438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del Universo Oscilante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1162" y="1786890"/>
            <a:ext cx="463510" cy="463510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798374" y="1825466"/>
            <a:ext cx="308967" cy="386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1390650" y="1857613"/>
            <a:ext cx="2575560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Ciclo de Expansión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1390650" y="2303026"/>
            <a:ext cx="7032188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universo nace con un Big Bang y se expande. Las galaxias se alejan siguiendo la ley de Hubble.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21162" y="3374469"/>
            <a:ext cx="463510" cy="463510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98374" y="3413046"/>
            <a:ext cx="308967" cy="386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1390650" y="3445193"/>
            <a:ext cx="2575560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Desaceleración</a:t>
            </a:r>
            <a:endParaRPr lang="en-US" sz="2000" dirty="0"/>
          </a:p>
        </p:txBody>
      </p:sp>
      <p:sp>
        <p:nvSpPr>
          <p:cNvPr id="11" name="Text 8"/>
          <p:cNvSpPr/>
          <p:nvPr/>
        </p:nvSpPr>
        <p:spPr>
          <a:xfrm>
            <a:off x="1390650" y="3890605"/>
            <a:ext cx="7032188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 gravedad frena gradualmente la expansión. La materia se atrae mutuamente resistiendo la inercia inicial.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721162" y="4962049"/>
            <a:ext cx="463510" cy="463510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98374" y="5000625"/>
            <a:ext cx="308967" cy="386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400" dirty="0"/>
          </a:p>
        </p:txBody>
      </p:sp>
      <p:sp>
        <p:nvSpPr>
          <p:cNvPr id="14" name="Text 11"/>
          <p:cNvSpPr/>
          <p:nvPr/>
        </p:nvSpPr>
        <p:spPr>
          <a:xfrm>
            <a:off x="1390650" y="5032772"/>
            <a:ext cx="2575560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Big Crunch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1390650" y="5478185"/>
            <a:ext cx="7032188" cy="6593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Todo colapsa en una singularidad final. Similar al Big Bang pero en reversa.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21162" y="6549628"/>
            <a:ext cx="463510" cy="463510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98374" y="6588204"/>
            <a:ext cx="308967" cy="386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400" dirty="0"/>
          </a:p>
        </p:txBody>
      </p:sp>
      <p:sp>
        <p:nvSpPr>
          <p:cNvPr id="18" name="Text 15"/>
          <p:cNvSpPr/>
          <p:nvPr/>
        </p:nvSpPr>
        <p:spPr>
          <a:xfrm>
            <a:off x="1390650" y="6620351"/>
            <a:ext cx="2575560" cy="321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Rebote Cósmico</a:t>
            </a:r>
            <a:endParaRPr lang="en-US" sz="2000" dirty="0"/>
          </a:p>
        </p:txBody>
      </p:sp>
      <p:sp>
        <p:nvSpPr>
          <p:cNvPr id="19" name="Text 16"/>
          <p:cNvSpPr/>
          <p:nvPr/>
        </p:nvSpPr>
        <p:spPr>
          <a:xfrm>
            <a:off x="1390650" y="7065764"/>
            <a:ext cx="7032188" cy="3296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 nuevo Big Bang inicia otro ciclo. El proceso continúa eternamente.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12119"/>
            <a:ext cx="81751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Teorías Filosóficas y Religiosas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Creacionismo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6901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Dios o dioses crean el universo intencionalmente. Presente en judaísmo, cristianismo, islam y muchas otras tradiciones.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5224701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universo tiene propósito y diseño. Su existencia responde a un plan divino.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Primer Motor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356901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Aristóteles propuso una causa primera inmóvil. Todo movimiento proviene de un iniciador que no requiere ser iniciado.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5332928" y="5224701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Esta idea influenció el pensamiento medieval. Santo Tomás la incorporó a la teología cristiana.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9872067" y="29878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Eterno Retorno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9872067" y="356901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Nietzsche sugirió que todo se repite infinitamente. El tiempo es cíclico y no lineal.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9872067" y="486179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Similar a conceptos hindúes y budistas. El universo pasa por ciclos de creación y destrucción.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3298" y="528995"/>
            <a:ext cx="9240798" cy="601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Otros Enfoques: Multiverso y Simulación</a:t>
            </a:r>
            <a:endParaRPr lang="en-US" sz="37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918" y="1639967"/>
            <a:ext cx="4320302" cy="4320302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049" y="1639967"/>
            <a:ext cx="4320302" cy="4320302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9180" y="1639967"/>
            <a:ext cx="4320302" cy="4320302"/>
          </a:xfrm>
          <a:prstGeom prst="rect">
            <a:avLst/>
          </a:prstGeom>
        </p:spPr>
      </p:pic>
      <p:sp>
        <p:nvSpPr>
          <p:cNvPr id="6" name="Shape 1"/>
          <p:cNvSpPr/>
          <p:nvPr/>
        </p:nvSpPr>
        <p:spPr>
          <a:xfrm>
            <a:off x="673298" y="6301621"/>
            <a:ext cx="432792" cy="432792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91" y="6337637"/>
            <a:ext cx="288488" cy="360640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1298377" y="6367701"/>
            <a:ext cx="2404705" cy="300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del Multiverso</a:t>
            </a:r>
            <a:endParaRPr lang="en-US" sz="1850" dirty="0"/>
          </a:p>
        </p:txBody>
      </p:sp>
      <p:sp>
        <p:nvSpPr>
          <p:cNvPr id="9" name="Text 3"/>
          <p:cNvSpPr/>
          <p:nvPr/>
        </p:nvSpPr>
        <p:spPr>
          <a:xfrm>
            <a:off x="1298377" y="6783705"/>
            <a:ext cx="3642598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Existen infinitos universos paralelos. Cada uno tiene diferentes leyes físicas y condiciones iniciales.</a:t>
            </a:r>
            <a:endParaRPr lang="en-US" sz="1500" dirty="0"/>
          </a:p>
        </p:txBody>
      </p:sp>
      <p:sp>
        <p:nvSpPr>
          <p:cNvPr id="10" name="Shape 4"/>
          <p:cNvSpPr/>
          <p:nvPr/>
        </p:nvSpPr>
        <p:spPr>
          <a:xfrm>
            <a:off x="5181362" y="6301621"/>
            <a:ext cx="432792" cy="432792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3454" y="6337637"/>
            <a:ext cx="288488" cy="360640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5806440" y="6367701"/>
            <a:ext cx="2971086" cy="300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Hipótesis de la Simulación</a:t>
            </a:r>
            <a:endParaRPr lang="en-US" sz="1850" dirty="0"/>
          </a:p>
        </p:txBody>
      </p:sp>
      <p:sp>
        <p:nvSpPr>
          <p:cNvPr id="13" name="Text 6"/>
          <p:cNvSpPr/>
          <p:nvPr/>
        </p:nvSpPr>
        <p:spPr>
          <a:xfrm>
            <a:off x="5806440" y="6783705"/>
            <a:ext cx="3642598" cy="9233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Nuestro universo es una simulación computacional avanzada. Propuesta por Nick Bostrom en 2003.</a:t>
            </a:r>
            <a:endParaRPr lang="en-US" sz="1500" dirty="0"/>
          </a:p>
        </p:txBody>
      </p:sp>
      <p:sp>
        <p:nvSpPr>
          <p:cNvPr id="14" name="Shape 7"/>
          <p:cNvSpPr/>
          <p:nvPr/>
        </p:nvSpPr>
        <p:spPr>
          <a:xfrm>
            <a:off x="9689425" y="6301621"/>
            <a:ext cx="432792" cy="432792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</p:sp>
      <p:pic>
        <p:nvPicPr>
          <p:cNvPr id="1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61518" y="6337637"/>
            <a:ext cx="288488" cy="360640"/>
          </a:xfrm>
          <a:prstGeom prst="rect">
            <a:avLst/>
          </a:prstGeom>
        </p:spPr>
      </p:pic>
      <p:sp>
        <p:nvSpPr>
          <p:cNvPr id="16" name="Text 8"/>
          <p:cNvSpPr/>
          <p:nvPr/>
        </p:nvSpPr>
        <p:spPr>
          <a:xfrm>
            <a:off x="10314503" y="6367701"/>
            <a:ext cx="2404705" cy="3006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Teoría de Cuerdas</a:t>
            </a:r>
            <a:endParaRPr lang="en-US" sz="1850" dirty="0"/>
          </a:p>
        </p:txBody>
      </p:sp>
      <p:sp>
        <p:nvSpPr>
          <p:cNvPr id="17" name="Text 9"/>
          <p:cNvSpPr/>
          <p:nvPr/>
        </p:nvSpPr>
        <p:spPr>
          <a:xfrm>
            <a:off x="10314503" y="6783705"/>
            <a:ext cx="3642598" cy="12311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El universo surge de vibraciones en dimensiones adicionales. Las partículas son cuerdas vibrando en diferentes modos.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1066</Words>
  <Application>Microsoft Office PowerPoint</Application>
  <PresentationFormat>Personalizado</PresentationFormat>
  <Paragraphs>154</Paragraphs>
  <Slides>16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Nobile</vt:lpstr>
      <vt:lpstr>Arial</vt:lpstr>
      <vt:lpstr>Nobile Bold</vt:lpstr>
      <vt:lpstr>Corben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macias</cp:lastModifiedBy>
  <cp:revision>2</cp:revision>
  <dcterms:created xsi:type="dcterms:W3CDTF">2025-06-16T02:15:47Z</dcterms:created>
  <dcterms:modified xsi:type="dcterms:W3CDTF">2025-06-16T02:18:53Z</dcterms:modified>
</cp:coreProperties>
</file>