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66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Noemi Cadena Figueroa" userId="d9c1e617-a245-4473-926d-ba61c7790dcb" providerId="ADAL" clId="{A0EC13B4-B2D4-4CD8-9E1E-C89EF602FA0A}"/>
    <pc:docChg chg="delSld">
      <pc:chgData name="Monica Noemi Cadena Figueroa" userId="d9c1e617-a245-4473-926d-ba61c7790dcb" providerId="ADAL" clId="{A0EC13B4-B2D4-4CD8-9E1E-C89EF602FA0A}" dt="2023-02-27T03:19:48.713" v="0" actId="2696"/>
      <pc:docMkLst>
        <pc:docMk/>
      </pc:docMkLst>
      <pc:sldChg chg="del">
        <pc:chgData name="Monica Noemi Cadena Figueroa" userId="d9c1e617-a245-4473-926d-ba61c7790dcb" providerId="ADAL" clId="{A0EC13B4-B2D4-4CD8-9E1E-C89EF602FA0A}" dt="2023-02-27T03:19:48.713" v="0" actId="2696"/>
        <pc:sldMkLst>
          <pc:docMk/>
          <pc:sldMk cId="2064664988"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1492940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1686316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58368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1722276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1985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2717132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22802362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691483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1660340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A326620-412D-4D62-8272-A63000B49C48}" type="datetimeFigureOut">
              <a:rPr lang="es-EC" smtClean="0"/>
              <a:t>7/5/2024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667342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A326620-412D-4D62-8272-A63000B49C48}" type="datetimeFigureOut">
              <a:rPr lang="es-EC" smtClean="0"/>
              <a:t>7/5/2024</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1267622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A326620-412D-4D62-8272-A63000B49C48}" type="datetimeFigureOut">
              <a:rPr lang="es-EC" smtClean="0"/>
              <a:t>7/5/2024</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1646299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A326620-412D-4D62-8272-A63000B49C48}" type="datetimeFigureOut">
              <a:rPr lang="es-EC" smtClean="0"/>
              <a:t>7/5/2024</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623487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326620-412D-4D62-8272-A63000B49C48}" type="datetimeFigureOut">
              <a:rPr lang="es-EC" smtClean="0"/>
              <a:t>7/5/2024</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66026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A326620-412D-4D62-8272-A63000B49C48}" type="datetimeFigureOut">
              <a:rPr lang="es-EC" smtClean="0"/>
              <a:t>7/5/2024</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2205867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A326620-412D-4D62-8272-A63000B49C48}" type="datetimeFigureOut">
              <a:rPr lang="es-EC" smtClean="0"/>
              <a:t>7/5/2024</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231BED2F-9573-4272-AF2A-0FA5C02EA9B0}" type="slidenum">
              <a:rPr lang="es-EC" smtClean="0"/>
              <a:t>‹Nº›</a:t>
            </a:fld>
            <a:endParaRPr lang="es-EC"/>
          </a:p>
        </p:txBody>
      </p:sp>
    </p:spTree>
    <p:extLst>
      <p:ext uri="{BB962C8B-B14F-4D97-AF65-F5344CB8AC3E}">
        <p14:creationId xmlns:p14="http://schemas.microsoft.com/office/powerpoint/2010/main" val="1996220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326620-412D-4D62-8272-A63000B49C48}" type="datetimeFigureOut">
              <a:rPr lang="es-EC" smtClean="0"/>
              <a:t>7/5/2024</a:t>
            </a:fld>
            <a:endParaRPr lang="es-EC"/>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1BED2F-9573-4272-AF2A-0FA5C02EA9B0}" type="slidenum">
              <a:rPr lang="es-EC" smtClean="0"/>
              <a:t>‹Nº›</a:t>
            </a:fld>
            <a:endParaRPr lang="es-EC"/>
          </a:p>
        </p:txBody>
      </p:sp>
    </p:spTree>
    <p:extLst>
      <p:ext uri="{BB962C8B-B14F-4D97-AF65-F5344CB8AC3E}">
        <p14:creationId xmlns:p14="http://schemas.microsoft.com/office/powerpoint/2010/main" val="3961347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733B02-E75B-4756-43CC-12EF8784E7E8}"/>
              </a:ext>
            </a:extLst>
          </p:cNvPr>
          <p:cNvSpPr>
            <a:spLocks noGrp="1"/>
          </p:cNvSpPr>
          <p:nvPr>
            <p:ph type="ctrTitle"/>
          </p:nvPr>
        </p:nvSpPr>
        <p:spPr>
          <a:xfrm>
            <a:off x="1507067" y="234540"/>
            <a:ext cx="7766936" cy="1646302"/>
          </a:xfrm>
        </p:spPr>
        <p:txBody>
          <a:bodyPr/>
          <a:lstStyle/>
          <a:p>
            <a:pPr algn="ctr"/>
            <a:r>
              <a:rPr lang="es-EC" sz="4400" dirty="0" err="1"/>
              <a:t>Language</a:t>
            </a:r>
            <a:r>
              <a:rPr lang="es-EC" sz="4400" dirty="0"/>
              <a:t> </a:t>
            </a:r>
            <a:r>
              <a:rPr lang="es-EC" sz="4400" dirty="0" err="1"/>
              <a:t>is</a:t>
            </a:r>
            <a:r>
              <a:rPr lang="es-EC" sz="4400" dirty="0"/>
              <a:t> vocal </a:t>
            </a:r>
            <a:r>
              <a:rPr lang="es-EC" sz="4400" dirty="0" err="1"/>
              <a:t>system</a:t>
            </a:r>
            <a:endParaRPr lang="es-EC" sz="4400" dirty="0"/>
          </a:p>
        </p:txBody>
      </p:sp>
      <p:sp>
        <p:nvSpPr>
          <p:cNvPr id="3" name="Subtítulo 2">
            <a:extLst>
              <a:ext uri="{FF2B5EF4-FFF2-40B4-BE49-F238E27FC236}">
                <a16:creationId xmlns:a16="http://schemas.microsoft.com/office/drawing/2014/main" id="{CDE16DF9-7FA9-33D8-142F-370B5F10DF8B}"/>
              </a:ext>
            </a:extLst>
          </p:cNvPr>
          <p:cNvSpPr>
            <a:spLocks noGrp="1"/>
          </p:cNvSpPr>
          <p:nvPr>
            <p:ph type="subTitle" idx="1"/>
          </p:nvPr>
        </p:nvSpPr>
        <p:spPr>
          <a:xfrm>
            <a:off x="1602602" y="2332101"/>
            <a:ext cx="7766936" cy="1096899"/>
          </a:xfrm>
        </p:spPr>
        <p:txBody>
          <a:bodyPr>
            <a:normAutofit fontScale="92500"/>
          </a:bodyPr>
          <a:lstStyle/>
          <a:p>
            <a:pPr algn="just"/>
            <a:r>
              <a:rPr lang="en-US" sz="1600" dirty="0"/>
              <a:t>Language, a system of conventional spoken, manual (signed), or written symbols by means of which human beings, as members of a social group and participants in its culture, express themselves. The functions of language include communication, the expression of identity, play, imaginative expression, and emotional release.</a:t>
            </a:r>
            <a:endParaRPr lang="es-EC" sz="1600" dirty="0"/>
          </a:p>
        </p:txBody>
      </p:sp>
      <p:pic>
        <p:nvPicPr>
          <p:cNvPr id="4" name="Imagen 3">
            <a:extLst>
              <a:ext uri="{FF2B5EF4-FFF2-40B4-BE49-F238E27FC236}">
                <a16:creationId xmlns:a16="http://schemas.microsoft.com/office/drawing/2014/main" id="{AFA20A51-378A-4829-B829-63ED4C840D26}"/>
              </a:ext>
            </a:extLst>
          </p:cNvPr>
          <p:cNvPicPr>
            <a:picLocks noChangeAspect="1"/>
          </p:cNvPicPr>
          <p:nvPr/>
        </p:nvPicPr>
        <p:blipFill>
          <a:blip r:embed="rId2"/>
          <a:stretch>
            <a:fillRect/>
          </a:stretch>
        </p:blipFill>
        <p:spPr>
          <a:xfrm>
            <a:off x="3244322" y="3518833"/>
            <a:ext cx="5141686" cy="2892198"/>
          </a:xfrm>
          <a:prstGeom prst="rect">
            <a:avLst/>
          </a:prstGeom>
        </p:spPr>
      </p:pic>
    </p:spTree>
    <p:extLst>
      <p:ext uri="{BB962C8B-B14F-4D97-AF65-F5344CB8AC3E}">
        <p14:creationId xmlns:p14="http://schemas.microsoft.com/office/powerpoint/2010/main" val="963338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2E1A38-958E-2AA9-7548-A8365CAB906F}"/>
              </a:ext>
            </a:extLst>
          </p:cNvPr>
          <p:cNvSpPr>
            <a:spLocks noGrp="1"/>
          </p:cNvSpPr>
          <p:nvPr>
            <p:ph type="title"/>
          </p:nvPr>
        </p:nvSpPr>
        <p:spPr/>
        <p:txBody>
          <a:bodyPr/>
          <a:lstStyle/>
          <a:p>
            <a:r>
              <a:rPr lang="es-EC" dirty="0" err="1"/>
              <a:t>Address</a:t>
            </a:r>
            <a:r>
              <a:rPr lang="es-EC" dirty="0"/>
              <a:t> </a:t>
            </a:r>
            <a:r>
              <a:rPr lang="es-EC" dirty="0" err="1"/>
              <a:t>forms</a:t>
            </a:r>
            <a:endParaRPr lang="es-EC" dirty="0"/>
          </a:p>
        </p:txBody>
      </p:sp>
      <p:sp>
        <p:nvSpPr>
          <p:cNvPr id="3" name="Marcador de contenido 2">
            <a:extLst>
              <a:ext uri="{FF2B5EF4-FFF2-40B4-BE49-F238E27FC236}">
                <a16:creationId xmlns:a16="http://schemas.microsoft.com/office/drawing/2014/main" id="{19365094-F4E2-C046-4011-53DDBA1BC130}"/>
              </a:ext>
            </a:extLst>
          </p:cNvPr>
          <p:cNvSpPr>
            <a:spLocks noGrp="1"/>
          </p:cNvSpPr>
          <p:nvPr>
            <p:ph idx="1"/>
          </p:nvPr>
        </p:nvSpPr>
        <p:spPr/>
        <p:txBody>
          <a:bodyPr>
            <a:normAutofit/>
          </a:bodyPr>
          <a:lstStyle/>
          <a:p>
            <a:pPr marL="0" indent="0" algn="just">
              <a:buNone/>
            </a:pPr>
            <a:r>
              <a:rPr lang="en-US" dirty="0"/>
              <a:t>Within linguistic identity it is also necessary to mention addressing practices. Some cultures may have an array of address forms ranging from very informal to very formal. For example, a person may be addressed only by his /her name, or academic title, or typical address form proper for a nation´s language. To illustrate this explanation, observe these examples:</a:t>
            </a:r>
          </a:p>
          <a:p>
            <a:r>
              <a:rPr lang="en-US" dirty="0"/>
              <a:t>John, - John Walker, - Mr. John Walker, Mr. Walker,</a:t>
            </a:r>
          </a:p>
          <a:p>
            <a:r>
              <a:rPr lang="en-US" dirty="0"/>
              <a:t>Roberto, Roberto Fernández, Sr Roberto, Sr Fernández, Sr Don Roberto, Sr Don Fernández, Sr </a:t>
            </a:r>
            <a:r>
              <a:rPr lang="en-US" dirty="0" err="1"/>
              <a:t>Ingeniero</a:t>
            </a:r>
            <a:r>
              <a:rPr lang="en-US" dirty="0"/>
              <a:t>, Don </a:t>
            </a:r>
            <a:r>
              <a:rPr lang="en-US" dirty="0" err="1"/>
              <a:t>Ingeniero</a:t>
            </a:r>
            <a:r>
              <a:rPr lang="en-US" dirty="0"/>
              <a:t>, Sr Don </a:t>
            </a:r>
            <a:r>
              <a:rPr lang="en-US" dirty="0" err="1"/>
              <a:t>Ingeniero</a:t>
            </a:r>
            <a:r>
              <a:rPr lang="en-US" dirty="0"/>
              <a:t>, etc.</a:t>
            </a:r>
          </a:p>
          <a:p>
            <a:pPr marL="0" indent="0">
              <a:buNone/>
            </a:pPr>
            <a:r>
              <a:rPr lang="en-US" dirty="0"/>
              <a:t>I suppose that from the examples above you can easily infer YOUR own cultural linguistic belongingness.</a:t>
            </a:r>
            <a:endParaRPr lang="es-EC" dirty="0"/>
          </a:p>
        </p:txBody>
      </p:sp>
    </p:spTree>
    <p:extLst>
      <p:ext uri="{BB962C8B-B14F-4D97-AF65-F5344CB8AC3E}">
        <p14:creationId xmlns:p14="http://schemas.microsoft.com/office/powerpoint/2010/main" val="2033927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333CC1-F124-4CF7-0D0F-86EBDB23D29C}"/>
              </a:ext>
            </a:extLst>
          </p:cNvPr>
          <p:cNvSpPr>
            <a:spLocks noGrp="1"/>
          </p:cNvSpPr>
          <p:nvPr>
            <p:ph type="title"/>
          </p:nvPr>
        </p:nvSpPr>
        <p:spPr/>
        <p:txBody>
          <a:bodyPr/>
          <a:lstStyle/>
          <a:p>
            <a:r>
              <a:rPr lang="es-ES" dirty="0" err="1"/>
              <a:t>Class</a:t>
            </a:r>
            <a:r>
              <a:rPr lang="es-ES" dirty="0"/>
              <a:t> </a:t>
            </a:r>
            <a:r>
              <a:rPr lang="es-ES" dirty="0" err="1"/>
              <a:t>work</a:t>
            </a:r>
            <a:endParaRPr lang="es-EC" dirty="0"/>
          </a:p>
        </p:txBody>
      </p:sp>
      <p:sp>
        <p:nvSpPr>
          <p:cNvPr id="3" name="Marcador de contenido 2">
            <a:extLst>
              <a:ext uri="{FF2B5EF4-FFF2-40B4-BE49-F238E27FC236}">
                <a16:creationId xmlns:a16="http://schemas.microsoft.com/office/drawing/2014/main" id="{5B9B7E27-A701-7B83-E18C-437CFAA551F3}"/>
              </a:ext>
            </a:extLst>
          </p:cNvPr>
          <p:cNvSpPr>
            <a:spLocks noGrp="1"/>
          </p:cNvSpPr>
          <p:nvPr>
            <p:ph idx="1"/>
          </p:nvPr>
        </p:nvSpPr>
        <p:spPr/>
        <p:txBody>
          <a:bodyPr/>
          <a:lstStyle/>
          <a:p>
            <a:r>
              <a:rPr lang="es-ES" dirty="0" err="1"/>
              <a:t>Students</a:t>
            </a:r>
            <a:r>
              <a:rPr lang="es-ES" dirty="0"/>
              <a:t> </a:t>
            </a:r>
            <a:r>
              <a:rPr lang="es-ES" dirty="0" err="1"/>
              <a:t>work</a:t>
            </a:r>
            <a:r>
              <a:rPr lang="es-ES" dirty="0"/>
              <a:t> in </a:t>
            </a:r>
            <a:r>
              <a:rPr lang="es-ES" dirty="0" err="1"/>
              <a:t>groups</a:t>
            </a:r>
            <a:r>
              <a:rPr lang="es-ES" dirty="0"/>
              <a:t> and </a:t>
            </a:r>
            <a:r>
              <a:rPr lang="es-ES"/>
              <a:t>create</a:t>
            </a:r>
            <a:r>
              <a:rPr lang="es-ES" dirty="0"/>
              <a:t> a role </a:t>
            </a:r>
            <a:r>
              <a:rPr lang="es-ES" dirty="0" err="1"/>
              <a:t>play</a:t>
            </a:r>
            <a:r>
              <a:rPr lang="es-ES" dirty="0"/>
              <a:t> </a:t>
            </a:r>
            <a:r>
              <a:rPr lang="es-ES" dirty="0" err="1"/>
              <a:t>using</a:t>
            </a:r>
            <a:r>
              <a:rPr lang="es-ES" dirty="0"/>
              <a:t> </a:t>
            </a:r>
            <a:r>
              <a:rPr lang="es-ES" dirty="0" err="1"/>
              <a:t>the</a:t>
            </a:r>
            <a:r>
              <a:rPr lang="es-ES" dirty="0"/>
              <a:t> </a:t>
            </a:r>
            <a:r>
              <a:rPr lang="es-ES" dirty="0" err="1"/>
              <a:t>different</a:t>
            </a:r>
            <a:r>
              <a:rPr lang="es-ES" dirty="0"/>
              <a:t> cultural </a:t>
            </a:r>
            <a:r>
              <a:rPr lang="es-ES" dirty="0" err="1"/>
              <a:t>manifestations</a:t>
            </a:r>
            <a:r>
              <a:rPr lang="es-ES" dirty="0"/>
              <a:t> </a:t>
            </a:r>
            <a:r>
              <a:rPr lang="es-ES" dirty="0" err="1"/>
              <a:t>of</a:t>
            </a:r>
            <a:r>
              <a:rPr lang="es-ES" dirty="0"/>
              <a:t> </a:t>
            </a:r>
            <a:r>
              <a:rPr lang="es-ES" dirty="0" err="1"/>
              <a:t>your</a:t>
            </a:r>
            <a:r>
              <a:rPr lang="es-ES" dirty="0"/>
              <a:t> country </a:t>
            </a:r>
            <a:r>
              <a:rPr lang="es-ES" dirty="0" err="1"/>
              <a:t>like</a:t>
            </a:r>
            <a:r>
              <a:rPr lang="es-ES" dirty="0"/>
              <a:t>:</a:t>
            </a:r>
          </a:p>
          <a:p>
            <a:pPr marL="0" indent="0">
              <a:buNone/>
            </a:pPr>
            <a:r>
              <a:rPr lang="en-US" dirty="0"/>
              <a:t>1.Jargons</a:t>
            </a:r>
          </a:p>
          <a:p>
            <a:pPr marL="0" indent="0">
              <a:buNone/>
            </a:pPr>
            <a:r>
              <a:rPr lang="en-US" dirty="0"/>
              <a:t>2. Slang</a:t>
            </a:r>
          </a:p>
          <a:p>
            <a:pPr marL="0" indent="0">
              <a:buNone/>
            </a:pPr>
            <a:r>
              <a:rPr lang="en-US" dirty="0"/>
              <a:t>3. Metaphors</a:t>
            </a:r>
          </a:p>
          <a:p>
            <a:pPr marL="0" indent="0">
              <a:buNone/>
            </a:pPr>
            <a:r>
              <a:rPr lang="en-US" dirty="0"/>
              <a:t>4. Stories</a:t>
            </a:r>
          </a:p>
          <a:p>
            <a:pPr marL="0" indent="0">
              <a:buNone/>
            </a:pPr>
            <a:r>
              <a:rPr lang="en-US" dirty="0"/>
              <a:t>5. Anecdotes</a:t>
            </a:r>
          </a:p>
          <a:p>
            <a:pPr marL="0" indent="0">
              <a:buNone/>
            </a:pPr>
            <a:r>
              <a:rPr lang="en-US" dirty="0"/>
              <a:t>6. Jokes</a:t>
            </a:r>
            <a:endParaRPr lang="es-EC" dirty="0"/>
          </a:p>
        </p:txBody>
      </p:sp>
    </p:spTree>
    <p:extLst>
      <p:ext uri="{BB962C8B-B14F-4D97-AF65-F5344CB8AC3E}">
        <p14:creationId xmlns:p14="http://schemas.microsoft.com/office/powerpoint/2010/main" val="108249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44E4DF-2596-1E48-3653-A420C2C8D611}"/>
              </a:ext>
            </a:extLst>
          </p:cNvPr>
          <p:cNvSpPr>
            <a:spLocks noGrp="1"/>
          </p:cNvSpPr>
          <p:nvPr>
            <p:ph type="title"/>
          </p:nvPr>
        </p:nvSpPr>
        <p:spPr/>
        <p:txBody>
          <a:bodyPr/>
          <a:lstStyle/>
          <a:p>
            <a:r>
              <a:rPr lang="es-ES" dirty="0" err="1"/>
              <a:t>Language</a:t>
            </a:r>
            <a:r>
              <a:rPr lang="es-ES" dirty="0"/>
              <a:t> </a:t>
            </a:r>
            <a:r>
              <a:rPr lang="es-ES" dirty="0" err="1"/>
              <a:t>is</a:t>
            </a:r>
            <a:r>
              <a:rPr lang="es-ES" dirty="0"/>
              <a:t> creative</a:t>
            </a:r>
            <a:endParaRPr lang="es-EC" dirty="0"/>
          </a:p>
        </p:txBody>
      </p:sp>
      <p:sp>
        <p:nvSpPr>
          <p:cNvPr id="3" name="Marcador de contenido 2">
            <a:extLst>
              <a:ext uri="{FF2B5EF4-FFF2-40B4-BE49-F238E27FC236}">
                <a16:creationId xmlns:a16="http://schemas.microsoft.com/office/drawing/2014/main" id="{15504B1E-E360-B4B9-D5A5-CB1BF35AC4C1}"/>
              </a:ext>
            </a:extLst>
          </p:cNvPr>
          <p:cNvSpPr>
            <a:spLocks noGrp="1"/>
          </p:cNvSpPr>
          <p:nvPr>
            <p:ph idx="1"/>
          </p:nvPr>
        </p:nvSpPr>
        <p:spPr/>
        <p:txBody>
          <a:bodyPr/>
          <a:lstStyle/>
          <a:p>
            <a:r>
              <a:rPr lang="en-US" dirty="0"/>
              <a:t>Language is a creative system because it is a means of expressing an infinite number of thoughts and ideas and can react in an infinite number of ways to </a:t>
            </a:r>
            <a:endParaRPr lang="es-EC" dirty="0"/>
          </a:p>
        </p:txBody>
      </p:sp>
      <p:pic>
        <p:nvPicPr>
          <p:cNvPr id="4" name="Imagen 3">
            <a:extLst>
              <a:ext uri="{FF2B5EF4-FFF2-40B4-BE49-F238E27FC236}">
                <a16:creationId xmlns:a16="http://schemas.microsoft.com/office/drawing/2014/main" id="{B444A68F-EA2F-F2B1-3B4E-C6A4059028F0}"/>
              </a:ext>
            </a:extLst>
          </p:cNvPr>
          <p:cNvPicPr>
            <a:picLocks noChangeAspect="1"/>
          </p:cNvPicPr>
          <p:nvPr/>
        </p:nvPicPr>
        <p:blipFill>
          <a:blip r:embed="rId2"/>
          <a:stretch>
            <a:fillRect/>
          </a:stretch>
        </p:blipFill>
        <p:spPr>
          <a:xfrm>
            <a:off x="3189027" y="3094629"/>
            <a:ext cx="4385480" cy="3289110"/>
          </a:xfrm>
          <a:prstGeom prst="rect">
            <a:avLst/>
          </a:prstGeom>
        </p:spPr>
      </p:pic>
    </p:spTree>
    <p:extLst>
      <p:ext uri="{BB962C8B-B14F-4D97-AF65-F5344CB8AC3E}">
        <p14:creationId xmlns:p14="http://schemas.microsoft.com/office/powerpoint/2010/main" val="385523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BD993B-E75F-926E-F36C-C445BF2BDD8E}"/>
              </a:ext>
            </a:extLst>
          </p:cNvPr>
          <p:cNvSpPr>
            <a:spLocks noGrp="1"/>
          </p:cNvSpPr>
          <p:nvPr>
            <p:ph type="title"/>
          </p:nvPr>
        </p:nvSpPr>
        <p:spPr>
          <a:xfrm>
            <a:off x="5536734" y="609600"/>
            <a:ext cx="3737268" cy="1320800"/>
          </a:xfrm>
        </p:spPr>
        <p:txBody>
          <a:bodyPr>
            <a:normAutofit/>
          </a:bodyPr>
          <a:lstStyle/>
          <a:p>
            <a:r>
              <a:rPr lang="es-ES" sz="3300" err="1"/>
              <a:t>Language</a:t>
            </a:r>
            <a:r>
              <a:rPr lang="es-ES" sz="3300"/>
              <a:t> </a:t>
            </a:r>
            <a:r>
              <a:rPr lang="es-ES" sz="3300" err="1"/>
              <a:t>is</a:t>
            </a:r>
            <a:r>
              <a:rPr lang="es-ES" sz="3300"/>
              <a:t> </a:t>
            </a:r>
            <a:r>
              <a:rPr lang="es-ES" sz="3300" err="1"/>
              <a:t>means</a:t>
            </a:r>
            <a:r>
              <a:rPr lang="es-ES" sz="3300"/>
              <a:t> </a:t>
            </a:r>
            <a:r>
              <a:rPr lang="es-ES" sz="3300" err="1"/>
              <a:t>of</a:t>
            </a:r>
            <a:r>
              <a:rPr lang="es-ES" sz="3300"/>
              <a:t> </a:t>
            </a:r>
            <a:r>
              <a:rPr lang="es-ES" sz="3300" err="1"/>
              <a:t>communication</a:t>
            </a:r>
            <a:endParaRPr lang="es-EC" sz="3300"/>
          </a:p>
        </p:txBody>
      </p:sp>
      <p:sp>
        <p:nvSpPr>
          <p:cNvPr id="3" name="Marcador de contenido 2">
            <a:extLst>
              <a:ext uri="{FF2B5EF4-FFF2-40B4-BE49-F238E27FC236}">
                <a16:creationId xmlns:a16="http://schemas.microsoft.com/office/drawing/2014/main" id="{9EB769C2-88B5-9D2B-E1C1-2C4FC5046960}"/>
              </a:ext>
            </a:extLst>
          </p:cNvPr>
          <p:cNvSpPr>
            <a:spLocks noGrp="1"/>
          </p:cNvSpPr>
          <p:nvPr>
            <p:ph idx="1"/>
          </p:nvPr>
        </p:nvSpPr>
        <p:spPr>
          <a:xfrm>
            <a:off x="5209563" y="2160589"/>
            <a:ext cx="4064439" cy="3880773"/>
          </a:xfrm>
        </p:spPr>
        <p:txBody>
          <a:bodyPr>
            <a:normAutofit/>
          </a:bodyPr>
          <a:lstStyle/>
          <a:p>
            <a:pPr algn="just"/>
            <a:r>
              <a:rPr lang="en-US" b="0" i="0" dirty="0">
                <a:effectLst/>
                <a:latin typeface="arial" panose="020B0604020202020204" pitchFamily="34" charset="0"/>
              </a:rPr>
              <a:t>Language is a means of communication that is </a:t>
            </a:r>
            <a:r>
              <a:rPr lang="en-US" b="1" i="0" dirty="0">
                <a:effectLst/>
                <a:latin typeface="arial" panose="020B0604020202020204" pitchFamily="34" charset="0"/>
              </a:rPr>
              <a:t>used to transfer information, ideas, and feelings from one person to another</a:t>
            </a:r>
            <a:r>
              <a:rPr lang="en-US" b="0" i="0" dirty="0">
                <a:effectLst/>
                <a:latin typeface="arial" panose="020B0604020202020204" pitchFamily="34" charset="0"/>
              </a:rPr>
              <a:t>. </a:t>
            </a:r>
          </a:p>
          <a:p>
            <a:pPr algn="just"/>
            <a:r>
              <a:rPr lang="en-US" b="0" i="0" dirty="0">
                <a:effectLst/>
                <a:latin typeface="arial" panose="020B0604020202020204" pitchFamily="34" charset="0"/>
              </a:rPr>
              <a:t>Language is also a system of communication based upon words and the combination of words into sentences. </a:t>
            </a:r>
          </a:p>
          <a:p>
            <a:pPr algn="just"/>
            <a:r>
              <a:rPr lang="en-US" b="0" i="0" dirty="0">
                <a:effectLst/>
                <a:latin typeface="arial" panose="020B0604020202020204" pitchFamily="34" charset="0"/>
              </a:rPr>
              <a:t>By using language, people can develop their knowledge and know about something.</a:t>
            </a:r>
            <a:endParaRPr lang="es-EC" dirty="0"/>
          </a:p>
        </p:txBody>
      </p:sp>
      <p:pic>
        <p:nvPicPr>
          <p:cNvPr id="4" name="Imagen 3" descr="Diagrama&#10;&#10;Descripción generada automáticamente">
            <a:extLst>
              <a:ext uri="{FF2B5EF4-FFF2-40B4-BE49-F238E27FC236}">
                <a16:creationId xmlns:a16="http://schemas.microsoft.com/office/drawing/2014/main" id="{374BDD86-6A3C-FCB1-5E00-361250F36040}"/>
              </a:ext>
            </a:extLst>
          </p:cNvPr>
          <p:cNvPicPr>
            <a:picLocks noChangeAspect="1"/>
          </p:cNvPicPr>
          <p:nvPr/>
        </p:nvPicPr>
        <p:blipFill rotWithShape="1">
          <a:blip r:embed="rId2"/>
          <a:srcRect l="20796" r="20204"/>
          <a:stretch/>
        </p:blipFill>
        <p:spPr>
          <a:xfrm>
            <a:off x="20" y="0"/>
            <a:ext cx="5050421" cy="6420052"/>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7" name="Isosceles Triangle 8">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892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9215F5-EEC2-EB72-5442-431838175CBA}"/>
              </a:ext>
            </a:extLst>
          </p:cNvPr>
          <p:cNvSpPr>
            <a:spLocks noGrp="1"/>
          </p:cNvSpPr>
          <p:nvPr>
            <p:ph type="title"/>
          </p:nvPr>
        </p:nvSpPr>
        <p:spPr/>
        <p:txBody>
          <a:bodyPr/>
          <a:lstStyle/>
          <a:p>
            <a:pPr algn="ctr"/>
            <a:r>
              <a:rPr lang="es-EC" dirty="0" err="1"/>
              <a:t>Linguistic</a:t>
            </a:r>
            <a:r>
              <a:rPr lang="es-EC" dirty="0"/>
              <a:t> </a:t>
            </a:r>
            <a:r>
              <a:rPr lang="es-EC" dirty="0" err="1"/>
              <a:t>Identity</a:t>
            </a:r>
            <a:endParaRPr lang="es-EC" dirty="0"/>
          </a:p>
        </p:txBody>
      </p:sp>
      <p:sp>
        <p:nvSpPr>
          <p:cNvPr id="3" name="Marcador de contenido 2">
            <a:extLst>
              <a:ext uri="{FF2B5EF4-FFF2-40B4-BE49-F238E27FC236}">
                <a16:creationId xmlns:a16="http://schemas.microsoft.com/office/drawing/2014/main" id="{5CC8C403-4DC8-F555-EB17-FB03784DEFC4}"/>
              </a:ext>
            </a:extLst>
          </p:cNvPr>
          <p:cNvSpPr>
            <a:spLocks noGrp="1"/>
          </p:cNvSpPr>
          <p:nvPr>
            <p:ph idx="1"/>
          </p:nvPr>
        </p:nvSpPr>
        <p:spPr/>
        <p:txBody>
          <a:bodyPr>
            <a:normAutofit/>
          </a:bodyPr>
          <a:lstStyle/>
          <a:p>
            <a:pPr algn="just"/>
            <a:r>
              <a:rPr lang="en-US" dirty="0"/>
              <a:t>All world cultures are created through communication and language is one of the principal means of universal communication. It is a primary tool used to transmit information and ideas. It is a vehicle by which culture and its traditions and shared values are transmitted and preserved. It is fundamental to cultural identity.</a:t>
            </a:r>
          </a:p>
          <a:p>
            <a:pPr algn="just"/>
            <a:r>
              <a:rPr lang="en-US" dirty="0"/>
              <a:t>Knowledge of our native language can help because it permits a clearer understanding of the situation because it provides direct access to local people and contributes to understanding of implied meanings, interpretation of direct and indirect messages.</a:t>
            </a:r>
          </a:p>
          <a:p>
            <a:pPr algn="just"/>
            <a:r>
              <a:rPr lang="en-US" dirty="0"/>
              <a:t>Our common native language is transmitted from one generation to another and influences many aspects of culture and is closely linked with education. </a:t>
            </a:r>
          </a:p>
          <a:p>
            <a:pPr algn="just"/>
            <a:endParaRPr lang="es-EC" dirty="0"/>
          </a:p>
        </p:txBody>
      </p:sp>
    </p:spTree>
    <p:extLst>
      <p:ext uri="{BB962C8B-B14F-4D97-AF65-F5344CB8AC3E}">
        <p14:creationId xmlns:p14="http://schemas.microsoft.com/office/powerpoint/2010/main" val="3721746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35575A-7753-C14D-BF87-122B411A7EBD}"/>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1F8DD28B-BD9D-9FFD-2CA7-D70EFF833473}"/>
              </a:ext>
            </a:extLst>
          </p:cNvPr>
          <p:cNvSpPr>
            <a:spLocks noGrp="1"/>
          </p:cNvSpPr>
          <p:nvPr>
            <p:ph idx="1"/>
          </p:nvPr>
        </p:nvSpPr>
        <p:spPr/>
        <p:txBody>
          <a:bodyPr/>
          <a:lstStyle/>
          <a:p>
            <a:pPr algn="just"/>
            <a:r>
              <a:rPr lang="en-US" dirty="0"/>
              <a:t>Consequently, we may define LINGUISTIC identity as a shared way of communication, including all those elements of language as a system such as verbal, non-verbal (paralinguistic) ways of transmitting messages, turn- takings, idiomatic expressions, collocations, behavioral rules and norms (for example, the rules for interrupting someone during conversation, overlapping during interaction, minimal acceptable silence, modulating voice loudness and speed while speaking among other).</a:t>
            </a:r>
          </a:p>
          <a:p>
            <a:pPr algn="just"/>
            <a:endParaRPr lang="en-US" dirty="0"/>
          </a:p>
          <a:p>
            <a:pPr algn="just"/>
            <a:r>
              <a:rPr lang="en-US" dirty="0"/>
              <a:t>Our linguistics identity is closely linked to the language we speak and the culture to which we belong. Language and culture are essential to children´s identity development as well.</a:t>
            </a:r>
            <a:endParaRPr lang="es-EC" dirty="0"/>
          </a:p>
        </p:txBody>
      </p:sp>
    </p:spTree>
    <p:extLst>
      <p:ext uri="{BB962C8B-B14F-4D97-AF65-F5344CB8AC3E}">
        <p14:creationId xmlns:p14="http://schemas.microsoft.com/office/powerpoint/2010/main" val="516367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EC880D-91EF-7EF1-56DF-6F24B7AEB352}"/>
              </a:ext>
            </a:extLst>
          </p:cNvPr>
          <p:cNvSpPr>
            <a:spLocks noGrp="1"/>
          </p:cNvSpPr>
          <p:nvPr>
            <p:ph type="title"/>
          </p:nvPr>
        </p:nvSpPr>
        <p:spPr/>
        <p:txBody>
          <a:bodyPr/>
          <a:lstStyle/>
          <a:p>
            <a:pPr algn="ctr"/>
            <a:r>
              <a:rPr lang="en-US" dirty="0"/>
              <a:t>How linguistic Identity manifests itself</a:t>
            </a:r>
            <a:br>
              <a:rPr lang="en-US" dirty="0"/>
            </a:br>
            <a:r>
              <a:rPr lang="en-US" sz="2800" dirty="0"/>
              <a:t>Cultural manifestations</a:t>
            </a:r>
            <a:endParaRPr lang="es-EC" dirty="0"/>
          </a:p>
        </p:txBody>
      </p:sp>
      <p:sp>
        <p:nvSpPr>
          <p:cNvPr id="3" name="Marcador de contenido 2">
            <a:extLst>
              <a:ext uri="{FF2B5EF4-FFF2-40B4-BE49-F238E27FC236}">
                <a16:creationId xmlns:a16="http://schemas.microsoft.com/office/drawing/2014/main" id="{2E218C11-9A41-2EF1-44FD-B5475E5DB0D5}"/>
              </a:ext>
            </a:extLst>
          </p:cNvPr>
          <p:cNvSpPr>
            <a:spLocks noGrp="1"/>
          </p:cNvSpPr>
          <p:nvPr>
            <p:ph idx="1"/>
          </p:nvPr>
        </p:nvSpPr>
        <p:spPr/>
        <p:txBody>
          <a:bodyPr/>
          <a:lstStyle/>
          <a:p>
            <a:endParaRPr lang="en-US" dirty="0"/>
          </a:p>
          <a:p>
            <a:r>
              <a:rPr lang="en-US" dirty="0"/>
              <a:t>As a part of our linguistics identity, we can fid the use of language in:</a:t>
            </a:r>
          </a:p>
          <a:p>
            <a:pPr marL="0" indent="0" algn="just">
              <a:buNone/>
            </a:pPr>
            <a:endParaRPr lang="en-US" dirty="0"/>
          </a:p>
          <a:p>
            <a:pPr marL="0" indent="0" algn="just">
              <a:buNone/>
            </a:pPr>
            <a:r>
              <a:rPr lang="en-US" dirty="0"/>
              <a:t>Jargons or slang, metaphors, stories, anecdotes, and jokes that are shared in a linguistic community, in literature (novels, poetry, legends, myths), even in music (songs lyrics), in ceremonies and celebrations ( for example, the term “</a:t>
            </a:r>
            <a:r>
              <a:rPr lang="en-US" dirty="0" err="1"/>
              <a:t>Año</a:t>
            </a:r>
            <a:r>
              <a:rPr lang="en-US" dirty="0"/>
              <a:t> Viejo” is one of excellent demonstrations of linguistic identity of Ecuadoreans, because on other countries( cultures) this celebration is known as New Year).</a:t>
            </a:r>
          </a:p>
        </p:txBody>
      </p:sp>
    </p:spTree>
    <p:extLst>
      <p:ext uri="{BB962C8B-B14F-4D97-AF65-F5344CB8AC3E}">
        <p14:creationId xmlns:p14="http://schemas.microsoft.com/office/powerpoint/2010/main" val="2814710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B7DFD4-407E-482C-998C-44DE856EA536}"/>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A6C10675-0C41-4A60-8DDB-4EDB8F5F6FC0}"/>
              </a:ext>
            </a:extLst>
          </p:cNvPr>
          <p:cNvSpPr>
            <a:spLocks noGrp="1"/>
          </p:cNvSpPr>
          <p:nvPr>
            <p:ph idx="1"/>
          </p:nvPr>
        </p:nvSpPr>
        <p:spPr/>
        <p:txBody>
          <a:bodyPr>
            <a:normAutofit fontScale="70000" lnSpcReduction="20000"/>
          </a:bodyPr>
          <a:lstStyle/>
          <a:p>
            <a:r>
              <a:rPr lang="es-ES" dirty="0" err="1"/>
              <a:t>Jargons</a:t>
            </a:r>
            <a:r>
              <a:rPr lang="es-ES" dirty="0"/>
              <a:t> </a:t>
            </a:r>
            <a:r>
              <a:rPr lang="es-ES" dirty="0" err="1"/>
              <a:t>or</a:t>
            </a:r>
            <a:r>
              <a:rPr lang="es-ES" dirty="0"/>
              <a:t> </a:t>
            </a:r>
            <a:r>
              <a:rPr lang="es-ES" dirty="0" err="1"/>
              <a:t>slang</a:t>
            </a:r>
            <a:r>
              <a:rPr lang="es-ES" dirty="0"/>
              <a:t> : Chulla vida, Chiro, etc.</a:t>
            </a:r>
          </a:p>
          <a:p>
            <a:pPr marL="0" indent="0">
              <a:buNone/>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It is the special language used by a particular human group,</a:t>
            </a:r>
          </a:p>
          <a:p>
            <a:pPr marL="0" indent="0">
              <a:buNone/>
            </a:pP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Chiro is another word for a person without money (even if that person is you). Ex: No </a:t>
            </a:r>
            <a:r>
              <a:rPr kumimoji="0" lang="en-US" sz="18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puedo</a:t>
            </a: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18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ir</a:t>
            </a: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 la fiesta, </a:t>
            </a:r>
            <a:r>
              <a:rPr kumimoji="0" lang="en-US" sz="18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estoy</a:t>
            </a:r>
            <a:r>
              <a:rPr kumimoji="0" 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chiro – I can’t go to the party, I have no money</a:t>
            </a:r>
          </a:p>
          <a:p>
            <a:r>
              <a:rPr lang="en-US" dirty="0"/>
              <a:t>Metaphors:</a:t>
            </a:r>
            <a:r>
              <a:rPr lang="es-ES" dirty="0"/>
              <a:t> Estoy a full, etc.</a:t>
            </a:r>
          </a:p>
          <a:p>
            <a:pPr marL="0" indent="0">
              <a:buNone/>
            </a:pPr>
            <a:r>
              <a:rPr lang="es-ES" dirty="0" err="1"/>
              <a:t>When</a:t>
            </a:r>
            <a:r>
              <a:rPr lang="es-ES" dirty="0"/>
              <a:t> I </a:t>
            </a:r>
            <a:r>
              <a:rPr lang="es-ES" dirty="0" err="1"/>
              <a:t>say</a:t>
            </a:r>
            <a:r>
              <a:rPr lang="es-ES" dirty="0"/>
              <a:t>, "Amigo, me estoy ahogando en el trabajo" estoy usando las cualidades asociadas con una cosa (la urgencia y la impotencia de ahogarse) para describir otra cosa (todo el trabajo que tengo que hacer).</a:t>
            </a:r>
            <a:endParaRPr lang="en-US" dirty="0"/>
          </a:p>
          <a:p>
            <a:r>
              <a:rPr lang="en-US" dirty="0"/>
              <a:t>Stories: </a:t>
            </a:r>
            <a:r>
              <a:rPr lang="en-US" dirty="0" err="1"/>
              <a:t>Cantuña</a:t>
            </a:r>
            <a:endParaRPr lang="en-US" dirty="0"/>
          </a:p>
          <a:p>
            <a:pPr marL="0" indent="0">
              <a:buNone/>
            </a:pPr>
            <a:r>
              <a:rPr lang="en-US" dirty="0"/>
              <a:t>Legends or stories from the oral tradition of a country, transmitted by different generations and are part of the cultural identity of the people.</a:t>
            </a:r>
          </a:p>
          <a:p>
            <a:r>
              <a:rPr lang="en-US" dirty="0"/>
              <a:t>Anecdotes: My first day a school, etc.</a:t>
            </a:r>
          </a:p>
          <a:p>
            <a:pPr marL="0" indent="0">
              <a:buNone/>
            </a:pPr>
            <a:r>
              <a:rPr lang="en-US" dirty="0"/>
              <a:t>An anecdote is a short story about some curious or funny event; it is based on real events, which take place in real environments.</a:t>
            </a:r>
          </a:p>
          <a:p>
            <a:r>
              <a:rPr lang="en-US" dirty="0"/>
              <a:t>Jokes: Los </a:t>
            </a:r>
            <a:r>
              <a:rPr lang="en-US" dirty="0" err="1"/>
              <a:t>típicos</a:t>
            </a:r>
            <a:r>
              <a:rPr lang="en-US" dirty="0"/>
              <a:t> de </a:t>
            </a:r>
            <a:r>
              <a:rPr lang="en-US" dirty="0" err="1"/>
              <a:t>pepito</a:t>
            </a:r>
            <a:endParaRPr lang="en-US" dirty="0"/>
          </a:p>
          <a:p>
            <a:pPr marL="0" indent="0">
              <a:buNone/>
            </a:pPr>
            <a:r>
              <a:rPr lang="en-US" dirty="0"/>
              <a:t>Sharp and funny saying or occurrence.</a:t>
            </a:r>
            <a:endParaRPr lang="es-EC" dirty="0"/>
          </a:p>
        </p:txBody>
      </p:sp>
    </p:spTree>
    <p:extLst>
      <p:ext uri="{BB962C8B-B14F-4D97-AF65-F5344CB8AC3E}">
        <p14:creationId xmlns:p14="http://schemas.microsoft.com/office/powerpoint/2010/main" val="948782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A69C7D-5FD8-1ACA-AE09-547B222AFB04}"/>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C594E3E3-7256-D677-C338-5354A771710B}"/>
              </a:ext>
            </a:extLst>
          </p:cNvPr>
          <p:cNvSpPr>
            <a:spLocks noGrp="1"/>
          </p:cNvSpPr>
          <p:nvPr>
            <p:ph idx="1"/>
          </p:nvPr>
        </p:nvSpPr>
        <p:spPr/>
        <p:txBody>
          <a:bodyPr/>
          <a:lstStyle/>
          <a:p>
            <a:pPr algn="just"/>
            <a:r>
              <a:rPr lang="en-US" dirty="0"/>
              <a:t>Linguistic identity may also be influenced by some other cultural particularities. In case of Ecuador, for example, a significant amount of words from </a:t>
            </a:r>
            <a:r>
              <a:rPr lang="en-US" dirty="0" err="1"/>
              <a:t>Kichwa</a:t>
            </a:r>
            <a:r>
              <a:rPr lang="en-US" dirty="0"/>
              <a:t> language such as:</a:t>
            </a:r>
          </a:p>
          <a:p>
            <a:pPr algn="just"/>
            <a:r>
              <a:rPr lang="en-US" dirty="0" err="1"/>
              <a:t>guagua</a:t>
            </a:r>
            <a:r>
              <a:rPr lang="en-US" dirty="0"/>
              <a:t>, </a:t>
            </a:r>
            <a:r>
              <a:rPr lang="en-US" dirty="0" err="1"/>
              <a:t>atatay</a:t>
            </a:r>
            <a:r>
              <a:rPr lang="en-US" dirty="0"/>
              <a:t>, </a:t>
            </a:r>
            <a:r>
              <a:rPr lang="en-US" dirty="0" err="1"/>
              <a:t>achachay</a:t>
            </a:r>
            <a:r>
              <a:rPr lang="en-US" dirty="0"/>
              <a:t>, </a:t>
            </a:r>
            <a:r>
              <a:rPr lang="en-US" dirty="0" err="1"/>
              <a:t>taita</a:t>
            </a:r>
            <a:r>
              <a:rPr lang="en-US" dirty="0"/>
              <a:t>, </a:t>
            </a:r>
            <a:r>
              <a:rPr lang="en-US" dirty="0" err="1"/>
              <a:t>arrarray</a:t>
            </a:r>
            <a:r>
              <a:rPr lang="en-US" dirty="0"/>
              <a:t>, </a:t>
            </a:r>
            <a:r>
              <a:rPr lang="en-US" dirty="0" err="1"/>
              <a:t>ñaño</a:t>
            </a:r>
            <a:r>
              <a:rPr lang="en-US" dirty="0"/>
              <a:t>/a, </a:t>
            </a:r>
            <a:r>
              <a:rPr lang="en-US" dirty="0" err="1"/>
              <a:t>shungo</a:t>
            </a:r>
            <a:r>
              <a:rPr lang="en-US" dirty="0"/>
              <a:t>, </a:t>
            </a:r>
            <a:r>
              <a:rPr lang="en-US" dirty="0" err="1"/>
              <a:t>cushki</a:t>
            </a:r>
            <a:r>
              <a:rPr lang="en-US" dirty="0"/>
              <a:t> etc. make the language Ecuadoreans use unique and clearly distinctive from the one used in other Spanish speaking communities in the Latin America.</a:t>
            </a:r>
            <a:endParaRPr lang="es-EC" dirty="0"/>
          </a:p>
        </p:txBody>
      </p:sp>
      <p:pic>
        <p:nvPicPr>
          <p:cNvPr id="4" name="Imagen 3">
            <a:extLst>
              <a:ext uri="{FF2B5EF4-FFF2-40B4-BE49-F238E27FC236}">
                <a16:creationId xmlns:a16="http://schemas.microsoft.com/office/drawing/2014/main" id="{81ADCB13-D529-D232-B5C3-0DB9240D31D2}"/>
              </a:ext>
            </a:extLst>
          </p:cNvPr>
          <p:cNvPicPr>
            <a:picLocks noChangeAspect="1"/>
          </p:cNvPicPr>
          <p:nvPr/>
        </p:nvPicPr>
        <p:blipFill>
          <a:blip r:embed="rId2"/>
          <a:stretch>
            <a:fillRect/>
          </a:stretch>
        </p:blipFill>
        <p:spPr>
          <a:xfrm>
            <a:off x="3755195" y="4254476"/>
            <a:ext cx="2143125" cy="2143125"/>
          </a:xfrm>
          <a:prstGeom prst="rect">
            <a:avLst/>
          </a:prstGeom>
        </p:spPr>
      </p:pic>
    </p:spTree>
    <p:extLst>
      <p:ext uri="{BB962C8B-B14F-4D97-AF65-F5344CB8AC3E}">
        <p14:creationId xmlns:p14="http://schemas.microsoft.com/office/powerpoint/2010/main" val="368400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11CA4D-E163-A167-80FA-6BD4002CB965}"/>
              </a:ext>
            </a:extLst>
          </p:cNvPr>
          <p:cNvSpPr>
            <a:spLocks noGrp="1"/>
          </p:cNvSpPr>
          <p:nvPr>
            <p:ph type="title"/>
          </p:nvPr>
        </p:nvSpPr>
        <p:spPr/>
        <p:txBody>
          <a:bodyPr/>
          <a:lstStyle/>
          <a:p>
            <a:r>
              <a:rPr lang="es-EC" dirty="0" err="1"/>
              <a:t>Family</a:t>
            </a:r>
            <a:r>
              <a:rPr lang="es-EC" dirty="0"/>
              <a:t> and </a:t>
            </a:r>
            <a:r>
              <a:rPr lang="es-EC" dirty="0" err="1"/>
              <a:t>First</a:t>
            </a:r>
            <a:r>
              <a:rPr lang="es-EC" dirty="0"/>
              <a:t> </a:t>
            </a:r>
            <a:r>
              <a:rPr lang="es-EC" dirty="0" err="1"/>
              <a:t>Names</a:t>
            </a:r>
            <a:endParaRPr lang="es-EC" dirty="0"/>
          </a:p>
        </p:txBody>
      </p:sp>
      <p:sp>
        <p:nvSpPr>
          <p:cNvPr id="3" name="Marcador de contenido 2">
            <a:extLst>
              <a:ext uri="{FF2B5EF4-FFF2-40B4-BE49-F238E27FC236}">
                <a16:creationId xmlns:a16="http://schemas.microsoft.com/office/drawing/2014/main" id="{7A58F4D3-48FA-D2E7-567D-91B66D1915CF}"/>
              </a:ext>
            </a:extLst>
          </p:cNvPr>
          <p:cNvSpPr>
            <a:spLocks noGrp="1"/>
          </p:cNvSpPr>
          <p:nvPr>
            <p:ph idx="1"/>
          </p:nvPr>
        </p:nvSpPr>
        <p:spPr/>
        <p:txBody>
          <a:bodyPr>
            <a:normAutofit/>
          </a:bodyPr>
          <a:lstStyle/>
          <a:p>
            <a:pPr algn="just"/>
            <a:r>
              <a:rPr lang="en-US" sz="1800" i="0" dirty="0">
                <a:solidFill>
                  <a:srgbClr val="000000"/>
                </a:solidFill>
                <a:effectLst/>
                <a:latin typeface="Roboto-Regular"/>
              </a:rPr>
              <a:t>Names can also carry important meanings for individual linguistic</a:t>
            </a:r>
            <a:br>
              <a:rPr lang="en-US" sz="1800" i="0" dirty="0">
                <a:solidFill>
                  <a:srgbClr val="000000"/>
                </a:solidFill>
                <a:effectLst/>
                <a:latin typeface="Roboto-Regular"/>
              </a:rPr>
            </a:br>
            <a:r>
              <a:rPr lang="en-US" sz="1800" i="0" dirty="0">
                <a:solidFill>
                  <a:srgbClr val="000000"/>
                </a:solidFill>
                <a:effectLst/>
                <a:latin typeface="Roboto-Regular"/>
              </a:rPr>
              <a:t>identity. Naming practices constitute important proof of expressions of</a:t>
            </a:r>
            <a:br>
              <a:rPr lang="en-US" sz="1800" i="0" dirty="0">
                <a:solidFill>
                  <a:srgbClr val="000000"/>
                </a:solidFill>
                <a:effectLst/>
                <a:latin typeface="Roboto-Regular"/>
              </a:rPr>
            </a:br>
            <a:r>
              <a:rPr lang="en-US" sz="1800" i="0" dirty="0">
                <a:solidFill>
                  <a:srgbClr val="000000"/>
                </a:solidFill>
                <a:effectLst/>
                <a:latin typeface="Roboto-Regular"/>
              </a:rPr>
              <a:t>linguistic identity. It is also true for other world cultures. Girls in </a:t>
            </a:r>
            <a:r>
              <a:rPr lang="en-US" sz="1800" i="0" dirty="0" err="1">
                <a:solidFill>
                  <a:srgbClr val="000000"/>
                </a:solidFill>
                <a:effectLst/>
                <a:latin typeface="Roboto-Regular"/>
              </a:rPr>
              <a:t>Saraguro</a:t>
            </a:r>
            <a:br>
              <a:rPr lang="en-US" sz="1800" i="0" dirty="0">
                <a:solidFill>
                  <a:srgbClr val="000000"/>
                </a:solidFill>
                <a:effectLst/>
                <a:latin typeface="Roboto-Regular"/>
              </a:rPr>
            </a:br>
            <a:r>
              <a:rPr lang="en-US" sz="1800" i="0" dirty="0">
                <a:solidFill>
                  <a:srgbClr val="000000"/>
                </a:solidFill>
                <a:effectLst/>
                <a:latin typeface="Roboto-Regular"/>
              </a:rPr>
              <a:t>(Ecuadorean ethnic group) may be given names like </a:t>
            </a:r>
            <a:r>
              <a:rPr lang="en-US" sz="1800" i="0" dirty="0" err="1">
                <a:solidFill>
                  <a:srgbClr val="000000"/>
                </a:solidFill>
                <a:effectLst/>
                <a:latin typeface="Roboto-Regular"/>
              </a:rPr>
              <a:t>Ñusta</a:t>
            </a:r>
            <a:r>
              <a:rPr lang="en-US" sz="1800" i="0" dirty="0">
                <a:solidFill>
                  <a:srgbClr val="000000"/>
                </a:solidFill>
                <a:effectLst/>
                <a:latin typeface="Roboto-Regular"/>
              </a:rPr>
              <a:t> (meaning </a:t>
            </a:r>
            <a:r>
              <a:rPr lang="en-US" sz="1800" i="1" dirty="0">
                <a:solidFill>
                  <a:srgbClr val="000000"/>
                </a:solidFill>
                <a:effectLst/>
                <a:latin typeface="Roboto-Italic"/>
              </a:rPr>
              <a:t>Queen</a:t>
            </a:r>
            <a:r>
              <a:rPr lang="en-US" sz="1800" i="0" dirty="0">
                <a:solidFill>
                  <a:srgbClr val="000000"/>
                </a:solidFill>
                <a:effectLst/>
                <a:latin typeface="Roboto-Regular"/>
              </a:rPr>
              <a:t>),</a:t>
            </a:r>
            <a:br>
              <a:rPr lang="en-US" sz="1800" i="0" dirty="0">
                <a:solidFill>
                  <a:srgbClr val="000000"/>
                </a:solidFill>
                <a:effectLst/>
                <a:latin typeface="Roboto-Regular"/>
              </a:rPr>
            </a:br>
            <a:r>
              <a:rPr lang="en-US" sz="1800" i="0" dirty="0">
                <a:solidFill>
                  <a:srgbClr val="000000"/>
                </a:solidFill>
                <a:effectLst/>
                <a:latin typeface="Roboto-Regular"/>
              </a:rPr>
              <a:t>which is another example of linguistic identity expression.</a:t>
            </a:r>
            <a:br>
              <a:rPr lang="en-US" sz="1800" i="0" dirty="0">
                <a:solidFill>
                  <a:srgbClr val="000000"/>
                </a:solidFill>
                <a:effectLst/>
                <a:latin typeface="Roboto-Regular"/>
              </a:rPr>
            </a:br>
            <a:br>
              <a:rPr lang="en-US" sz="1800" i="0" dirty="0">
                <a:solidFill>
                  <a:srgbClr val="000000"/>
                </a:solidFill>
                <a:effectLst/>
                <a:latin typeface="Roboto-Regular"/>
              </a:rPr>
            </a:br>
            <a:r>
              <a:rPr lang="en-US" sz="1800" i="0" dirty="0">
                <a:solidFill>
                  <a:srgbClr val="000000"/>
                </a:solidFill>
                <a:effectLst/>
                <a:latin typeface="Roboto-Regular"/>
              </a:rPr>
              <a:t>Furthermore, in Indian culture female name Arya- meaning Noble Goddess, in Bangladesh male Aditya- with the meaning Sun, female </a:t>
            </a:r>
            <a:r>
              <a:rPr lang="en-US" sz="1800" i="0" dirty="0" err="1">
                <a:solidFill>
                  <a:srgbClr val="000000"/>
                </a:solidFill>
                <a:effectLst/>
                <a:latin typeface="Roboto-Regular"/>
              </a:rPr>
              <a:t>Aashni</a:t>
            </a:r>
            <a:r>
              <a:rPr lang="en-US" sz="1800" i="0" dirty="0">
                <a:solidFill>
                  <a:srgbClr val="000000"/>
                </a:solidFill>
                <a:effectLst/>
                <a:latin typeface="Roboto-Regular"/>
              </a:rPr>
              <a:t>- Lightning, Irani female name Mitra, or Sunny. The old Slavic name </a:t>
            </a:r>
            <a:r>
              <a:rPr lang="en-US" sz="1800" i="0" dirty="0" err="1">
                <a:solidFill>
                  <a:srgbClr val="000000"/>
                </a:solidFill>
                <a:effectLst/>
                <a:latin typeface="Roboto-Regular"/>
              </a:rPr>
              <a:t>Yaroslav</a:t>
            </a:r>
            <a:r>
              <a:rPr lang="en-US" sz="1800" i="0" dirty="0">
                <a:solidFill>
                  <a:srgbClr val="000000"/>
                </a:solidFill>
                <a:effectLst/>
                <a:latin typeface="Roboto-Regular"/>
              </a:rPr>
              <a:t> (by the way, it is the name of my younger beloved son), refers to deity of the sun </a:t>
            </a:r>
            <a:r>
              <a:rPr lang="en-US" sz="1800" i="0" dirty="0" err="1">
                <a:solidFill>
                  <a:srgbClr val="000000"/>
                </a:solidFill>
                <a:effectLst/>
                <a:latin typeface="Roboto-Regular"/>
              </a:rPr>
              <a:t>Yarilo</a:t>
            </a:r>
            <a:r>
              <a:rPr lang="en-US" sz="1800" i="0" dirty="0">
                <a:solidFill>
                  <a:srgbClr val="000000"/>
                </a:solidFill>
                <a:effectLst/>
                <a:latin typeface="Roboto-Regular"/>
              </a:rPr>
              <a:t> (God of Sun, or Spring) and </a:t>
            </a:r>
            <a:r>
              <a:rPr lang="en-US" sz="1800" i="0" dirty="0" err="1">
                <a:solidFill>
                  <a:srgbClr val="000000"/>
                </a:solidFill>
                <a:effectLst/>
                <a:latin typeface="Roboto-Regular"/>
              </a:rPr>
              <a:t>slav</a:t>
            </a:r>
            <a:r>
              <a:rPr lang="en-US" sz="1800" i="0" dirty="0">
                <a:solidFill>
                  <a:srgbClr val="000000"/>
                </a:solidFill>
                <a:effectLst/>
                <a:latin typeface="Roboto-Regular"/>
              </a:rPr>
              <a:t>- meaning glory. The whole name consequently means Glory of the Sun.</a:t>
            </a:r>
            <a:endParaRPr lang="es-EC" dirty="0"/>
          </a:p>
        </p:txBody>
      </p:sp>
    </p:spTree>
    <p:extLst>
      <p:ext uri="{BB962C8B-B14F-4D97-AF65-F5344CB8AC3E}">
        <p14:creationId xmlns:p14="http://schemas.microsoft.com/office/powerpoint/2010/main" val="166324956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493</TotalTime>
  <Words>1081</Words>
  <Application>Microsoft Office PowerPoint</Application>
  <PresentationFormat>Panorámica</PresentationFormat>
  <Paragraphs>48</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Arial</vt:lpstr>
      <vt:lpstr>Roboto-Italic</vt:lpstr>
      <vt:lpstr>Roboto-Regular</vt:lpstr>
      <vt:lpstr>Trebuchet MS</vt:lpstr>
      <vt:lpstr>Wingdings 3</vt:lpstr>
      <vt:lpstr>Faceta</vt:lpstr>
      <vt:lpstr>Language is vocal system</vt:lpstr>
      <vt:lpstr>Language is creative</vt:lpstr>
      <vt:lpstr>Language is means of communication</vt:lpstr>
      <vt:lpstr>Linguistic Identity</vt:lpstr>
      <vt:lpstr>Presentación de PowerPoint</vt:lpstr>
      <vt:lpstr>How linguistic Identity manifests itself Cultural manifestations</vt:lpstr>
      <vt:lpstr>Presentación de PowerPoint</vt:lpstr>
      <vt:lpstr>Presentación de PowerPoint</vt:lpstr>
      <vt:lpstr>Family and First Names</vt:lpstr>
      <vt:lpstr>Address forms</vt:lpstr>
      <vt:lpstr>Class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is vocal system</dc:title>
  <dc:creator>Monica Noemi Cadena Figueroa</dc:creator>
  <cp:lastModifiedBy>Monica Noemi Cadena Figueroa</cp:lastModifiedBy>
  <cp:revision>9</cp:revision>
  <dcterms:created xsi:type="dcterms:W3CDTF">2022-05-17T23:11:26Z</dcterms:created>
  <dcterms:modified xsi:type="dcterms:W3CDTF">2024-05-07T17:56:03Z</dcterms:modified>
</cp:coreProperties>
</file>