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828"/>
  </p:normalViewPr>
  <p:slideViewPr>
    <p:cSldViewPr snapToGrid="0" snapToObjects="1">
      <p:cViewPr varScale="1">
        <p:scale>
          <a:sx n="103" d="100"/>
          <a:sy n="103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961E8-1F2C-5546-B7CD-62A8B13CD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414917-BDA7-9240-97DA-5E0673EBD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743E6E-B742-A74E-94FC-FC09F746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4E61D9-9F78-1E40-B8FA-F471C568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E5BD88-95C4-8E4D-BD45-39E3DCA3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831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F1531-C4DF-CF4A-921D-05DDEBBD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CB5F2B-9B28-AC43-8837-07CBB93AA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33C78A-C825-D047-8E3A-8CBF0F01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0A0B5A-2700-6C44-A7ED-1264FD09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3E8B64-E2B9-1249-B399-FC7CFE6B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966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2C904C-2903-6F40-BF0E-AD7DC8ED1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85615C-4A78-2A4D-B650-4C8999984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8D81D1-3236-4147-89EC-574B522F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2C7171-6184-0944-B3EA-2A95F759B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02B053-B31D-3A48-9612-E4CAFFC2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554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7D7C8-5EBC-6D49-A158-AD451A08F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60C79C-5D3F-0D47-947D-DD53E852D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397C5F-1FB0-1840-8819-D363422D2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194E41-D81F-AB49-9DF9-AE86F0BE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9B74A5-209E-BF4E-B013-7309F23DB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335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6D36C-AEC3-E940-A1FA-2EDAB74C9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7F43F9-FF36-B444-9CCF-1FB94B2E9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B644F2-1E09-B643-A477-C23C8FA6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D151D-936F-9D4E-8186-D448F326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CCC086-F037-7845-8CAC-D4F708B6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389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390B8-410B-924F-9FAB-08A01B11F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1BE1DE-3C63-204D-81BA-D61A68A87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96354D-940E-D144-AB64-134F398CF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158C80-9D04-BF46-A28B-3BE2B1815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7646D6-C8AA-6E48-AA8D-694F8B60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F340A9-2740-5C42-ADBC-1FE9E3EF9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40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642CD-8367-F24A-834A-DA6708A07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14B19E-5C2F-DB43-A4EC-103937911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A9C811-9718-5E41-91BA-498802BB8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65C3AE-B54E-8746-B602-F9D4FD482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7CD6B0-54BA-E94E-912E-CC073EE8B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D5E57C6-2C89-2A4B-9F77-A92AE406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918CBB-683C-CD47-9EC0-53D877F4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5EBB58-2A5C-A841-A268-F73D84D6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570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B5FEE-50AB-714C-A949-86D7667AE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270E54-917C-2C45-90CA-F8AFB9A4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1E6D6B-DE37-E143-A34F-D5D5B01E0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BD9626-6ADA-494B-8E91-0B1501DD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280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8751C3-2268-1D40-860C-8A23990D9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149FF3-72F1-3941-8E34-F1A42152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D4CC5E-A67C-A645-A0E7-1236457B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292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CE9CE3-86F9-BC4D-A948-3EE075C9A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35B4EA-0B93-FA4F-9384-327C0457E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386A52-5DD7-F14D-A938-784C6DC4D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B65E93-159B-6346-81CD-7370C438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46C6AA-C9D8-704D-960A-614AFD153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956304-09C5-FB49-9D98-6EC79FB6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428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0C756-CCB7-0944-9303-62BF6C47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9414AB-94E9-DD48-B0B8-80D4737CDB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F55AFC-9035-7C4E-B95F-C970BF7C6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6BBE4C-1663-C84E-8146-71F08BFB5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D237EF-F5F5-4D4C-9B2B-5567B6DC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1EB7D8-A777-AE44-9E33-0C9DB871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045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A60F94-6821-974E-9D95-7C82E9DF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2010F1-C041-0A41-93B6-57B5E54D8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F9964F-4823-AE43-9ED6-9B257D505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3BD12-6050-774E-8B54-999B5E74AEED}" type="datetimeFigureOut">
              <a:rPr lang="es-ES_tradnl" smtClean="0"/>
              <a:t>19/5/21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44D2DF-EF80-8A46-9B0E-DE4BDFDC8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FE075A-1D1B-8F4D-9A69-B252FD0F9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507B-1C29-8D4C-BB9A-740EDC25D9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3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2E62931-8EB4-42BB-BAAB-D8757BE66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4100C0-2BB6-4B43-B774-DCEF16D0F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825" y="328613"/>
            <a:ext cx="4984813" cy="1242556"/>
          </a:xfrm>
          <a:noFill/>
        </p:spPr>
        <p:txBody>
          <a:bodyPr>
            <a:normAutofit/>
          </a:bodyPr>
          <a:lstStyle/>
          <a:p>
            <a:r>
              <a:rPr lang="es-ES_tradnl" sz="4000" dirty="0"/>
              <a:t>Instrumentos y técnicas proyectivas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8B3727-6C2A-904F-9E6B-4DB11E99B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6049" y="3185940"/>
            <a:ext cx="4984813" cy="2057289"/>
          </a:xfrm>
          <a:noFill/>
        </p:spPr>
        <p:txBody>
          <a:bodyPr>
            <a:normAutofit/>
          </a:bodyPr>
          <a:lstStyle/>
          <a:p>
            <a:r>
              <a:rPr lang="es-ES_tradnl" sz="4000" b="1" dirty="0">
                <a:solidFill>
                  <a:schemeClr val="accent4">
                    <a:lumMod val="50000"/>
                  </a:schemeClr>
                </a:solidFill>
              </a:rPr>
              <a:t>Selección de batería de test</a:t>
            </a:r>
          </a:p>
        </p:txBody>
      </p:sp>
      <p:pic>
        <p:nvPicPr>
          <p:cNvPr id="1026" name="Picture 2" descr="Test psicológicos: su aplicación y utilidad – Consultoría Psicológica Mty.">
            <a:extLst>
              <a:ext uri="{FF2B5EF4-FFF2-40B4-BE49-F238E27FC236}">
                <a16:creationId xmlns:a16="http://schemas.microsoft.com/office/drawing/2014/main" id="{2FBE6E84-0D56-B949-A9BE-3693157E54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" r="2005" b="1"/>
          <a:stretch/>
        </p:blipFill>
        <p:spPr bwMode="auto">
          <a:xfrm>
            <a:off x="1" y="10"/>
            <a:ext cx="6005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00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ACEC3AA-25D0-FD49-A410-52C287F6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ES_tradnl" sz="3600" b="1">
                <a:solidFill>
                  <a:schemeClr val="tx2"/>
                </a:solidFill>
              </a:rPr>
              <a:t>Importancia de los test gráficos</a:t>
            </a:r>
            <a:endParaRPr lang="es-ES_tradnl" sz="3600">
              <a:solidFill>
                <a:schemeClr val="tx2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115A2C-4FB8-ED43-942A-097222E4A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s-ES_tradnl" sz="2400" b="1" dirty="0">
                <a:solidFill>
                  <a:schemeClr val="tx2"/>
                </a:solidFill>
              </a:rPr>
              <a:t>Abarcan los aspectos mas disociados, los menos sentidos como propios.</a:t>
            </a:r>
          </a:p>
          <a:p>
            <a:pPr>
              <a:lnSpc>
                <a:spcPct val="150000"/>
              </a:lnSpc>
            </a:pPr>
            <a:endParaRPr lang="es-ES_tradnl" sz="24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s-ES_tradnl" sz="2400" b="1" dirty="0">
                <a:solidFill>
                  <a:schemeClr val="tx2"/>
                </a:solidFill>
              </a:rPr>
              <a:t>Económicos en tiempo</a:t>
            </a:r>
          </a:p>
          <a:p>
            <a:pPr>
              <a:lnSpc>
                <a:spcPct val="150000"/>
              </a:lnSpc>
            </a:pPr>
            <a:endParaRPr lang="es-ES_tradnl" sz="24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s-ES_tradnl" sz="2400" b="1" dirty="0">
                <a:solidFill>
                  <a:schemeClr val="tx2"/>
                </a:solidFill>
              </a:rPr>
              <a:t>Los gráficos guardan una relación con los aspectos infantiles de la personalidad.</a:t>
            </a:r>
          </a:p>
          <a:p>
            <a:pPr>
              <a:lnSpc>
                <a:spcPct val="150000"/>
              </a:lnSpc>
            </a:pPr>
            <a:endParaRPr lang="es-ES_tradnl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9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Marcador de contenido 2">
            <a:extLst>
              <a:ext uri="{FF2B5EF4-FFF2-40B4-BE49-F238E27FC236}">
                <a16:creationId xmlns:a16="http://schemas.microsoft.com/office/drawing/2014/main" id="{8EC07B1E-E691-834A-BD4A-F0A4D5493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_tradnl" b="1" dirty="0"/>
              <a:t>Para planificar una batería de test es necesario pensar en:</a:t>
            </a:r>
          </a:p>
          <a:p>
            <a:pPr>
              <a:lnSpc>
                <a:spcPct val="150000"/>
              </a:lnSpc>
            </a:pPr>
            <a:r>
              <a:rPr lang="es-ES_tradnl" b="1" dirty="0"/>
              <a:t>Recojan el mayor número de conductas posibles (verbales, gráficas y lúdicas), de manera que se pueda comparar un mismo tipo de conducta disparada por distintos estímulos o instrumentos.</a:t>
            </a:r>
          </a:p>
          <a:p>
            <a:pPr>
              <a:lnSpc>
                <a:spcPct val="150000"/>
              </a:lnSpc>
            </a:pPr>
            <a:r>
              <a:rPr lang="es-ES_tradnl" b="1" dirty="0"/>
              <a:t>Se debe discriminar la secuencia en que se administrarán los test elegidos</a:t>
            </a:r>
          </a:p>
          <a:p>
            <a:pPr>
              <a:lnSpc>
                <a:spcPct val="150000"/>
              </a:lnSpc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87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96FDE-6AD3-CB4C-8DD8-F2DD43FB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1655286"/>
            <a:ext cx="4609057" cy="26100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kern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No se debe tomar un test que moviliza una conducta acorde con el síntoma.</a:t>
            </a:r>
            <a:br>
              <a:rPr lang="en-US" sz="3000" kern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000" kern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El test más ansiógeno se lo debe administrar al último </a:t>
            </a:r>
            <a:endParaRPr lang="en-US" sz="3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Ansiedad: qué es, síntomas y consejos para ayudar | DoctorAkí">
            <a:extLst>
              <a:ext uri="{FF2B5EF4-FFF2-40B4-BE49-F238E27FC236}">
                <a16:creationId xmlns:a16="http://schemas.microsoft.com/office/drawing/2014/main" id="{0A90DD65-A770-B74E-845A-60D46CF56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7579" y="1728818"/>
            <a:ext cx="5079371" cy="333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86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B731508-D26E-8745-998C-4727E59F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567843"/>
            <a:ext cx="3712224" cy="3714496"/>
          </a:xfrm>
        </p:spPr>
        <p:txBody>
          <a:bodyPr anchor="ctr">
            <a:normAutofit/>
          </a:bodyPr>
          <a:lstStyle/>
          <a:p>
            <a:r>
              <a:rPr lang="es-ES_tradnl" sz="4800" b="1" dirty="0"/>
              <a:t>Quién formula el pedido</a:t>
            </a:r>
            <a:br>
              <a:rPr lang="es-ES_tradnl" sz="4800" b="1" dirty="0"/>
            </a:br>
            <a:endParaRPr lang="es-ES_tradnl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0896D7-5D9C-F641-B596-5D7DC8151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382" y="2096162"/>
            <a:ext cx="3894161" cy="26578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_tradnl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 la consulta llega directamente a nosotros, se puede tener toda la libertad para elegir la batería de test, pero si el pedido es de otro profesional debe saberse el motivo del pedido.</a:t>
            </a:r>
            <a:endParaRPr lang="es-ES_tradnl" sz="2000">
              <a:solidFill>
                <a:schemeClr val="bg1"/>
              </a:solidFill>
            </a:endParaRPr>
          </a:p>
          <a:p>
            <a:endParaRPr lang="es-ES_tradnl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4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AE8F0B-75C5-9043-AA7C-3EFEBC747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567843"/>
            <a:ext cx="3712224" cy="3714496"/>
          </a:xfrm>
        </p:spPr>
        <p:txBody>
          <a:bodyPr anchor="ctr">
            <a:normAutofit/>
          </a:bodyPr>
          <a:lstStyle/>
          <a:p>
            <a:r>
              <a:rPr lang="es-ES_tradnl" sz="4800" b="1"/>
              <a:t>Edad cronológica del consultante</a:t>
            </a:r>
            <a:br>
              <a:rPr lang="es-ES_tradnl" sz="4800" b="1"/>
            </a:br>
            <a:endParaRPr lang="es-ES_tradnl" sz="48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1CD31B-D783-EA4B-997F-C0D34A61A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382" y="2096162"/>
            <a:ext cx="3894161" cy="2657858"/>
          </a:xfrm>
        </p:spPr>
        <p:txBody>
          <a:bodyPr anchor="ctr">
            <a:normAutofit/>
          </a:bodyPr>
          <a:lstStyle/>
          <a:p>
            <a:r>
              <a:rPr lang="es-ES_tradnl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momento vital .</a:t>
            </a:r>
          </a:p>
          <a:p>
            <a:r>
              <a:rPr lang="es-ES_tradnl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Este factor es muy importante ya que no todos los test se utilizan para todas las edades y, además varía la técnica de administración</a:t>
            </a:r>
            <a:r>
              <a:rPr lang="es-ES_tradnl" sz="2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76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6A8366-BD4A-6B44-B456-B0019209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567843"/>
            <a:ext cx="3712224" cy="3714496"/>
          </a:xfrm>
        </p:spPr>
        <p:txBody>
          <a:bodyPr anchor="ctr">
            <a:normAutofit/>
          </a:bodyPr>
          <a:lstStyle/>
          <a:p>
            <a:r>
              <a:rPr lang="es-ES_tradnl" sz="4800" b="1"/>
              <a:t>El nivel sociocultural del sujeto y su grupo étnico </a:t>
            </a:r>
            <a:br>
              <a:rPr lang="es-ES_tradnl" sz="4800" b="1"/>
            </a:br>
            <a:endParaRPr lang="es-ES_tradnl" sz="4800"/>
          </a:p>
        </p:txBody>
      </p:sp>
      <p:grpSp>
        <p:nvGrpSpPr>
          <p:cNvPr id="28" name="Group 20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Freeform: Shape 24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3E0A36-7603-1748-BC56-4B2A0A9E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382" y="2096162"/>
            <a:ext cx="3894161" cy="2657858"/>
          </a:xfrm>
        </p:spPr>
        <p:txBody>
          <a:bodyPr anchor="ctr">
            <a:normAutofit/>
          </a:bodyPr>
          <a:lstStyle/>
          <a:p>
            <a:r>
              <a:rPr lang="es-ES_tradnl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saber si la consigna va a ser entendida por el sujeto, que la conducta a pedir sea habitual para su grupo y que el material a utilizar le sea familiar.</a:t>
            </a:r>
            <a:endParaRPr lang="es-ES_tradnl" sz="2000" dirty="0">
              <a:solidFill>
                <a:schemeClr val="bg1"/>
              </a:solidFill>
            </a:endParaRPr>
          </a:p>
          <a:p>
            <a:endParaRPr lang="es-ES_trad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5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2A7BF9-A007-FE40-B916-4719A642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567843"/>
            <a:ext cx="3712224" cy="3714496"/>
          </a:xfrm>
        </p:spPr>
        <p:txBody>
          <a:bodyPr anchor="ctr">
            <a:normAutofit/>
          </a:bodyPr>
          <a:lstStyle/>
          <a:p>
            <a:r>
              <a:rPr lang="es-ES_tradnl" b="1"/>
              <a:t>Casos de déficit sensorial o comunicacional </a:t>
            </a:r>
            <a:br>
              <a:rPr lang="es-ES_tradnl" b="1"/>
            </a:br>
            <a:endParaRPr lang="es-ES_tradnl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C6691D-FE8D-384E-ABA9-6859EB344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382" y="2096162"/>
            <a:ext cx="3894161" cy="2657858"/>
          </a:xfrm>
        </p:spPr>
        <p:txBody>
          <a:bodyPr anchor="ctr">
            <a:normAutofit/>
          </a:bodyPr>
          <a:lstStyle/>
          <a:p>
            <a:r>
              <a:rPr lang="es-ES_tradnl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Pues existen casos con ciertas deficiencias para los que sería imposible tomar ciertos test</a:t>
            </a:r>
            <a:endParaRPr lang="es-ES_tradnl" sz="2000" dirty="0">
              <a:solidFill>
                <a:schemeClr val="bg1"/>
              </a:solidFill>
            </a:endParaRPr>
          </a:p>
          <a:p>
            <a:endParaRPr lang="es-ES_trad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1D9499-E242-C347-9D8B-AA852CA6A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567843"/>
            <a:ext cx="3712224" cy="3714496"/>
          </a:xfrm>
        </p:spPr>
        <p:txBody>
          <a:bodyPr anchor="ctr">
            <a:normAutofit/>
          </a:bodyPr>
          <a:lstStyle/>
          <a:p>
            <a:r>
              <a:rPr lang="es-ES_tradnl" sz="4800" b="1" dirty="0"/>
              <a:t>Contexto espacio-temporal en que se realiza</a:t>
            </a:r>
            <a:br>
              <a:rPr lang="es-ES_tradnl" sz="4800" b="1" dirty="0"/>
            </a:br>
            <a:endParaRPr lang="es-ES_tradnl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5F45E5-829A-4C4E-A7D7-198BFE3F7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382" y="2096162"/>
            <a:ext cx="3894161" cy="2657858"/>
          </a:xfrm>
        </p:spPr>
        <p:txBody>
          <a:bodyPr anchor="ctr">
            <a:normAutofit/>
          </a:bodyPr>
          <a:lstStyle/>
          <a:p>
            <a:r>
              <a:rPr lang="es-ES_tradnl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Hay que tomar en cuenta tanto el espacio y el tiempo del que dispongamos para la administración de los test proyectivos </a:t>
            </a:r>
            <a:endParaRPr lang="es-ES_tradnl" sz="2000">
              <a:solidFill>
                <a:schemeClr val="bg1"/>
              </a:solidFill>
            </a:endParaRPr>
          </a:p>
          <a:p>
            <a:endParaRPr lang="es-ES_tradnl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01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C21830-3007-E349-A08C-9023833ED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567843"/>
            <a:ext cx="3712224" cy="3714496"/>
          </a:xfrm>
        </p:spPr>
        <p:txBody>
          <a:bodyPr anchor="ctr">
            <a:normAutofit/>
          </a:bodyPr>
          <a:lstStyle/>
          <a:p>
            <a:r>
              <a:rPr lang="es-ES_tradnl" sz="4800" b="1" dirty="0"/>
              <a:t>Elementos de la personalidad a investigar </a:t>
            </a:r>
            <a:br>
              <a:rPr lang="es-ES_tradnl" sz="4800" b="1" dirty="0"/>
            </a:br>
            <a:endParaRPr lang="es-ES_tradnl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B6C7D-6B74-BC45-A611-8F69D4F3A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382" y="2096162"/>
            <a:ext cx="3894161" cy="2657858"/>
          </a:xfrm>
        </p:spPr>
        <p:txBody>
          <a:bodyPr anchor="ctr">
            <a:normAutofit/>
          </a:bodyPr>
          <a:lstStyle/>
          <a:p>
            <a:r>
              <a:rPr lang="es-ES_tradnl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Luego de las entrevistas previas se debe seleccionar los test que según sus objetivos nos ayude a descubrir la mayor información posible en relación al caso.</a:t>
            </a:r>
            <a:endParaRPr lang="es-ES_tradnl" sz="2000" dirty="0">
              <a:solidFill>
                <a:schemeClr val="bg1"/>
              </a:solidFill>
            </a:endParaRPr>
          </a:p>
          <a:p>
            <a:endParaRPr lang="es-ES_trad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50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324</Words>
  <Application>Microsoft Macintosh PowerPoint</Application>
  <PresentationFormat>Panorámica</PresentationFormat>
  <Paragraphs>25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Instrumentos y técnicas proyectivas</vt:lpstr>
      <vt:lpstr>Presentación de PowerPoint</vt:lpstr>
      <vt:lpstr>No se debe tomar un test que moviliza una conducta acorde con el síntoma. El test más ansiógeno se lo debe administrar al último </vt:lpstr>
      <vt:lpstr>Quién formula el pedido </vt:lpstr>
      <vt:lpstr>Edad cronológica del consultante </vt:lpstr>
      <vt:lpstr>El nivel sociocultural del sujeto y su grupo étnico  </vt:lpstr>
      <vt:lpstr>Casos de déficit sensorial o comunicacional  </vt:lpstr>
      <vt:lpstr>Contexto espacio-temporal en que se realiza </vt:lpstr>
      <vt:lpstr>Elementos de la personalidad a investigar  </vt:lpstr>
      <vt:lpstr>Importancia de los test gráficos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y técnicas proyectivas</dc:title>
  <dc:creator>María Soledad Fierro Villacreses</dc:creator>
  <cp:lastModifiedBy>María Soledad Fierro Villacreses</cp:lastModifiedBy>
  <cp:revision>2</cp:revision>
  <dcterms:created xsi:type="dcterms:W3CDTF">2021-05-19T13:51:48Z</dcterms:created>
  <dcterms:modified xsi:type="dcterms:W3CDTF">2021-05-19T14:10:24Z</dcterms:modified>
</cp:coreProperties>
</file>