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5" r:id="rId2"/>
    <p:sldId id="257" r:id="rId3"/>
    <p:sldId id="258" r:id="rId4"/>
    <p:sldId id="297" r:id="rId5"/>
    <p:sldId id="308" r:id="rId6"/>
    <p:sldId id="309" r:id="rId7"/>
    <p:sldId id="277" r:id="rId8"/>
    <p:sldId id="311" r:id="rId9"/>
    <p:sldId id="312" r:id="rId10"/>
    <p:sldId id="280" r:id="rId11"/>
    <p:sldId id="310" r:id="rId12"/>
    <p:sldId id="313" r:id="rId13"/>
    <p:sldId id="314" r:id="rId14"/>
    <p:sldId id="283" r:id="rId15"/>
    <p:sldId id="284" r:id="rId16"/>
    <p:sldId id="285" r:id="rId1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E380F-2580-455B-A6FF-D2F67E4009AB}" type="datetimeFigureOut">
              <a:rPr lang="es-MX" smtClean="0"/>
              <a:t>07/06/2025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803F-B356-46E8-85A5-E29E6CCAA13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387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840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D0CAD-3048-4039-9E37-B9CCCAD9C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BD61C7-EE04-4A39-AE07-F5B1439F0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F6E7D-09B5-4FD8-B348-733897E4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1CF8C8-7C67-4F73-B948-390B0ECB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1A1A7D-A879-4A5C-A6CC-EFDB45A8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9421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F7E9B-CDAE-4A4A-A066-B2F852D2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544CFB-BE68-4120-A501-D5800E738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5F4456-BDE2-4C14-8240-F2D60573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D93F3-95E1-4E87-A3DA-DF4FCED5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881243-1E09-43A4-9B1C-DC85218F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9191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A5DC3D-E506-49A3-824F-457DAC2BC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CC48D-F00F-488C-AC4E-C631331AE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EFDB4-5EF9-453E-9B4E-9FE6FC96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028F0C-15EF-4D82-9163-AD58AB0F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CC7E3-9AF2-4B06-BA3C-1219889D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42543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>
            <a:spLocks noGrp="1"/>
          </p:cNvSpPr>
          <p:nvPr>
            <p:ph type="pic" idx="2"/>
          </p:nvPr>
        </p:nvSpPr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6667"/>
            </a:avLst>
          </a:prstGeom>
          <a:noFill/>
          <a:ln>
            <a:noFill/>
          </a:ln>
        </p:spPr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3467" y="3225800"/>
            <a:ext cx="5646800" cy="22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3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3467" y="5734963"/>
            <a:ext cx="5646800" cy="4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241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76021-1B01-4161-AE0C-FBD767E5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974DA4-508A-41C1-9C0C-4E8C0E7D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3C59B-377B-42FB-B12E-67064DC5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535795-AF21-4DC9-A6F8-EF6DD042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86EC6-7072-40AA-B27B-52572D8F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6776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88E57-748C-4B70-AF84-EBF4DEA0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A69E90-C635-4D45-86E1-DFBF49E2C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C737DB-6A2A-41AB-9091-D9A9AEC2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46905-6576-4572-9736-9AF4296A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B8E01-ECFB-4F46-89EC-7C1F627F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0720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16539-60C0-4F93-BDCC-7F7AE4FA9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46E20F-653E-4FA7-891F-DBBEF53B8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E03E3F-2582-4879-8D21-92A124EF3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82DB6-5B5A-4B0C-A0D8-A3819DAD4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C9B934-D391-4CBA-B714-6FC2B4050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6BF41E-643A-4019-8A1A-E0A1EF29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1807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D191C-01E0-4D71-B5D0-133C32C9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CA5308-F28B-4F49-A35D-B03683D9A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C37460-84C2-4A9F-8241-CB73D036D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450F2C-42D1-41BE-8E96-790081C41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6662FA-2628-4F74-8B04-E8E88740E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475513-4E3D-4137-BFCE-551B8704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69148F-9B07-42C3-AFBC-8692E91D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9D2BA0-8737-4815-AF18-A2CBBD0A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2413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7E6FA-F635-44A2-9673-DB80B66E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4157EC-8CCA-48F5-906F-ADBF27EE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70C3AC-8F25-41B4-A52C-82AA25EF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45E84C-30D1-42DF-9620-73F2B8AC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8022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442E74-BB0F-4895-9FDF-3F323AE2F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8A3848-7CD2-4500-8012-B8303634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774F6E-6F63-4ACD-96C5-4113F90A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3728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3FAF0-F235-4AAF-89C6-6F89E721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196B2-1536-4AA3-A113-526375B3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A2DFC-19F7-49B8-9B2F-081BC16A0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8E0298-A269-48A1-9727-0CFE257E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B62A42-2EE8-46AF-A7D6-0C60B308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935263-7D22-422E-8A11-E2E5BEFC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7141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AB66A-6867-40F1-8DCB-9A749DDA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356812-51C4-4FED-947C-639A904FC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01595B-FDB3-4506-9DBB-D78FC638A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7B9394-899C-4733-84D3-47AAAA1A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E58774-C030-4CD5-870E-44DB7536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0614D1-69D6-476A-ACFE-C7B623FA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425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899F5A-60D2-457C-B0EA-DE85BDCE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789BF8-0592-4ACF-B22E-573C17F7A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6C03ED-C284-4FFB-96DC-ABD1F80BC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DC8C-BCF8-4AA9-8F75-33F21BB91CE2}" type="datetimeFigureOut">
              <a:rPr lang="es-EC" smtClean="0"/>
              <a:t>7/6/2025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40629E-224D-46D7-9242-3FA18D57F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64FCEE-F4EF-40C6-8529-902505C53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6465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29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2418" r="3119" b="18127"/>
          <a:stretch/>
        </p:blipFill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9615"/>
            </a:avLst>
          </a:prstGeom>
        </p:spPr>
      </p:pic>
      <p:grpSp>
        <p:nvGrpSpPr>
          <p:cNvPr id="218" name="Google Shape;218;p29"/>
          <p:cNvGrpSpPr/>
          <p:nvPr/>
        </p:nvGrpSpPr>
        <p:grpSpPr>
          <a:xfrm>
            <a:off x="-2546288" y="-1140101"/>
            <a:ext cx="14895205" cy="8562276"/>
            <a:chOff x="-1909716" y="-855076"/>
            <a:chExt cx="11171404" cy="6421707"/>
          </a:xfrm>
        </p:grpSpPr>
        <p:grpSp>
          <p:nvGrpSpPr>
            <p:cNvPr id="219" name="Google Shape;219;p29"/>
            <p:cNvGrpSpPr/>
            <p:nvPr/>
          </p:nvGrpSpPr>
          <p:grpSpPr>
            <a:xfrm rot="1180837">
              <a:off x="-1727850" y="878506"/>
              <a:ext cx="10807672" cy="2954542"/>
              <a:chOff x="-553366" y="2927810"/>
              <a:chExt cx="6312473" cy="1756827"/>
            </a:xfrm>
          </p:grpSpPr>
          <p:sp>
            <p:nvSpPr>
              <p:cNvPr id="220" name="Google Shape;220;p29"/>
              <p:cNvSpPr/>
              <p:nvPr/>
            </p:nvSpPr>
            <p:spPr>
              <a:xfrm rot="5221006">
                <a:off x="2245370" y="794418"/>
                <a:ext cx="901093" cy="5450310"/>
              </a:xfrm>
              <a:custGeom>
                <a:avLst/>
                <a:gdLst/>
                <a:ahLst/>
                <a:cxnLst/>
                <a:rect l="l" t="t" r="r" b="b"/>
                <a:pathLst>
                  <a:path w="18721" h="113235" fill="none" extrusionOk="0">
                    <a:moveTo>
                      <a:pt x="0" y="113235"/>
                    </a:moveTo>
                    <a:lnTo>
                      <a:pt x="18721" y="1"/>
                    </a:lnTo>
                  </a:path>
                </a:pathLst>
              </a:custGeom>
              <a:noFill/>
              <a:ln w="47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1" name="Google Shape;221;p29"/>
              <p:cNvSpPr/>
              <p:nvPr/>
            </p:nvSpPr>
            <p:spPr>
              <a:xfrm rot="5221006">
                <a:off x="2227412" y="802733"/>
                <a:ext cx="916206" cy="5541184"/>
              </a:xfrm>
              <a:custGeom>
                <a:avLst/>
                <a:gdLst/>
                <a:ahLst/>
                <a:cxnLst/>
                <a:rect l="l" t="t" r="r" b="b"/>
                <a:pathLst>
                  <a:path w="19035" h="115123" fill="none" extrusionOk="0">
                    <a:moveTo>
                      <a:pt x="1" y="115123"/>
                    </a:moveTo>
                    <a:lnTo>
                      <a:pt x="19035" y="0"/>
                    </a:lnTo>
                  </a:path>
                </a:pathLst>
              </a:custGeom>
              <a:noFill/>
              <a:ln w="43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2" name="Google Shape;222;p29"/>
              <p:cNvSpPr/>
              <p:nvPr/>
            </p:nvSpPr>
            <p:spPr>
              <a:xfrm rot="5221006">
                <a:off x="2209639" y="811496"/>
                <a:ext cx="931320" cy="5631818"/>
              </a:xfrm>
              <a:custGeom>
                <a:avLst/>
                <a:gdLst/>
                <a:ahLst/>
                <a:cxnLst/>
                <a:rect l="l" t="t" r="r" b="b"/>
                <a:pathLst>
                  <a:path w="19349" h="117006" fill="none" extrusionOk="0">
                    <a:moveTo>
                      <a:pt x="0" y="117006"/>
                    </a:moveTo>
                    <a:lnTo>
                      <a:pt x="19348" y="1"/>
                    </a:lnTo>
                  </a:path>
                </a:pathLst>
              </a:custGeom>
              <a:noFill/>
              <a:ln w="38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3" name="Google Shape;223;p29"/>
              <p:cNvSpPr/>
              <p:nvPr/>
            </p:nvSpPr>
            <p:spPr>
              <a:xfrm rot="5221006">
                <a:off x="2191674" y="819819"/>
                <a:ext cx="946145" cy="5722404"/>
              </a:xfrm>
              <a:custGeom>
                <a:avLst/>
                <a:gdLst/>
                <a:ahLst/>
                <a:cxnLst/>
                <a:rect l="l" t="t" r="r" b="b"/>
                <a:pathLst>
                  <a:path w="19657" h="118888" fill="none" extrusionOk="0">
                    <a:moveTo>
                      <a:pt x="1" y="118888"/>
                    </a:moveTo>
                    <a:lnTo>
                      <a:pt x="19656" y="0"/>
                    </a:lnTo>
                  </a:path>
                </a:pathLst>
              </a:custGeom>
              <a:noFill/>
              <a:ln w="3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4" name="Google Shape;224;p29"/>
              <p:cNvSpPr/>
              <p:nvPr/>
            </p:nvSpPr>
            <p:spPr>
              <a:xfrm rot="5221006">
                <a:off x="2174061" y="828414"/>
                <a:ext cx="960922" cy="5813038"/>
              </a:xfrm>
              <a:custGeom>
                <a:avLst/>
                <a:gdLst/>
                <a:ahLst/>
                <a:cxnLst/>
                <a:rect l="l" t="t" r="r" b="b"/>
                <a:pathLst>
                  <a:path w="19964" h="120771" fill="none" extrusionOk="0">
                    <a:moveTo>
                      <a:pt x="0" y="120771"/>
                    </a:moveTo>
                    <a:lnTo>
                      <a:pt x="19963" y="1"/>
                    </a:lnTo>
                  </a:path>
                </a:pathLst>
              </a:custGeom>
              <a:noFill/>
              <a:ln w="2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5" name="Google Shape;225;p29"/>
              <p:cNvSpPr/>
              <p:nvPr/>
            </p:nvSpPr>
            <p:spPr>
              <a:xfrm rot="5221006">
                <a:off x="2155942" y="836851"/>
                <a:ext cx="976324" cy="5903961"/>
              </a:xfrm>
              <a:custGeom>
                <a:avLst/>
                <a:gdLst/>
                <a:ahLst/>
                <a:cxnLst/>
                <a:rect l="l" t="t" r="r" b="b"/>
                <a:pathLst>
                  <a:path w="20284" h="122660" fill="none" extrusionOk="0">
                    <a:moveTo>
                      <a:pt x="1" y="122659"/>
                    </a:moveTo>
                    <a:lnTo>
                      <a:pt x="20284" y="0"/>
                    </a:lnTo>
                  </a:path>
                </a:pathLst>
              </a:custGeom>
              <a:noFill/>
              <a:ln w="2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" name="Google Shape;226;p29"/>
              <p:cNvSpPr/>
              <p:nvPr/>
            </p:nvSpPr>
            <p:spPr>
              <a:xfrm rot="5221006">
                <a:off x="2138201" y="845325"/>
                <a:ext cx="991390" cy="5994546"/>
              </a:xfrm>
              <a:custGeom>
                <a:avLst/>
                <a:gdLst/>
                <a:ahLst/>
                <a:cxnLst/>
                <a:rect l="l" t="t" r="r" b="b"/>
                <a:pathLst>
                  <a:path w="20597" h="124542" fill="none" extrusionOk="0">
                    <a:moveTo>
                      <a:pt x="0" y="124542"/>
                    </a:moveTo>
                    <a:lnTo>
                      <a:pt x="20597" y="1"/>
                    </a:lnTo>
                  </a:path>
                </a:pathLst>
              </a:custGeom>
              <a:noFill/>
              <a:ln w="20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7" name="Google Shape;227;p29"/>
              <p:cNvSpPr/>
              <p:nvPr/>
            </p:nvSpPr>
            <p:spPr>
              <a:xfrm rot="5221006">
                <a:off x="2120372" y="853760"/>
                <a:ext cx="1006263" cy="6085517"/>
              </a:xfrm>
              <a:custGeom>
                <a:avLst/>
                <a:gdLst/>
                <a:ahLst/>
                <a:cxnLst/>
                <a:rect l="l" t="t" r="r" b="b"/>
                <a:pathLst>
                  <a:path w="20906" h="126432" fill="none" extrusionOk="0">
                    <a:moveTo>
                      <a:pt x="1" y="126431"/>
                    </a:moveTo>
                    <a:lnTo>
                      <a:pt x="20905" y="1"/>
                    </a:lnTo>
                  </a:path>
                </a:pathLst>
              </a:custGeom>
              <a:noFill/>
              <a:ln w="1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8" name="Google Shape;228;p29"/>
              <p:cNvSpPr/>
              <p:nvPr/>
            </p:nvSpPr>
            <p:spPr>
              <a:xfrm rot="5221006">
                <a:off x="2102558" y="862212"/>
                <a:ext cx="1021377" cy="6176103"/>
              </a:xfrm>
              <a:custGeom>
                <a:avLst/>
                <a:gdLst/>
                <a:ahLst/>
                <a:cxnLst/>
                <a:rect l="l" t="t" r="r" b="b"/>
                <a:pathLst>
                  <a:path w="21220" h="128314" fill="none" extrusionOk="0">
                    <a:moveTo>
                      <a:pt x="1" y="128313"/>
                    </a:moveTo>
                    <a:lnTo>
                      <a:pt x="21219" y="0"/>
                    </a:lnTo>
                  </a:path>
                </a:pathLst>
              </a:custGeom>
              <a:noFill/>
              <a:ln w="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9" name="Google Shape;229;p29"/>
              <p:cNvSpPr/>
              <p:nvPr/>
            </p:nvSpPr>
            <p:spPr>
              <a:xfrm rot="5221006">
                <a:off x="2084649" y="870526"/>
                <a:ext cx="1036442" cy="6267026"/>
              </a:xfrm>
              <a:custGeom>
                <a:avLst/>
                <a:gdLst/>
                <a:ahLst/>
                <a:cxnLst/>
                <a:rect l="l" t="t" r="r" b="b"/>
                <a:pathLst>
                  <a:path w="21533" h="130203" fill="none" extrusionOk="0">
                    <a:moveTo>
                      <a:pt x="0" y="130202"/>
                    </a:moveTo>
                    <a:lnTo>
                      <a:pt x="21532" y="1"/>
                    </a:lnTo>
                  </a:path>
                </a:pathLst>
              </a:custGeom>
              <a:noFill/>
              <a:ln w="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  <p:grpSp>
          <p:nvGrpSpPr>
            <p:cNvPr id="230" name="Google Shape;230;p29"/>
            <p:cNvGrpSpPr/>
            <p:nvPr/>
          </p:nvGrpSpPr>
          <p:grpSpPr>
            <a:xfrm>
              <a:off x="0" y="774300"/>
              <a:ext cx="9144003" cy="4369200"/>
              <a:chOff x="0" y="774300"/>
              <a:chExt cx="9144003" cy="4369200"/>
            </a:xfrm>
          </p:grpSpPr>
          <p:pic>
            <p:nvPicPr>
              <p:cNvPr id="231" name="Google Shape;231;p29"/>
              <p:cNvPicPr preferRelativeResize="0"/>
              <p:nvPr/>
            </p:nvPicPr>
            <p:blipFill rotWithShape="1">
              <a:blip r:embed="rId4">
                <a:alphaModFix/>
              </a:blip>
              <a:srcRect t="14383"/>
              <a:stretch/>
            </p:blipFill>
            <p:spPr>
              <a:xfrm>
                <a:off x="0" y="1219200"/>
                <a:ext cx="9144003" cy="3924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2" name="Google Shape;232;p29"/>
              <p:cNvPicPr preferRelativeResize="0"/>
              <p:nvPr/>
            </p:nvPicPr>
            <p:blipFill rotWithShape="1">
              <a:blip r:embed="rId5">
                <a:alphaModFix/>
              </a:blip>
              <a:srcRect t="15052"/>
              <a:stretch/>
            </p:blipFill>
            <p:spPr>
              <a:xfrm>
                <a:off x="0" y="774300"/>
                <a:ext cx="9144003" cy="436919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34" name="Google Shape;234;p29"/>
          <p:cNvSpPr txBox="1">
            <a:spLocks noGrp="1"/>
          </p:cNvSpPr>
          <p:nvPr>
            <p:ph type="ctrTitle"/>
          </p:nvPr>
        </p:nvSpPr>
        <p:spPr>
          <a:xfrm>
            <a:off x="154818" y="3625929"/>
            <a:ext cx="5323976" cy="6853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just"/>
            <a: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  <a:t>INVESTIGACIÓN JURÍDICA </a:t>
            </a:r>
            <a:b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s-MX" sz="2667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235" name="Google Shape;235;p29"/>
          <p:cNvCxnSpPr/>
          <p:nvPr/>
        </p:nvCxnSpPr>
        <p:spPr>
          <a:xfrm>
            <a:off x="3325052" y="4281110"/>
            <a:ext cx="2955600" cy="0"/>
          </a:xfrm>
          <a:prstGeom prst="straightConnector1">
            <a:avLst/>
          </a:prstGeom>
          <a:noFill/>
          <a:ln w="9525" cap="flat" cmpd="dbl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36" name="Google Shape;236;p29"/>
          <p:cNvPicPr preferRelativeResize="0"/>
          <p:nvPr/>
        </p:nvPicPr>
        <p:blipFill rotWithShape="1">
          <a:blip r:embed="rId6">
            <a:alphaModFix/>
          </a:blip>
          <a:srcRect t="6290" b="-2324"/>
          <a:stretch/>
        </p:blipFill>
        <p:spPr>
          <a:xfrm>
            <a:off x="8064500" y="1"/>
            <a:ext cx="4127499" cy="1625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niversidad Nacional de Chimborazo | Brands of the World™ | Download vector  logos and logotype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4" y="-27899"/>
            <a:ext cx="4128247" cy="141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18618" y="4402674"/>
            <a:ext cx="6066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>
                <a:solidFill>
                  <a:schemeClr val="bg1"/>
                </a:solidFill>
              </a:rPr>
              <a:t>Dr. Carlos Ernesto, Herrera Acosta PhD.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</a:rPr>
              <a:t>0984821011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</a:rPr>
              <a:t>ceherrera@Unach.edu.ec</a:t>
            </a:r>
          </a:p>
          <a:p>
            <a:endParaRPr lang="es-MX" sz="2400" dirty="0"/>
          </a:p>
          <a:p>
            <a:pPr lvl="0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6673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Cuestionario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1.	Cómo contribuyen las técnicas de investigación documental a la precisión en el análisis jurídico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2.	Qué papel juegan las entrevistas y encuestas en la investigación de campo jurídica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3.	De qué manera el análisis de normas, doctrina y jurisprudencia fortalece una investigación jurídica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4.	Cuáles son los principales desafíos al realizar observación o test en investigaciones jurídicas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5.	Cómo se integran los instrumentos de campo con la investigación documental para un estudio completo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6.	Cuáles son los aspectos esenciales de forma que garantizan la claridad y coherencia del instrumento de investigación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7.	Cómo se deben estructurar los objetivos y preguntas en un instrumento para asegurar su validez científica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8.	Qué criterios de fondo deben considerarse para que el contenido del instrumento sea pertinente y alineado con el problema investigado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9.	De qué manera la elección del tipo de instrumento (cuestionario, entrevista, etc.) influye en la calidad de los datos recolectados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10.	Qué normas o estándares internacionales se recomiendan para garantizar la estandarización y fiabilidad del instrumento de investigación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11.	Cómo determinar la técnica de investigación más adecuada según el objetivo del estudio </a:t>
            </a:r>
            <a:r>
              <a:rPr lang="es-MX" b="1" dirty="0" smtClean="0">
                <a:latin typeface="Palatino Linotype" panose="02040502050505030304" pitchFamily="18" charset="0"/>
              </a:rPr>
              <a:t>jurídico</a:t>
            </a:r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11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Cuestionario</a:t>
            </a:r>
          </a:p>
          <a:p>
            <a:r>
              <a:rPr lang="es-MX" b="1" dirty="0" smtClean="0">
                <a:latin typeface="Palatino Linotype" panose="02040502050505030304" pitchFamily="18" charset="0"/>
              </a:rPr>
              <a:t>12</a:t>
            </a:r>
            <a:r>
              <a:rPr lang="es-MX" b="1" dirty="0">
                <a:latin typeface="Palatino Linotype" panose="02040502050505030304" pitchFamily="18" charset="0"/>
              </a:rPr>
              <a:t>.	Qué criterios deben considerarse para seleccionar entre métodos teóricos y empíricos en investigación jurídica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13.	De qué manera la complejidad del objeto de estudio influye en la elección de técnicas específicas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14.	Qué papel juegan las técnicas cualitativas y cuantitativas en el análisis del marco legal y social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15.	Cómo asegurar que la técnica seleccionada permita una interpretación válida y confiable de los resultados</a:t>
            </a:r>
          </a:p>
          <a:p>
            <a:endParaRPr lang="es-MX" b="1" dirty="0" smtClean="0">
              <a:latin typeface="Palatino Linotype" panose="02040502050505030304" pitchFamily="18" charset="0"/>
            </a:endParaRPr>
          </a:p>
          <a:p>
            <a:r>
              <a:rPr lang="es-MX" b="1" dirty="0">
                <a:latin typeface="Palatino Linotype" panose="02040502050505030304" pitchFamily="18" charset="0"/>
              </a:rPr>
              <a:t> </a:t>
            </a: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3.2. Lección oral. Plan de clase aplicando metodología IDEA sobre los temas semanales  </a:t>
            </a:r>
            <a:endParaRPr lang="es-MX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49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11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smtClean="0">
                <a:latin typeface="Palatino Linotype" panose="02040502050505030304" pitchFamily="18" charset="0"/>
              </a:rPr>
              <a:t>13 </a:t>
            </a:r>
            <a:r>
              <a:rPr lang="es-ES" b="1" dirty="0" smtClean="0">
                <a:latin typeface="Palatino Linotype" panose="02040502050505030304" pitchFamily="18" charset="0"/>
              </a:rPr>
              <a:t>de junio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METODOLOGÍA DE LA INVESTIGACIÓN </a:t>
            </a:r>
            <a:r>
              <a:rPr lang="es-MX" b="1" dirty="0" smtClean="0">
                <a:latin typeface="Palatino Linotype" panose="02040502050505030304" pitchFamily="18" charset="0"/>
              </a:rPr>
              <a:t>JURÍDICA</a:t>
            </a: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 smtClean="0">
                <a:latin typeface="Palatino Linotype" panose="02040502050505030304" pitchFamily="18" charset="0"/>
              </a:rPr>
              <a:t>Técnicas e instrumentos de la investigación jurídica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Analizar de </a:t>
            </a:r>
            <a:r>
              <a:rPr lang="es-MX" b="1" dirty="0">
                <a:latin typeface="Palatino Linotype" panose="02040502050505030304" pitchFamily="18" charset="0"/>
              </a:rPr>
              <a:t>manera critica </a:t>
            </a:r>
            <a:r>
              <a:rPr lang="es-MX" b="1" dirty="0" smtClean="0">
                <a:latin typeface="Palatino Linotype" panose="02040502050505030304" pitchFamily="18" charset="0"/>
              </a:rPr>
              <a:t>y </a:t>
            </a:r>
            <a:r>
              <a:rPr lang="es-MX" b="1" dirty="0">
                <a:latin typeface="Palatino Linotype" panose="02040502050505030304" pitchFamily="18" charset="0"/>
              </a:rPr>
              <a:t>sistemática las técnicas e instrumentos de investigación jurídica, identificando su aplicación adecuada conforme al método científico y al objeto de estudio, para garantizar la recolección de información válida y confiable que permita fundamentar y sustentar el desarrollo riguroso de investigaciones jurídicas..</a:t>
            </a: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1.2.  Dinámica de grupo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1.3. Tutoriales </a:t>
            </a:r>
            <a:endParaRPr lang="es-ES" b="1" i="0" dirty="0">
              <a:solidFill>
                <a:srgbClr val="FF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710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2.5. TÉCNICAS E INSTRUMENTOS DE LA INVESTIGACIÓN JURÍDICA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2.5.1. Investigación documental (fichaje, estudio de caso, análisis de normas, doctrina y jurisprudencia)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2.5.2. Investigación de campo (entrevistas, encuestas, observación)</a:t>
            </a:r>
          </a:p>
        </p:txBody>
      </p:sp>
    </p:spTree>
    <p:extLst>
      <p:ext uri="{BB962C8B-B14F-4D97-AF65-F5344CB8AC3E}">
        <p14:creationId xmlns:p14="http://schemas.microsoft.com/office/powerpoint/2010/main" val="109911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 algn="just"/>
            <a:endParaRPr lang="es-ES" b="1" dirty="0">
              <a:latin typeface="Palatino Linotype" panose="02040502050505030304" pitchFamily="18" charset="0"/>
            </a:endParaRPr>
          </a:p>
          <a:p>
            <a:pPr algn="just"/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2.1. Presentación </a:t>
            </a: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y desarrollo de contenidos y/o temática </a:t>
            </a:r>
          </a:p>
          <a:p>
            <a:pPr algn="just"/>
            <a:endParaRPr lang="es-ES" sz="20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2.- Evaluación formativa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Finalidad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Supervisar el progreso del estudiante durante el proceso de enseñanza-aprendizaje</a:t>
            </a:r>
            <a:r>
              <a:rPr lang="es-MX" sz="2000" b="1" dirty="0" smtClean="0">
                <a:latin typeface="Palatino Linotype" panose="0204050205050503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Instrumentos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Rúbricas, listas de cotejo, portafolios, diarios reflexivos, debates, simulaciones</a:t>
            </a:r>
            <a:r>
              <a:rPr lang="es-MX" sz="2000" b="1" dirty="0" smtClean="0">
                <a:latin typeface="Palatino Linotype" panose="0204050205050503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Características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Tiene un carácter retroalimentador; no necesariamente implica calificación numérica.</a:t>
            </a:r>
          </a:p>
        </p:txBody>
      </p:sp>
    </p:spTree>
    <p:extLst>
      <p:ext uri="{BB962C8B-B14F-4D97-AF65-F5344CB8AC3E}">
        <p14:creationId xmlns:p14="http://schemas.microsoft.com/office/powerpoint/2010/main" val="117356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 algn="just"/>
            <a:endParaRPr lang="es-ES" b="1" dirty="0">
              <a:latin typeface="Palatino Linotype" panose="02040502050505030304" pitchFamily="18" charset="0"/>
            </a:endParaRPr>
          </a:p>
          <a:p>
            <a:pPr algn="just"/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2.1. Presentación </a:t>
            </a: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y desarrollo de contenidos y/o temática </a:t>
            </a:r>
          </a:p>
          <a:p>
            <a:pPr algn="just"/>
            <a:endParaRPr lang="es-ES" sz="20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3. Evaluación </a:t>
            </a: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sumativa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Finalidad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Valorar el logro final de los resultados de aprendizaje al concluir una unidad, módulo o curso</a:t>
            </a:r>
            <a:r>
              <a:rPr lang="es-MX" sz="2000" b="1" dirty="0" smtClean="0">
                <a:latin typeface="Palatino Linotype" panose="0204050205050503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Instrumentos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Exámenes escritos, proyectos finales, ensayos, estudios de caso, presentaciones orales</a:t>
            </a:r>
            <a:r>
              <a:rPr lang="es-MX" sz="2000" b="1" dirty="0" smtClean="0">
                <a:latin typeface="Palatino Linotype" panose="0204050205050503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Criterios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Se centra en evidencias concretas del desempeño del estudiante, y suele traducirse en calificaciones.</a:t>
            </a:r>
          </a:p>
        </p:txBody>
      </p:sp>
    </p:spTree>
    <p:extLst>
      <p:ext uri="{BB962C8B-B14F-4D97-AF65-F5344CB8AC3E}">
        <p14:creationId xmlns:p14="http://schemas.microsoft.com/office/powerpoint/2010/main" val="2467921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 CIERRE</a:t>
            </a:r>
          </a:p>
          <a:p>
            <a:pPr algn="just"/>
            <a:endParaRPr lang="es-ES" b="1" dirty="0">
              <a:latin typeface="Palatino Linotype" panose="02040502050505030304" pitchFamily="18" charset="0"/>
            </a:endParaRPr>
          </a:p>
          <a:p>
            <a:pPr algn="just"/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1: </a:t>
            </a:r>
          </a:p>
          <a:p>
            <a:pPr algn="just"/>
            <a:r>
              <a:rPr lang="es-MX" sz="2000" b="1" dirty="0">
                <a:latin typeface="Palatino Linotype" panose="02040502050505030304" pitchFamily="18" charset="0"/>
              </a:rPr>
              <a:t>Lección oral. Plan de clase aplicando metodología IDEA sobre los temas semanales </a:t>
            </a:r>
            <a:endParaRPr lang="es-MX" sz="2000" b="1" dirty="0" smtClean="0">
              <a:latin typeface="Palatino Linotype" panose="02040502050505030304" pitchFamily="18" charset="0"/>
            </a:endParaRPr>
          </a:p>
          <a:p>
            <a:pPr algn="just"/>
            <a:endParaRPr lang="es-MX" sz="2000" b="1" dirty="0">
              <a:latin typeface="Palatino Linotype" panose="02040502050505030304" pitchFamily="18" charset="0"/>
            </a:endParaRPr>
          </a:p>
          <a:p>
            <a:pPr algn="just"/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2: </a:t>
            </a:r>
            <a:endParaRPr lang="es-MX" sz="20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sz="2000" b="1" dirty="0" smtClean="0">
                <a:latin typeface="Palatino Linotype" panose="02040502050505030304" pitchFamily="18" charset="0"/>
              </a:rPr>
              <a:t>Estructuración de la informe de investigación, elaboración de la introducción y corrección del estado del arte. </a:t>
            </a:r>
          </a:p>
          <a:p>
            <a:pPr algn="just"/>
            <a:endParaRPr lang="es-MX" sz="20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3</a:t>
            </a:r>
          </a:p>
          <a:p>
            <a:pPr algn="just"/>
            <a:r>
              <a:rPr lang="es-MX" sz="2000" b="1" dirty="0" smtClean="0">
                <a:latin typeface="Palatino Linotype" panose="02040502050505030304" pitchFamily="18" charset="0"/>
              </a:rPr>
              <a:t>Aplicación del instrumento de investigación del artículo académico </a:t>
            </a:r>
            <a:endParaRPr lang="es-MX" sz="2000" b="1" dirty="0">
              <a:latin typeface="Palatino Linotype" panose="02040502050505030304" pitchFamily="18" charset="0"/>
            </a:endParaRPr>
          </a:p>
        </p:txBody>
      </p:sp>
      <p:pic>
        <p:nvPicPr>
          <p:cNvPr id="1026" name="Picture 2" descr="Práctica Profesional Docente I | Última clase de prác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4" y="4429932"/>
            <a:ext cx="3023055" cy="195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09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11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dirty="0" smtClean="0">
                <a:latin typeface="Palatino Linotype" panose="02040502050505030304" pitchFamily="18" charset="0"/>
              </a:rPr>
              <a:t>9 de junio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METODOLOGÍA DE LA INVESTIGACIÓN </a:t>
            </a:r>
            <a:r>
              <a:rPr lang="es-MX" b="1" dirty="0" smtClean="0">
                <a:latin typeface="Palatino Linotype" panose="02040502050505030304" pitchFamily="18" charset="0"/>
              </a:rPr>
              <a:t>JURÍDICA</a:t>
            </a: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 smtClean="0">
                <a:latin typeface="Palatino Linotype" panose="02040502050505030304" pitchFamily="18" charset="0"/>
              </a:rPr>
              <a:t>Técnicas e instrumentos de la investigación jurídica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Analizar de </a:t>
            </a:r>
            <a:r>
              <a:rPr lang="es-MX" b="1" dirty="0">
                <a:latin typeface="Palatino Linotype" panose="02040502050505030304" pitchFamily="18" charset="0"/>
              </a:rPr>
              <a:t>manera critica </a:t>
            </a:r>
            <a:r>
              <a:rPr lang="es-MX" b="1" dirty="0" smtClean="0">
                <a:latin typeface="Palatino Linotype" panose="02040502050505030304" pitchFamily="18" charset="0"/>
              </a:rPr>
              <a:t>y </a:t>
            </a:r>
            <a:r>
              <a:rPr lang="es-MX" b="1" dirty="0">
                <a:latin typeface="Palatino Linotype" panose="02040502050505030304" pitchFamily="18" charset="0"/>
              </a:rPr>
              <a:t>sistemática las técnicas e instrumentos de investigación jurídica, identificando su aplicación adecuada conforme al método científico y al objeto de estudio, para garantizar la recolección de información válida y confiable que permita fundamentar y sustentar el desarrollo riguroso de investigaciones jurídicas..</a:t>
            </a: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1.2.  Dinámica de grupo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1.3. Tutoriales </a:t>
            </a:r>
            <a:endParaRPr lang="es-ES" b="1" i="0" dirty="0">
              <a:solidFill>
                <a:srgbClr val="FF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7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2.5. TÉCNICAS E INSTRUMENTOS DE LA INVESTIGACIÓN JURÍDICA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2.5.1. Investigación documental (fichaje, estudio de caso, análisis de normas, doctrina y jurisprudencia)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2.5.2. Investigación de campo (entrevistas, encuestas, observación</a:t>
            </a:r>
            <a:r>
              <a:rPr lang="es-MX" sz="2000" b="1" dirty="0" smtClean="0">
                <a:latin typeface="Palatino Linotype" panose="02040502050505030304" pitchFamily="18" charset="0"/>
              </a:rPr>
              <a:t>)</a:t>
            </a:r>
          </a:p>
          <a:p>
            <a:pPr>
              <a:lnSpc>
                <a:spcPct val="200000"/>
              </a:lnSpc>
            </a:pPr>
            <a:endParaRPr lang="es-MX" sz="20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NOTA: </a:t>
            </a:r>
            <a:r>
              <a:rPr lang="es-MX" sz="2000" b="1" dirty="0" smtClean="0">
                <a:latin typeface="Palatino Linotype" panose="02040502050505030304" pitchFamily="18" charset="0"/>
              </a:rPr>
              <a:t>La clase se desarrollará a través de la técnica del debate </a:t>
            </a: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7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5" b="9520"/>
          <a:stretch/>
        </p:blipFill>
        <p:spPr>
          <a:xfrm>
            <a:off x="1910687" y="308625"/>
            <a:ext cx="8707270" cy="633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9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9" b="6359"/>
          <a:stretch/>
        </p:blipFill>
        <p:spPr>
          <a:xfrm>
            <a:off x="1037231" y="394659"/>
            <a:ext cx="9894626" cy="603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38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" r="2459"/>
          <a:stretch/>
        </p:blipFill>
        <p:spPr>
          <a:xfrm>
            <a:off x="545911" y="744308"/>
            <a:ext cx="11286698" cy="521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1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493486"/>
            <a:ext cx="110018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14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</a:t>
            </a: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1: </a:t>
            </a:r>
          </a:p>
          <a:p>
            <a:pPr algn="just">
              <a:lnSpc>
                <a:spcPct val="150000"/>
              </a:lnSpc>
            </a:pPr>
            <a:r>
              <a:rPr lang="es-EC" sz="2000" b="1" dirty="0" smtClean="0">
                <a:latin typeface="Palatino Linotype" panose="02040502050505030304" pitchFamily="18" charset="0"/>
              </a:rPr>
              <a:t>Presentación de la validación del instrumento de investigación del articulo académico </a:t>
            </a:r>
            <a:endParaRPr lang="es-EC" sz="20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EC" sz="14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2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latin typeface="Palatino Linotype" panose="02040502050505030304" pitchFamily="18" charset="0"/>
              </a:rPr>
              <a:t>Presentación de la validación del instrumento de investigación formativa </a:t>
            </a:r>
            <a:endParaRPr lang="es-EC" sz="20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EC" sz="20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TAREA 3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latin typeface="Palatino Linotype" panose="02040502050505030304" pitchFamily="18" charset="0"/>
              </a:rPr>
              <a:t>Control de lectura</a:t>
            </a:r>
            <a:endParaRPr lang="es-EC" sz="20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11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dirty="0" smtClean="0">
                <a:latin typeface="Palatino Linotype" panose="02040502050505030304" pitchFamily="18" charset="0"/>
              </a:rPr>
              <a:t>11 </a:t>
            </a:r>
            <a:r>
              <a:rPr lang="es-ES" b="1" dirty="0" smtClean="0">
                <a:latin typeface="Palatino Linotype" panose="02040502050505030304" pitchFamily="18" charset="0"/>
              </a:rPr>
              <a:t>de junio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METODOLOGÍA DE LA INVESTIGACIÓN </a:t>
            </a:r>
            <a:r>
              <a:rPr lang="es-MX" b="1" dirty="0" smtClean="0">
                <a:latin typeface="Palatino Linotype" panose="02040502050505030304" pitchFamily="18" charset="0"/>
              </a:rPr>
              <a:t>JURÍDICA</a:t>
            </a: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 smtClean="0">
                <a:latin typeface="Palatino Linotype" panose="02040502050505030304" pitchFamily="18" charset="0"/>
              </a:rPr>
              <a:t>Técnicas e instrumentos de la investigación jurídica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Analizar de </a:t>
            </a:r>
            <a:r>
              <a:rPr lang="es-MX" b="1" dirty="0">
                <a:latin typeface="Palatino Linotype" panose="02040502050505030304" pitchFamily="18" charset="0"/>
              </a:rPr>
              <a:t>manera critica </a:t>
            </a:r>
            <a:r>
              <a:rPr lang="es-MX" b="1" dirty="0" smtClean="0">
                <a:latin typeface="Palatino Linotype" panose="02040502050505030304" pitchFamily="18" charset="0"/>
              </a:rPr>
              <a:t>y </a:t>
            </a:r>
            <a:r>
              <a:rPr lang="es-MX" b="1" dirty="0">
                <a:latin typeface="Palatino Linotype" panose="02040502050505030304" pitchFamily="18" charset="0"/>
              </a:rPr>
              <a:t>sistemática las técnicas e instrumentos de investigación jurídica, identificando su aplicación adecuada conforme al método científico y al objeto de estudio, para garantizar la recolección de información válida y confiable que permita fundamentar y sustentar el desarrollo riguroso de investigaciones jurídicas..</a:t>
            </a: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1.2.  Dinámica de grupo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1.3. Tutoriales </a:t>
            </a:r>
            <a:endParaRPr lang="es-ES" b="1" i="0" dirty="0">
              <a:solidFill>
                <a:srgbClr val="FF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3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2.5. TÉCNICAS E INSTRUMENTOS DE LA INVESTIGACIÓN JURÍDICA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2.5.1. Investigación documental (fichaje, estudio de caso, análisis de normas, doctrina y jurisprudencia)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2.5.2. Investigación de campo (entrevistas, encuestas, observación)</a:t>
            </a:r>
          </a:p>
        </p:txBody>
      </p:sp>
    </p:spTree>
    <p:extLst>
      <p:ext uri="{BB962C8B-B14F-4D97-AF65-F5344CB8AC3E}">
        <p14:creationId xmlns:p14="http://schemas.microsoft.com/office/powerpoint/2010/main" val="1457173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351</Words>
  <Application>Microsoft Office PowerPoint</Application>
  <PresentationFormat>Panorámica</PresentationFormat>
  <Paragraphs>122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Open Sans</vt:lpstr>
      <vt:lpstr>Palatino Linotype</vt:lpstr>
      <vt:lpstr>Tema de Office</vt:lpstr>
      <vt:lpstr>INVESTIGACIÓN JURÍDICA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SYSTEMarket</cp:lastModifiedBy>
  <cp:revision>63</cp:revision>
  <dcterms:created xsi:type="dcterms:W3CDTF">2024-09-10T14:06:18Z</dcterms:created>
  <dcterms:modified xsi:type="dcterms:W3CDTF">2025-06-07T10:13:26Z</dcterms:modified>
</cp:coreProperties>
</file>